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81" r:id="rId2"/>
    <p:sldId id="286" r:id="rId3"/>
    <p:sldId id="258" r:id="rId4"/>
    <p:sldId id="289" r:id="rId5"/>
    <p:sldId id="293" r:id="rId6"/>
    <p:sldId id="292" r:id="rId7"/>
    <p:sldId id="310" r:id="rId8"/>
    <p:sldId id="294" r:id="rId9"/>
    <p:sldId id="295" r:id="rId10"/>
    <p:sldId id="272" r:id="rId11"/>
    <p:sldId id="273" r:id="rId12"/>
    <p:sldId id="274" r:id="rId13"/>
    <p:sldId id="275" r:id="rId14"/>
    <p:sldId id="276" r:id="rId15"/>
    <p:sldId id="277" r:id="rId16"/>
    <p:sldId id="296" r:id="rId17"/>
    <p:sldId id="297" r:id="rId18"/>
    <p:sldId id="299" r:id="rId19"/>
    <p:sldId id="300" r:id="rId20"/>
    <p:sldId id="301" r:id="rId21"/>
    <p:sldId id="298" r:id="rId22"/>
    <p:sldId id="303" r:id="rId23"/>
    <p:sldId id="304" r:id="rId24"/>
    <p:sldId id="305" r:id="rId25"/>
    <p:sldId id="307" r:id="rId26"/>
    <p:sldId id="282" r:id="rId27"/>
    <p:sldId id="283" r:id="rId28"/>
    <p:sldId id="259" r:id="rId29"/>
    <p:sldId id="284" r:id="rId30"/>
    <p:sldId id="260" r:id="rId31"/>
    <p:sldId id="285" r:id="rId32"/>
    <p:sldId id="262" r:id="rId33"/>
    <p:sldId id="263" r:id="rId34"/>
    <p:sldId id="264" r:id="rId35"/>
    <p:sldId id="266" r:id="rId36"/>
    <p:sldId id="268" r:id="rId37"/>
    <p:sldId id="265" r:id="rId38"/>
    <p:sldId id="311" r:id="rId39"/>
    <p:sldId id="269" r:id="rId40"/>
    <p:sldId id="270" r:id="rId41"/>
    <p:sldId id="315" r:id="rId42"/>
    <p:sldId id="316" r:id="rId43"/>
    <p:sldId id="313" r:id="rId44"/>
    <p:sldId id="312" r:id="rId45"/>
    <p:sldId id="319" r:id="rId46"/>
    <p:sldId id="318" r:id="rId47"/>
    <p:sldId id="271" r:id="rId48"/>
    <p:sldId id="320" r:id="rId49"/>
    <p:sldId id="314" r:id="rId50"/>
    <p:sldId id="308" r:id="rId51"/>
    <p:sldId id="278" r:id="rId52"/>
    <p:sldId id="279" r:id="rId53"/>
    <p:sldId id="280" r:id="rId54"/>
    <p:sldId id="309" r:id="rId5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B356B-6F4E-4043-A167-45C2BE22912D}" type="datetimeFigureOut">
              <a:rPr lang="el-GR" smtClean="0"/>
              <a:t>7/4/2021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C8169-182A-44FE-9BE5-CEDBAB2EF098}" type="slidenum">
              <a:rPr lang="el-GR" smtClean="0"/>
              <a:t>‹#›</a:t>
            </a:fld>
            <a:endParaRPr lang="el-GR"/>
          </a:p>
        </p:txBody>
      </p:sp>
    </p:spTree>
    <p:extLst>
      <p:ext uri="{BB962C8B-B14F-4D97-AF65-F5344CB8AC3E}">
        <p14:creationId xmlns:p14="http://schemas.microsoft.com/office/powerpoint/2010/main" val="380764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F420E25-D38D-41C5-AFA9-203D6CDF3BA8}"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121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02CF75E-7D36-46C9-9E6C-69E7625FABDD}"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035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71015B5-0877-463C-B02C-139ECA5BBBE5}"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07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fld id="{84BB66DA-A069-42D7-88DA-58D5EFB971D2}" type="datetime1">
              <a:rPr lang="el-GR" smtClean="0">
                <a:solidFill>
                  <a:prstClr val="black">
                    <a:tint val="75000"/>
                  </a:prstClr>
                </a:solidFill>
              </a:rPr>
              <a:t>7/4/2021</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solidFill>
                  <a:prstClr val="black">
                    <a:tint val="75000"/>
                  </a:prstClr>
                </a:solidFill>
              </a:rP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03788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fld id="{A74E2204-57E4-49CF-A63A-B8AD133741C2}" type="datetime1">
              <a:rPr lang="el-GR" altLang="el-GR" smtClean="0">
                <a:solidFill>
                  <a:prstClr val="black">
                    <a:tint val="75000"/>
                  </a:prstClr>
                </a:solidFill>
              </a:rPr>
              <a:t>7/4/2021</a:t>
            </a:fld>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91428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fld id="{08ADF402-8BD0-465D-9FF9-A55EFE3E7E3C}" type="datetime1">
              <a:rPr lang="el-GR" altLang="el-GR" smtClean="0">
                <a:solidFill>
                  <a:prstClr val="black">
                    <a:tint val="75000"/>
                  </a:prstClr>
                </a:solidFill>
              </a:rPr>
              <a:t>7/4/2021</a:t>
            </a:fld>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58696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914400" y="41148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fld id="{38F61642-3C0C-49CA-942C-1BE83D064834}" type="datetime1">
              <a:rPr lang="el-GR" altLang="el-GR" smtClean="0">
                <a:solidFill>
                  <a:prstClr val="black">
                    <a:tint val="75000"/>
                  </a:prstClr>
                </a:solidFill>
              </a:rPr>
              <a:t>7/4/2021</a:t>
            </a:fld>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3976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DC7A023-42ED-4937-9928-C32E4F1C6898}"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663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5A5CAF-FB77-40CB-AAB0-ADCDEE92EE9B}"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241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168425F0-EC67-4CD4-8221-9F2AFC25AC7E}" type="datetime1">
              <a:rPr lang="el-GR" smtClean="0">
                <a:solidFill>
                  <a:prstClr val="black">
                    <a:tint val="75000"/>
                  </a:prstClr>
                </a:solidFill>
              </a:rPr>
              <a:t>7/4/2021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393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16ECCF7-DF43-4ACA-B707-ACE9CFCCDF7E}" type="datetime1">
              <a:rPr lang="el-GR" smtClean="0">
                <a:solidFill>
                  <a:prstClr val="black">
                    <a:tint val="75000"/>
                  </a:prstClr>
                </a:solidFill>
              </a:rPr>
              <a:t>7/4/2021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37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4F3DD7F-0CC9-4B52-8865-4D2F69F88690}" type="datetime1">
              <a:rPr lang="el-GR" smtClean="0">
                <a:solidFill>
                  <a:prstClr val="black">
                    <a:tint val="75000"/>
                  </a:prstClr>
                </a:solidFill>
              </a:rPr>
              <a:t>7/4/2021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4423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C0ADA91-C6F6-4939-9898-87E90A9B01D6}" type="datetime1">
              <a:rPr lang="el-GR" smtClean="0">
                <a:solidFill>
                  <a:prstClr val="black">
                    <a:tint val="75000"/>
                  </a:prstClr>
                </a:solidFill>
              </a:rPr>
              <a:t>7/4/2021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884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AA556F-9E0F-43DA-86FB-AE45651495CA}" type="datetime1">
              <a:rPr lang="el-GR" smtClean="0">
                <a:solidFill>
                  <a:prstClr val="black">
                    <a:tint val="75000"/>
                  </a:prstClr>
                </a:solidFill>
              </a:rPr>
              <a:t>7/4/2021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264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8CFE7F-B895-4CAD-A667-5AA4DC151AFD}" type="datetime1">
              <a:rPr lang="el-GR" smtClean="0">
                <a:solidFill>
                  <a:prstClr val="black">
                    <a:tint val="75000"/>
                  </a:prstClr>
                </a:solidFill>
              </a:rPr>
              <a:t>7/4/2021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705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561C2-009E-4457-9947-171D43342E19}" type="datetime1">
              <a:rPr lang="el-GR" smtClean="0">
                <a:solidFill>
                  <a:prstClr val="black">
                    <a:tint val="75000"/>
                  </a:prstClr>
                </a:solidFill>
              </a:rPr>
              <a:t>7/4/2021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Παναγιωτόπουλος-Φυσικός         www.merkopanas.blogspot.gr</a:t>
            </a: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94141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29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4.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6.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61.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hyperlink" Target="http://users.sch.gr/lefgeo/menergy/aikassetas23-02-2019v2.html" TargetMode="External"/><Relationship Id="rId13" Type="http://schemas.openxmlformats.org/officeDocument/2006/relationships/hyperlink" Target="https://www.seilias.gr/index.php?option=com_content&amp;task=view&amp;id=581&amp;Itemid=32&amp;catid=21" TargetMode="External"/><Relationship Id="rId3" Type="http://schemas.openxmlformats.org/officeDocument/2006/relationships/hyperlink" Target="https://www.youtube.com/watch?v=6zcMC93J1wQ&amp;ab_channel=schooldoctor" TargetMode="External"/><Relationship Id="rId7" Type="http://schemas.openxmlformats.org/officeDocument/2006/relationships/hyperlink" Target="http://users.sch.gr/kassetas/yPhysicsALyceum16.htm" TargetMode="External"/><Relationship Id="rId12" Type="http://schemas.openxmlformats.org/officeDocument/2006/relationships/hyperlink" Target="https://www.seilias.gr/index.php?option=com_content&amp;task=view&amp;id=577&amp;Itemid=32&amp;catid=21" TargetMode="External"/><Relationship Id="rId2" Type="http://schemas.openxmlformats.org/officeDocument/2006/relationships/hyperlink" Target="https://www.youtube.com/watch?v=g0SbuD-j8HQ&amp;ab_channel=StavrosLouverdis" TargetMode="External"/><Relationship Id="rId16" Type="http://schemas.openxmlformats.org/officeDocument/2006/relationships/hyperlink" Target="https://ylikonet.gr/tag/1-3-%CE%AD%CF%81%CE%B3%CE%BF/" TargetMode="External"/><Relationship Id="rId1" Type="http://schemas.openxmlformats.org/officeDocument/2006/relationships/slideLayout" Target="../slideLayouts/slideLayout6.xml"/><Relationship Id="rId6" Type="http://schemas.openxmlformats.org/officeDocument/2006/relationships/hyperlink" Target="http://users.sch.gr/kassetas/yPhysicsALyceum15.htm" TargetMode="External"/><Relationship Id="rId11" Type="http://schemas.openxmlformats.org/officeDocument/2006/relationships/hyperlink" Target="https://www.seilias.gr/index.php?option=com_content&amp;task=view&amp;id=575&amp;Itemid=32&amp;catid=21" TargetMode="External"/><Relationship Id="rId5" Type="http://schemas.openxmlformats.org/officeDocument/2006/relationships/hyperlink" Target="http://users.sch.gr/kassetas/Physics%20A%20Lyceum.%20Energy1.%20doc.htm" TargetMode="External"/><Relationship Id="rId15" Type="http://schemas.openxmlformats.org/officeDocument/2006/relationships/hyperlink" Target="https://9729c32e-a-62cb3a1a-s-sites.googlegroups.com/site/edeutereapothekephysikes/home/pdf/%CE%88%CF%81%CE%B3%CE%BF%20%CE%BA%CE%B1%CE%B9%20%CE%B5%CE%BD%CE%AD%CF%81%CE%B3%CE%B5%CE%B9%CE%B1.pdf?attachauth=ANoY7cre3iAsosLf6WIYrUrtoOodUbjrvDJIuRm8e7kgzKQ_dad5oRk9zrJaTMu3aZ27IZ-IjG31eCOCq9qPerwtEAw62Li8GwGNmYxy8ENCsqrE52A_3o6OXREt7SMsWMs8AGlaUkHDasDxGzNIjnHkhsAEHEYwdZuNEZkdE3uUeilPgCxPNvjuDHv0-3tzDC7MD-RmzA7KrtS2ekM8WA_-N6O6rKmTHkgs5ZNZ9jmheACoft7N51ErREi4oVA_r4KlhjkeQMoPc1LxuOvrVFR3rrYvzTbSqfVPEd1qi7CGnfcQCVOVLwSLiUFWcv1vu2SlTacBSCTqyIYjSEJKEAqz6b69DxUO_ieHQId89qpPRIKUFKQuRjg%3D&amp;attredirects=0" TargetMode="External"/><Relationship Id="rId10" Type="http://schemas.openxmlformats.org/officeDocument/2006/relationships/hyperlink" Target="http://education.jlab.org/jsat/powerpoint/0708_potential_and_kinetic.ppt" TargetMode="External"/><Relationship Id="rId4" Type="http://schemas.openxmlformats.org/officeDocument/2006/relationships/hyperlink" Target="https://www.youtube.com/results?search_query=%CE%98%CE%9C%CE%9A%CE%95" TargetMode="External"/><Relationship Id="rId9" Type="http://schemas.openxmlformats.org/officeDocument/2006/relationships/hyperlink" Target="http://education.jlab.org/index.html" TargetMode="External"/><Relationship Id="rId14" Type="http://schemas.openxmlformats.org/officeDocument/2006/relationships/hyperlink" Target="https://ylikonet.gr/2010/04/12/to-%CE%B8-%CE%BC-%CE%BA-%CE%B5-%CE%B7-%CE%B1-%CE%B4-%CE%BC-%CE%B5-%CE%BA%CE%B1%CE%B9-%CE%B7-%CE%B1-%CE%B4-%CE%B5-%CF%80%CF%8C%CF%84%CE%B5-%CE%B9%CF%83%CF%87%CF%8D%CE%BF%CF%85%CE%B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merkopanas.blogspot.gr/2018/03/hot-potatoes.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hyperlink" Target="merkopanas.blogspot.com/2018/10/1889-james-prescott-joule.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0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76.png"/><Relationship Id="rId7"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5303839" y="2205039"/>
            <a:ext cx="1584325" cy="1584325"/>
          </a:xfrm>
          <a:prstGeom prst="ellipse">
            <a:avLst/>
          </a:prstGeom>
          <a:solidFill>
            <a:srgbClr val="33CCFF"/>
          </a:solidFill>
          <a:ln w="9525">
            <a:noFill/>
            <a:round/>
            <a:headEnd/>
            <a:tailEnd/>
          </a:ln>
          <a:effectLst>
            <a:outerShdw dist="35921" dir="2700000" algn="ctr" rotWithShape="0">
              <a:schemeClr val="bg2"/>
            </a:outerShdw>
          </a:effectLst>
          <a:extLst/>
        </p:spPr>
        <p:txBody>
          <a:bodyPr wrap="none" anchor="ctr"/>
          <a:lstStyle/>
          <a:p>
            <a:pPr algn="ctr">
              <a:defRPr/>
            </a:pPr>
            <a:r>
              <a:rPr lang="en-US" altLang="el-GR" sz="20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Μετατροπές </a:t>
            </a:r>
          </a:p>
          <a:p>
            <a:pPr algn="ctr">
              <a:defRPr/>
            </a:pPr>
            <a:r>
              <a:rPr lang="el-GR" altLang="el-GR" sz="2000" b="1" dirty="0">
                <a:latin typeface="Comic Sans MS" pitchFamily="66" charset="0"/>
              </a:rPr>
              <a:t>ενέργειας</a:t>
            </a:r>
          </a:p>
        </p:txBody>
      </p:sp>
      <p:grpSp>
        <p:nvGrpSpPr>
          <p:cNvPr id="28" name="Ομάδα 27"/>
          <p:cNvGrpSpPr/>
          <p:nvPr/>
        </p:nvGrpSpPr>
        <p:grpSpPr>
          <a:xfrm>
            <a:off x="3575050" y="3631520"/>
            <a:ext cx="2067944" cy="1867354"/>
            <a:chOff x="2051050" y="3631520"/>
            <a:chExt cx="2067944" cy="1867354"/>
          </a:xfrm>
        </p:grpSpPr>
        <p:sp>
          <p:nvSpPr>
            <p:cNvPr id="14" name="Oval 13"/>
            <p:cNvSpPr>
              <a:spLocks noChangeArrowheads="1"/>
            </p:cNvSpPr>
            <p:nvPr/>
          </p:nvSpPr>
          <p:spPr bwMode="auto">
            <a:xfrm>
              <a:off x="2051050" y="4419374"/>
              <a:ext cx="1152525" cy="1079500"/>
            </a:xfrm>
            <a:prstGeom prst="ellipse">
              <a:avLst/>
            </a:prstGeom>
            <a:solidFill>
              <a:srgbClr val="C0C0C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Ήχος</a:t>
              </a:r>
            </a:p>
          </p:txBody>
        </p:sp>
        <p:sp>
          <p:nvSpPr>
            <p:cNvPr id="15" name="Line 14"/>
            <p:cNvSpPr>
              <a:spLocks noChangeShapeType="1"/>
            </p:cNvSpPr>
            <p:nvPr/>
          </p:nvSpPr>
          <p:spPr bwMode="auto">
            <a:xfrm flipH="1">
              <a:off x="3039494" y="3631520"/>
              <a:ext cx="1079500" cy="936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7" name="Ομάδα 26"/>
          <p:cNvGrpSpPr/>
          <p:nvPr/>
        </p:nvGrpSpPr>
        <p:grpSpPr>
          <a:xfrm>
            <a:off x="5519738" y="3789363"/>
            <a:ext cx="1295400" cy="2087562"/>
            <a:chOff x="3995738" y="3789363"/>
            <a:chExt cx="1295400" cy="2087562"/>
          </a:xfrm>
        </p:grpSpPr>
        <p:sp>
          <p:nvSpPr>
            <p:cNvPr id="10" name="Oval 9"/>
            <p:cNvSpPr>
              <a:spLocks noChangeArrowheads="1"/>
            </p:cNvSpPr>
            <p:nvPr/>
          </p:nvSpPr>
          <p:spPr bwMode="auto">
            <a:xfrm>
              <a:off x="3995738" y="4581525"/>
              <a:ext cx="1295400" cy="1295400"/>
            </a:xfrm>
            <a:prstGeom prst="ellipse">
              <a:avLst/>
            </a:prstGeom>
            <a:solidFill>
              <a:srgbClr val="CC99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Θερμότητα</a:t>
              </a:r>
            </a:p>
          </p:txBody>
        </p:sp>
        <p:sp>
          <p:nvSpPr>
            <p:cNvPr id="16" name="Line 15"/>
            <p:cNvSpPr>
              <a:spLocks noChangeShapeType="1"/>
            </p:cNvSpPr>
            <p:nvPr/>
          </p:nvSpPr>
          <p:spPr bwMode="auto">
            <a:xfrm flipH="1">
              <a:off x="4572000" y="37893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 name="Ομάδα 1"/>
          <p:cNvGrpSpPr/>
          <p:nvPr/>
        </p:nvGrpSpPr>
        <p:grpSpPr>
          <a:xfrm>
            <a:off x="2711450" y="2493963"/>
            <a:ext cx="2592386" cy="1079500"/>
            <a:chOff x="1187450" y="2493963"/>
            <a:chExt cx="2592386" cy="1079500"/>
          </a:xfrm>
        </p:grpSpPr>
        <p:sp>
          <p:nvSpPr>
            <p:cNvPr id="9" name="Oval 8"/>
            <p:cNvSpPr>
              <a:spLocks noChangeArrowheads="1"/>
            </p:cNvSpPr>
            <p:nvPr/>
          </p:nvSpPr>
          <p:spPr bwMode="auto">
            <a:xfrm>
              <a:off x="1187450" y="2493963"/>
              <a:ext cx="1152525" cy="1079500"/>
            </a:xfrm>
            <a:prstGeom prst="ellipse">
              <a:avLst/>
            </a:prstGeom>
            <a:solidFill>
              <a:srgbClr val="33CC3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Δυναμική</a:t>
              </a:r>
            </a:p>
          </p:txBody>
        </p:sp>
        <p:sp>
          <p:nvSpPr>
            <p:cNvPr id="17" name="Line 16"/>
            <p:cNvSpPr>
              <a:spLocks noChangeShapeType="1"/>
            </p:cNvSpPr>
            <p:nvPr/>
          </p:nvSpPr>
          <p:spPr bwMode="auto">
            <a:xfrm flipH="1">
              <a:off x="2339974" y="2997200"/>
              <a:ext cx="1439862" cy="1785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5" name="Ομάδα 24"/>
          <p:cNvGrpSpPr/>
          <p:nvPr/>
        </p:nvGrpSpPr>
        <p:grpSpPr>
          <a:xfrm>
            <a:off x="6888163" y="2349501"/>
            <a:ext cx="2519362" cy="1223963"/>
            <a:chOff x="5364163" y="2349500"/>
            <a:chExt cx="2519362" cy="1223963"/>
          </a:xfrm>
        </p:grpSpPr>
        <p:sp>
          <p:nvSpPr>
            <p:cNvPr id="11" name="Oval 10"/>
            <p:cNvSpPr>
              <a:spLocks noChangeArrowheads="1"/>
            </p:cNvSpPr>
            <p:nvPr/>
          </p:nvSpPr>
          <p:spPr bwMode="auto">
            <a:xfrm>
              <a:off x="6659563" y="2349500"/>
              <a:ext cx="1223962" cy="1223963"/>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Ηλεκτρική</a:t>
              </a:r>
            </a:p>
          </p:txBody>
        </p:sp>
        <p:sp>
          <p:nvSpPr>
            <p:cNvPr id="18" name="Line 17"/>
            <p:cNvSpPr>
              <a:spLocks noChangeShapeType="1"/>
            </p:cNvSpPr>
            <p:nvPr/>
          </p:nvSpPr>
          <p:spPr bwMode="auto">
            <a:xfrm flipH="1" flipV="1">
              <a:off x="5364163" y="2995613"/>
              <a:ext cx="129540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 name="Ομάδα 25"/>
          <p:cNvGrpSpPr/>
          <p:nvPr/>
        </p:nvGrpSpPr>
        <p:grpSpPr>
          <a:xfrm>
            <a:off x="6743701" y="3429001"/>
            <a:ext cx="2017713" cy="1871663"/>
            <a:chOff x="5219700" y="3429000"/>
            <a:chExt cx="2017713" cy="1871663"/>
          </a:xfrm>
        </p:grpSpPr>
        <p:sp>
          <p:nvSpPr>
            <p:cNvPr id="13" name="Oval 12"/>
            <p:cNvSpPr>
              <a:spLocks noChangeArrowheads="1"/>
            </p:cNvSpPr>
            <p:nvPr/>
          </p:nvSpPr>
          <p:spPr bwMode="auto">
            <a:xfrm>
              <a:off x="6084888" y="4221163"/>
              <a:ext cx="1152525" cy="1079500"/>
            </a:xfrm>
            <a:prstGeom prst="ellipse">
              <a:avLst/>
            </a:prstGeom>
            <a:solidFill>
              <a:srgbClr val="FFFF66"/>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Φως</a:t>
              </a:r>
            </a:p>
          </p:txBody>
        </p:sp>
        <p:sp>
          <p:nvSpPr>
            <p:cNvPr id="19" name="Line 18"/>
            <p:cNvSpPr>
              <a:spLocks noChangeShapeType="1"/>
            </p:cNvSpPr>
            <p:nvPr/>
          </p:nvSpPr>
          <p:spPr bwMode="auto">
            <a:xfrm flipH="1" flipV="1">
              <a:off x="5219700" y="3429000"/>
              <a:ext cx="1081088" cy="86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 name="Ομάδα 2"/>
          <p:cNvGrpSpPr/>
          <p:nvPr/>
        </p:nvGrpSpPr>
        <p:grpSpPr>
          <a:xfrm>
            <a:off x="3359150" y="836614"/>
            <a:ext cx="2160588" cy="1584325"/>
            <a:chOff x="1835150" y="836613"/>
            <a:chExt cx="2160588" cy="1584325"/>
          </a:xfrm>
        </p:grpSpPr>
        <p:sp>
          <p:nvSpPr>
            <p:cNvPr id="8" name="Oval 7"/>
            <p:cNvSpPr>
              <a:spLocks noChangeArrowheads="1"/>
            </p:cNvSpPr>
            <p:nvPr/>
          </p:nvSpPr>
          <p:spPr bwMode="auto">
            <a:xfrm>
              <a:off x="1835150" y="836613"/>
              <a:ext cx="1152525" cy="1079500"/>
            </a:xfrm>
            <a:prstGeom prst="ellipse">
              <a:avLst/>
            </a:prstGeom>
            <a:solidFill>
              <a:srgbClr val="FF993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Κινητική</a:t>
              </a:r>
            </a:p>
          </p:txBody>
        </p:sp>
        <p:sp>
          <p:nvSpPr>
            <p:cNvPr id="20" name="Line 19"/>
            <p:cNvSpPr>
              <a:spLocks noChangeShapeType="1"/>
            </p:cNvSpPr>
            <p:nvPr/>
          </p:nvSpPr>
          <p:spPr bwMode="auto">
            <a:xfrm flipH="1" flipV="1">
              <a:off x="2843213" y="1700213"/>
              <a:ext cx="1152525"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Ομάδα 22"/>
          <p:cNvGrpSpPr/>
          <p:nvPr/>
        </p:nvGrpSpPr>
        <p:grpSpPr>
          <a:xfrm>
            <a:off x="5519739" y="404814"/>
            <a:ext cx="1152525" cy="1800225"/>
            <a:chOff x="3995738" y="404813"/>
            <a:chExt cx="1152525" cy="1800225"/>
          </a:xfrm>
        </p:grpSpPr>
        <p:sp>
          <p:nvSpPr>
            <p:cNvPr id="7" name="Oval 6"/>
            <p:cNvSpPr>
              <a:spLocks noChangeArrowheads="1"/>
            </p:cNvSpPr>
            <p:nvPr/>
          </p:nvSpPr>
          <p:spPr bwMode="auto">
            <a:xfrm>
              <a:off x="3995738" y="404813"/>
              <a:ext cx="1152525" cy="1079500"/>
            </a:xfrm>
            <a:prstGeom prst="ellipse">
              <a:avLst/>
            </a:prstGeom>
            <a:solidFill>
              <a:srgbClr val="FF0000"/>
            </a:solidFill>
            <a:ln w="9525">
              <a:noFill/>
              <a:round/>
              <a:headEnd/>
              <a:tailEnd/>
            </a:ln>
            <a:effectLst/>
            <a:extLst/>
          </p:spPr>
          <p:txBody>
            <a:bodyPr wrap="none" anchor="ctr"/>
            <a:lstStyle/>
            <a:p>
              <a:pPr algn="ctr">
                <a:defRPr/>
              </a:pPr>
              <a:r>
                <a:rPr lang="el-GR" altLang="el-GR" sz="2000" b="1" dirty="0">
                  <a:latin typeface="Comic Sans MS" pitchFamily="66" charset="0"/>
                </a:rPr>
                <a:t>Χημική</a:t>
              </a:r>
            </a:p>
          </p:txBody>
        </p:sp>
        <p:sp>
          <p:nvSpPr>
            <p:cNvPr id="21" name="Line 20"/>
            <p:cNvSpPr>
              <a:spLocks noChangeShapeType="1"/>
            </p:cNvSpPr>
            <p:nvPr/>
          </p:nvSpPr>
          <p:spPr bwMode="auto">
            <a:xfrm flipH="1">
              <a:off x="4572000" y="148431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 name="Ομάδα 23"/>
          <p:cNvGrpSpPr/>
          <p:nvPr/>
        </p:nvGrpSpPr>
        <p:grpSpPr>
          <a:xfrm>
            <a:off x="6672263" y="692151"/>
            <a:ext cx="2089150" cy="1800225"/>
            <a:chOff x="5148263" y="692150"/>
            <a:chExt cx="2089150" cy="1800225"/>
          </a:xfrm>
        </p:grpSpPr>
        <p:sp>
          <p:nvSpPr>
            <p:cNvPr id="12" name="Oval 11"/>
            <p:cNvSpPr>
              <a:spLocks noChangeArrowheads="1"/>
            </p:cNvSpPr>
            <p:nvPr/>
          </p:nvSpPr>
          <p:spPr bwMode="auto">
            <a:xfrm>
              <a:off x="6084888" y="692150"/>
              <a:ext cx="1152525" cy="1152525"/>
            </a:xfrm>
            <a:prstGeom prst="ellipse">
              <a:avLst/>
            </a:prstGeom>
            <a:solidFill>
              <a:schemeClr val="accent2">
                <a:lumMod val="60000"/>
                <a:lumOff val="40000"/>
              </a:schemeClr>
            </a:solidFill>
            <a:ln w="9525">
              <a:noFill/>
              <a:round/>
              <a:headEnd/>
              <a:tailEnd/>
            </a:ln>
            <a:effectLst/>
            <a:extLst/>
          </p:spPr>
          <p:txBody>
            <a:bodyPr wrap="none" anchor="ctr"/>
            <a:lstStyle/>
            <a:p>
              <a:pPr algn="ctr">
                <a:defRPr/>
              </a:pPr>
              <a:r>
                <a:rPr lang="el-GR" altLang="el-GR" sz="2000" b="1" dirty="0">
                  <a:latin typeface="Comic Sans MS" pitchFamily="66" charset="0"/>
                </a:rPr>
                <a:t>Πυρηνική</a:t>
              </a:r>
            </a:p>
          </p:txBody>
        </p:sp>
        <p:sp>
          <p:nvSpPr>
            <p:cNvPr id="22" name="Line 21"/>
            <p:cNvSpPr>
              <a:spLocks noChangeShapeType="1"/>
            </p:cNvSpPr>
            <p:nvPr/>
          </p:nvSpPr>
          <p:spPr bwMode="auto">
            <a:xfrm flipH="1">
              <a:off x="5148263" y="1700213"/>
              <a:ext cx="1152525"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9" name="Θέση ημερομηνίας 28">
            <a:extLst>
              <a:ext uri="{FF2B5EF4-FFF2-40B4-BE49-F238E27FC236}">
                <a16:creationId xmlns:a16="http://schemas.microsoft.com/office/drawing/2014/main" id="{1B3BC894-61E6-44D4-BB8F-5A33A87742B2}"/>
              </a:ext>
            </a:extLst>
          </p:cNvPr>
          <p:cNvSpPr>
            <a:spLocks noGrp="1"/>
          </p:cNvSpPr>
          <p:nvPr>
            <p:ph type="dt" sz="half" idx="10"/>
          </p:nvPr>
        </p:nvSpPr>
        <p:spPr/>
        <p:txBody>
          <a:bodyPr/>
          <a:lstStyle/>
          <a:p>
            <a:fld id="{312BF310-345E-405E-9284-8BF9A260CADE}" type="datetime1">
              <a:rPr lang="el-GR" smtClean="0">
                <a:solidFill>
                  <a:prstClr val="black">
                    <a:tint val="75000"/>
                  </a:prstClr>
                </a:solidFill>
              </a:rPr>
              <a:t>7/4/2021</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1847696D-AB45-4BCF-8788-5B5FC1E6A3C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4806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500"/>
                                        <p:tgtEl>
                                          <p:spTgt spid="6"/>
                                        </p:tgtEl>
                                      </p:cBhvr>
                                    </p:animEffect>
                                  </p:childTnLst>
                                </p:cTn>
                              </p:par>
                            </p:childTnLst>
                          </p:cTn>
                        </p:par>
                        <p:par>
                          <p:cTn id="8" fill="hold">
                            <p:stCondLst>
                              <p:cond delay="25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par>
                          <p:cTn id="12" fill="hold">
                            <p:stCondLst>
                              <p:cond delay="5000"/>
                            </p:stCondLst>
                            <p:childTnLst>
                              <p:par>
                                <p:cTn id="13" presetID="22" presetClass="entr" presetSubtype="2"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2000"/>
                                        <p:tgtEl>
                                          <p:spTgt spid="2"/>
                                        </p:tgtEl>
                                      </p:cBhvr>
                                    </p:animEffect>
                                  </p:childTnLst>
                                </p:cTn>
                              </p:par>
                            </p:childTnLst>
                          </p:cTn>
                        </p:par>
                        <p:par>
                          <p:cTn id="16" fill="hold">
                            <p:stCondLst>
                              <p:cond delay="7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par>
                          <p:cTn id="20" fill="hold">
                            <p:stCondLst>
                              <p:cond delay="9500"/>
                            </p:stCondLst>
                            <p:childTnLst>
                              <p:par>
                                <p:cTn id="21" presetID="22" presetClass="entr" presetSubtype="1" fill="hold"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2000"/>
                                        <p:tgtEl>
                                          <p:spTgt spid="27"/>
                                        </p:tgtEl>
                                      </p:cBhvr>
                                    </p:animEffect>
                                  </p:childTnLst>
                                </p:cTn>
                              </p:par>
                            </p:childTnLst>
                          </p:cTn>
                        </p:par>
                        <p:par>
                          <p:cTn id="24" fill="hold">
                            <p:stCondLst>
                              <p:cond delay="12000"/>
                            </p:stCondLst>
                            <p:childTnLst>
                              <p:par>
                                <p:cTn id="25" presetID="22" presetClass="entr" presetSubtype="4" fill="hold" nodeType="afterEffect">
                                  <p:stCondLst>
                                    <p:cond delay="50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2000"/>
                                        <p:tgtEl>
                                          <p:spTgt spid="24"/>
                                        </p:tgtEl>
                                      </p:cBhvr>
                                    </p:animEffect>
                                  </p:childTnLst>
                                </p:cTn>
                              </p:par>
                            </p:childTnLst>
                          </p:cTn>
                        </p:par>
                        <p:par>
                          <p:cTn id="28" fill="hold">
                            <p:stCondLst>
                              <p:cond delay="14500"/>
                            </p:stCondLst>
                            <p:childTnLst>
                              <p:par>
                                <p:cTn id="29" presetID="22" presetClass="entr" presetSubtype="4" fill="hold"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childTnLst>
                          </p:cTn>
                        </p:par>
                        <p:par>
                          <p:cTn id="32" fill="hold">
                            <p:stCondLst>
                              <p:cond delay="17000"/>
                            </p:stCondLst>
                            <p:childTnLst>
                              <p:par>
                                <p:cTn id="33" presetID="22" presetClass="entr" presetSubtype="8" fill="hold" nodeType="afterEffect">
                                  <p:stCondLst>
                                    <p:cond delay="5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2000"/>
                                        <p:tgtEl>
                                          <p:spTgt spid="26"/>
                                        </p:tgtEl>
                                      </p:cBhvr>
                                    </p:animEffect>
                                  </p:childTnLst>
                                </p:cTn>
                              </p:par>
                            </p:childTnLst>
                          </p:cTn>
                        </p:par>
                        <p:par>
                          <p:cTn id="36" fill="hold">
                            <p:stCondLst>
                              <p:cond delay="19500"/>
                            </p:stCondLst>
                            <p:childTnLst>
                              <p:par>
                                <p:cTn id="37" presetID="22" presetClass="entr" presetSubtype="1" fill="hold" nodeType="after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213706" y="215331"/>
            <a:ext cx="5764588"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Παρατηρήσεις στο Θ.Μ.Κ.Ε.</a:t>
            </a:r>
          </a:p>
        </p:txBody>
      </p:sp>
      <p:sp>
        <p:nvSpPr>
          <p:cNvPr id="7" name="TextBox 6"/>
          <p:cNvSpPr txBox="1"/>
          <p:nvPr/>
        </p:nvSpPr>
        <p:spPr>
          <a:xfrm>
            <a:off x="1409700" y="1179576"/>
            <a:ext cx="9372600"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Αποτελεί για το σώμα μια έκφραση της αρχής διατήρησης της ενέργειας.</a:t>
            </a: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Βρίσκει καλή εφαρμογή όταν θέλουμε να υπολογίσουμε</a:t>
            </a:r>
          </a:p>
          <a:p>
            <a:pPr marL="514350" indent="-514350" algn="just">
              <a:lnSpc>
                <a:spcPct val="150000"/>
              </a:lnSpc>
              <a:buAutoNum type="romanLcParenR"/>
            </a:pPr>
            <a:r>
              <a:rPr lang="el-GR" sz="2000" b="1" dirty="0">
                <a:latin typeface="Comic Sans MS" panose="030F0702030302020204" pitchFamily="66" charset="0"/>
              </a:rPr>
              <a:t>το μέτρο της ταχύτητας ενός σώματος, στην αρχική ή τελική του θέση.</a:t>
            </a:r>
          </a:p>
          <a:p>
            <a:pPr marL="514350" indent="-514350" algn="just">
              <a:lnSpc>
                <a:spcPct val="150000"/>
              </a:lnSpc>
              <a:buAutoNum type="romanLcParenR"/>
            </a:pPr>
            <a:r>
              <a:rPr lang="el-GR" sz="2000" b="1" dirty="0">
                <a:latin typeface="Comic Sans MS" panose="030F0702030302020204" pitchFamily="66" charset="0"/>
              </a:rPr>
              <a:t>αποστάσεις που έχει διανύσει το σώμα.</a:t>
            </a:r>
          </a:p>
          <a:p>
            <a:pPr marL="514350" indent="-514350" algn="just">
              <a:lnSpc>
                <a:spcPct val="150000"/>
              </a:lnSpc>
              <a:buAutoNum type="romanLcParenR"/>
            </a:pPr>
            <a:r>
              <a:rPr lang="el-GR" sz="2000" b="1" dirty="0">
                <a:latin typeface="Comic Sans MS" panose="030F0702030302020204" pitchFamily="66" charset="0"/>
              </a:rPr>
              <a:t>το έργο κάποιας δύναμης που δρα στο σώμα.</a:t>
            </a:r>
          </a:p>
          <a:p>
            <a:pPr marL="514350" indent="-514350" algn="just">
              <a:lnSpc>
                <a:spcPct val="150000"/>
              </a:lnSpc>
              <a:buFontTx/>
              <a:buAutoNum type="romanLcParenR"/>
            </a:pPr>
            <a:r>
              <a:rPr lang="el-GR" sz="2000" b="1" dirty="0">
                <a:latin typeface="Comic Sans MS" panose="030F0702030302020204" pitchFamily="66" charset="0"/>
              </a:rPr>
              <a:t>το μέτρο κάποιας δύναμης που δρα στο σώμα.</a:t>
            </a:r>
          </a:p>
          <a:p>
            <a:pPr marL="514350" indent="-514350" algn="just">
              <a:lnSpc>
                <a:spcPct val="150000"/>
              </a:lnSpc>
              <a:buFontTx/>
              <a:buAutoNum type="romanLcParenR"/>
            </a:pPr>
            <a:r>
              <a:rPr lang="el-GR" sz="2000" b="1" dirty="0">
                <a:latin typeface="Comic Sans MS" panose="030F0702030302020204" pitchFamily="66" charset="0"/>
              </a:rPr>
              <a:t>τη μάζα του σώματος.</a:t>
            </a:r>
          </a:p>
          <a:p>
            <a:pPr algn="just">
              <a:lnSpc>
                <a:spcPct val="150000"/>
              </a:lnSpc>
            </a:pPr>
            <a:r>
              <a:rPr lang="el-GR" sz="2000" b="1" dirty="0">
                <a:latin typeface="Comic Sans MS" panose="030F0702030302020204" pitchFamily="66" charset="0"/>
              </a:rPr>
              <a:t>Στην πραγματικότητα το Θ.Μ.Κ.Ε. είναι μια άλλη έκφραση του 2</a:t>
            </a:r>
            <a:r>
              <a:rPr lang="el-GR" sz="2000" b="1" baseline="30000" dirty="0">
                <a:latin typeface="Comic Sans MS" panose="030F0702030302020204" pitchFamily="66" charset="0"/>
              </a:rPr>
              <a:t>ου</a:t>
            </a:r>
            <a:r>
              <a:rPr lang="el-GR" sz="2000" b="1" dirty="0">
                <a:latin typeface="Comic Sans MS" panose="030F0702030302020204" pitchFamily="66" charset="0"/>
              </a:rPr>
              <a:t> νόμου του </a:t>
            </a:r>
            <a:r>
              <a:rPr lang="en-US" sz="2000" b="1" dirty="0">
                <a:latin typeface="Comic Sans MS" panose="030F0702030302020204" pitchFamily="66" charset="0"/>
              </a:rPr>
              <a:t>Newton </a:t>
            </a:r>
            <a:r>
              <a:rPr lang="el-GR" sz="2000" b="1" dirty="0">
                <a:latin typeface="Comic Sans MS" panose="030F0702030302020204" pitchFamily="66" charset="0"/>
              </a:rPr>
              <a:t>με την εισαγωγή των μεγεθών </a:t>
            </a:r>
            <a:r>
              <a:rPr lang="en-US" sz="2000" b="1" dirty="0">
                <a:latin typeface="Comic Sans MS" panose="030F0702030302020204" pitchFamily="66" charset="0"/>
              </a:rPr>
              <a:t>“</a:t>
            </a:r>
            <a:r>
              <a:rPr lang="el-GR" sz="2000" b="1" dirty="0">
                <a:latin typeface="Comic Sans MS" panose="030F0702030302020204" pitchFamily="66" charset="0"/>
              </a:rPr>
              <a:t>έργο</a:t>
            </a:r>
            <a:r>
              <a:rPr lang="en-US" sz="2000" b="1" dirty="0">
                <a:latin typeface="Comic Sans MS" panose="030F0702030302020204" pitchFamily="66" charset="0"/>
              </a:rPr>
              <a:t>”</a:t>
            </a:r>
            <a:r>
              <a:rPr lang="el-GR" sz="2000" b="1" dirty="0">
                <a:latin typeface="Comic Sans MS" panose="030F0702030302020204" pitchFamily="66" charset="0"/>
              </a:rPr>
              <a:t> και </a:t>
            </a:r>
            <a:r>
              <a:rPr lang="en-US" sz="2000" b="1" dirty="0">
                <a:latin typeface="Comic Sans MS" panose="030F0702030302020204" pitchFamily="66" charset="0"/>
              </a:rPr>
              <a:t>“</a:t>
            </a:r>
            <a:r>
              <a:rPr lang="el-GR" sz="2000" b="1" dirty="0">
                <a:latin typeface="Comic Sans MS" panose="030F0702030302020204" pitchFamily="66" charset="0"/>
              </a:rPr>
              <a:t>κινητική ενέργεια</a:t>
            </a:r>
            <a:r>
              <a:rPr lang="en-US" sz="2000" b="1" dirty="0">
                <a:latin typeface="Comic Sans MS" panose="030F0702030302020204" pitchFamily="66" charset="0"/>
              </a:rPr>
              <a:t>”. </a:t>
            </a:r>
            <a:endParaRPr lang="el-GR" sz="2000" b="1" dirty="0">
              <a:latin typeface="Comic Sans MS" panose="030F0702030302020204" pitchFamily="66" charset="0"/>
            </a:endParaRPr>
          </a:p>
        </p:txBody>
      </p:sp>
      <p:sp>
        <p:nvSpPr>
          <p:cNvPr id="2" name="Θέση ημερομηνίας 1">
            <a:extLst>
              <a:ext uri="{FF2B5EF4-FFF2-40B4-BE49-F238E27FC236}">
                <a16:creationId xmlns:a16="http://schemas.microsoft.com/office/drawing/2014/main" id="{399422E4-7AE5-4CF1-A073-44191060F211}"/>
              </a:ext>
            </a:extLst>
          </p:cNvPr>
          <p:cNvSpPr>
            <a:spLocks noGrp="1"/>
          </p:cNvSpPr>
          <p:nvPr>
            <p:ph type="dt" sz="half" idx="10"/>
          </p:nvPr>
        </p:nvSpPr>
        <p:spPr/>
        <p:txBody>
          <a:bodyPr/>
          <a:lstStyle/>
          <a:p>
            <a:fld id="{A2E72854-4706-4563-B57F-B765F029808F}"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0661972-0695-42D9-868A-6D01F8C71763}"/>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3254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1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1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1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1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left)">
                                      <p:cBhvr>
                                        <p:cTn id="34" dur="1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wipe(left)">
                                      <p:cBhvr>
                                        <p:cTn id="39" dur="1500"/>
                                        <p:tgtEl>
                                          <p:spTgt spid="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wipe(left)">
                                      <p:cBhvr>
                                        <p:cTn id="44" dur="150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wipe(left)">
                                      <p:cBhvr>
                                        <p:cTn id="49" dur="1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0" y="475488"/>
            <a:ext cx="9290304" cy="470898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Εφαρμόζουμε</a:t>
            </a:r>
            <a:r>
              <a:rPr lang="en-US" sz="2000" b="1" dirty="0">
                <a:latin typeface="Comic Sans MS" panose="030F0702030302020204" pitchFamily="66" charset="0"/>
              </a:rPr>
              <a:t> </a:t>
            </a:r>
            <a:r>
              <a:rPr lang="el-GR" sz="2000" b="1" dirty="0">
                <a:latin typeface="Comic Sans MS" panose="030F0702030302020204" pitchFamily="66" charset="0"/>
              </a:rPr>
              <a:t>το Θ.Μ.Κ.Ε. από μια αρχική σε μια τελική θέση ως εξής</a:t>
            </a:r>
            <a:r>
              <a:rPr lang="en-US" sz="2000" b="1" dirty="0">
                <a:latin typeface="Comic Sans MS" panose="030F0702030302020204" pitchFamily="66" charset="0"/>
              </a:rPr>
              <a:t>:</a:t>
            </a:r>
          </a:p>
          <a:p>
            <a:pPr marL="514350" indent="-514350" algn="just">
              <a:lnSpc>
                <a:spcPct val="150000"/>
              </a:lnSpc>
              <a:buAutoNum type="romanLcParenR"/>
            </a:pPr>
            <a:r>
              <a:rPr lang="el-GR" sz="2000" b="1" dirty="0">
                <a:latin typeface="Comic Sans MS" panose="030F0702030302020204" pitchFamily="66" charset="0"/>
              </a:rPr>
              <a:t>Σχεδιάζουμε το σώμα στην αρχική και τελική θέση του.</a:t>
            </a:r>
          </a:p>
          <a:p>
            <a:pPr marL="514350" indent="-514350" algn="just">
              <a:lnSpc>
                <a:spcPct val="150000"/>
              </a:lnSpc>
              <a:buAutoNum type="romanLcParenR"/>
            </a:pPr>
            <a:r>
              <a:rPr lang="el-GR" sz="2000" b="1" dirty="0">
                <a:latin typeface="Comic Sans MS" panose="030F0702030302020204" pitchFamily="66" charset="0"/>
              </a:rPr>
              <a:t>Σχεδιάζουμε το σώμα σε μια τυχαία ενδιάμεση θέση και τοποθετούμε τα διανύσματα των δυνάμεων που ασκούνται στο σώμα, σ’ αυτή τη θέση.</a:t>
            </a:r>
          </a:p>
          <a:p>
            <a:pPr marL="514350" indent="-514350" algn="just">
              <a:lnSpc>
                <a:spcPct val="150000"/>
              </a:lnSpc>
              <a:buAutoNum type="romanLcParenR"/>
            </a:pPr>
            <a:r>
              <a:rPr lang="el-GR" sz="2000" b="1" dirty="0">
                <a:latin typeface="Comic Sans MS" panose="030F0702030302020204" pitchFamily="66" charset="0"/>
              </a:rPr>
              <a:t>Γράφουμε την σχέση του Θ.Μ.Κ.Ε.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𝜥</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𝛕𝛆𝛌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𝜥</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𝛂𝛒𝛘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1</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2</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3</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p>
          <a:p>
            <a:pPr marL="514350" indent="-514350" algn="just">
              <a:lnSpc>
                <a:spcPct val="150000"/>
              </a:lnSpc>
              <a:buAutoNum type="romanLcParenR"/>
            </a:pPr>
            <a:r>
              <a:rPr lang="el-GR" sz="2000" b="1" dirty="0">
                <a:latin typeface="Comic Sans MS" panose="030F0702030302020204" pitchFamily="66" charset="0"/>
              </a:rPr>
              <a:t>Υπολογίζουμε τα έργα </a:t>
            </a:r>
            <a:r>
              <a:rPr lang="en-US" sz="2000" b="1" i="1" dirty="0">
                <a:latin typeface="Comic Sans MS" panose="030F0702030302020204" pitchFamily="66" charset="0"/>
              </a:rPr>
              <a:t>W</a:t>
            </a:r>
            <a:r>
              <a:rPr lang="en-US" sz="2000" b="1" i="1" baseline="-25000" dirty="0">
                <a:latin typeface="Comic Sans MS" panose="030F0702030302020204" pitchFamily="66" charset="0"/>
              </a:rPr>
              <a:t>F</a:t>
            </a:r>
            <a:r>
              <a:rPr lang="en-US" sz="2000" b="1" baseline="-50000" dirty="0">
                <a:latin typeface="Comic Sans MS" panose="030F0702030302020204" pitchFamily="66" charset="0"/>
              </a:rPr>
              <a:t>1</a:t>
            </a:r>
            <a:r>
              <a:rPr lang="el-GR" sz="2000" b="1" dirty="0">
                <a:latin typeface="Comic Sans MS" panose="030F0702030302020204" pitchFamily="66" charset="0"/>
              </a:rPr>
              <a:t>,</a:t>
            </a:r>
            <a:r>
              <a:rPr lang="en-US" sz="2000" b="1" i="1" dirty="0">
                <a:latin typeface="Comic Sans MS" panose="030F0702030302020204" pitchFamily="66" charset="0"/>
              </a:rPr>
              <a:t>W</a:t>
            </a:r>
            <a:r>
              <a:rPr lang="en-US" sz="2000" b="1" i="1" baseline="-25000" dirty="0">
                <a:latin typeface="Comic Sans MS" panose="030F0702030302020204" pitchFamily="66" charset="0"/>
              </a:rPr>
              <a:t>F</a:t>
            </a:r>
            <a:r>
              <a:rPr lang="en-US" sz="2000" b="1" baseline="-50000" dirty="0">
                <a:latin typeface="Comic Sans MS" panose="030F0702030302020204" pitchFamily="66" charset="0"/>
              </a:rPr>
              <a:t>2</a:t>
            </a:r>
            <a:r>
              <a:rPr lang="el-GR" sz="2000" b="1" dirty="0">
                <a:latin typeface="Comic Sans MS" panose="030F0702030302020204" pitchFamily="66" charset="0"/>
              </a:rPr>
              <a:t>,…</a:t>
            </a:r>
            <a:r>
              <a:rPr lang="el-GR" sz="2000" b="1" baseline="-40000" dirty="0">
                <a:latin typeface="Comic Sans MS" panose="030F0702030302020204" pitchFamily="66" charset="0"/>
              </a:rPr>
              <a:t> </a:t>
            </a:r>
            <a:r>
              <a:rPr lang="el-GR" sz="2000" b="1" dirty="0">
                <a:latin typeface="Comic Sans MS" panose="030F0702030302020204" pitchFamily="66" charset="0"/>
              </a:rPr>
              <a:t>των δυνάμεων που δρουν στο σώμα.</a:t>
            </a:r>
          </a:p>
          <a:p>
            <a:pPr marL="514350" indent="-514350" algn="just">
              <a:lnSpc>
                <a:spcPct val="150000"/>
              </a:lnSpc>
              <a:buAutoNum type="romanLcParenR"/>
            </a:pPr>
            <a:r>
              <a:rPr lang="el-GR" sz="2000" b="1" dirty="0">
                <a:latin typeface="Comic Sans MS" panose="030F0702030302020204" pitchFamily="66" charset="0"/>
              </a:rPr>
              <a:t>Λύνουμε ως προς το άγνωστο μέγεθος και το υπολογίζουμε.</a:t>
            </a:r>
          </a:p>
          <a:p>
            <a:pPr algn="just">
              <a:lnSpc>
                <a:spcPct val="150000"/>
              </a:lnSpc>
            </a:pPr>
            <a:r>
              <a:rPr lang="el-GR" sz="2000" b="1" dirty="0">
                <a:latin typeface="Comic Sans MS" panose="030F0702030302020204" pitchFamily="66" charset="0"/>
              </a:rPr>
              <a:t>Σε προβλήματα Δυναμικής, συχνά είναι απλούστερο να τα λύσουμε με χρήση του Θ.Μ.Κ.Ε. παρά των εξισώσεων των νόμων του </a:t>
            </a:r>
            <a:r>
              <a:rPr lang="en-US" sz="2000" b="1" dirty="0">
                <a:latin typeface="Comic Sans MS" panose="030F0702030302020204" pitchFamily="66" charset="0"/>
              </a:rPr>
              <a:t>Newton.</a:t>
            </a:r>
          </a:p>
          <a:p>
            <a:pPr algn="just">
              <a:lnSpc>
                <a:spcPct val="150000"/>
              </a:lnSpc>
            </a:pPr>
            <a:r>
              <a:rPr lang="el-GR" sz="2000" b="1" dirty="0">
                <a:latin typeface="Comic Sans MS" panose="030F0702030302020204" pitchFamily="66" charset="0"/>
              </a:rPr>
              <a:t>Αντίθετα, δεν είναι χρήσιμο το Θ.Μ.Κ.Ε., αν ζητείται ή δίνεται χρόνος.</a:t>
            </a:r>
          </a:p>
        </p:txBody>
      </p:sp>
      <p:sp>
        <p:nvSpPr>
          <p:cNvPr id="5" name="Θέση ημερομηνίας 4">
            <a:extLst>
              <a:ext uri="{FF2B5EF4-FFF2-40B4-BE49-F238E27FC236}">
                <a16:creationId xmlns:a16="http://schemas.microsoft.com/office/drawing/2014/main" id="{A69319F3-EDBB-4548-BF3C-DEC02D9FFBE6}"/>
              </a:ext>
            </a:extLst>
          </p:cNvPr>
          <p:cNvSpPr>
            <a:spLocks noGrp="1"/>
          </p:cNvSpPr>
          <p:nvPr>
            <p:ph type="dt" sz="half" idx="10"/>
          </p:nvPr>
        </p:nvSpPr>
        <p:spPr/>
        <p:txBody>
          <a:bodyPr/>
          <a:lstStyle/>
          <a:p>
            <a:fld id="{AC136E67-B64D-4F7D-A2C6-FE09CDAA777D}"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EFF44FCA-5B17-4ED9-B5EB-30572BEC5CB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4231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896" y="201394"/>
            <a:ext cx="5495544" cy="338554"/>
          </a:xfrm>
          <a:prstGeom prst="rect">
            <a:avLst/>
          </a:prstGeom>
          <a:noFill/>
        </p:spPr>
        <p:txBody>
          <a:bodyPr wrap="square" rtlCol="0">
            <a:spAutoFit/>
          </a:bodyPr>
          <a:lstStyle/>
          <a:p>
            <a:r>
              <a:rPr lang="el-GR" sz="1600" b="1" dirty="0">
                <a:solidFill>
                  <a:srgbClr val="800000"/>
                </a:solidFill>
                <a:effectLst>
                  <a:outerShdw blurRad="38100" dist="38100" dir="2700000" algn="tl">
                    <a:srgbClr val="000000">
                      <a:alpha val="43137"/>
                    </a:srgbClr>
                  </a:outerShdw>
                </a:effectLst>
                <a:latin typeface="Comic Sans MS" panose="030F0702030302020204" pitchFamily="66" charset="0"/>
              </a:rPr>
              <a:t>Παράδειγμα Εφαρμογής από τη σελίδα 168 του βιβλίου.</a:t>
            </a:r>
          </a:p>
        </p:txBody>
      </p:sp>
      <mc:AlternateContent xmlns:mc="http://schemas.openxmlformats.org/markup-compatibility/2006" xmlns:a14="http://schemas.microsoft.com/office/drawing/2010/main">
        <mc:Choice Requires="a14">
          <p:sp>
            <p:nvSpPr>
              <p:cNvPr id="5" name="Ορθογώνιο 4"/>
              <p:cNvSpPr/>
              <p:nvPr/>
            </p:nvSpPr>
            <p:spPr>
              <a:xfrm>
                <a:off x="3138932" y="498887"/>
                <a:ext cx="7891272" cy="2433167"/>
              </a:xfrm>
              <a:prstGeom prst="rect">
                <a:avLst/>
              </a:prstGeom>
            </p:spPr>
            <p:txBody>
              <a:bodyPr wrap="square">
                <a:spAutoFit/>
              </a:bodyPr>
              <a:lstStyle/>
              <a:p>
                <a:pPr algn="just">
                  <a:lnSpc>
                    <a:spcPct val="150000"/>
                  </a:lnSpc>
                </a:pPr>
                <a:r>
                  <a:rPr lang="el-GR" sz="1600" dirty="0">
                    <a:latin typeface="Comic Sans MS" panose="030F0702030302020204" pitchFamily="66" charset="0"/>
                  </a:rPr>
                  <a:t>Μια μπάλα </a:t>
                </a:r>
                <a:r>
                  <a:rPr lang="el-GR" sz="1600" dirty="0">
                    <a:solidFill>
                      <a:srgbClr val="242021"/>
                    </a:solidFill>
                    <a:latin typeface="Comic Sans MS" panose="030F0702030302020204" pitchFamily="66" charset="0"/>
                  </a:rPr>
                  <a:t>του μπάσκετ που έχει μάζα </a:t>
                </a:r>
                <a:r>
                  <a:rPr lang="en-US" sz="1600" dirty="0">
                    <a:solidFill>
                      <a:srgbClr val="242021"/>
                    </a:solidFill>
                    <a:latin typeface="Comic Sans MS" panose="030F0702030302020204" pitchFamily="66" charset="0"/>
                  </a:rPr>
                  <a:t>1kg</a:t>
                </a:r>
                <a:r>
                  <a:rPr lang="el-GR" sz="1600" dirty="0">
                    <a:latin typeface="Comic Sans MS" panose="030F0702030302020204" pitchFamily="66" charset="0"/>
                  </a:rPr>
                  <a:t> αφήνεται να πέσει από ύψος 2m στο τεντωμένο χέρι ενός μαθητή. </a:t>
                </a:r>
              </a:p>
              <a:p>
                <a:pPr algn="just">
                  <a:lnSpc>
                    <a:spcPct val="150000"/>
                  </a:lnSpc>
                </a:pPr>
                <a:r>
                  <a:rPr lang="el-GR" sz="1600" dirty="0">
                    <a:latin typeface="Comic Sans MS" panose="030F0702030302020204" pitchFamily="66" charset="0"/>
                  </a:rPr>
                  <a:t>Πόση κινητική ενέργεια έχει η μπάλα όταν φτάνει στο χέρι του μαθητή; </a:t>
                </a:r>
              </a:p>
              <a:p>
                <a:pPr algn="just">
                  <a:lnSpc>
                    <a:spcPct val="150000"/>
                  </a:lnSpc>
                </a:pPr>
                <a:r>
                  <a:rPr lang="el-GR" sz="1600" dirty="0">
                    <a:latin typeface="Comic Sans MS" panose="030F0702030302020204" pitchFamily="66" charset="0"/>
                  </a:rPr>
                  <a:t>Πόση είναι τότε η ταχύτητά της; </a:t>
                </a:r>
              </a:p>
              <a:p>
                <a:pPr algn="just">
                  <a:lnSpc>
                    <a:spcPct val="150000"/>
                  </a:lnSpc>
                </a:pPr>
                <a:r>
                  <a:rPr lang="el-GR" sz="1600" dirty="0">
                    <a:solidFill>
                      <a:srgbClr val="242021"/>
                    </a:solidFill>
                    <a:latin typeface="Comic Sans MS" panose="030F0702030302020204" pitchFamily="66" charset="0"/>
                  </a:rPr>
                  <a:t>Αν διπλασιασθεί το ύψος απ’ όπου αφήνεται να πέσει η μπάλα, διπλασιάζεται η κινητική ενέργεια και η ταχύτητά της;</a:t>
                </a:r>
                <a:r>
                  <a:rPr lang="el-GR" sz="1600" dirty="0">
                    <a:latin typeface="Comic Sans MS" panose="030F0702030302020204" pitchFamily="66" charset="0"/>
                  </a:rPr>
                  <a:t>    Δίνεται</a:t>
                </a:r>
                <a:r>
                  <a:rPr lang="en-US"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𝑔</m:t>
                    </m:r>
                    <m:r>
                      <a:rPr lang="en-US" sz="1600" b="0" i="1" smtClean="0">
                        <a:latin typeface="Cambria Math" panose="02040503050406030204" pitchFamily="18" charset="0"/>
                      </a:rPr>
                      <m:t>=10</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2</m:t>
                            </m:r>
                          </m:sup>
                        </m:sSup>
                      </m:den>
                    </m:f>
                  </m:oMath>
                </a14:m>
                <a:r>
                  <a:rPr lang="en-US" sz="1600" dirty="0">
                    <a:latin typeface="Comic Sans MS" panose="030F0702030302020204" pitchFamily="66" charset="0"/>
                  </a:rPr>
                  <a:t> .</a:t>
                </a:r>
                <a:endParaRPr lang="el-GR" sz="1600" dirty="0">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3138932" y="498887"/>
                <a:ext cx="7891272" cy="2433167"/>
              </a:xfrm>
              <a:prstGeom prst="rect">
                <a:avLst/>
              </a:prstGeom>
              <a:blipFill>
                <a:blip r:embed="rId2"/>
                <a:stretch>
                  <a:fillRect l="-464" r="-386"/>
                </a:stretch>
              </a:blipFill>
            </p:spPr>
            <p:txBody>
              <a:bodyPr/>
              <a:lstStyle/>
              <a:p>
                <a:r>
                  <a:rPr lang="el-GR">
                    <a:noFill/>
                  </a:rPr>
                  <a:t> </a:t>
                </a:r>
              </a:p>
            </p:txBody>
          </p:sp>
        </mc:Fallback>
      </mc:AlternateContent>
      <p:pic>
        <p:nvPicPr>
          <p:cNvPr id="6" name="Εικόνα 5"/>
          <p:cNvPicPr>
            <a:picLocks noChangeAspect="1"/>
          </p:cNvPicPr>
          <p:nvPr/>
        </p:nvPicPr>
        <p:blipFill>
          <a:blip r:embed="rId3">
            <a:clrChange>
              <a:clrFrom>
                <a:srgbClr val="FFFFFF"/>
              </a:clrFrom>
              <a:clrTo>
                <a:srgbClr val="FFFFFF">
                  <a:alpha val="0"/>
                </a:srgbClr>
              </a:clrTo>
            </a:clrChange>
          </a:blip>
          <a:stretch>
            <a:fillRect/>
          </a:stretch>
        </p:blipFill>
        <p:spPr>
          <a:xfrm>
            <a:off x="768096" y="695170"/>
            <a:ext cx="2185416" cy="4883611"/>
          </a:xfrm>
          <a:prstGeom prst="rect">
            <a:avLst/>
          </a:prstGeom>
        </p:spPr>
      </p:pic>
      <p:grpSp>
        <p:nvGrpSpPr>
          <p:cNvPr id="12" name="Ομάδα 11"/>
          <p:cNvGrpSpPr/>
          <p:nvPr/>
        </p:nvGrpSpPr>
        <p:grpSpPr>
          <a:xfrm>
            <a:off x="3138932" y="2911133"/>
            <a:ext cx="8172196" cy="369332"/>
            <a:chOff x="3240024" y="3331982"/>
            <a:chExt cx="8051425" cy="369332"/>
          </a:xfrm>
        </p:grpSpPr>
        <p:sp>
          <p:nvSpPr>
            <p:cNvPr id="8" name="Ορθογώνιο 7"/>
            <p:cNvSpPr/>
            <p:nvPr/>
          </p:nvSpPr>
          <p:spPr>
            <a:xfrm>
              <a:off x="3240024" y="3331982"/>
              <a:ext cx="8051425" cy="369332"/>
            </a:xfrm>
            <a:prstGeom prst="rect">
              <a:avLst/>
            </a:prstGeom>
          </p:spPr>
          <p:txBody>
            <a:bodyPr wrap="square">
              <a:spAutoFit/>
            </a:bodyPr>
            <a:lstStyle/>
            <a:p>
              <a:r>
                <a:rPr lang="el-GR" dirty="0">
                  <a:solidFill>
                    <a:srgbClr val="242021"/>
                  </a:solidFill>
                  <a:latin typeface="Comic Sans MS" panose="030F0702030302020204" pitchFamily="66" charset="0"/>
                </a:rPr>
                <a:t>Σύμφωνα με το Θ.Μ.Κ.Ε. έχουμε: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τ</a:t>
              </a:r>
              <a:r>
                <a:rPr lang="el-GR" dirty="0">
                  <a:solidFill>
                    <a:srgbClr val="242021"/>
                  </a:solidFill>
                  <a:latin typeface="Comic Sans MS" panose="030F0702030302020204" pitchFamily="66" charset="0"/>
                </a:rPr>
                <a:t> –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α</a:t>
              </a:r>
              <a:r>
                <a:rPr lang="el-GR" dirty="0">
                  <a:solidFill>
                    <a:srgbClr val="242021"/>
                  </a:solidFill>
                  <a:latin typeface="Comic Sans MS" panose="030F0702030302020204" pitchFamily="66" charset="0"/>
                </a:rPr>
                <a:t> = </a:t>
              </a:r>
              <a:r>
                <a:rPr lang="en-US" i="1" dirty="0" err="1">
                  <a:solidFill>
                    <a:srgbClr val="242021"/>
                  </a:solidFill>
                  <a:latin typeface="Comic Sans MS" panose="030F0702030302020204" pitchFamily="66" charset="0"/>
                </a:rPr>
                <a:t>W</a:t>
              </a:r>
              <a:r>
                <a:rPr lang="en-US" i="1" baseline="-25000" dirty="0" err="1">
                  <a:solidFill>
                    <a:srgbClr val="242021"/>
                  </a:solidFill>
                  <a:latin typeface="Comic Sans MS" panose="030F0702030302020204" pitchFamily="66" charset="0"/>
                </a:rPr>
                <a:t>w</a:t>
              </a:r>
              <a:r>
                <a:rPr lang="en-US" dirty="0">
                  <a:solidFill>
                    <a:srgbClr val="242021"/>
                  </a:solidFill>
                  <a:latin typeface="Comic Sans MS" panose="030F0702030302020204" pitchFamily="66" charset="0"/>
                </a:rPr>
                <a:t>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τ</a:t>
              </a:r>
              <a:r>
                <a:rPr lang="en-US"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mgh          </a:t>
              </a:r>
              <a:r>
                <a:rPr lang="el-GR" b="1" i="1" dirty="0">
                  <a:solidFill>
                    <a:srgbClr val="FF0000"/>
                  </a:solidFill>
                  <a:latin typeface="Comic Sans MS" panose="030F0702030302020204" pitchFamily="66" charset="0"/>
                </a:rPr>
                <a:t>Κ</a:t>
              </a:r>
              <a:r>
                <a:rPr lang="el-GR" b="1" baseline="-25000" dirty="0">
                  <a:solidFill>
                    <a:srgbClr val="FF0000"/>
                  </a:solidFill>
                  <a:latin typeface="Comic Sans MS" panose="030F0702030302020204" pitchFamily="66" charset="0"/>
                </a:rPr>
                <a:t>τ</a:t>
              </a:r>
              <a:r>
                <a:rPr lang="en-US" b="1" dirty="0">
                  <a:solidFill>
                    <a:srgbClr val="FF0000"/>
                  </a:solidFill>
                  <a:latin typeface="Comic Sans MS" panose="030F0702030302020204" pitchFamily="66" charset="0"/>
                </a:rPr>
                <a:t> = 20J </a:t>
              </a:r>
              <a:endParaRPr lang="el-GR" b="1" dirty="0">
                <a:solidFill>
                  <a:srgbClr val="FF0000"/>
                </a:solidFill>
                <a:latin typeface="Comic Sans MS" panose="030F0702030302020204" pitchFamily="66" charset="0"/>
              </a:endParaRPr>
            </a:p>
          </p:txBody>
        </p:sp>
        <p:cxnSp>
          <p:nvCxnSpPr>
            <p:cNvPr id="10" name="Ευθύγραμμο βέλος σύνδεσης 9"/>
            <p:cNvCxnSpPr/>
            <p:nvPr/>
          </p:nvCxnSpPr>
          <p:spPr>
            <a:xfrm flipV="1">
              <a:off x="8054978" y="3500035"/>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9609901" y="3509179"/>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3046222" y="3277459"/>
            <a:ext cx="8357616" cy="656013"/>
            <a:chOff x="3980688" y="4386581"/>
            <a:chExt cx="8357616" cy="656013"/>
          </a:xfrm>
        </p:grpSpPr>
        <mc:AlternateContent xmlns:mc="http://schemas.openxmlformats.org/markup-compatibility/2006" xmlns:a14="http://schemas.microsoft.com/office/drawing/2010/main">
          <mc:Choice Requires="a14">
            <p:sp>
              <p:nvSpPr>
                <p:cNvPr id="13" name="Ορθογώνιο 12"/>
                <p:cNvSpPr/>
                <p:nvPr/>
              </p:nvSpPr>
              <p:spPr>
                <a:xfrm>
                  <a:off x="3980688" y="4386581"/>
                  <a:ext cx="8357616" cy="656013"/>
                </a:xfrm>
                <a:prstGeom prst="rect">
                  <a:avLst/>
                </a:prstGeom>
              </p:spPr>
              <p:txBody>
                <a:bodyPr wrap="square">
                  <a:spAutoFit/>
                </a:bodyPr>
                <a:lstStyle/>
                <a:p>
                  <a:r>
                    <a:rPr lang="en-US" dirty="0">
                      <a:solidFill>
                        <a:srgbClr val="242021"/>
                      </a:solidFill>
                      <a:latin typeface="Comic Sans MS" panose="030F0702030302020204" pitchFamily="66" charset="0"/>
                    </a:rPr>
                    <a:t>H </a:t>
                  </a:r>
                  <a:r>
                    <a:rPr lang="el-GR" dirty="0">
                      <a:solidFill>
                        <a:srgbClr val="242021"/>
                      </a:solidFill>
                      <a:latin typeface="Comic Sans MS" panose="030F0702030302020204" pitchFamily="66" charset="0"/>
                    </a:rPr>
                    <a:t>κινητική ενέργεια είναι </a:t>
                  </a:r>
                  <a14:m>
                    <m:oMath xmlns:m="http://schemas.openxmlformats.org/officeDocument/2006/math">
                      <m:r>
                        <a:rPr lang="en-US" b="0" i="1" smtClean="0">
                          <a:solidFill>
                            <a:srgbClr val="242021"/>
                          </a:solidFill>
                          <a:latin typeface="Cambria Math" panose="02040503050406030204" pitchFamily="18" charset="0"/>
                        </a:rPr>
                        <m:t>𝐾</m:t>
                      </m:r>
                      <m:r>
                        <a:rPr lang="en-US" b="0" i="1" smtClean="0">
                          <a:solidFill>
                            <a:srgbClr val="242021"/>
                          </a:solidFill>
                          <a:latin typeface="Cambria Math" panose="02040503050406030204" pitchFamily="18" charset="0"/>
                        </a:rPr>
                        <m:t>= </m:t>
                      </m:r>
                      <m:f>
                        <m:fPr>
                          <m:ctrlPr>
                            <a:rPr lang="en-US" b="0" i="1" smtClean="0">
                              <a:solidFill>
                                <a:srgbClr val="242021"/>
                              </a:solidFill>
                              <a:latin typeface="Cambria Math" panose="02040503050406030204" pitchFamily="18" charset="0"/>
                            </a:rPr>
                          </m:ctrlPr>
                        </m:fPr>
                        <m:num>
                          <m:r>
                            <a:rPr lang="en-US" b="0" i="1" smtClean="0">
                              <a:solidFill>
                                <a:srgbClr val="242021"/>
                              </a:solidFill>
                              <a:latin typeface="Cambria Math" panose="02040503050406030204" pitchFamily="18" charset="0"/>
                            </a:rPr>
                            <m:t>1</m:t>
                          </m:r>
                        </m:num>
                        <m:den>
                          <m:r>
                            <a:rPr lang="en-US" b="0" i="1" smtClean="0">
                              <a:solidFill>
                                <a:srgbClr val="242021"/>
                              </a:solidFill>
                              <a:latin typeface="Cambria Math" panose="02040503050406030204" pitchFamily="18" charset="0"/>
                            </a:rPr>
                            <m:t>2</m:t>
                          </m:r>
                        </m:den>
                      </m:f>
                      <m:r>
                        <a:rPr lang="en-US" b="0" i="1" smtClean="0">
                          <a:solidFill>
                            <a:srgbClr val="242021"/>
                          </a:solidFill>
                          <a:latin typeface="Cambria Math" panose="02040503050406030204" pitchFamily="18" charset="0"/>
                        </a:rPr>
                        <m:t>𝑚</m:t>
                      </m:r>
                      <m:sSup>
                        <m:sSupPr>
                          <m:ctrlPr>
                            <a:rPr lang="en-US" b="0" i="1" smtClean="0">
                              <a:solidFill>
                                <a:srgbClr val="242021"/>
                              </a:solidFill>
                              <a:latin typeface="Cambria Math" panose="02040503050406030204" pitchFamily="18" charset="0"/>
                            </a:rPr>
                          </m:ctrlPr>
                        </m:sSupPr>
                        <m:e>
                          <m:r>
                            <a:rPr lang="el-GR" b="0" i="1" smtClean="0">
                              <a:solidFill>
                                <a:srgbClr val="242021"/>
                              </a:solidFill>
                              <a:latin typeface="Cambria Math" panose="02040503050406030204" pitchFamily="18" charset="0"/>
                            </a:rPr>
                            <m:t>𝜐</m:t>
                          </m:r>
                        </m:e>
                        <m:sup>
                          <m:r>
                            <a:rPr lang="en-US" b="0" i="1" smtClean="0">
                              <a:solidFill>
                                <a:srgbClr val="242021"/>
                              </a:solidFill>
                              <a:latin typeface="Cambria Math" panose="02040503050406030204" pitchFamily="18" charset="0"/>
                            </a:rPr>
                            <m:t>2</m:t>
                          </m:r>
                        </m:sup>
                      </m:sSup>
                      <m:r>
                        <a:rPr lang="el-GR" b="0" i="1" smtClean="0">
                          <a:solidFill>
                            <a:srgbClr val="242021"/>
                          </a:solidFill>
                          <a:latin typeface="Cambria Math" panose="02040503050406030204" pitchFamily="18" charset="0"/>
                        </a:rPr>
                        <m:t>            </m:t>
                      </m:r>
                      <m:r>
                        <a:rPr lang="el-GR" b="0" i="1" smtClean="0">
                          <a:solidFill>
                            <a:srgbClr val="242021"/>
                          </a:solidFill>
                          <a:latin typeface="Cambria Math" panose="02040503050406030204" pitchFamily="18" charset="0"/>
                        </a:rPr>
                        <m:t>𝜐</m:t>
                      </m:r>
                      <m:r>
                        <a:rPr lang="el-GR" b="0" i="1" smtClean="0">
                          <a:solidFill>
                            <a:srgbClr val="242021"/>
                          </a:solidFill>
                          <a:latin typeface="Cambria Math" panose="02040503050406030204" pitchFamily="18" charset="0"/>
                        </a:rPr>
                        <m:t>= </m:t>
                      </m:r>
                      <m:rad>
                        <m:radPr>
                          <m:degHide m:val="on"/>
                          <m:ctrlPr>
                            <a:rPr lang="el-GR" b="0" i="1" smtClean="0">
                              <a:solidFill>
                                <a:srgbClr val="242021"/>
                              </a:solidFill>
                              <a:latin typeface="Cambria Math" panose="02040503050406030204" pitchFamily="18" charset="0"/>
                            </a:rPr>
                          </m:ctrlPr>
                        </m:radPr>
                        <m:deg/>
                        <m:e>
                          <m:f>
                            <m:fPr>
                              <m:ctrlPr>
                                <a:rPr lang="el-GR" b="0" i="1" smtClean="0">
                                  <a:solidFill>
                                    <a:srgbClr val="242021"/>
                                  </a:solidFill>
                                  <a:latin typeface="Cambria Math" panose="02040503050406030204" pitchFamily="18" charset="0"/>
                                </a:rPr>
                              </m:ctrlPr>
                            </m:fPr>
                            <m:num>
                              <m:r>
                                <a:rPr lang="en-US" b="0" i="1" smtClean="0">
                                  <a:solidFill>
                                    <a:srgbClr val="242021"/>
                                  </a:solidFill>
                                  <a:latin typeface="Cambria Math" panose="02040503050406030204" pitchFamily="18" charset="0"/>
                                </a:rPr>
                                <m:t>2</m:t>
                              </m:r>
                              <m:r>
                                <a:rPr lang="en-US" b="0" i="1" smtClean="0">
                                  <a:solidFill>
                                    <a:srgbClr val="242021"/>
                                  </a:solidFill>
                                  <a:latin typeface="Cambria Math" panose="02040503050406030204" pitchFamily="18" charset="0"/>
                                </a:rPr>
                                <m:t>𝐾</m:t>
                              </m:r>
                            </m:num>
                            <m:den>
                              <m:r>
                                <a:rPr lang="en-US" b="0" i="1" smtClean="0">
                                  <a:solidFill>
                                    <a:srgbClr val="242021"/>
                                  </a:solidFill>
                                  <a:latin typeface="Cambria Math" panose="02040503050406030204" pitchFamily="18" charset="0"/>
                                </a:rPr>
                                <m:t>𝑚</m:t>
                              </m:r>
                            </m:den>
                          </m:f>
                        </m:e>
                      </m:rad>
                      <m:r>
                        <a:rPr lang="el-GR" b="0" i="1" smtClean="0">
                          <a:solidFill>
                            <a:srgbClr val="242021"/>
                          </a:solidFill>
                          <a:latin typeface="Cambria Math" panose="02040503050406030204" pitchFamily="18" charset="0"/>
                        </a:rPr>
                        <m:t>             </m:t>
                      </m:r>
                      <m:r>
                        <a:rPr lang="el-GR" b="1" i="1" smtClean="0">
                          <a:solidFill>
                            <a:srgbClr val="FF0000"/>
                          </a:solidFill>
                          <a:effectLst/>
                          <a:latin typeface="Cambria Math" panose="02040503050406030204" pitchFamily="18" charset="0"/>
                        </a:rPr>
                        <m:t>𝝊</m:t>
                      </m:r>
                      <m:r>
                        <a:rPr lang="el-GR" b="1" i="1" smtClean="0">
                          <a:solidFill>
                            <a:srgbClr val="FF0000"/>
                          </a:solidFill>
                          <a:effectLst/>
                          <a:latin typeface="Cambria Math" panose="02040503050406030204" pitchFamily="18" charset="0"/>
                        </a:rPr>
                        <m:t>=</m:t>
                      </m:r>
                      <m:rad>
                        <m:radPr>
                          <m:degHide m:val="on"/>
                          <m:ctrlPr>
                            <a:rPr lang="el-GR" b="1" i="1" smtClean="0">
                              <a:solidFill>
                                <a:srgbClr val="FF0000"/>
                              </a:solidFill>
                              <a:effectLst/>
                              <a:latin typeface="Cambria Math" panose="02040503050406030204" pitchFamily="18" charset="0"/>
                            </a:rPr>
                          </m:ctrlPr>
                        </m:radPr>
                        <m:deg/>
                        <m:e>
                          <m:r>
                            <a:rPr lang="en-US" b="1" i="1" smtClean="0">
                              <a:solidFill>
                                <a:srgbClr val="FF0000"/>
                              </a:solidFill>
                              <a:effectLst/>
                              <a:latin typeface="Cambria Math" panose="02040503050406030204" pitchFamily="18" charset="0"/>
                            </a:rPr>
                            <m:t>𝟒𝟎</m:t>
                          </m:r>
                        </m:e>
                      </m:rad>
                      <m:r>
                        <a:rPr lang="en-US" b="1" i="1" smtClean="0">
                          <a:solidFill>
                            <a:srgbClr val="FF0000"/>
                          </a:solidFill>
                          <a:effectLst/>
                          <a:latin typeface="Cambria Math" panose="02040503050406030204" pitchFamily="18" charset="0"/>
                        </a:rPr>
                        <m:t> </m:t>
                      </m:r>
                      <m:f>
                        <m:fPr>
                          <m:ctrlPr>
                            <a:rPr lang="en-US" b="1" i="1">
                              <a:solidFill>
                                <a:srgbClr val="FF0000"/>
                              </a:solidFill>
                              <a:latin typeface="Cambria Math" panose="02040503050406030204" pitchFamily="18" charset="0"/>
                            </a:rPr>
                          </m:ctrlPr>
                        </m:fPr>
                        <m:num>
                          <m:r>
                            <a:rPr lang="en-US" b="1">
                              <a:solidFill>
                                <a:srgbClr val="FF0000"/>
                              </a:solidFill>
                              <a:latin typeface="Cambria Math" panose="02040503050406030204" pitchFamily="18" charset="0"/>
                            </a:rPr>
                            <m:t>𝐦</m:t>
                          </m:r>
                        </m:num>
                        <m:den>
                          <m:r>
                            <a:rPr lang="en-US" b="1">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𝟐</m:t>
                      </m:r>
                      <m:rad>
                        <m:radPr>
                          <m:degHide m:val="on"/>
                          <m:ctrlPr>
                            <a:rPr lang="en-US" b="1" i="1" smtClean="0">
                              <a:solidFill>
                                <a:srgbClr val="FF0000"/>
                              </a:solidFill>
                              <a:effectLst/>
                              <a:latin typeface="Cambria Math" panose="02040503050406030204" pitchFamily="18" charset="0"/>
                            </a:rPr>
                          </m:ctrlPr>
                        </m:radPr>
                        <m:deg/>
                        <m:e>
                          <m:r>
                            <a:rPr lang="en-US" b="1" i="1" smtClean="0">
                              <a:solidFill>
                                <a:srgbClr val="FF0000"/>
                              </a:solidFill>
                              <a:effectLst/>
                              <a:latin typeface="Cambria Math" panose="02040503050406030204" pitchFamily="18" charset="0"/>
                            </a:rPr>
                            <m:t>𝟏𝟎</m:t>
                          </m:r>
                        </m:e>
                      </m:rad>
                      <m:r>
                        <a:rPr lang="en-US" b="1" i="1" smtClean="0">
                          <a:solidFill>
                            <a:srgbClr val="FF0000"/>
                          </a:solidFill>
                          <a:effectLst/>
                          <a:latin typeface="Cambria Math" panose="02040503050406030204" pitchFamily="18" charset="0"/>
                        </a:rPr>
                        <m:t> </m:t>
                      </m:r>
                      <m:f>
                        <m:fPr>
                          <m:ctrlPr>
                            <a:rPr lang="el-GR" b="1" i="1" smtClean="0">
                              <a:solidFill>
                                <a:srgbClr val="FF0000"/>
                              </a:solidFill>
                              <a:effectLst/>
                              <a:latin typeface="Cambria Math" panose="02040503050406030204" pitchFamily="18" charset="0"/>
                            </a:rPr>
                          </m:ctrlPr>
                        </m:fPr>
                        <m:num>
                          <m:r>
                            <a:rPr lang="en-US" b="1" i="0" smtClean="0">
                              <a:solidFill>
                                <a:srgbClr val="FF0000"/>
                              </a:solidFill>
                              <a:effectLst/>
                              <a:latin typeface="Cambria Math" panose="02040503050406030204" pitchFamily="18" charset="0"/>
                            </a:rPr>
                            <m:t>𝐦</m:t>
                          </m:r>
                        </m:num>
                        <m:den>
                          <m:r>
                            <a:rPr lang="en-US" b="1" i="0" smtClean="0">
                              <a:solidFill>
                                <a:srgbClr val="FF0000"/>
                              </a:solidFill>
                              <a:effectLst/>
                              <a:latin typeface="Cambria Math" panose="02040503050406030204" pitchFamily="18" charset="0"/>
                            </a:rPr>
                            <m:t>𝐬</m:t>
                          </m:r>
                        </m:den>
                      </m:f>
                      <m:r>
                        <a:rPr lang="en-US" b="1" i="0" smtClean="0">
                          <a:solidFill>
                            <a:srgbClr val="FF0000"/>
                          </a:solidFill>
                          <a:effectLst/>
                          <a:latin typeface="Cambria Math" panose="02040503050406030204" pitchFamily="18" charset="0"/>
                        </a:rPr>
                        <m:t> </m:t>
                      </m:r>
                    </m:oMath>
                  </a14:m>
                  <a:endParaRPr lang="el-GR" b="1" dirty="0"/>
                </a:p>
              </p:txBody>
            </p:sp>
          </mc:Choice>
          <mc:Fallback xmlns="">
            <p:sp>
              <p:nvSpPr>
                <p:cNvPr id="13" name="Ορθογώνιο 12"/>
                <p:cNvSpPr>
                  <a:spLocks noRot="1" noChangeAspect="1" noMove="1" noResize="1" noEditPoints="1" noAdjustHandles="1" noChangeArrowheads="1" noChangeShapeType="1" noTextEdit="1"/>
                </p:cNvSpPr>
                <p:nvPr/>
              </p:nvSpPr>
              <p:spPr>
                <a:xfrm>
                  <a:off x="3980688" y="4386581"/>
                  <a:ext cx="8357616" cy="656013"/>
                </a:xfrm>
                <a:prstGeom prst="rect">
                  <a:avLst/>
                </a:prstGeom>
                <a:blipFill>
                  <a:blip r:embed="rId4"/>
                  <a:stretch>
                    <a:fillRect l="-656"/>
                  </a:stretch>
                </a:blipFill>
              </p:spPr>
              <p:txBody>
                <a:bodyPr/>
                <a:lstStyle/>
                <a:p>
                  <a:r>
                    <a:rPr lang="el-GR">
                      <a:noFill/>
                    </a:rPr>
                    <a:t> </a:t>
                  </a:r>
                </a:p>
              </p:txBody>
            </p:sp>
          </mc:Fallback>
        </mc:AlternateContent>
        <p:cxnSp>
          <p:nvCxnSpPr>
            <p:cNvPr id="14" name="Ευθύγραμμο βέλος σύνδεσης 13"/>
            <p:cNvCxnSpPr/>
            <p:nvPr/>
          </p:nvCxnSpPr>
          <p:spPr>
            <a:xfrm flipV="1">
              <a:off x="7825232" y="4748041"/>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9427518" y="4743469"/>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Ορθογώνιο 17"/>
          <p:cNvSpPr/>
          <p:nvPr/>
        </p:nvSpPr>
        <p:spPr>
          <a:xfrm>
            <a:off x="3138932" y="3934394"/>
            <a:ext cx="6096000" cy="369332"/>
          </a:xfrm>
          <a:prstGeom prst="rect">
            <a:avLst/>
          </a:prstGeom>
        </p:spPr>
        <p:txBody>
          <a:bodyPr>
            <a:spAutoFit/>
          </a:bodyPr>
          <a:lstStyle/>
          <a:p>
            <a:r>
              <a:rPr lang="el-GR" dirty="0">
                <a:solidFill>
                  <a:srgbClr val="242021"/>
                </a:solidFill>
                <a:latin typeface="Comic Sans MS" panose="030F0702030302020204" pitchFamily="66" charset="0"/>
              </a:rPr>
              <a:t>Έστω τώρα </a:t>
            </a:r>
            <a:r>
              <a:rPr lang="el-GR" i="1" dirty="0">
                <a:solidFill>
                  <a:srgbClr val="242021"/>
                </a:solidFill>
                <a:latin typeface="Comic Sans MS" panose="030F0702030302020204" pitchFamily="66" charset="0"/>
              </a:rPr>
              <a:t>h</a:t>
            </a:r>
            <a:r>
              <a:rPr lang="el-GR" dirty="0">
                <a:solidFill>
                  <a:srgbClr val="242021"/>
                </a:solidFill>
                <a:latin typeface="Comic Sans MS" panose="030F0702030302020204" pitchFamily="66" charset="0"/>
              </a:rPr>
              <a:t>ʹ = 2</a:t>
            </a:r>
            <a:r>
              <a:rPr lang="el-GR" i="1" dirty="0">
                <a:solidFill>
                  <a:srgbClr val="242021"/>
                </a:solidFill>
                <a:latin typeface="Comic Sans MS" panose="030F0702030302020204" pitchFamily="66" charset="0"/>
              </a:rPr>
              <a:t>h</a:t>
            </a:r>
            <a:r>
              <a:rPr lang="el-GR" dirty="0">
                <a:solidFill>
                  <a:srgbClr val="242021"/>
                </a:solidFill>
                <a:latin typeface="Comic Sans MS" panose="030F0702030302020204" pitchFamily="66" charset="0"/>
              </a:rPr>
              <a:t> = 4m</a:t>
            </a:r>
            <a:r>
              <a:rPr lang="el-GR" dirty="0">
                <a:solidFill>
                  <a:srgbClr val="242021"/>
                </a:solidFill>
                <a:latin typeface="TimesNewRomanPSMT"/>
              </a:rPr>
              <a:t>. </a:t>
            </a:r>
            <a:r>
              <a:rPr lang="el-GR" dirty="0">
                <a:solidFill>
                  <a:srgbClr val="242021"/>
                </a:solidFill>
                <a:latin typeface="Comic Sans MS" panose="030F0702030302020204" pitchFamily="66" charset="0"/>
              </a:rPr>
              <a:t>Όπως προηγούμενα θα έχουμε:</a:t>
            </a:r>
            <a:endParaRPr lang="el-GR" dirty="0"/>
          </a:p>
        </p:txBody>
      </p:sp>
      <p:grpSp>
        <p:nvGrpSpPr>
          <p:cNvPr id="19" name="Ομάδα 18"/>
          <p:cNvGrpSpPr/>
          <p:nvPr/>
        </p:nvGrpSpPr>
        <p:grpSpPr>
          <a:xfrm>
            <a:off x="2992628" y="4426640"/>
            <a:ext cx="4731512" cy="369332"/>
            <a:chOff x="3240024" y="3331982"/>
            <a:chExt cx="4858262" cy="369332"/>
          </a:xfrm>
        </p:grpSpPr>
        <p:sp>
          <p:nvSpPr>
            <p:cNvPr id="20" name="Ορθογώνιο 19"/>
            <p:cNvSpPr/>
            <p:nvPr/>
          </p:nvSpPr>
          <p:spPr>
            <a:xfrm>
              <a:off x="3240024" y="3331982"/>
              <a:ext cx="4858262" cy="369332"/>
            </a:xfrm>
            <a:prstGeom prst="rect">
              <a:avLst/>
            </a:prstGeom>
          </p:spPr>
          <p:txBody>
            <a:bodyPr wrap="square">
              <a:spAutoFit/>
            </a:bodyPr>
            <a:lstStyle/>
            <a:p>
              <a:r>
                <a:rPr lang="el-GR" i="1" dirty="0" err="1">
                  <a:solidFill>
                    <a:srgbClr val="242021"/>
                  </a:solidFill>
                  <a:latin typeface="Comic Sans MS" panose="030F0702030302020204" pitchFamily="66" charset="0"/>
                </a:rPr>
                <a:t>Κ’</a:t>
              </a:r>
              <a:r>
                <a:rPr lang="el-GR" baseline="-25000" dirty="0" err="1">
                  <a:solidFill>
                    <a:srgbClr val="242021"/>
                  </a:solidFill>
                  <a:latin typeface="Comic Sans MS" panose="030F0702030302020204" pitchFamily="66" charset="0"/>
                </a:rPr>
                <a:t>τ</a:t>
              </a:r>
              <a:r>
                <a:rPr lang="el-GR" dirty="0">
                  <a:solidFill>
                    <a:srgbClr val="242021"/>
                  </a:solidFill>
                  <a:latin typeface="Comic Sans MS" panose="030F0702030302020204" pitchFamily="66" charset="0"/>
                </a:rPr>
                <a:t> –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α</a:t>
              </a:r>
              <a:r>
                <a:rPr lang="el-GR"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W</a:t>
              </a:r>
              <a:r>
                <a:rPr lang="el-GR" i="1" dirty="0">
                  <a:solidFill>
                    <a:srgbClr val="242021"/>
                  </a:solidFill>
                  <a:latin typeface="Comic Sans MS" panose="030F0702030302020204" pitchFamily="66" charset="0"/>
                </a:rPr>
                <a:t>’</a:t>
              </a:r>
              <a:r>
                <a:rPr lang="en-US" i="1" baseline="-25000" dirty="0">
                  <a:solidFill>
                    <a:srgbClr val="242021"/>
                  </a:solidFill>
                  <a:latin typeface="Comic Sans MS" panose="030F0702030302020204" pitchFamily="66" charset="0"/>
                </a:rPr>
                <a:t>w</a:t>
              </a:r>
              <a:r>
                <a:rPr lang="en-US" dirty="0">
                  <a:solidFill>
                    <a:srgbClr val="242021"/>
                  </a:solidFill>
                  <a:latin typeface="Comic Sans MS" panose="030F0702030302020204" pitchFamily="66" charset="0"/>
                </a:rPr>
                <a:t>        </a:t>
              </a:r>
              <a:r>
                <a:rPr lang="el-GR" i="1" dirty="0" err="1">
                  <a:solidFill>
                    <a:srgbClr val="242021"/>
                  </a:solidFill>
                  <a:latin typeface="Comic Sans MS" panose="030F0702030302020204" pitchFamily="66" charset="0"/>
                </a:rPr>
                <a:t>Κ’</a:t>
              </a:r>
              <a:r>
                <a:rPr lang="el-GR" baseline="-25000" dirty="0" err="1">
                  <a:solidFill>
                    <a:srgbClr val="242021"/>
                  </a:solidFill>
                  <a:latin typeface="Comic Sans MS" panose="030F0702030302020204" pitchFamily="66" charset="0"/>
                </a:rPr>
                <a:t>τ</a:t>
              </a:r>
              <a:r>
                <a:rPr lang="en-US"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mgh</a:t>
              </a:r>
              <a:r>
                <a:rPr lang="el-GR" i="1" dirty="0">
                  <a:solidFill>
                    <a:srgbClr val="242021"/>
                  </a:solidFill>
                  <a:latin typeface="Comic Sans MS" panose="030F0702030302020204" pitchFamily="66" charset="0"/>
                </a:rPr>
                <a:t>’</a:t>
              </a:r>
              <a:r>
                <a:rPr lang="en-US" i="1" dirty="0">
                  <a:solidFill>
                    <a:srgbClr val="242021"/>
                  </a:solidFill>
                  <a:latin typeface="Comic Sans MS" panose="030F0702030302020204" pitchFamily="66" charset="0"/>
                </a:rPr>
                <a:t>         </a:t>
              </a:r>
              <a:r>
                <a:rPr lang="el-GR" b="1" i="1" dirty="0" err="1">
                  <a:solidFill>
                    <a:srgbClr val="FF0000"/>
                  </a:solidFill>
                  <a:latin typeface="Comic Sans MS" panose="030F0702030302020204" pitchFamily="66" charset="0"/>
                </a:rPr>
                <a:t>Κ’</a:t>
              </a:r>
              <a:r>
                <a:rPr lang="el-GR" b="1" baseline="-25000" dirty="0" err="1">
                  <a:solidFill>
                    <a:srgbClr val="FF0000"/>
                  </a:solidFill>
                  <a:latin typeface="Comic Sans MS" panose="030F0702030302020204" pitchFamily="66" charset="0"/>
                </a:rPr>
                <a:t>τ</a:t>
              </a:r>
              <a:r>
                <a:rPr lang="en-US" b="1" dirty="0">
                  <a:solidFill>
                    <a:srgbClr val="FF0000"/>
                  </a:solidFill>
                  <a:latin typeface="Comic Sans MS" panose="030F0702030302020204" pitchFamily="66" charset="0"/>
                </a:rPr>
                <a:t> = </a:t>
              </a:r>
              <a:r>
                <a:rPr lang="el-GR" b="1" dirty="0">
                  <a:solidFill>
                    <a:srgbClr val="FF0000"/>
                  </a:solidFill>
                  <a:latin typeface="Comic Sans MS" panose="030F0702030302020204" pitchFamily="66" charset="0"/>
                </a:rPr>
                <a:t>4</a:t>
              </a:r>
              <a:r>
                <a:rPr lang="en-US" b="1" dirty="0">
                  <a:solidFill>
                    <a:srgbClr val="FF0000"/>
                  </a:solidFill>
                  <a:latin typeface="Comic Sans MS" panose="030F0702030302020204" pitchFamily="66" charset="0"/>
                </a:rPr>
                <a:t>0J </a:t>
              </a:r>
              <a:endParaRPr lang="el-GR" b="1" dirty="0">
                <a:solidFill>
                  <a:srgbClr val="FF0000"/>
                </a:solidFill>
                <a:latin typeface="Comic Sans MS" panose="030F0702030302020204" pitchFamily="66" charset="0"/>
              </a:endParaRPr>
            </a:p>
          </p:txBody>
        </p:sp>
        <p:cxnSp>
          <p:nvCxnSpPr>
            <p:cNvPr id="21" name="Ευθύγραμμο βέλος σύνδεσης 20"/>
            <p:cNvCxnSpPr/>
            <p:nvPr/>
          </p:nvCxnSpPr>
          <p:spPr>
            <a:xfrm flipV="1">
              <a:off x="4787921" y="3502823"/>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6341257" y="3511967"/>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Ορθογώνιο 22"/>
          <p:cNvSpPr/>
          <p:nvPr/>
        </p:nvSpPr>
        <p:spPr>
          <a:xfrm>
            <a:off x="7724140" y="4406511"/>
            <a:ext cx="4023360" cy="369332"/>
          </a:xfrm>
          <a:prstGeom prst="rect">
            <a:avLst/>
          </a:prstGeom>
        </p:spPr>
        <p:txBody>
          <a:bodyPr wrap="square">
            <a:spAutoFit/>
          </a:bodyPr>
          <a:lstStyle/>
          <a:p>
            <a:r>
              <a:rPr lang="el-GR" b="1" dirty="0">
                <a:latin typeface="Comic Sans MS" panose="030F0702030302020204" pitchFamily="66" charset="0"/>
              </a:rPr>
              <a:t>Η κινητική ενέργεια διπλασιάστηκε. </a:t>
            </a:r>
          </a:p>
        </p:txBody>
      </p:sp>
      <p:grpSp>
        <p:nvGrpSpPr>
          <p:cNvPr id="31" name="Ομάδα 30"/>
          <p:cNvGrpSpPr/>
          <p:nvPr/>
        </p:nvGrpSpPr>
        <p:grpSpPr>
          <a:xfrm>
            <a:off x="2669079" y="4822239"/>
            <a:ext cx="6068521" cy="910699"/>
            <a:chOff x="2691904" y="5015931"/>
            <a:chExt cx="6068521" cy="910699"/>
          </a:xfrm>
        </p:grpSpPr>
        <mc:AlternateContent xmlns:mc="http://schemas.openxmlformats.org/markup-compatibility/2006" xmlns:a14="http://schemas.microsoft.com/office/drawing/2010/main">
          <mc:Choice Requires="a14">
            <p:sp>
              <p:nvSpPr>
                <p:cNvPr id="24" name="Ορθογώνιο 23"/>
                <p:cNvSpPr/>
                <p:nvPr/>
              </p:nvSpPr>
              <p:spPr>
                <a:xfrm>
                  <a:off x="2691904" y="5015931"/>
                  <a:ext cx="606852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b="0" i="1" smtClean="0">
                                <a:solidFill>
                                  <a:srgbClr val="242021"/>
                                </a:solidFill>
                                <a:latin typeface="Cambria Math" panose="02040503050406030204" pitchFamily="18" charset="0"/>
                              </a:rPr>
                            </m:ctrlPr>
                          </m:sSupPr>
                          <m:e>
                            <m:r>
                              <a:rPr lang="en-US" i="1" smtClean="0">
                                <a:solidFill>
                                  <a:srgbClr val="242021"/>
                                </a:solidFill>
                                <a:latin typeface="Cambria Math" panose="02040503050406030204" pitchFamily="18" charset="0"/>
                              </a:rPr>
                              <m:t>𝐾</m:t>
                            </m:r>
                          </m:e>
                          <m:sup>
                            <m:r>
                              <a:rPr lang="el-GR" b="0" i="1" smtClean="0">
                                <a:solidFill>
                                  <a:srgbClr val="242021"/>
                                </a:solidFill>
                                <a:latin typeface="Cambria Math" panose="02040503050406030204" pitchFamily="18" charset="0"/>
                              </a:rPr>
                              <m:t>′</m:t>
                            </m:r>
                          </m:sup>
                        </m:sSup>
                        <m:r>
                          <a:rPr lang="en-US" i="1">
                            <a:solidFill>
                              <a:srgbClr val="242021"/>
                            </a:solidFill>
                            <a:latin typeface="Cambria Math" panose="02040503050406030204" pitchFamily="18" charset="0"/>
                          </a:rPr>
                          <m:t>= </m:t>
                        </m:r>
                        <m:f>
                          <m:fPr>
                            <m:ctrlPr>
                              <a:rPr lang="en-US" i="1">
                                <a:solidFill>
                                  <a:srgbClr val="242021"/>
                                </a:solidFill>
                                <a:latin typeface="Cambria Math" panose="02040503050406030204" pitchFamily="18" charset="0"/>
                              </a:rPr>
                            </m:ctrlPr>
                          </m:fPr>
                          <m:num>
                            <m:r>
                              <a:rPr lang="en-US" i="1">
                                <a:solidFill>
                                  <a:srgbClr val="242021"/>
                                </a:solidFill>
                                <a:latin typeface="Cambria Math" panose="02040503050406030204" pitchFamily="18" charset="0"/>
                              </a:rPr>
                              <m:t>1</m:t>
                            </m:r>
                          </m:num>
                          <m:den>
                            <m:r>
                              <a:rPr lang="en-US" i="1">
                                <a:solidFill>
                                  <a:srgbClr val="242021"/>
                                </a:solidFill>
                                <a:latin typeface="Cambria Math" panose="02040503050406030204" pitchFamily="18" charset="0"/>
                              </a:rPr>
                              <m:t>2</m:t>
                            </m:r>
                          </m:den>
                        </m:f>
                        <m:r>
                          <a:rPr lang="en-US" i="1">
                            <a:solidFill>
                              <a:srgbClr val="242021"/>
                            </a:solidFill>
                            <a:latin typeface="Cambria Math" panose="02040503050406030204" pitchFamily="18" charset="0"/>
                          </a:rPr>
                          <m:t>𝑚</m:t>
                        </m:r>
                        <m:sSup>
                          <m:sSupPr>
                            <m:ctrlPr>
                              <a:rPr lang="en-US" i="1">
                                <a:solidFill>
                                  <a:srgbClr val="242021"/>
                                </a:solidFill>
                                <a:latin typeface="Cambria Math" panose="02040503050406030204" pitchFamily="18" charset="0"/>
                              </a:rPr>
                            </m:ctrlPr>
                          </m:sSupPr>
                          <m:e>
                            <m:sSup>
                              <m:sSupPr>
                                <m:ctrlPr>
                                  <a:rPr lang="el-GR" b="0" i="1" smtClean="0">
                                    <a:solidFill>
                                      <a:srgbClr val="242021"/>
                                    </a:solidFill>
                                    <a:latin typeface="Cambria Math" panose="02040503050406030204" pitchFamily="18" charset="0"/>
                                  </a:rPr>
                                </m:ctrlPr>
                              </m:sSupPr>
                              <m:e>
                                <m:r>
                                  <a:rPr lang="el-GR" i="1">
                                    <a:solidFill>
                                      <a:srgbClr val="242021"/>
                                    </a:solidFill>
                                    <a:latin typeface="Cambria Math" panose="02040503050406030204" pitchFamily="18" charset="0"/>
                                  </a:rPr>
                                  <m:t>𝜐</m:t>
                                </m:r>
                              </m:e>
                              <m:sup>
                                <m:r>
                                  <a:rPr lang="el-GR" b="0" i="1" smtClean="0">
                                    <a:solidFill>
                                      <a:srgbClr val="242021"/>
                                    </a:solidFill>
                                    <a:latin typeface="Cambria Math" panose="02040503050406030204" pitchFamily="18" charset="0"/>
                                  </a:rPr>
                                  <m:t>′</m:t>
                                </m:r>
                              </m:sup>
                            </m:sSup>
                          </m:e>
                          <m:sup>
                            <m:r>
                              <a:rPr lang="en-US" i="1">
                                <a:solidFill>
                                  <a:srgbClr val="242021"/>
                                </a:solidFill>
                                <a:latin typeface="Cambria Math" panose="02040503050406030204" pitchFamily="18" charset="0"/>
                              </a:rPr>
                              <m:t>2</m:t>
                            </m:r>
                          </m:sup>
                        </m:sSup>
                        <m:r>
                          <a:rPr lang="el-GR" i="1">
                            <a:solidFill>
                              <a:srgbClr val="242021"/>
                            </a:solidFill>
                            <a:latin typeface="Cambria Math" panose="02040503050406030204" pitchFamily="18" charset="0"/>
                          </a:rPr>
                          <m:t>          </m:t>
                        </m:r>
                        <m:sSup>
                          <m:sSupPr>
                            <m:ctrlPr>
                              <a:rPr lang="el-GR" b="0" i="1" smtClean="0">
                                <a:solidFill>
                                  <a:srgbClr val="242021"/>
                                </a:solidFill>
                                <a:latin typeface="Cambria Math" panose="02040503050406030204" pitchFamily="18" charset="0"/>
                              </a:rPr>
                            </m:ctrlPr>
                          </m:sSupPr>
                          <m:e>
                            <m:r>
                              <a:rPr lang="el-GR" i="1">
                                <a:solidFill>
                                  <a:srgbClr val="242021"/>
                                </a:solidFill>
                                <a:latin typeface="Cambria Math" panose="02040503050406030204" pitchFamily="18" charset="0"/>
                              </a:rPr>
                              <m:t>𝜐</m:t>
                            </m:r>
                          </m:e>
                          <m:sup>
                            <m:r>
                              <a:rPr lang="el-GR" b="0" i="1" smtClean="0">
                                <a:solidFill>
                                  <a:srgbClr val="242021"/>
                                </a:solidFill>
                                <a:latin typeface="Cambria Math" panose="02040503050406030204" pitchFamily="18" charset="0"/>
                              </a:rPr>
                              <m:t>′</m:t>
                            </m:r>
                          </m:sup>
                        </m:sSup>
                        <m:r>
                          <a:rPr lang="el-GR" i="1" smtClean="0">
                            <a:solidFill>
                              <a:srgbClr val="242021"/>
                            </a:solidFill>
                            <a:latin typeface="Cambria Math" panose="02040503050406030204" pitchFamily="18" charset="0"/>
                          </a:rPr>
                          <m:t>=</m:t>
                        </m:r>
                        <m:rad>
                          <m:radPr>
                            <m:degHide m:val="on"/>
                            <m:ctrlPr>
                              <a:rPr lang="el-GR" i="1">
                                <a:solidFill>
                                  <a:srgbClr val="242021"/>
                                </a:solidFill>
                                <a:latin typeface="Cambria Math" panose="02040503050406030204" pitchFamily="18" charset="0"/>
                              </a:rPr>
                            </m:ctrlPr>
                          </m:radPr>
                          <m:deg/>
                          <m:e>
                            <m:f>
                              <m:fPr>
                                <m:ctrlPr>
                                  <a:rPr lang="el-GR" i="1">
                                    <a:solidFill>
                                      <a:srgbClr val="242021"/>
                                    </a:solidFill>
                                    <a:latin typeface="Cambria Math" panose="02040503050406030204" pitchFamily="18" charset="0"/>
                                  </a:rPr>
                                </m:ctrlPr>
                              </m:fPr>
                              <m:num>
                                <m:r>
                                  <a:rPr lang="en-US" i="1">
                                    <a:solidFill>
                                      <a:srgbClr val="242021"/>
                                    </a:solidFill>
                                    <a:latin typeface="Cambria Math" panose="02040503050406030204" pitchFamily="18" charset="0"/>
                                  </a:rPr>
                                  <m:t>2</m:t>
                                </m:r>
                                <m:sSup>
                                  <m:sSupPr>
                                    <m:ctrlPr>
                                      <a:rPr lang="el-GR" b="0" i="1" smtClean="0">
                                        <a:solidFill>
                                          <a:srgbClr val="242021"/>
                                        </a:solidFill>
                                        <a:latin typeface="Cambria Math" panose="02040503050406030204" pitchFamily="18" charset="0"/>
                                      </a:rPr>
                                    </m:ctrlPr>
                                  </m:sSupPr>
                                  <m:e>
                                    <m:r>
                                      <a:rPr lang="en-US" i="1">
                                        <a:solidFill>
                                          <a:srgbClr val="242021"/>
                                        </a:solidFill>
                                        <a:latin typeface="Cambria Math" panose="02040503050406030204" pitchFamily="18" charset="0"/>
                                      </a:rPr>
                                      <m:t>𝐾</m:t>
                                    </m:r>
                                  </m:e>
                                  <m:sup>
                                    <m:r>
                                      <a:rPr lang="el-GR" b="0" i="1" smtClean="0">
                                        <a:solidFill>
                                          <a:srgbClr val="242021"/>
                                        </a:solidFill>
                                        <a:latin typeface="Cambria Math" panose="02040503050406030204" pitchFamily="18" charset="0"/>
                                      </a:rPr>
                                      <m:t>′</m:t>
                                    </m:r>
                                  </m:sup>
                                </m:sSup>
                              </m:num>
                              <m:den>
                                <m:r>
                                  <a:rPr lang="en-US" i="1">
                                    <a:solidFill>
                                      <a:srgbClr val="242021"/>
                                    </a:solidFill>
                                    <a:latin typeface="Cambria Math" panose="02040503050406030204" pitchFamily="18" charset="0"/>
                                  </a:rPr>
                                  <m:t>𝑚</m:t>
                                </m:r>
                              </m:den>
                            </m:f>
                          </m:e>
                        </m:rad>
                        <m:r>
                          <a:rPr lang="el-GR" i="1">
                            <a:solidFill>
                              <a:srgbClr val="242021"/>
                            </a:solidFill>
                            <a:latin typeface="Cambria Math" panose="02040503050406030204" pitchFamily="18" charset="0"/>
                          </a:rPr>
                          <m:t>         </m:t>
                        </m:r>
                        <m:r>
                          <a:rPr lang="en-US" b="0" i="1" smtClean="0">
                            <a:solidFill>
                              <a:srgbClr val="242021"/>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l-GR" b="1" i="1" smtClean="0">
                                <a:solidFill>
                                  <a:srgbClr val="FF0000"/>
                                </a:solidFill>
                                <a:latin typeface="Cambria Math" panose="02040503050406030204" pitchFamily="18" charset="0"/>
                              </a:rPr>
                              <m:t>𝝊</m:t>
                            </m:r>
                          </m:e>
                          <m:sup>
                            <m:r>
                              <a:rPr lang="en-US" b="1" i="1" smtClean="0">
                                <a:solidFill>
                                  <a:srgbClr val="FF0000"/>
                                </a:solidFill>
                                <a:latin typeface="Cambria Math" panose="02040503050406030204" pitchFamily="18" charset="0"/>
                              </a:rPr>
                              <m:t>′</m:t>
                            </m:r>
                          </m:sup>
                        </m:sSup>
                        <m:r>
                          <a:rPr lang="el-GR" b="1" i="1" smtClean="0">
                            <a:solidFill>
                              <a:srgbClr val="FF0000"/>
                            </a:solidFill>
                            <a:latin typeface="Cambria Math" panose="02040503050406030204" pitchFamily="18" charset="0"/>
                          </a:rPr>
                          <m:t>=</m:t>
                        </m:r>
                        <m:rad>
                          <m:radPr>
                            <m:degHide m:val="on"/>
                            <m:ctrlPr>
                              <a:rPr lang="el-GR" b="1" i="1" smtClean="0">
                                <a:solidFill>
                                  <a:srgbClr val="FF0000"/>
                                </a:solidFill>
                                <a:latin typeface="Cambria Math" panose="02040503050406030204" pitchFamily="18" charset="0"/>
                              </a:rPr>
                            </m:ctrlPr>
                          </m:radPr>
                          <m:deg/>
                          <m:e>
                            <m:r>
                              <a:rPr lang="en-US" b="1" i="1" smtClean="0">
                                <a:solidFill>
                                  <a:srgbClr val="FF0000"/>
                                </a:solidFill>
                                <a:latin typeface="Cambria Math" panose="02040503050406030204" pitchFamily="18" charset="0"/>
                              </a:rPr>
                              <m:t>𝟖𝟎</m:t>
                            </m:r>
                          </m:e>
                        </m:rad>
                        <m:r>
                          <a:rPr lang="en-US" b="1" i="1"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𝐦</m:t>
                            </m:r>
                          </m:num>
                          <m:den>
                            <m:r>
                              <a:rPr lang="en-US" b="1" i="0" smtClean="0">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𝟒</m:t>
                        </m:r>
                        <m:rad>
                          <m:radPr>
                            <m:degHide m:val="on"/>
                            <m:ctrlPr>
                              <a:rPr lang="en-US" b="1" i="1">
                                <a:solidFill>
                                  <a:srgbClr val="FF0000"/>
                                </a:solidFill>
                                <a:latin typeface="Cambria Math" panose="02040503050406030204" pitchFamily="18" charset="0"/>
                              </a:rPr>
                            </m:ctrlPr>
                          </m:radPr>
                          <m:deg/>
                          <m:e>
                            <m:r>
                              <a:rPr lang="el-GR" b="1" i="1" smtClean="0">
                                <a:solidFill>
                                  <a:srgbClr val="FF0000"/>
                                </a:solidFill>
                                <a:latin typeface="Cambria Math" panose="02040503050406030204" pitchFamily="18" charset="0"/>
                              </a:rPr>
                              <m:t>𝟓</m:t>
                            </m:r>
                          </m:e>
                        </m:rad>
                        <m:r>
                          <a:rPr lang="en-US" b="1" i="1">
                            <a:solidFill>
                              <a:srgbClr val="FF0000"/>
                            </a:solidFill>
                            <a:latin typeface="Cambria Math" panose="02040503050406030204" pitchFamily="18" charset="0"/>
                          </a:rPr>
                          <m:t> </m:t>
                        </m:r>
                        <m:f>
                          <m:fPr>
                            <m:ctrlPr>
                              <a:rPr lang="el-GR" b="1" i="1">
                                <a:solidFill>
                                  <a:srgbClr val="FF0000"/>
                                </a:solidFill>
                                <a:latin typeface="Cambria Math" panose="02040503050406030204" pitchFamily="18" charset="0"/>
                              </a:rPr>
                            </m:ctrlPr>
                          </m:fPr>
                          <m:num>
                            <m:r>
                              <a:rPr lang="en-US" b="1" i="0">
                                <a:solidFill>
                                  <a:srgbClr val="FF0000"/>
                                </a:solidFill>
                                <a:latin typeface="Cambria Math" panose="02040503050406030204" pitchFamily="18" charset="0"/>
                              </a:rPr>
                              <m:t>𝐦</m:t>
                            </m:r>
                          </m:num>
                          <m:den>
                            <m:r>
                              <a:rPr lang="en-US" b="1" i="0">
                                <a:solidFill>
                                  <a:srgbClr val="FF0000"/>
                                </a:solidFill>
                                <a:latin typeface="Cambria Math" panose="02040503050406030204" pitchFamily="18" charset="0"/>
                              </a:rPr>
                              <m:t>𝐬</m:t>
                            </m:r>
                          </m:den>
                        </m:f>
                        <m:r>
                          <a:rPr lang="en-US" b="1">
                            <a:solidFill>
                              <a:srgbClr val="FF0000"/>
                            </a:solidFill>
                            <a:latin typeface="Cambria Math" panose="02040503050406030204" pitchFamily="18" charset="0"/>
                          </a:rPr>
                          <m:t> </m:t>
                        </m:r>
                      </m:oMath>
                    </m:oMathPara>
                  </a14:m>
                  <a:endParaRPr lang="el-GR" b="1"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2691904" y="5015931"/>
                  <a:ext cx="6068521" cy="910699"/>
                </a:xfrm>
                <a:prstGeom prst="rect">
                  <a:avLst/>
                </a:prstGeom>
                <a:blipFill>
                  <a:blip r:embed="rId5"/>
                  <a:stretch>
                    <a:fillRect/>
                  </a:stretch>
                </a:blipFill>
              </p:spPr>
              <p:txBody>
                <a:bodyPr/>
                <a:lstStyle/>
                <a:p>
                  <a:r>
                    <a:rPr lang="el-GR">
                      <a:noFill/>
                    </a:rPr>
                    <a:t> </a:t>
                  </a:r>
                </a:p>
              </p:txBody>
            </p:sp>
          </mc:Fallback>
        </mc:AlternateContent>
        <p:cxnSp>
          <p:nvCxnSpPr>
            <p:cNvPr id="29" name="Ευθύγραμμο βέλος σύνδεσης 28"/>
            <p:cNvCxnSpPr/>
            <p:nvPr/>
          </p:nvCxnSpPr>
          <p:spPr>
            <a:xfrm flipV="1">
              <a:off x="4169383" y="5542205"/>
              <a:ext cx="391839"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5759761" y="5519064"/>
              <a:ext cx="391839"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p:cNvSpPr txBox="1"/>
              <p:nvPr/>
            </p:nvSpPr>
            <p:spPr>
              <a:xfrm>
                <a:off x="8908596" y="4841315"/>
                <a:ext cx="1928605" cy="83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b="1" i="1" smtClean="0">
                              <a:solidFill>
                                <a:srgbClr val="FF0000"/>
                              </a:solidFill>
                              <a:latin typeface="Cambria Math" panose="02040503050406030204" pitchFamily="18" charset="0"/>
                            </a:rPr>
                          </m:ctrlPr>
                        </m:fPr>
                        <m:num>
                          <m:r>
                            <a:rPr lang="el-GR" b="1" i="1" smtClean="0">
                              <a:solidFill>
                                <a:srgbClr val="FF0000"/>
                              </a:solidFill>
                              <a:latin typeface="Cambria Math" panose="02040503050406030204" pitchFamily="18" charset="0"/>
                            </a:rPr>
                            <m:t>𝝊</m:t>
                          </m:r>
                          <m:r>
                            <a:rPr lang="el-GR" b="1" i="1" smtClean="0">
                              <a:solidFill>
                                <a:srgbClr val="FF0000"/>
                              </a:solidFill>
                              <a:latin typeface="Cambria Math" panose="02040503050406030204" pitchFamily="18" charset="0"/>
                            </a:rPr>
                            <m:t>′</m:t>
                          </m:r>
                        </m:num>
                        <m:den>
                          <m:r>
                            <a:rPr lang="el-GR" b="1" i="1" smtClean="0">
                              <a:solidFill>
                                <a:srgbClr val="FF0000"/>
                              </a:solidFill>
                              <a:latin typeface="Cambria Math" panose="02040503050406030204" pitchFamily="18" charset="0"/>
                            </a:rPr>
                            <m:t>𝝊</m:t>
                          </m:r>
                        </m:den>
                      </m:f>
                      <m:r>
                        <a:rPr lang="el-GR" b="1" i="1" smtClean="0">
                          <a:solidFill>
                            <a:srgbClr val="FF0000"/>
                          </a:solidFill>
                          <a:latin typeface="Cambria Math" panose="02040503050406030204" pitchFamily="18" charset="0"/>
                        </a:rPr>
                        <m:t>=</m:t>
                      </m:r>
                      <m:f>
                        <m:fPr>
                          <m:ctrlPr>
                            <a:rPr lang="el-GR" i="1" smtClean="0">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80</m:t>
                              </m:r>
                            </m:e>
                          </m:rad>
                          <m:f>
                            <m:fPr>
                              <m:ctrlPr>
                                <a:rPr lang="el-GR" i="1">
                                  <a:solidFill>
                                    <a:schemeClr val="tx1"/>
                                  </a:solidFill>
                                  <a:latin typeface="Cambria Math" panose="02040503050406030204" pitchFamily="18" charset="0"/>
                                </a:rPr>
                              </m:ctrlPr>
                            </m:fPr>
                            <m:num>
                              <m:r>
                                <m:rPr>
                                  <m:sty m:val="p"/>
                                </m:rPr>
                                <a:rPr lang="en-US" b="0" i="0">
                                  <a:solidFill>
                                    <a:schemeClr val="tx1"/>
                                  </a:solidFill>
                                  <a:latin typeface="Cambria Math" panose="02040503050406030204" pitchFamily="18" charset="0"/>
                                </a:rPr>
                                <m:t>m</m:t>
                              </m:r>
                            </m:num>
                            <m:den>
                              <m:r>
                                <m:rPr>
                                  <m:sty m:val="p"/>
                                </m:rPr>
                                <a:rPr lang="en-US" b="0" i="0">
                                  <a:solidFill>
                                    <a:schemeClr val="tx1"/>
                                  </a:solidFill>
                                  <a:latin typeface="Cambria Math" panose="02040503050406030204" pitchFamily="18" charset="0"/>
                                </a:rPr>
                                <m:t>s</m:t>
                              </m:r>
                            </m:den>
                          </m:f>
                        </m:num>
                        <m:den>
                          <m:rad>
                            <m:radPr>
                              <m:degHide m:val="on"/>
                              <m:ctrlPr>
                                <a:rPr lang="en-US" i="1">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4</m:t>
                              </m:r>
                              <m:r>
                                <a:rPr lang="en-US" b="0" i="0">
                                  <a:solidFill>
                                    <a:schemeClr val="tx1"/>
                                  </a:solidFill>
                                  <a:latin typeface="Cambria Math" panose="02040503050406030204" pitchFamily="18" charset="0"/>
                                </a:rPr>
                                <m:t>0</m:t>
                              </m:r>
                            </m:e>
                          </m:rad>
                          <m:f>
                            <m:fPr>
                              <m:ctrlPr>
                                <a:rPr lang="el-GR" i="1">
                                  <a:solidFill>
                                    <a:schemeClr val="tx1"/>
                                  </a:solidFill>
                                  <a:latin typeface="Cambria Math" panose="02040503050406030204" pitchFamily="18" charset="0"/>
                                </a:rPr>
                              </m:ctrlPr>
                            </m:fPr>
                            <m:num>
                              <m:r>
                                <m:rPr>
                                  <m:sty m:val="p"/>
                                </m:rPr>
                                <a:rPr lang="en-US" b="0" i="0">
                                  <a:solidFill>
                                    <a:schemeClr val="tx1"/>
                                  </a:solidFill>
                                  <a:latin typeface="Cambria Math" panose="02040503050406030204" pitchFamily="18" charset="0"/>
                                </a:rPr>
                                <m:t>m</m:t>
                              </m:r>
                            </m:num>
                            <m:den>
                              <m:r>
                                <m:rPr>
                                  <m:sty m:val="p"/>
                                </m:rPr>
                                <a:rPr lang="en-US" b="0" i="0">
                                  <a:solidFill>
                                    <a:schemeClr val="tx1"/>
                                  </a:solidFill>
                                  <a:latin typeface="Cambria Math" panose="02040503050406030204" pitchFamily="18" charset="0"/>
                                </a:rPr>
                                <m:t>s</m:t>
                              </m:r>
                            </m:den>
                          </m:f>
                        </m:den>
                      </m:f>
                      <m:r>
                        <a:rPr lang="el-GR" b="0" i="1" smtClean="0">
                          <a:latin typeface="Cambria Math" panose="02040503050406030204" pitchFamily="18" charset="0"/>
                        </a:rPr>
                        <m:t>= </m:t>
                      </m:r>
                      <m:rad>
                        <m:radPr>
                          <m:degHide m:val="on"/>
                          <m:ctrlPr>
                            <a:rPr lang="el-GR" b="1" i="1" smtClean="0">
                              <a:solidFill>
                                <a:srgbClr val="FF0000"/>
                              </a:solidFill>
                              <a:latin typeface="Cambria Math" panose="02040503050406030204" pitchFamily="18" charset="0"/>
                            </a:rPr>
                          </m:ctrlPr>
                        </m:radPr>
                        <m:deg/>
                        <m:e>
                          <m:r>
                            <a:rPr lang="el-GR" b="1" i="1" smtClean="0">
                              <a:solidFill>
                                <a:srgbClr val="FF0000"/>
                              </a:solidFill>
                              <a:latin typeface="Cambria Math" panose="02040503050406030204" pitchFamily="18" charset="0"/>
                            </a:rPr>
                            <m:t>𝟐</m:t>
                          </m:r>
                        </m:e>
                      </m:rad>
                      <m:r>
                        <a:rPr lang="el-GR" b="0" i="1" smtClean="0">
                          <a:latin typeface="Cambria Math" panose="02040503050406030204" pitchFamily="18" charset="0"/>
                        </a:rPr>
                        <m:t> </m:t>
                      </m:r>
                    </m:oMath>
                  </m:oMathPara>
                </a14:m>
                <a:endParaRPr lang="el-GR"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8596" y="4841315"/>
                <a:ext cx="1928605" cy="832857"/>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Ορθογώνιο 32"/>
              <p:cNvSpPr/>
              <p:nvPr/>
            </p:nvSpPr>
            <p:spPr>
              <a:xfrm>
                <a:off x="7084568" y="5713212"/>
                <a:ext cx="4369031" cy="396327"/>
              </a:xfrm>
              <a:prstGeom prst="rect">
                <a:avLst/>
              </a:prstGeom>
            </p:spPr>
            <p:txBody>
              <a:bodyPr wrap="square">
                <a:spAutoFit/>
              </a:bodyPr>
              <a:lstStyle/>
              <a:p>
                <a:r>
                  <a:rPr lang="el-GR" b="1" dirty="0">
                    <a:solidFill>
                      <a:srgbClr val="242021"/>
                    </a:solidFill>
                    <a:latin typeface="Comic Sans MS" panose="030F0702030302020204" pitchFamily="66" charset="0"/>
                  </a:rPr>
                  <a:t>Η ταχύτητα αυξήθηκε</a:t>
                </a:r>
                <a:r>
                  <a:rPr lang="el-GR" b="1" dirty="0">
                    <a:latin typeface="Comic Sans MS" panose="030F0702030302020204" pitchFamily="66" charset="0"/>
                  </a:rPr>
                  <a:t> κατά </a:t>
                </a:r>
                <a14:m>
                  <m:oMath xmlns:m="http://schemas.openxmlformats.org/officeDocument/2006/math">
                    <m:rad>
                      <m:radPr>
                        <m:degHide m:val="on"/>
                        <m:ctrlPr>
                          <a:rPr lang="el-GR" b="1" i="1" smtClean="0">
                            <a:solidFill>
                              <a:schemeClr val="tx1"/>
                            </a:solidFill>
                            <a:latin typeface="Cambria Math" panose="02040503050406030204" pitchFamily="18" charset="0"/>
                          </a:rPr>
                        </m:ctrlPr>
                      </m:radPr>
                      <m:deg/>
                      <m:e>
                        <m:r>
                          <a:rPr lang="el-GR" b="1" i="0">
                            <a:solidFill>
                              <a:schemeClr val="tx1"/>
                            </a:solidFill>
                            <a:latin typeface="Cambria Math" panose="02040503050406030204" pitchFamily="18" charset="0"/>
                          </a:rPr>
                          <m:t>𝟐</m:t>
                        </m:r>
                      </m:e>
                    </m:rad>
                  </m:oMath>
                </a14:m>
                <a:r>
                  <a:rPr lang="el-GR" b="1" dirty="0">
                    <a:latin typeface="Comic Sans MS" panose="030F0702030302020204" pitchFamily="66" charset="0"/>
                  </a:rPr>
                  <a:t> φορές. </a:t>
                </a:r>
              </a:p>
            </p:txBody>
          </p:sp>
        </mc:Choice>
        <mc:Fallback xmlns="">
          <p:sp>
            <p:nvSpPr>
              <p:cNvPr id="33" name="Ορθογώνιο 32"/>
              <p:cNvSpPr>
                <a:spLocks noRot="1" noChangeAspect="1" noMove="1" noResize="1" noEditPoints="1" noAdjustHandles="1" noChangeArrowheads="1" noChangeShapeType="1" noTextEdit="1"/>
              </p:cNvSpPr>
              <p:nvPr/>
            </p:nvSpPr>
            <p:spPr>
              <a:xfrm>
                <a:off x="7084568" y="5713212"/>
                <a:ext cx="4369031" cy="396327"/>
              </a:xfrm>
              <a:prstGeom prst="rect">
                <a:avLst/>
              </a:prstGeom>
              <a:blipFill>
                <a:blip r:embed="rId7"/>
                <a:stretch>
                  <a:fillRect l="-1116" r="-1116" b="-24615"/>
                </a:stretch>
              </a:blipFill>
            </p:spPr>
            <p:txBody>
              <a:bodyPr/>
              <a:lstStyle/>
              <a:p>
                <a:r>
                  <a:rPr lang="el-GR">
                    <a:noFill/>
                  </a:rPr>
                  <a:t> </a:t>
                </a:r>
              </a:p>
            </p:txBody>
          </p:sp>
        </mc:Fallback>
      </mc:AlternateContent>
      <p:sp>
        <p:nvSpPr>
          <p:cNvPr id="7" name="Θέση ημερομηνίας 6">
            <a:extLst>
              <a:ext uri="{FF2B5EF4-FFF2-40B4-BE49-F238E27FC236}">
                <a16:creationId xmlns:a16="http://schemas.microsoft.com/office/drawing/2014/main" id="{DF6E00A8-ADF5-4AD7-A4BA-0043F7742D56}"/>
              </a:ext>
            </a:extLst>
          </p:cNvPr>
          <p:cNvSpPr>
            <a:spLocks noGrp="1"/>
          </p:cNvSpPr>
          <p:nvPr>
            <p:ph type="dt" sz="half" idx="10"/>
          </p:nvPr>
        </p:nvSpPr>
        <p:spPr/>
        <p:txBody>
          <a:bodyPr/>
          <a:lstStyle/>
          <a:p>
            <a:fld id="{DDEE0AC6-6C22-4C3B-9CCE-F7A5A30E4B40}"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928254E6-080A-4CE7-BF5B-484738AB6412}"/>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9361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000"/>
                            </p:stCondLst>
                            <p:childTnLst>
                              <p:par>
                                <p:cTn id="14" presetID="22" presetClass="entr" presetSubtype="8"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1500"/>
                                        <p:tgtEl>
                                          <p:spTgt spid="19"/>
                                        </p:tgtEl>
                                      </p:cBhvr>
                                    </p:animEffect>
                                  </p:childTnLst>
                                </p:cTn>
                              </p:par>
                            </p:childTnLst>
                          </p:cTn>
                        </p:par>
                        <p:par>
                          <p:cTn id="37" fill="hold">
                            <p:stCondLst>
                              <p:cond delay="1500"/>
                            </p:stCondLst>
                            <p:childTnLst>
                              <p:par>
                                <p:cTn id="38" presetID="22" presetClass="entr" presetSubtype="8" fill="hold" grpId="0" nodeType="afterEffect">
                                  <p:stCondLst>
                                    <p:cond delay="25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2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1500"/>
                                        <p:tgtEl>
                                          <p:spTgt spid="32"/>
                                        </p:tgtEl>
                                      </p:cBhvr>
                                    </p:animEffect>
                                  </p:childTnLst>
                                </p:cTn>
                              </p:par>
                            </p:childTnLst>
                          </p:cTn>
                        </p:par>
                        <p:par>
                          <p:cTn id="51" fill="hold">
                            <p:stCondLst>
                              <p:cond delay="1500"/>
                            </p:stCondLst>
                            <p:childTnLst>
                              <p:par>
                                <p:cTn id="52" presetID="22" presetClass="entr" presetSubtype="8" fill="hold" grpId="0" nodeType="afterEffect">
                                  <p:stCondLst>
                                    <p:cond delay="25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8" grpId="0"/>
      <p:bldP spid="23"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a:spLocks noChangeArrowheads="1"/>
          </p:cNvSpPr>
          <p:nvPr/>
        </p:nvSpPr>
        <p:spPr bwMode="auto">
          <a:xfrm>
            <a:off x="3622226" y="1426911"/>
            <a:ext cx="5733932"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err="1">
                <a:solidFill>
                  <a:srgbClr val="800000"/>
                </a:solidFill>
                <a:effectLst>
                  <a:outerShdw blurRad="38100" dist="38100" dir="2700000" algn="tl">
                    <a:srgbClr val="000000"/>
                  </a:outerShdw>
                </a:effectLst>
                <a:latin typeface="Comic Sans MS" pitchFamily="66" charset="0"/>
              </a:rPr>
              <a:t>Βαρυτική</a:t>
            </a:r>
            <a:r>
              <a:rPr lang="el-GR" sz="3200" b="1" dirty="0">
                <a:solidFill>
                  <a:srgbClr val="800000"/>
                </a:solidFill>
                <a:effectLst>
                  <a:outerShdw blurRad="38100" dist="38100" dir="2700000" algn="tl">
                    <a:srgbClr val="000000"/>
                  </a:outerShdw>
                </a:effectLst>
                <a:latin typeface="Comic Sans MS" pitchFamily="66" charset="0"/>
              </a:rPr>
              <a:t> Δυναμική Ενέργεια</a:t>
            </a:r>
          </a:p>
        </p:txBody>
      </p:sp>
      <p:sp>
        <p:nvSpPr>
          <p:cNvPr id="6" name="Θέση ημερομηνίας 5">
            <a:extLst>
              <a:ext uri="{FF2B5EF4-FFF2-40B4-BE49-F238E27FC236}">
                <a16:creationId xmlns:a16="http://schemas.microsoft.com/office/drawing/2014/main" id="{2880D606-075A-4DDC-8A4D-2AA3F95CEE13}"/>
              </a:ext>
            </a:extLst>
          </p:cNvPr>
          <p:cNvSpPr>
            <a:spLocks noGrp="1"/>
          </p:cNvSpPr>
          <p:nvPr>
            <p:ph type="dt" sz="half" idx="10"/>
          </p:nvPr>
        </p:nvSpPr>
        <p:spPr/>
        <p:txBody>
          <a:bodyPr/>
          <a:lstStyle/>
          <a:p>
            <a:fld id="{90F3F1E5-69F7-4864-91D5-D6B704DF5FEE}"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84362E7-63C5-4EB4-861E-CCFB9EB207E1}"/>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9431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428" y="769815"/>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2432536" y="147644"/>
            <a:ext cx="7933594" cy="1938992"/>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Ένα σώμα ή σύστημα σωμάτων μπορεί ν’ αποθηκεύσει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ΕΝΕΡΓΕΙΑ</a:t>
            </a:r>
            <a:r>
              <a:rPr lang="el-GR" sz="2000" b="1" dirty="0">
                <a:latin typeface="Comic Sans MS" panose="030F0702030302020204" pitchFamily="66" charset="0"/>
              </a:rPr>
              <a:t> λόγω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ΘΕΣΗΣ</a:t>
            </a:r>
            <a:r>
              <a:rPr lang="el-GR" sz="2000" b="1" dirty="0">
                <a:latin typeface="Comic Sans MS" panose="030F0702030302020204" pitchFamily="66" charset="0"/>
              </a:rPr>
              <a:t> του ή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ΚΑΤΑΣΤΑΣΗΣ</a:t>
            </a:r>
            <a:r>
              <a:rPr lang="el-GR" sz="2000" b="1" dirty="0">
                <a:latin typeface="Comic Sans MS" panose="030F0702030302020204" pitchFamily="66" charset="0"/>
              </a:rPr>
              <a:t> στην οποία βρίσκεται. Η αποθηκευμένη ενέργεια λέγεται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ΔΥΝΑΜΙΚΗ</a:t>
            </a:r>
            <a:r>
              <a:rPr lang="el-GR" sz="2000" b="1" dirty="0">
                <a:solidFill>
                  <a:srgbClr val="FF0000"/>
                </a:solidFill>
                <a:latin typeface="Comic Sans MS" panose="030F0702030302020204" pitchFamily="66" charset="0"/>
              </a:rPr>
              <a:t>,</a:t>
            </a:r>
            <a:r>
              <a:rPr lang="el-GR" sz="2000" b="1" dirty="0">
                <a:latin typeface="Comic Sans MS" panose="030F0702030302020204" pitchFamily="66" charset="0"/>
              </a:rPr>
              <a:t> γιατί όταν αυτή υπάρχει</a:t>
            </a:r>
            <a:r>
              <a:rPr lang="en-US" sz="2000" b="1" dirty="0">
                <a:latin typeface="Comic Sans MS" panose="030F0702030302020204" pitchFamily="66" charset="0"/>
              </a:rPr>
              <a:t>,</a:t>
            </a:r>
            <a:r>
              <a:rPr lang="el-GR" sz="2000" b="1" dirty="0">
                <a:latin typeface="Comic Sans MS" panose="030F0702030302020204" pitchFamily="66" charset="0"/>
              </a:rPr>
              <a:t> το σώμα μπορεί να παράγει έργο.</a:t>
            </a:r>
          </a:p>
        </p:txBody>
      </p:sp>
      <p:sp>
        <p:nvSpPr>
          <p:cNvPr id="9" name="TextBox 8"/>
          <p:cNvSpPr txBox="1"/>
          <p:nvPr/>
        </p:nvSpPr>
        <p:spPr>
          <a:xfrm>
            <a:off x="1280160" y="2078375"/>
            <a:ext cx="5897880" cy="2862322"/>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σώμα που βρίσκεται σε κάποιο ύψος από το έδαφος έχει </a:t>
            </a:r>
            <a:r>
              <a:rPr lang="el-GR" sz="2000" b="1" dirty="0" err="1">
                <a:latin typeface="Comic Sans MS" panose="030F0702030302020204" pitchFamily="66" charset="0"/>
              </a:rPr>
              <a:t>Βαρυτική</a:t>
            </a:r>
            <a:r>
              <a:rPr lang="el-GR" sz="2000" b="1" dirty="0">
                <a:latin typeface="Comic Sans MS" panose="030F0702030302020204" pitchFamily="66" charset="0"/>
              </a:rPr>
              <a:t> Δυναμική ενέργεια,</a:t>
            </a:r>
          </a:p>
          <a:p>
            <a:pPr algn="just">
              <a:lnSpc>
                <a:spcPct val="150000"/>
              </a:lnSpc>
            </a:pPr>
            <a:r>
              <a:rPr lang="el-GR" sz="2000" b="1" dirty="0">
                <a:latin typeface="Comic Sans MS" panose="030F0702030302020204" pitchFamily="66" charset="0"/>
              </a:rPr>
              <a:t>η τεντωμένη χορδή ενός τόξου ή ένα τεντωμένο ελατήριο έχουν Ελαστική Δυναμική ενέργεια,</a:t>
            </a:r>
          </a:p>
          <a:p>
            <a:pPr algn="just">
              <a:lnSpc>
                <a:spcPct val="150000"/>
              </a:lnSpc>
            </a:pPr>
            <a:r>
              <a:rPr lang="el-GR" sz="2000" b="1" dirty="0">
                <a:latin typeface="Comic Sans MS" panose="030F0702030302020204" pitchFamily="66" charset="0"/>
              </a:rPr>
              <a:t>ηλεκτρικά φορτία που </a:t>
            </a:r>
            <a:r>
              <a:rPr lang="el-GR" sz="2000" b="1" dirty="0" err="1">
                <a:latin typeface="Comic Sans MS" panose="030F0702030302020204" pitchFamily="66" charset="0"/>
              </a:rPr>
              <a:t>αλληλεπιδρούν</a:t>
            </a:r>
            <a:r>
              <a:rPr lang="el-GR" sz="2000" b="1" dirty="0">
                <a:latin typeface="Comic Sans MS" panose="030F0702030302020204" pitchFamily="66" charset="0"/>
              </a:rPr>
              <a:t> έχουν Ηλεκτρική Δυναμική ενέργεια.</a:t>
            </a:r>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274" y="4986586"/>
            <a:ext cx="2757424" cy="1552327"/>
          </a:xfrm>
          <a:prstGeom prst="rect">
            <a:avLst/>
          </a:prstGeom>
          <a:ln>
            <a:noFill/>
          </a:ln>
          <a:effectLst>
            <a:outerShdw blurRad="292100" dist="139700" dir="2700000" algn="tl" rotWithShape="0">
              <a:srgbClr val="333333">
                <a:alpha val="65000"/>
              </a:srgbClr>
            </a:outerShdw>
          </a:effectLst>
        </p:spPr>
      </p:pic>
      <p:pic>
        <p:nvPicPr>
          <p:cNvPr id="14" name="Εικόνα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3811" y="4543927"/>
            <a:ext cx="3224378" cy="1289751"/>
          </a:xfrm>
          <a:prstGeom prst="rect">
            <a:avLst/>
          </a:prstGeom>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189" y="2181097"/>
            <a:ext cx="2941801" cy="140820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6400" y="3927154"/>
            <a:ext cx="2542032" cy="1906524"/>
          </a:xfrm>
          <a:prstGeom prst="rect">
            <a:avLst/>
          </a:prstGeom>
          <a:ln>
            <a:noFill/>
          </a:ln>
          <a:effectLst>
            <a:outerShdw blurRad="292100" dist="139700" dir="2700000" algn="tl" rotWithShape="0">
              <a:srgbClr val="333333">
                <a:alpha val="65000"/>
              </a:srgbClr>
            </a:outerShdw>
          </a:effectLst>
        </p:spPr>
      </p:pic>
      <p:sp>
        <p:nvSpPr>
          <p:cNvPr id="7" name="Θέση ημερομηνίας 6">
            <a:extLst>
              <a:ext uri="{FF2B5EF4-FFF2-40B4-BE49-F238E27FC236}">
                <a16:creationId xmlns:a16="http://schemas.microsoft.com/office/drawing/2014/main" id="{8017233B-6374-43E1-9889-C6476A28541F}"/>
              </a:ext>
            </a:extLst>
          </p:cNvPr>
          <p:cNvSpPr>
            <a:spLocks noGrp="1"/>
          </p:cNvSpPr>
          <p:nvPr>
            <p:ph type="dt" sz="half" idx="10"/>
          </p:nvPr>
        </p:nvSpPr>
        <p:spPr/>
        <p:txBody>
          <a:bodyPr/>
          <a:lstStyle/>
          <a:p>
            <a:fld id="{FD7E6FB3-AB74-4C3D-8975-815A0B6C0861}"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E94B6FF7-422C-4DA7-895A-9560C7FF28B1}"/>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41709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500"/>
                                        <p:tgtEl>
                                          <p:spTgt spid="9">
                                            <p:txEl>
                                              <p:pRg st="0" end="0"/>
                                            </p:txEl>
                                          </p:spTgt>
                                        </p:tgtEl>
                                      </p:cBhvr>
                                    </p:animEffect>
                                  </p:childTnLst>
                                </p:cTn>
                              </p:par>
                            </p:childTnLst>
                          </p:cTn>
                        </p:par>
                        <p:par>
                          <p:cTn id="17" fill="hold">
                            <p:stCondLst>
                              <p:cond delay="1500"/>
                            </p:stCondLst>
                            <p:childTnLst>
                              <p:par>
                                <p:cTn id="18" presetID="10" presetClass="entr" presetSubtype="0" fill="hold" nodeType="after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1500"/>
                                        <p:tgtEl>
                                          <p:spTgt spid="9">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2750"/>
                            </p:stCondLst>
                            <p:childTnLst>
                              <p:par>
                                <p:cTn id="31" presetID="10" presetClass="entr" presetSubtype="0" fill="hold" nodeType="after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wipe(left)">
                                      <p:cBhvr>
                                        <p:cTn id="38" dur="1500"/>
                                        <p:tgtEl>
                                          <p:spTgt spid="9">
                                            <p:txEl>
                                              <p:pRg st="2" end="2"/>
                                            </p:txEl>
                                          </p:spTgt>
                                        </p:tgtEl>
                                      </p:cBhvr>
                                    </p:animEffect>
                                  </p:childTnLst>
                                </p:cTn>
                              </p:par>
                            </p:childTnLst>
                          </p:cTn>
                        </p:par>
                        <p:par>
                          <p:cTn id="39" fill="hold">
                            <p:stCondLst>
                              <p:cond delay="1500"/>
                            </p:stCondLst>
                            <p:childTnLst>
                              <p:par>
                                <p:cTn id="40" presetID="10" presetClass="entr" presetSubtype="0" fill="hold" nodeType="after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0844332" y="1922031"/>
            <a:ext cx="738067" cy="1106424"/>
          </a:xfrm>
          <a:prstGeom prst="rect">
            <a:avLst/>
          </a:prstGeom>
          <a:noFill/>
          <a:ln w="9525">
            <a:noFill/>
            <a:miter lim="800000"/>
            <a:headEnd/>
            <a:tailEnd/>
          </a:ln>
        </p:spPr>
      </p:pic>
      <p:sp>
        <p:nvSpPr>
          <p:cNvPr id="8" name="Επεξήγηση με σύννεφο 7"/>
          <p:cNvSpPr/>
          <p:nvPr/>
        </p:nvSpPr>
        <p:spPr>
          <a:xfrm>
            <a:off x="7370064" y="334944"/>
            <a:ext cx="3019186" cy="1512144"/>
          </a:xfrm>
          <a:prstGeom prst="cloudCallout">
            <a:avLst>
              <a:gd name="adj1" fmla="val 65207"/>
              <a:gd name="adj2" fmla="val 651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sz="1600" b="1" dirty="0">
                <a:solidFill>
                  <a:schemeClr val="tx1"/>
                </a:solidFill>
                <a:latin typeface="Comic Sans MS" panose="030F0702030302020204" pitchFamily="66" charset="0"/>
              </a:rPr>
              <a:t>Εμείς, με ποια Δυναμική Ενέργεια θ’ ασχοληθούμε</a:t>
            </a:r>
            <a:r>
              <a:rPr lang="en-US" sz="1600" b="1" dirty="0">
                <a:solidFill>
                  <a:schemeClr val="tx1"/>
                </a:solidFill>
                <a:latin typeface="Comic Sans MS" panose="030F0702030302020204" pitchFamily="66" charset="0"/>
              </a:rPr>
              <a:t>;</a:t>
            </a:r>
            <a:r>
              <a:rPr lang="el-GR" sz="1600" b="1" dirty="0">
                <a:solidFill>
                  <a:schemeClr val="tx1"/>
                </a:solidFill>
                <a:latin typeface="Comic Sans MS" panose="030F0702030302020204" pitchFamily="66" charset="0"/>
              </a:rPr>
              <a:t> </a:t>
            </a: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30" y="2067790"/>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86240" y="1664377"/>
            <a:ext cx="5562367" cy="17543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Θ’ ασχοληθούμε με τη </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Δυναμική Ενέργεια</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Συμβολίζεται με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 </a:t>
            </a:r>
            <a:r>
              <a:rPr lang="el-GR" sz="2000" b="1" dirty="0">
                <a:latin typeface="Comic Sans MS" panose="030F0702030302020204" pitchFamily="66" charset="0"/>
              </a:rPr>
              <a:t>και έχει ως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μονάδα μέτρησης</a:t>
            </a:r>
            <a:r>
              <a:rPr lang="el-GR" sz="2000" b="1" dirty="0">
                <a:solidFill>
                  <a:srgbClr val="0000FF"/>
                </a:solidFill>
                <a:latin typeface="Comic Sans MS" panose="030F0702030302020204" pitchFamily="66" charset="0"/>
              </a:rPr>
              <a:t> </a:t>
            </a:r>
            <a:r>
              <a:rPr lang="el-GR" sz="2000" b="1" dirty="0">
                <a:latin typeface="Comic Sans MS" panose="030F0702030302020204" pitchFamily="66" charset="0"/>
              </a:rPr>
              <a:t>στο </a:t>
            </a:r>
            <a:r>
              <a:rPr lang="en-US" sz="2000" b="1" dirty="0">
                <a:latin typeface="Comic Sans MS" panose="030F0702030302020204" pitchFamily="66" charset="0"/>
              </a:rPr>
              <a:t>SI </a:t>
            </a:r>
            <a:r>
              <a:rPr lang="el-GR" sz="2000" b="1" dirty="0">
                <a:latin typeface="Comic Sans MS" panose="030F0702030302020204" pitchFamily="66" charset="0"/>
              </a:rPr>
              <a:t>το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1 </a:t>
            </a:r>
            <a:r>
              <a:rPr lang="en-US" sz="2000" b="1" dirty="0">
                <a:solidFill>
                  <a:srgbClr val="006600"/>
                </a:solidFill>
                <a:effectLst>
                  <a:outerShdw blurRad="38100" dist="38100" dir="2700000" algn="tl">
                    <a:srgbClr val="000000">
                      <a:alpha val="43137"/>
                    </a:srgbClr>
                  </a:outerShdw>
                </a:effectLst>
                <a:latin typeface="Comic Sans MS" panose="030F0702030302020204" pitchFamily="66" charset="0"/>
              </a:rPr>
              <a:t>Joule</a:t>
            </a:r>
            <a:r>
              <a:rPr lang="el-GR" sz="2000" b="1" dirty="0">
                <a:solidFill>
                  <a:srgbClr val="006600"/>
                </a:solidFill>
                <a:latin typeface="Comic Sans MS" panose="030F0702030302020204" pitchFamily="66" charset="0"/>
              </a:rPr>
              <a:t>.</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p>
        </p:txBody>
      </p:sp>
      <p:sp>
        <p:nvSpPr>
          <p:cNvPr id="2" name="TextBox 1"/>
          <p:cNvSpPr txBox="1"/>
          <p:nvPr/>
        </p:nvSpPr>
        <p:spPr>
          <a:xfrm>
            <a:off x="2028561" y="3722907"/>
            <a:ext cx="6946626" cy="1938992"/>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Σε κάθε περίπτωση, η Δυναμική Ενέργεια ενός σώματος (ή ενός συστήματος σωμάτων) που βρίσκεται σε μια θέση, είναι ίση με το έργο της εξωτερικής δύναμης που έφερε το σώμα (ή το σύστημα) σ’ αυτή τη θέση. </a:t>
            </a:r>
          </a:p>
        </p:txBody>
      </p:sp>
      <p:pic>
        <p:nvPicPr>
          <p:cNvPr id="6" name="Εικόνα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5448" y="3355600"/>
            <a:ext cx="1977918" cy="2908965"/>
          </a:xfrm>
          <a:prstGeom prst="rect">
            <a:avLst/>
          </a:prstGeom>
        </p:spPr>
      </p:pic>
      <p:sp>
        <p:nvSpPr>
          <p:cNvPr id="5" name="Θέση ημερομηνίας 4">
            <a:extLst>
              <a:ext uri="{FF2B5EF4-FFF2-40B4-BE49-F238E27FC236}">
                <a16:creationId xmlns:a16="http://schemas.microsoft.com/office/drawing/2014/main" id="{0D6B95C3-C55B-40FE-B9D0-BE4A778DAEC5}"/>
              </a:ext>
            </a:extLst>
          </p:cNvPr>
          <p:cNvSpPr>
            <a:spLocks noGrp="1"/>
          </p:cNvSpPr>
          <p:nvPr>
            <p:ph type="dt" sz="half" idx="10"/>
          </p:nvPr>
        </p:nvSpPr>
        <p:spPr/>
        <p:txBody>
          <a:bodyPr/>
          <a:lstStyle/>
          <a:p>
            <a:fld id="{37574BFF-A010-494A-9A9C-062D8516F7DF}"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11FA35EC-9779-4089-9C9F-126441EA7ACC}"/>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934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2000"/>
                                        <p:tgtEl>
                                          <p:spTgt spid="2"/>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2189380" y="1058323"/>
            <a:ext cx="503237" cy="3349578"/>
            <a:chOff x="2124869" y="970189"/>
            <a:chExt cx="503237" cy="3430949"/>
          </a:xfrm>
        </p:grpSpPr>
        <p:sp>
          <p:nvSpPr>
            <p:cNvPr id="6" name="Line 4"/>
            <p:cNvSpPr>
              <a:spLocks noChangeShapeType="1"/>
            </p:cNvSpPr>
            <p:nvPr/>
          </p:nvSpPr>
          <p:spPr bwMode="auto">
            <a:xfrm flipV="1">
              <a:off x="2124869" y="970189"/>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376488" y="970189"/>
              <a:ext cx="0" cy="143986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8" name="Text Box 11"/>
            <p:cNvSpPr txBox="1">
              <a:spLocks noChangeArrowheads="1"/>
            </p:cNvSpPr>
            <p:nvPr/>
          </p:nvSpPr>
          <p:spPr bwMode="auto">
            <a:xfrm>
              <a:off x="2124869" y="2470503"/>
              <a:ext cx="467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9" name="Line 6"/>
            <p:cNvSpPr>
              <a:spLocks noChangeShapeType="1"/>
            </p:cNvSpPr>
            <p:nvPr/>
          </p:nvSpPr>
          <p:spPr bwMode="auto">
            <a:xfrm>
              <a:off x="2376487" y="2961275"/>
              <a:ext cx="0" cy="143986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1" name="Text Box 5"/>
          <p:cNvSpPr txBox="1">
            <a:spLocks noChangeArrowheads="1"/>
          </p:cNvSpPr>
          <p:nvPr/>
        </p:nvSpPr>
        <p:spPr bwMode="auto">
          <a:xfrm>
            <a:off x="295857" y="4427906"/>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12" name="Rectangle 9"/>
          <p:cNvSpPr>
            <a:spLocks noChangeArrowheads="1"/>
          </p:cNvSpPr>
          <p:nvPr/>
        </p:nvSpPr>
        <p:spPr bwMode="auto">
          <a:xfrm>
            <a:off x="852462" y="4089352"/>
            <a:ext cx="909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1600" b="1" dirty="0">
                <a:latin typeface="Comic Sans MS" pitchFamily="66" charset="0"/>
              </a:rPr>
              <a:t>θέση</a:t>
            </a:r>
            <a:r>
              <a:rPr lang="en-US" altLang="el-GR" sz="1600" b="1" dirty="0">
                <a:latin typeface="Comic Sans MS" pitchFamily="66" charset="0"/>
              </a:rPr>
              <a:t> </a:t>
            </a:r>
            <a:r>
              <a:rPr lang="el-GR" altLang="el-GR" sz="1600" b="1" dirty="0">
                <a:latin typeface="Comic Sans MS" pitchFamily="66" charset="0"/>
              </a:rPr>
              <a:t>Α</a:t>
            </a:r>
            <a:endParaRPr lang="en-US" altLang="el-GR" sz="1600" dirty="0">
              <a:latin typeface="Comic Sans MS" pitchFamily="66" charset="0"/>
            </a:endParaRPr>
          </a:p>
        </p:txBody>
      </p:sp>
      <p:sp>
        <p:nvSpPr>
          <p:cNvPr id="14" name="Rectangle 7"/>
          <p:cNvSpPr>
            <a:spLocks noChangeArrowheads="1"/>
          </p:cNvSpPr>
          <p:nvPr/>
        </p:nvSpPr>
        <p:spPr bwMode="auto">
          <a:xfrm>
            <a:off x="662735" y="830408"/>
            <a:ext cx="98333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nvGrpSpPr>
          <p:cNvPr id="26" name="Ομάδα 25"/>
          <p:cNvGrpSpPr/>
          <p:nvPr/>
        </p:nvGrpSpPr>
        <p:grpSpPr>
          <a:xfrm>
            <a:off x="1664281" y="3518307"/>
            <a:ext cx="704829" cy="1561050"/>
            <a:chOff x="1664281" y="3518307"/>
            <a:chExt cx="704829" cy="1561050"/>
          </a:xfrm>
        </p:grpSpPr>
        <p:grpSp>
          <p:nvGrpSpPr>
            <p:cNvPr id="13" name="Ομάδα 12"/>
            <p:cNvGrpSpPr/>
            <p:nvPr/>
          </p:nvGrpSpPr>
          <p:grpSpPr>
            <a:xfrm>
              <a:off x="1664281" y="4120563"/>
              <a:ext cx="567744" cy="958794"/>
              <a:chOff x="1664281" y="4120563"/>
              <a:chExt cx="567744" cy="958794"/>
            </a:xfrm>
          </p:grpSpPr>
          <p:sp>
            <p:nvSpPr>
              <p:cNvPr id="16" name="Oval 10"/>
              <p:cNvSpPr>
                <a:spLocks noChangeArrowheads="1"/>
              </p:cNvSpPr>
              <p:nvPr/>
            </p:nvSpPr>
            <p:spPr bwMode="auto">
              <a:xfrm>
                <a:off x="1664281" y="4120563"/>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17" name="Ομάδα 16"/>
              <p:cNvGrpSpPr/>
              <p:nvPr/>
            </p:nvGrpSpPr>
            <p:grpSpPr>
              <a:xfrm>
                <a:off x="1808744" y="4294326"/>
                <a:ext cx="423281" cy="785031"/>
                <a:chOff x="1800225" y="4281714"/>
                <a:chExt cx="423281" cy="785031"/>
              </a:xfrm>
            </p:grpSpPr>
            <p:sp>
              <p:nvSpPr>
                <p:cNvPr id="21"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2"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22"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nvGrpSpPr>
            <p:cNvPr id="18" name="Ομάδα 17"/>
            <p:cNvGrpSpPr/>
            <p:nvPr/>
          </p:nvGrpSpPr>
          <p:grpSpPr>
            <a:xfrm>
              <a:off x="1808743" y="3518307"/>
              <a:ext cx="560367" cy="606742"/>
              <a:chOff x="1807601" y="3454482"/>
              <a:chExt cx="560367" cy="606742"/>
            </a:xfrm>
          </p:grpSpPr>
          <p:sp>
            <p:nvSpPr>
              <p:cNvPr id="19" name="Line 29"/>
              <p:cNvSpPr>
                <a:spLocks noChangeShapeType="1"/>
              </p:cNvSpPr>
              <p:nvPr/>
            </p:nvSpPr>
            <p:spPr bwMode="auto">
              <a:xfrm flipV="1">
                <a:off x="1807601" y="3625111"/>
                <a:ext cx="0" cy="4361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0" name="Text Box 30"/>
                  <p:cNvSpPr txBox="1">
                    <a:spLocks noChangeArrowheads="1"/>
                  </p:cNvSpPr>
                  <p:nvPr/>
                </p:nvSpPr>
                <p:spPr bwMode="auto">
                  <a:xfrm>
                    <a:off x="1827571" y="3454482"/>
                    <a:ext cx="540397" cy="4346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sSubPr>
                            <m:e>
                              <m:acc>
                                <m:accPr>
                                  <m:chr m:val="⃗"/>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outerShdw>
                                      </a:effectLst>
                                      <a:latin typeface="Cambria Math" panose="02040503050406030204" pitchFamily="18" charset="0"/>
                                    </a:rPr>
                                    <m:t>𝑭</m:t>
                                  </m:r>
                                </m:e>
                              </m:acc>
                            </m:e>
                            <m:sub>
                              <m:r>
                                <a:rPr lang="el-GR" altLang="el-GR" b="1" i="0" smtClean="0">
                                  <a:solidFill>
                                    <a:srgbClr val="FF0000"/>
                                  </a:solidFill>
                                  <a:effectLst>
                                    <a:outerShdw blurRad="38100" dist="38100" dir="2700000" algn="tl">
                                      <a:srgbClr val="000000"/>
                                    </a:outerShdw>
                                  </a:effectLst>
                                  <a:latin typeface="Cambria Math" panose="02040503050406030204" pitchFamily="18" charset="0"/>
                                </a:rPr>
                                <m:t>𝛆𝛏</m:t>
                              </m:r>
                            </m:sub>
                          </m:sSub>
                        </m:oMath>
                      </m:oMathPara>
                    </a14:m>
                    <a:endParaRPr lang="el-GR" altLang="el-GR" b="1" i="1" dirty="0">
                      <a:solidFill>
                        <a:srgbClr val="FF0000"/>
                      </a:solidFill>
                      <a:effectLst>
                        <a:outerShdw blurRad="38100" dist="38100" dir="2700000" algn="tl">
                          <a:srgbClr val="000000"/>
                        </a:outerShdw>
                      </a:effectLst>
                      <a:latin typeface="Comic Sans MS" pitchFamily="66" charset="0"/>
                    </a:endParaRPr>
                  </a:p>
                </p:txBody>
              </p:sp>
            </mc:Choice>
            <mc:Fallback xmlns="">
              <p:sp>
                <p:nvSpPr>
                  <p:cNvPr id="20" name="Text Box 30"/>
                  <p:cNvSpPr txBox="1">
                    <a:spLocks noRot="1" noChangeAspect="1" noMove="1" noResize="1" noEditPoints="1" noAdjustHandles="1" noChangeArrowheads="1" noChangeShapeType="1" noTextEdit="1"/>
                  </p:cNvSpPr>
                  <p:nvPr/>
                </p:nvSpPr>
                <p:spPr bwMode="auto">
                  <a:xfrm>
                    <a:off x="1827571" y="3454482"/>
                    <a:ext cx="540397" cy="434671"/>
                  </a:xfrm>
                  <a:prstGeom prst="rect">
                    <a:avLst/>
                  </a:prstGeom>
                  <a:blipFill>
                    <a:blip r:embed="rId3"/>
                    <a:stretch>
                      <a:fillRect b="-138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186" y="75969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24096" y="445524"/>
            <a:ext cx="6827520" cy="923330"/>
          </a:xfrm>
          <a:prstGeom prst="rect">
            <a:avLst/>
          </a:prstGeom>
          <a:noFill/>
        </p:spPr>
        <p:txBody>
          <a:bodyPr wrap="square" rtlCol="0">
            <a:spAutoFit/>
          </a:bodyPr>
          <a:lstStyle/>
          <a:p>
            <a:pPr algn="ctr">
              <a:lnSpc>
                <a:spcPct val="150000"/>
              </a:lnSpc>
            </a:pPr>
            <a:r>
              <a:rPr lang="el-GR" b="1" dirty="0">
                <a:latin typeface="Comic Sans MS" panose="030F0702030302020204" pitchFamily="66" charset="0"/>
              </a:rPr>
              <a:t>Θέλουμε να υπολογίσουμε τη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του σώματος μάζας </a:t>
            </a:r>
            <a:r>
              <a:rPr lang="en-US" b="1" i="1" dirty="0">
                <a:latin typeface="Comic Sans MS" panose="030F0702030302020204" pitchFamily="66" charset="0"/>
              </a:rPr>
              <a:t>m</a:t>
            </a:r>
            <a:r>
              <a:rPr lang="el-GR" b="1" dirty="0">
                <a:latin typeface="Comic Sans MS" panose="030F0702030302020204" pitchFamily="66" charset="0"/>
              </a:rPr>
              <a:t>, όταν βρεθεί σε ύψος </a:t>
            </a:r>
            <a:r>
              <a:rPr lang="en-US" b="1" i="1" dirty="0">
                <a:latin typeface="Comic Sans MS" panose="030F0702030302020204" pitchFamily="66" charset="0"/>
              </a:rPr>
              <a:t>h</a:t>
            </a:r>
            <a:r>
              <a:rPr lang="en-US" b="1" dirty="0">
                <a:latin typeface="Comic Sans MS" panose="030F0702030302020204" pitchFamily="66" charset="0"/>
              </a:rPr>
              <a:t> </a:t>
            </a:r>
            <a:r>
              <a:rPr lang="el-GR" b="1" dirty="0">
                <a:latin typeface="Comic Sans MS" panose="030F0702030302020204" pitchFamily="66" charset="0"/>
              </a:rPr>
              <a:t>από το έδαφος.</a:t>
            </a:r>
            <a:r>
              <a:rPr lang="en-US" b="1" dirty="0">
                <a:latin typeface="Comic Sans MS" panose="030F0702030302020204" pitchFamily="66" charset="0"/>
              </a:rPr>
              <a:t> </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955288" y="1681391"/>
                <a:ext cx="7196328" cy="1436868"/>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Σύμφωνα με το προηγούμενο, η δυναμική ενέργεια θα είναι ίση με το έργο της </a:t>
                </a:r>
                <a14:m>
                  <m:oMath xmlns:m="http://schemas.openxmlformats.org/officeDocument/2006/math">
                    <m:sSub>
                      <m:sSubPr>
                        <m:ctrlPr>
                          <a:rPr lang="el-GR" b="1" i="1" smtClean="0">
                            <a:latin typeface="Cambria Math" panose="02040503050406030204" pitchFamily="18" charset="0"/>
                          </a:rPr>
                        </m:ctrlPr>
                      </m:sSubPr>
                      <m:e>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𝑭</m:t>
                            </m:r>
                          </m:e>
                        </m:acc>
                      </m:e>
                      <m:sub>
                        <m:r>
                          <a:rPr lang="el-GR" b="1" i="0" smtClean="0">
                            <a:latin typeface="Cambria Math" panose="02040503050406030204" pitchFamily="18" charset="0"/>
                          </a:rPr>
                          <m:t>𝛆𝛏</m:t>
                        </m:r>
                      </m:sub>
                    </m:sSub>
                  </m:oMath>
                </a14:m>
                <a:r>
                  <a:rPr lang="en-US" b="1" dirty="0">
                    <a:latin typeface="Comic Sans MS" panose="030F0702030302020204" pitchFamily="66" charset="0"/>
                  </a:rPr>
                  <a:t> </a:t>
                </a:r>
                <a:r>
                  <a:rPr lang="el-GR" b="1" dirty="0">
                    <a:latin typeface="Comic Sans MS" panose="030F0702030302020204" pitchFamily="66" charset="0"/>
                  </a:rPr>
                  <a:t>που εμείς χρειάζεται ν’ ασκήσουμε στο σώμα, ώστε υπερνικώντας το βάρος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𝒘</m:t>
                        </m:r>
                      </m:e>
                    </m:acc>
                  </m:oMath>
                </a14:m>
                <a:r>
                  <a:rPr lang="en-US" b="1" dirty="0">
                    <a:latin typeface="Comic Sans MS" panose="030F0702030302020204" pitchFamily="66" charset="0"/>
                  </a:rPr>
                  <a:t>,</a:t>
                </a:r>
                <a:r>
                  <a:rPr lang="el-GR" b="1" dirty="0">
                    <a:latin typeface="Comic Sans MS" panose="030F0702030302020204" pitchFamily="66" charset="0"/>
                  </a:rPr>
                  <a:t> το σώμα να ανέβει στο ύψος </a:t>
                </a:r>
                <a:r>
                  <a:rPr lang="en-US" b="1" i="1" dirty="0">
                    <a:latin typeface="Comic Sans MS" panose="030F0702030302020204" pitchFamily="66" charset="0"/>
                  </a:rPr>
                  <a:t>h</a:t>
                </a:r>
                <a:r>
                  <a:rPr lang="en-US" b="1" dirty="0">
                    <a:latin typeface="Comic Sans MS" panose="030F0702030302020204" pitchFamily="66" charset="0"/>
                  </a:rPr>
                  <a:t>.</a:t>
                </a:r>
                <a:endParaRPr lang="el-GR" b="1"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55288" y="1681391"/>
                <a:ext cx="7196328" cy="1436868"/>
              </a:xfrm>
              <a:prstGeom prst="rect">
                <a:avLst/>
              </a:prstGeom>
              <a:blipFill>
                <a:blip r:embed="rId5"/>
                <a:stretch>
                  <a:fillRect l="-763" r="-678" b="-2966"/>
                </a:stretch>
              </a:blipFill>
            </p:spPr>
            <p:txBody>
              <a:bodyPr/>
              <a:lstStyle/>
              <a:p>
                <a:r>
                  <a:rPr lang="el-GR">
                    <a:noFill/>
                  </a:rPr>
                  <a:t> </a:t>
                </a:r>
              </a:p>
            </p:txBody>
          </p:sp>
        </mc:Fallback>
      </mc:AlternateContent>
      <p:grpSp>
        <p:nvGrpSpPr>
          <p:cNvPr id="28" name="Ομάδα 27"/>
          <p:cNvGrpSpPr/>
          <p:nvPr/>
        </p:nvGrpSpPr>
        <p:grpSpPr>
          <a:xfrm>
            <a:off x="5680968" y="3234103"/>
            <a:ext cx="3502152" cy="484941"/>
            <a:chOff x="5591556" y="3742258"/>
            <a:chExt cx="3502152" cy="484941"/>
          </a:xfrm>
        </p:grpSpPr>
        <mc:AlternateContent xmlns:mc="http://schemas.openxmlformats.org/markup-compatibility/2006" xmlns:a14="http://schemas.microsoft.com/office/drawing/2010/main">
          <mc:Choice Requires="a14">
            <p:sp>
              <p:nvSpPr>
                <p:cNvPr id="25" name="TextBox 24"/>
                <p:cNvSpPr txBox="1"/>
                <p:nvPr/>
              </p:nvSpPr>
              <p:spPr>
                <a:xfrm>
                  <a:off x="5591556" y="3742258"/>
                  <a:ext cx="3502152" cy="484941"/>
                </a:xfrm>
                <a:prstGeom prst="rect">
                  <a:avLst/>
                </a:prstGeom>
                <a:noFill/>
              </p:spPr>
              <p:txBody>
                <a:bodyPr wrap="square" lIns="0" tIns="0" rIns="0" bIns="0" rtlCol="0">
                  <a:spAutoFit/>
                </a:bodyPr>
                <a:lstStyle/>
                <a:p>
                  <a14:m>
                    <m:oMath xmlns:m="http://schemas.openxmlformats.org/officeDocument/2006/math">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𝚪</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sSub>
                            <m:sSubPr>
                              <m:ctrlPr>
                                <a:rPr lang="en-US" sz="2400" b="1" i="1" smtClean="0">
                                  <a:latin typeface="Cambria Math" panose="02040503050406030204" pitchFamily="18" charset="0"/>
                                </a:rPr>
                              </m:ctrlPr>
                            </m:sSubPr>
                            <m:e>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𝑭</m:t>
                                  </m:r>
                                </m:e>
                              </m:acc>
                            </m:e>
                            <m:sub>
                              <m:r>
                                <a:rPr lang="el-GR" sz="2400" b="1" i="0" smtClean="0">
                                  <a:latin typeface="Cambria Math" panose="02040503050406030204" pitchFamily="18" charset="0"/>
                                </a:rPr>
                                <m:t>𝛆𝛏</m:t>
                              </m:r>
                            </m:sub>
                          </m:s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1" smtClean="0">
                              <a:latin typeface="Cambria Math" panose="02040503050406030204" pitchFamily="18" charset="0"/>
                            </a:rPr>
                            <m:t>     </m:t>
                          </m:r>
                          <m:r>
                            <a:rPr lang="el-GR" sz="2400" b="1" i="0" smtClean="0">
                              <a:latin typeface="Cambria Math" panose="02040503050406030204" pitchFamily="18" charset="0"/>
                            </a:rPr>
                            <m:t>𝚪</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𝑭</m:t>
                          </m:r>
                        </m:e>
                        <m:sub>
                          <m:r>
                            <a:rPr lang="el-GR" sz="2400" b="1" i="0" smtClean="0">
                              <a:latin typeface="Cambria Math" panose="02040503050406030204" pitchFamily="18" charset="0"/>
                            </a:rPr>
                            <m:t>𝛆𝛏</m:t>
                          </m:r>
                        </m:sub>
                      </m:sSub>
                      <m:r>
                        <a:rPr lang="en-US" sz="2400" b="1" i="1" smtClean="0">
                          <a:latin typeface="Cambria Math" panose="02040503050406030204" pitchFamily="18" charset="0"/>
                        </a:rPr>
                        <m:t>𝒉</m:t>
                      </m:r>
                    </m:oMath>
                  </a14:m>
                  <a:r>
                    <a:rPr lang="el-GR" sz="2400" b="1"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591556" y="3742258"/>
                  <a:ext cx="3502152" cy="484941"/>
                </a:xfrm>
                <a:prstGeom prst="rect">
                  <a:avLst/>
                </a:prstGeom>
                <a:blipFill>
                  <a:blip r:embed="rId6"/>
                  <a:stretch>
                    <a:fillRect l="-3136" b="-17722"/>
                  </a:stretch>
                </a:blipFill>
              </p:spPr>
              <p:txBody>
                <a:bodyPr/>
                <a:lstStyle/>
                <a:p>
                  <a:r>
                    <a:rPr lang="el-GR">
                      <a:noFill/>
                    </a:rPr>
                    <a:t> </a:t>
                  </a:r>
                </a:p>
              </p:txBody>
            </p:sp>
          </mc:Fallback>
        </mc:AlternateContent>
        <p:cxnSp>
          <p:nvCxnSpPr>
            <p:cNvPr id="27" name="Ευθύγραμμο βέλος σύνδεσης 26"/>
            <p:cNvCxnSpPr/>
            <p:nvPr/>
          </p:nvCxnSpPr>
          <p:spPr>
            <a:xfrm>
              <a:off x="7287768" y="4060178"/>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519670" y="3270802"/>
            <a:ext cx="452120" cy="338554"/>
          </a:xfrm>
          <a:prstGeom prst="rect">
            <a:avLst/>
          </a:prstGeom>
          <a:noFill/>
        </p:spPr>
        <p:txBody>
          <a:bodyPr wrap="square" rtlCol="0">
            <a:spAutoFit/>
          </a:bodyPr>
          <a:lstStyle/>
          <a:p>
            <a:r>
              <a:rPr lang="en-US" sz="1600" dirty="0">
                <a:latin typeface="Comic Sans MS" panose="030F0702030302020204" pitchFamily="66" charset="0"/>
              </a:rPr>
              <a:t>(1)</a:t>
            </a:r>
            <a:endParaRPr lang="el-GR" sz="1600" dirty="0">
              <a:latin typeface="Comic Sans MS" panose="030F0702030302020204" pitchFamily="66" charset="0"/>
            </a:endParaRPr>
          </a:p>
        </p:txBody>
      </p:sp>
      <p:grpSp>
        <p:nvGrpSpPr>
          <p:cNvPr id="33" name="Ομάδα 32"/>
          <p:cNvGrpSpPr/>
          <p:nvPr/>
        </p:nvGrpSpPr>
        <p:grpSpPr>
          <a:xfrm>
            <a:off x="4005838" y="3895998"/>
            <a:ext cx="6912864" cy="923330"/>
            <a:chOff x="4014216" y="3785616"/>
            <a:chExt cx="6912864" cy="923330"/>
          </a:xfrm>
        </p:grpSpPr>
        <p:sp>
          <p:nvSpPr>
            <p:cNvPr id="30" name="TextBox 29"/>
            <p:cNvSpPr txBox="1"/>
            <p:nvPr/>
          </p:nvSpPr>
          <p:spPr>
            <a:xfrm>
              <a:off x="4014216" y="3785616"/>
              <a:ext cx="6912864"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Επειδή το σώμα (κινούμενο οριακά) ανεβαίνει με (σχεδόν) μηδενική ταχύτητα, θα ισχύει</a:t>
              </a:r>
              <a:r>
                <a:rPr lang="en-US" b="1" dirty="0">
                  <a:latin typeface="Comic Sans MS" panose="030F0702030302020204" pitchFamily="66" charset="0"/>
                </a:rPr>
                <a:t>: </a:t>
              </a:r>
              <a:r>
                <a:rPr lang="en-US" b="1" i="1" dirty="0">
                  <a:latin typeface="Comic Sans MS" panose="030F0702030302020204" pitchFamily="66" charset="0"/>
                </a:rPr>
                <a:t>F</a:t>
              </a:r>
              <a:r>
                <a:rPr lang="el-GR" b="1" baseline="-25000" dirty="0">
                  <a:latin typeface="Comic Sans MS" panose="030F0702030302020204" pitchFamily="66" charset="0"/>
                </a:rPr>
                <a:t>εξ</a:t>
              </a:r>
              <a:r>
                <a:rPr lang="el-GR" b="1" dirty="0">
                  <a:latin typeface="Comic Sans MS" panose="030F0702030302020204" pitchFamily="66" charset="0"/>
                </a:rPr>
                <a:t> = </a:t>
              </a:r>
              <a:r>
                <a:rPr lang="en-US" b="1" i="1" dirty="0">
                  <a:latin typeface="Comic Sans MS" panose="030F0702030302020204" pitchFamily="66" charset="0"/>
                </a:rPr>
                <a:t>w       F</a:t>
              </a:r>
              <a:r>
                <a:rPr lang="el-GR" b="1" baseline="-25000" dirty="0">
                  <a:latin typeface="Comic Sans MS" panose="030F0702030302020204" pitchFamily="66" charset="0"/>
                </a:rPr>
                <a:t>εξ</a:t>
              </a:r>
              <a:r>
                <a:rPr lang="el-GR" b="1" i="1" dirty="0">
                  <a:latin typeface="Comic Sans MS" panose="030F0702030302020204" pitchFamily="66" charset="0"/>
                </a:rPr>
                <a:t> = </a:t>
              </a:r>
              <a:r>
                <a:rPr lang="en-US" b="1" i="1" dirty="0">
                  <a:latin typeface="Comic Sans MS" panose="030F0702030302020204" pitchFamily="66" charset="0"/>
                </a:rPr>
                <a:t>mg   </a:t>
              </a:r>
              <a:endParaRPr lang="el-GR" b="1" dirty="0">
                <a:latin typeface="Comic Sans MS" panose="030F0702030302020204" pitchFamily="66" charset="0"/>
              </a:endParaRPr>
            </a:p>
          </p:txBody>
        </p:sp>
        <p:cxnSp>
          <p:nvCxnSpPr>
            <p:cNvPr id="32" name="Ευθύγραμμο βέλος σύνδεσης 31"/>
            <p:cNvCxnSpPr/>
            <p:nvPr/>
          </p:nvCxnSpPr>
          <p:spPr>
            <a:xfrm>
              <a:off x="8339328" y="4483794"/>
              <a:ext cx="398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211708" y="5068673"/>
            <a:ext cx="452120" cy="338554"/>
          </a:xfrm>
          <a:prstGeom prst="rect">
            <a:avLst/>
          </a:prstGeom>
          <a:noFill/>
        </p:spPr>
        <p:txBody>
          <a:bodyPr wrap="square" rtlCol="0">
            <a:spAutoFit/>
          </a:bodyPr>
          <a:lstStyle/>
          <a:p>
            <a:r>
              <a:rPr lang="en-US" sz="1600" dirty="0">
                <a:latin typeface="Comic Sans MS" panose="030F0702030302020204" pitchFamily="66" charset="0"/>
              </a:rPr>
              <a:t>(1)</a:t>
            </a:r>
            <a:endParaRPr lang="el-GR" sz="1600" dirty="0">
              <a:latin typeface="Comic Sans MS" panose="030F0702030302020204" pitchFamily="66" charset="0"/>
            </a:endParaRPr>
          </a:p>
        </p:txBody>
      </p:sp>
      <p:sp>
        <p:nvSpPr>
          <p:cNvPr id="36" name="Ορθογώνιο 35"/>
          <p:cNvSpPr/>
          <p:nvPr/>
        </p:nvSpPr>
        <p:spPr>
          <a:xfrm>
            <a:off x="10174990" y="4404729"/>
            <a:ext cx="502919" cy="338554"/>
          </a:xfrm>
          <a:prstGeom prst="rect">
            <a:avLst/>
          </a:prstGeom>
        </p:spPr>
        <p:txBody>
          <a:bodyPr wrap="square">
            <a:spAutoFit/>
          </a:bodyPr>
          <a:lstStyle/>
          <a:p>
            <a:r>
              <a:rPr lang="en-US" sz="1600" dirty="0">
                <a:latin typeface="Comic Sans MS" panose="030F0702030302020204" pitchFamily="66" charset="0"/>
              </a:rPr>
              <a:t>(2)</a:t>
            </a:r>
            <a:r>
              <a:rPr lang="el-GR" sz="1600" b="1" dirty="0">
                <a:latin typeface="Comic Sans MS" panose="030F0702030302020204" pitchFamily="66" charset="0"/>
              </a:rPr>
              <a:t> </a:t>
            </a:r>
            <a:endParaRPr lang="el-GR" sz="1600" dirty="0"/>
          </a:p>
        </p:txBody>
      </p:sp>
      <p:grpSp>
        <p:nvGrpSpPr>
          <p:cNvPr id="38" name="Ομάδα 37"/>
          <p:cNvGrpSpPr/>
          <p:nvPr/>
        </p:nvGrpSpPr>
        <p:grpSpPr>
          <a:xfrm>
            <a:off x="6627337" y="4930173"/>
            <a:ext cx="471254" cy="307777"/>
            <a:chOff x="4505537" y="4822093"/>
            <a:chExt cx="471254" cy="307777"/>
          </a:xfrm>
        </p:grpSpPr>
        <p:cxnSp>
          <p:nvCxnSpPr>
            <p:cNvPr id="35" name="Ευθύγραμμο βέλος σύνδεσης 34"/>
            <p:cNvCxnSpPr/>
            <p:nvPr/>
          </p:nvCxnSpPr>
          <p:spPr>
            <a:xfrm>
              <a:off x="4542028" y="5129870"/>
              <a:ext cx="398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4505537" y="4822093"/>
              <a:ext cx="471254" cy="307777"/>
            </a:xfrm>
            <a:prstGeom prst="rect">
              <a:avLst/>
            </a:prstGeom>
          </p:spPr>
          <p:txBody>
            <a:bodyPr wrap="square">
              <a:spAutoFit/>
            </a:bodyPr>
            <a:lstStyle/>
            <a:p>
              <a:r>
                <a:rPr lang="en-US" sz="1400" dirty="0">
                  <a:latin typeface="Comic Sans MS" panose="030F0702030302020204" pitchFamily="66" charset="0"/>
                </a:rPr>
                <a:t>(2)</a:t>
              </a:r>
              <a:r>
                <a:rPr lang="el-GR" sz="1400" b="1" dirty="0">
                  <a:latin typeface="Comic Sans MS" panose="030F0702030302020204" pitchFamily="66" charset="0"/>
                </a:rPr>
                <a:t> </a:t>
              </a:r>
              <a:endParaRPr lang="el-GR" sz="1400" dirty="0"/>
            </a:p>
          </p:txBody>
        </p:sp>
      </p:grpSp>
      <mc:AlternateContent xmlns:mc="http://schemas.openxmlformats.org/markup-compatibility/2006" xmlns:a14="http://schemas.microsoft.com/office/drawing/2010/main">
        <mc:Choice Requires="a14">
          <p:sp>
            <p:nvSpPr>
              <p:cNvPr id="39" name="Ορθογώνιο 38"/>
              <p:cNvSpPr/>
              <p:nvPr/>
            </p:nvSpPr>
            <p:spPr>
              <a:xfrm>
                <a:off x="7098591" y="4969940"/>
                <a:ext cx="17213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𝑼</m:t>
                          </m:r>
                        </m:e>
                        <m: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𝜞</m:t>
                          </m:r>
                        </m:sub>
                      </m:s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𝒎𝒈𝒉</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39" name="Ορθογώνιο 38"/>
              <p:cNvSpPr>
                <a:spLocks noRot="1" noChangeAspect="1" noMove="1" noResize="1" noEditPoints="1" noAdjustHandles="1" noChangeArrowheads="1" noChangeShapeType="1" noTextEdit="1"/>
              </p:cNvSpPr>
              <p:nvPr/>
            </p:nvSpPr>
            <p:spPr>
              <a:xfrm>
                <a:off x="7098591" y="4969940"/>
                <a:ext cx="1721305" cy="461665"/>
              </a:xfrm>
              <a:prstGeom prst="rect">
                <a:avLst/>
              </a:prstGeom>
              <a:blipFill>
                <a:blip r:embed="rId7"/>
                <a:stretch>
                  <a:fillRect r="-2827" b="-25000"/>
                </a:stretch>
              </a:blipFill>
            </p:spPr>
            <p:txBody>
              <a:bodyPr/>
              <a:lstStyle/>
              <a:p>
                <a:r>
                  <a:rPr lang="el-GR">
                    <a:noFill/>
                  </a:rPr>
                  <a:t> </a:t>
                </a:r>
              </a:p>
            </p:txBody>
          </p:sp>
        </mc:Fallback>
      </mc:AlternateContent>
      <p:sp>
        <p:nvSpPr>
          <p:cNvPr id="10" name="Θέση ημερομηνίας 9">
            <a:extLst>
              <a:ext uri="{FF2B5EF4-FFF2-40B4-BE49-F238E27FC236}">
                <a16:creationId xmlns:a16="http://schemas.microsoft.com/office/drawing/2014/main" id="{79495B94-E8F7-4AD6-B148-0BB52E91C56F}"/>
              </a:ext>
            </a:extLst>
          </p:cNvPr>
          <p:cNvSpPr>
            <a:spLocks noGrp="1"/>
          </p:cNvSpPr>
          <p:nvPr>
            <p:ph type="dt" sz="half" idx="10"/>
          </p:nvPr>
        </p:nvSpPr>
        <p:spPr/>
        <p:txBody>
          <a:bodyPr/>
          <a:lstStyle/>
          <a:p>
            <a:fld id="{42BD0DBE-5069-4855-A34A-52CFC14E59D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C317D3E-AA33-4789-9563-25EB68B72AAB}"/>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7750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250"/>
                            </p:stCondLst>
                            <p:childTnLst>
                              <p:par>
                                <p:cTn id="13" presetID="64" presetClass="path" presetSubtype="0" accel="50000" decel="50000" fill="hold" nodeType="afterEffect">
                                  <p:stCondLst>
                                    <p:cond delay="250"/>
                                  </p:stCondLst>
                                  <p:childTnLst>
                                    <p:animMotion origin="layout" path="M -4.58333E-6 -1.85185E-6 L 0.00365 -0.48958 " pathEditMode="relative" rAng="0" ptsTypes="AA">
                                      <p:cBhvr>
                                        <p:cTn id="14" dur="2500" fill="hold"/>
                                        <p:tgtEl>
                                          <p:spTgt spid="26"/>
                                        </p:tgtEl>
                                        <p:attrNameLst>
                                          <p:attrName>ppt_x</p:attrName>
                                          <p:attrName>ppt_y</p:attrName>
                                        </p:attrNameLst>
                                      </p:cBhvr>
                                      <p:rCtr x="182" y="-24491"/>
                                    </p:animMotion>
                                  </p:childTnLst>
                                </p:cTn>
                              </p:par>
                            </p:childTnLst>
                          </p:cTn>
                        </p:par>
                        <p:par>
                          <p:cTn id="15" fill="hold">
                            <p:stCondLst>
                              <p:cond delay="4000"/>
                            </p:stCondLst>
                            <p:childTnLst>
                              <p:par>
                                <p:cTn id="16" presetID="9" presetClass="entr" presetSubtype="0" fill="hold" grpId="0" nodeType="after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par>
                          <p:cTn id="19" fill="hold">
                            <p:stCondLst>
                              <p:cond delay="4750"/>
                            </p:stCondLst>
                            <p:childTnLst>
                              <p:par>
                                <p:cTn id="20" presetID="22" presetClass="entr" presetSubtype="4" fill="hold" nodeType="after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500"/>
                            </p:stCondLst>
                            <p:childTnLst>
                              <p:par>
                                <p:cTn id="29" presetID="22" presetClass="entr" presetSubtype="8" fill="hold" grpId="0" nodeType="after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childTnLst>
                          </p:cTn>
                        </p:par>
                        <p:par>
                          <p:cTn id="37" fill="hold">
                            <p:stCondLst>
                              <p:cond delay="1000"/>
                            </p:stCondLst>
                            <p:childTnLst>
                              <p:par>
                                <p:cTn id="38" presetID="47" presetClass="entr" presetSubtype="0" fill="hold" nodeType="afterEffect">
                                  <p:stCondLst>
                                    <p:cond delay="10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10" presetClass="entr" presetSubtype="0" fill="hold" grpId="0" nodeType="afterEffect">
                                  <p:stCondLst>
                                    <p:cond delay="25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1500"/>
                                        <p:tgtEl>
                                          <p:spTgt spid="33"/>
                                        </p:tgtEl>
                                      </p:cBhvr>
                                    </p:animEffect>
                                  </p:childTnLst>
                                </p:cTn>
                              </p:par>
                            </p:childTnLst>
                          </p:cTn>
                        </p:par>
                        <p:par>
                          <p:cTn id="52" fill="hold">
                            <p:stCondLst>
                              <p:cond delay="1500"/>
                            </p:stCondLst>
                            <p:childTnLst>
                              <p:par>
                                <p:cTn id="53" presetID="10" presetClass="entr" presetSubtype="0" fill="hold" grpId="0" nodeType="afterEffect">
                                  <p:stCondLst>
                                    <p:cond delay="2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par>
                          <p:cTn id="61" fill="hold">
                            <p:stCondLst>
                              <p:cond delay="500"/>
                            </p:stCondLst>
                            <p:childTnLst>
                              <p:par>
                                <p:cTn id="62" presetID="22" presetClass="entr" presetSubtype="8" fill="hold" nodeType="afterEffect">
                                  <p:stCondLst>
                                    <p:cond delay="25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1250"/>
                            </p:stCondLst>
                            <p:childTnLst>
                              <p:par>
                                <p:cTn id="66" presetID="53" presetClass="entr" presetSubtype="16" repeatCount="2000" fill="hold" grpId="0" nodeType="afterEffect">
                                  <p:stCondLst>
                                    <p:cond delay="250"/>
                                  </p:stCondLst>
                                  <p:childTnLst>
                                    <p:set>
                                      <p:cBhvr>
                                        <p:cTn id="67" dur="1" fill="hold">
                                          <p:stCondLst>
                                            <p:cond delay="0"/>
                                          </p:stCondLst>
                                        </p:cTn>
                                        <p:tgtEl>
                                          <p:spTgt spid="39"/>
                                        </p:tgtEl>
                                        <p:attrNameLst>
                                          <p:attrName>style.visibility</p:attrName>
                                        </p:attrNameLst>
                                      </p:cBhvr>
                                      <p:to>
                                        <p:strVal val="visible"/>
                                      </p:to>
                                    </p:set>
                                    <p:anim calcmode="lin" valueType="num">
                                      <p:cBhvr>
                                        <p:cTn id="68" dur="3000" fill="hold"/>
                                        <p:tgtEl>
                                          <p:spTgt spid="39"/>
                                        </p:tgtEl>
                                        <p:attrNameLst>
                                          <p:attrName>ppt_w</p:attrName>
                                        </p:attrNameLst>
                                      </p:cBhvr>
                                      <p:tavLst>
                                        <p:tav tm="0">
                                          <p:val>
                                            <p:fltVal val="0"/>
                                          </p:val>
                                        </p:tav>
                                        <p:tav tm="100000">
                                          <p:val>
                                            <p:strVal val="#ppt_w"/>
                                          </p:val>
                                        </p:tav>
                                      </p:tavLst>
                                    </p:anim>
                                    <p:anim calcmode="lin" valueType="num">
                                      <p:cBhvr>
                                        <p:cTn id="69" dur="3000" fill="hold"/>
                                        <p:tgtEl>
                                          <p:spTgt spid="39"/>
                                        </p:tgtEl>
                                        <p:attrNameLst>
                                          <p:attrName>ppt_h</p:attrName>
                                        </p:attrNameLst>
                                      </p:cBhvr>
                                      <p:tavLst>
                                        <p:tav tm="0">
                                          <p:val>
                                            <p:fltVal val="0"/>
                                          </p:val>
                                        </p:tav>
                                        <p:tav tm="100000">
                                          <p:val>
                                            <p:strVal val="#ppt_h"/>
                                          </p:val>
                                        </p:tav>
                                      </p:tavLst>
                                    </p:anim>
                                    <p:animEffect transition="in" filter="fade">
                                      <p:cBhvr>
                                        <p:cTn id="70"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2" grpId="0"/>
      <p:bldP spid="24" grpId="0"/>
      <p:bldP spid="29" grpId="0"/>
      <p:bldP spid="34" grpId="0"/>
      <p:bldP spid="36"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911653" y="197746"/>
            <a:ext cx="8368694"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2800" b="1" dirty="0">
                <a:solidFill>
                  <a:srgbClr val="800000"/>
                </a:solidFill>
                <a:effectLst>
                  <a:outerShdw blurRad="38100" dist="38100" dir="2700000" algn="tl">
                    <a:srgbClr val="000000"/>
                  </a:outerShdw>
                </a:effectLst>
                <a:latin typeface="Comic Sans MS" pitchFamily="66" charset="0"/>
              </a:rPr>
              <a:t>Παρατηρήσεις στη </a:t>
            </a:r>
            <a:r>
              <a:rPr lang="el-GR" sz="2800" b="1" dirty="0" err="1">
                <a:solidFill>
                  <a:srgbClr val="800000"/>
                </a:solidFill>
                <a:effectLst>
                  <a:outerShdw blurRad="38100" dist="38100" dir="2700000" algn="tl">
                    <a:srgbClr val="000000"/>
                  </a:outerShdw>
                </a:effectLst>
                <a:latin typeface="Comic Sans MS" pitchFamily="66" charset="0"/>
              </a:rPr>
              <a:t>Βαρυτική</a:t>
            </a:r>
            <a:r>
              <a:rPr lang="el-GR" sz="2800" b="1" dirty="0">
                <a:solidFill>
                  <a:srgbClr val="800000"/>
                </a:solidFill>
                <a:effectLst>
                  <a:outerShdw blurRad="38100" dist="38100" dir="2700000" algn="tl">
                    <a:srgbClr val="000000"/>
                  </a:outerShdw>
                </a:effectLst>
                <a:latin typeface="Comic Sans MS" pitchFamily="66" charset="0"/>
              </a:rPr>
              <a:t> Δυναμική Ενέργεια</a:t>
            </a:r>
          </a:p>
        </p:txBody>
      </p:sp>
      <p:sp>
        <p:nvSpPr>
          <p:cNvPr id="2" name="TextBox 1"/>
          <p:cNvSpPr txBox="1"/>
          <p:nvPr/>
        </p:nvSpPr>
        <p:spPr>
          <a:xfrm>
            <a:off x="1932974" y="914116"/>
            <a:ext cx="7979693"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τιμή της </a:t>
            </a:r>
            <a:r>
              <a:rPr lang="en-US" sz="2000" b="1" i="1" dirty="0">
                <a:latin typeface="Comic Sans MS" panose="030F0702030302020204" pitchFamily="66" charset="0"/>
              </a:rPr>
              <a:t>U</a:t>
            </a:r>
            <a:r>
              <a:rPr lang="en-US" sz="2000" b="1" dirty="0">
                <a:latin typeface="Comic Sans MS" panose="030F0702030302020204" pitchFamily="66" charset="0"/>
              </a:rPr>
              <a:t> </a:t>
            </a:r>
            <a:r>
              <a:rPr lang="el-GR" sz="2000" b="1" dirty="0">
                <a:latin typeface="Comic Sans MS" panose="030F0702030302020204" pitchFamily="66" charset="0"/>
              </a:rPr>
              <a:t>σε μία θέση δεν εξαρτάται από την πορεία που ακολουθεί το σώμα, αλλά μόνο από το ύψος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000" b="1" dirty="0">
                <a:latin typeface="Comic Sans MS" panose="030F0702030302020204" pitchFamily="66" charset="0"/>
              </a:rPr>
              <a:t> </a:t>
            </a:r>
            <a:r>
              <a:rPr lang="el-GR" sz="2000" b="1" dirty="0">
                <a:latin typeface="Comic Sans MS" panose="030F0702030302020204" pitchFamily="66" charset="0"/>
              </a:rPr>
              <a:t>αυτής της θέσης σε σχέση με την αρχική. </a:t>
            </a:r>
          </a:p>
        </p:txBody>
      </p:sp>
      <p:sp>
        <p:nvSpPr>
          <p:cNvPr id="7" name="Line 2"/>
          <p:cNvSpPr>
            <a:spLocks noChangeShapeType="1"/>
          </p:cNvSpPr>
          <p:nvPr/>
        </p:nvSpPr>
        <p:spPr bwMode="auto">
          <a:xfrm>
            <a:off x="3046919" y="3163644"/>
            <a:ext cx="6256574" cy="556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Text Box 3"/>
          <p:cNvSpPr txBox="1">
            <a:spLocks noChangeArrowheads="1"/>
          </p:cNvSpPr>
          <p:nvPr/>
        </p:nvSpPr>
        <p:spPr bwMode="auto">
          <a:xfrm>
            <a:off x="2150558" y="5153950"/>
            <a:ext cx="1518567" cy="45719"/>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grpSp>
        <p:nvGrpSpPr>
          <p:cNvPr id="12" name="Ομάδα 11"/>
          <p:cNvGrpSpPr/>
          <p:nvPr/>
        </p:nvGrpSpPr>
        <p:grpSpPr>
          <a:xfrm>
            <a:off x="2329667" y="2481896"/>
            <a:ext cx="871421" cy="716580"/>
            <a:chOff x="2114483" y="3215781"/>
            <a:chExt cx="871421" cy="716580"/>
          </a:xfrm>
        </p:grpSpPr>
        <p:sp>
          <p:nvSpPr>
            <p:cNvPr id="14" name="Rectangle 5"/>
            <p:cNvSpPr>
              <a:spLocks noChangeArrowheads="1"/>
            </p:cNvSpPr>
            <p:nvPr/>
          </p:nvSpPr>
          <p:spPr bwMode="auto">
            <a:xfrm>
              <a:off x="2114483" y="3215781"/>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15" name="Oval 13"/>
            <p:cNvSpPr>
              <a:spLocks noChangeArrowheads="1"/>
            </p:cNvSpPr>
            <p:nvPr/>
          </p:nvSpPr>
          <p:spPr bwMode="auto">
            <a:xfrm>
              <a:off x="2405732" y="3645024"/>
              <a:ext cx="288925" cy="287337"/>
            </a:xfrm>
            <a:prstGeom prst="ellipse">
              <a:avLst/>
            </a:prstGeom>
            <a:solidFill>
              <a:srgbClr val="FF9900"/>
            </a:solidFill>
            <a:ln w="9525">
              <a:solidFill>
                <a:schemeClr val="tx1"/>
              </a:solidFill>
              <a:round/>
              <a:headEnd/>
              <a:tailEnd/>
            </a:ln>
            <a:effectLst/>
          </p:spPr>
          <p:txBody>
            <a:bodyPr/>
            <a:lstStyle/>
            <a:p>
              <a:endParaRPr lang="el-GR"/>
            </a:p>
          </p:txBody>
        </p:sp>
      </p:grpSp>
      <p:grpSp>
        <p:nvGrpSpPr>
          <p:cNvPr id="6" name="Ομάδα 5"/>
          <p:cNvGrpSpPr/>
          <p:nvPr/>
        </p:nvGrpSpPr>
        <p:grpSpPr>
          <a:xfrm>
            <a:off x="3334621" y="3174493"/>
            <a:ext cx="288131" cy="1968893"/>
            <a:chOff x="3334621" y="3174493"/>
            <a:chExt cx="288131" cy="1968893"/>
          </a:xfrm>
        </p:grpSpPr>
        <p:sp>
          <p:nvSpPr>
            <p:cNvPr id="11" name="Line 4"/>
            <p:cNvSpPr>
              <a:spLocks noChangeShapeType="1"/>
            </p:cNvSpPr>
            <p:nvPr/>
          </p:nvSpPr>
          <p:spPr bwMode="auto">
            <a:xfrm flipH="1">
              <a:off x="3341642" y="3174493"/>
              <a:ext cx="656" cy="1968893"/>
            </a:xfrm>
            <a:prstGeom prst="line">
              <a:avLst/>
            </a:prstGeom>
            <a:noFill/>
            <a:ln w="9525">
              <a:solidFill>
                <a:schemeClr val="tx1"/>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13" name="Text Box 9"/>
            <p:cNvSpPr txBox="1">
              <a:spLocks noChangeArrowheads="1"/>
            </p:cNvSpPr>
            <p:nvPr/>
          </p:nvSpPr>
          <p:spPr bwMode="auto">
            <a:xfrm>
              <a:off x="3334621" y="3818305"/>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sp>
        <p:nvSpPr>
          <p:cNvPr id="20" name="Oval 13"/>
          <p:cNvSpPr>
            <a:spLocks noChangeArrowheads="1"/>
          </p:cNvSpPr>
          <p:nvPr/>
        </p:nvSpPr>
        <p:spPr bwMode="auto">
          <a:xfrm>
            <a:off x="6730925" y="4889472"/>
            <a:ext cx="288925" cy="287337"/>
          </a:xfrm>
          <a:prstGeom prst="ellipse">
            <a:avLst/>
          </a:prstGeom>
          <a:noFill/>
          <a:ln w="9525">
            <a:solidFill>
              <a:schemeClr val="tx1"/>
            </a:solidFill>
            <a:prstDash val="dash"/>
            <a:round/>
            <a:headEnd/>
            <a:tailEnd/>
          </a:ln>
          <a:effectLst/>
        </p:spPr>
        <p:txBody>
          <a:bodyPr/>
          <a:lstStyle/>
          <a:p>
            <a:endParaRPr lang="el-GR"/>
          </a:p>
        </p:txBody>
      </p:sp>
      <p:grpSp>
        <p:nvGrpSpPr>
          <p:cNvPr id="45" name="Ομάδα 44"/>
          <p:cNvGrpSpPr/>
          <p:nvPr/>
        </p:nvGrpSpPr>
        <p:grpSpPr>
          <a:xfrm>
            <a:off x="4402546" y="2911138"/>
            <a:ext cx="2617304" cy="1978333"/>
            <a:chOff x="4402546" y="2911138"/>
            <a:chExt cx="2617304" cy="1978333"/>
          </a:xfrm>
        </p:grpSpPr>
        <p:sp>
          <p:nvSpPr>
            <p:cNvPr id="21" name="Line 4"/>
            <p:cNvSpPr>
              <a:spLocks noChangeShapeType="1"/>
            </p:cNvSpPr>
            <p:nvPr/>
          </p:nvSpPr>
          <p:spPr bwMode="auto">
            <a:xfrm>
              <a:off x="4402546" y="2911138"/>
              <a:ext cx="2617304" cy="1978333"/>
            </a:xfrm>
            <a:prstGeom prst="line">
              <a:avLst/>
            </a:prstGeom>
            <a:noFill/>
            <a:ln w="9525">
              <a:solidFill>
                <a:schemeClr val="tx1"/>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2" name="Text Box 9"/>
            <p:cNvSpPr txBox="1">
              <a:spLocks noChangeArrowheads="1"/>
            </p:cNvSpPr>
            <p:nvPr/>
          </p:nvSpPr>
          <p:spPr bwMode="auto">
            <a:xfrm>
              <a:off x="5605741" y="3649028"/>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1</a:t>
              </a:r>
              <a:endParaRPr lang="el-GR" altLang="el-GR" sz="1600" b="1" i="1" baseline="-25000" dirty="0">
                <a:latin typeface="Comic Sans MS" pitchFamily="66" charset="0"/>
              </a:endParaRPr>
            </a:p>
          </p:txBody>
        </p:sp>
      </p:grpSp>
      <p:grpSp>
        <p:nvGrpSpPr>
          <p:cNvPr id="50" name="Ομάδα 49"/>
          <p:cNvGrpSpPr/>
          <p:nvPr/>
        </p:nvGrpSpPr>
        <p:grpSpPr>
          <a:xfrm>
            <a:off x="4113621" y="3127154"/>
            <a:ext cx="2736304" cy="2072515"/>
            <a:chOff x="4113621" y="3127154"/>
            <a:chExt cx="2736304" cy="2072515"/>
          </a:xfrm>
        </p:grpSpPr>
        <p:sp>
          <p:nvSpPr>
            <p:cNvPr id="23" name="Ορθογώνιο τρίγωνο 22"/>
            <p:cNvSpPr/>
            <p:nvPr/>
          </p:nvSpPr>
          <p:spPr>
            <a:xfrm>
              <a:off x="4113621" y="3127154"/>
              <a:ext cx="2736304" cy="207251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 Box 9"/>
            <p:cNvSpPr txBox="1">
              <a:spLocks noChangeArrowheads="1"/>
            </p:cNvSpPr>
            <p:nvPr/>
          </p:nvSpPr>
          <p:spPr bwMode="auto">
            <a:xfrm>
              <a:off x="4113621" y="3906620"/>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grpSp>
        <p:nvGrpSpPr>
          <p:cNvPr id="46" name="Ομάδα 45"/>
          <p:cNvGrpSpPr/>
          <p:nvPr/>
        </p:nvGrpSpPr>
        <p:grpSpPr>
          <a:xfrm>
            <a:off x="3807765" y="2446826"/>
            <a:ext cx="871421" cy="695778"/>
            <a:chOff x="3891076" y="2490762"/>
            <a:chExt cx="871421" cy="695778"/>
          </a:xfrm>
        </p:grpSpPr>
        <p:sp>
          <p:nvSpPr>
            <p:cNvPr id="24" name="Oval 13"/>
            <p:cNvSpPr>
              <a:spLocks noChangeArrowheads="1"/>
            </p:cNvSpPr>
            <p:nvPr/>
          </p:nvSpPr>
          <p:spPr bwMode="auto">
            <a:xfrm>
              <a:off x="4113621" y="2899203"/>
              <a:ext cx="288925" cy="287337"/>
            </a:xfrm>
            <a:prstGeom prst="ellipse">
              <a:avLst/>
            </a:prstGeom>
            <a:solidFill>
              <a:srgbClr val="FF9900"/>
            </a:solidFill>
            <a:ln w="9525">
              <a:solidFill>
                <a:schemeClr val="tx1"/>
              </a:solidFill>
              <a:round/>
              <a:headEnd/>
              <a:tailEnd/>
            </a:ln>
            <a:effectLst/>
          </p:spPr>
          <p:txBody>
            <a:bodyPr/>
            <a:lstStyle/>
            <a:p>
              <a:endParaRPr lang="el-GR"/>
            </a:p>
          </p:txBody>
        </p:sp>
        <p:sp>
          <p:nvSpPr>
            <p:cNvPr id="40" name="Rectangle 5"/>
            <p:cNvSpPr>
              <a:spLocks noChangeArrowheads="1"/>
            </p:cNvSpPr>
            <p:nvPr/>
          </p:nvSpPr>
          <p:spPr bwMode="auto">
            <a:xfrm>
              <a:off x="3891076" y="2490762"/>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Β</a:t>
              </a:r>
              <a:r>
                <a:rPr lang="en-US" altLang="el-GR" sz="2000" dirty="0">
                  <a:latin typeface="Comic Sans MS" pitchFamily="66" charset="0"/>
                </a:rPr>
                <a:t> </a:t>
              </a:r>
            </a:p>
          </p:txBody>
        </p:sp>
      </p:grpSp>
      <p:sp>
        <p:nvSpPr>
          <p:cNvPr id="28" name="Text Box 3"/>
          <p:cNvSpPr txBox="1">
            <a:spLocks noChangeArrowheads="1"/>
          </p:cNvSpPr>
          <p:nvPr/>
        </p:nvSpPr>
        <p:spPr bwMode="auto">
          <a:xfrm flipV="1">
            <a:off x="7415685" y="5129308"/>
            <a:ext cx="2334310" cy="56231"/>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6" name="Oval 13"/>
          <p:cNvSpPr>
            <a:spLocks noChangeArrowheads="1"/>
          </p:cNvSpPr>
          <p:nvPr/>
        </p:nvSpPr>
        <p:spPr bwMode="auto">
          <a:xfrm>
            <a:off x="7495644" y="4852258"/>
            <a:ext cx="288925" cy="287337"/>
          </a:xfrm>
          <a:prstGeom prst="ellipse">
            <a:avLst/>
          </a:prstGeom>
          <a:noFill/>
          <a:ln w="9525">
            <a:solidFill>
              <a:schemeClr val="tx1"/>
            </a:solidFill>
            <a:prstDash val="dash"/>
            <a:round/>
            <a:headEnd/>
            <a:tailEnd/>
          </a:ln>
          <a:effectLst/>
        </p:spPr>
        <p:txBody>
          <a:bodyPr/>
          <a:lstStyle/>
          <a:p>
            <a:endParaRPr lang="el-GR"/>
          </a:p>
        </p:txBody>
      </p:sp>
      <p:grpSp>
        <p:nvGrpSpPr>
          <p:cNvPr id="48" name="Ομάδα 47"/>
          <p:cNvGrpSpPr/>
          <p:nvPr/>
        </p:nvGrpSpPr>
        <p:grpSpPr>
          <a:xfrm>
            <a:off x="7603379" y="3087001"/>
            <a:ext cx="1426028" cy="1763485"/>
            <a:chOff x="7603379" y="3087001"/>
            <a:chExt cx="1426028" cy="1763485"/>
          </a:xfrm>
        </p:grpSpPr>
        <p:sp>
          <p:nvSpPr>
            <p:cNvPr id="38" name="Ελεύθερη σχεδίαση 37"/>
            <p:cNvSpPr/>
            <p:nvPr/>
          </p:nvSpPr>
          <p:spPr>
            <a:xfrm>
              <a:off x="7603379" y="3087001"/>
              <a:ext cx="1426028" cy="1763485"/>
            </a:xfrm>
            <a:custGeom>
              <a:avLst/>
              <a:gdLst>
                <a:gd name="connsiteX0" fmla="*/ 0 w 1426028"/>
                <a:gd name="connsiteY0" fmla="*/ 1763485 h 1763485"/>
                <a:gd name="connsiteX1" fmla="*/ 10885 w 1426028"/>
                <a:gd name="connsiteY1" fmla="*/ 1632857 h 1763485"/>
                <a:gd name="connsiteX2" fmla="*/ 21771 w 1426028"/>
                <a:gd name="connsiteY2" fmla="*/ 1567543 h 1763485"/>
                <a:gd name="connsiteX3" fmla="*/ 10885 w 1426028"/>
                <a:gd name="connsiteY3" fmla="*/ 1436914 h 1763485"/>
                <a:gd name="connsiteX4" fmla="*/ 32657 w 1426028"/>
                <a:gd name="connsiteY4" fmla="*/ 1328057 h 1763485"/>
                <a:gd name="connsiteX5" fmla="*/ 119743 w 1426028"/>
                <a:gd name="connsiteY5" fmla="*/ 1284514 h 1763485"/>
                <a:gd name="connsiteX6" fmla="*/ 239485 w 1426028"/>
                <a:gd name="connsiteY6" fmla="*/ 1262743 h 1763485"/>
                <a:gd name="connsiteX7" fmla="*/ 293914 w 1426028"/>
                <a:gd name="connsiteY7" fmla="*/ 1251857 h 1763485"/>
                <a:gd name="connsiteX8" fmla="*/ 566057 w 1426028"/>
                <a:gd name="connsiteY8" fmla="*/ 1240971 h 1763485"/>
                <a:gd name="connsiteX9" fmla="*/ 598714 w 1426028"/>
                <a:gd name="connsiteY9" fmla="*/ 1230085 h 1763485"/>
                <a:gd name="connsiteX10" fmla="*/ 620485 w 1426028"/>
                <a:gd name="connsiteY10" fmla="*/ 1197428 h 1763485"/>
                <a:gd name="connsiteX11" fmla="*/ 642257 w 1426028"/>
                <a:gd name="connsiteY11" fmla="*/ 1121228 h 1763485"/>
                <a:gd name="connsiteX12" fmla="*/ 631371 w 1426028"/>
                <a:gd name="connsiteY12" fmla="*/ 957943 h 1763485"/>
                <a:gd name="connsiteX13" fmla="*/ 620485 w 1426028"/>
                <a:gd name="connsiteY13" fmla="*/ 903514 h 1763485"/>
                <a:gd name="connsiteX14" fmla="*/ 609600 w 1426028"/>
                <a:gd name="connsiteY14" fmla="*/ 827314 h 1763485"/>
                <a:gd name="connsiteX15" fmla="*/ 620485 w 1426028"/>
                <a:gd name="connsiteY15" fmla="*/ 751114 h 1763485"/>
                <a:gd name="connsiteX16" fmla="*/ 729343 w 1426028"/>
                <a:gd name="connsiteY16" fmla="*/ 718457 h 1763485"/>
                <a:gd name="connsiteX17" fmla="*/ 816428 w 1426028"/>
                <a:gd name="connsiteY17" fmla="*/ 707571 h 1763485"/>
                <a:gd name="connsiteX18" fmla="*/ 1262743 w 1426028"/>
                <a:gd name="connsiteY18" fmla="*/ 685800 h 1763485"/>
                <a:gd name="connsiteX19" fmla="*/ 1295400 w 1426028"/>
                <a:gd name="connsiteY19" fmla="*/ 620485 h 1763485"/>
                <a:gd name="connsiteX20" fmla="*/ 1284514 w 1426028"/>
                <a:gd name="connsiteY20" fmla="*/ 522514 h 1763485"/>
                <a:gd name="connsiteX21" fmla="*/ 1262743 w 1426028"/>
                <a:gd name="connsiteY21" fmla="*/ 424543 h 1763485"/>
                <a:gd name="connsiteX22" fmla="*/ 1284514 w 1426028"/>
                <a:gd name="connsiteY22" fmla="*/ 152400 h 1763485"/>
                <a:gd name="connsiteX23" fmla="*/ 1295400 w 1426028"/>
                <a:gd name="connsiteY23" fmla="*/ 119743 h 1763485"/>
                <a:gd name="connsiteX24" fmla="*/ 1338943 w 1426028"/>
                <a:gd name="connsiteY24" fmla="*/ 54428 h 1763485"/>
                <a:gd name="connsiteX25" fmla="*/ 1371600 w 1426028"/>
                <a:gd name="connsiteY25" fmla="*/ 43543 h 1763485"/>
                <a:gd name="connsiteX26" fmla="*/ 1393371 w 1426028"/>
                <a:gd name="connsiteY26" fmla="*/ 21771 h 1763485"/>
                <a:gd name="connsiteX27" fmla="*/ 1426028 w 1426028"/>
                <a:gd name="connsiteY27" fmla="*/ 0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6028" h="1763485">
                  <a:moveTo>
                    <a:pt x="0" y="1763485"/>
                  </a:moveTo>
                  <a:cubicBezTo>
                    <a:pt x="3628" y="1719942"/>
                    <a:pt x="6060" y="1676283"/>
                    <a:pt x="10885" y="1632857"/>
                  </a:cubicBezTo>
                  <a:cubicBezTo>
                    <a:pt x="13322" y="1610920"/>
                    <a:pt x="21771" y="1589615"/>
                    <a:pt x="21771" y="1567543"/>
                  </a:cubicBezTo>
                  <a:cubicBezTo>
                    <a:pt x="21771" y="1523849"/>
                    <a:pt x="14514" y="1480457"/>
                    <a:pt x="10885" y="1436914"/>
                  </a:cubicBezTo>
                  <a:cubicBezTo>
                    <a:pt x="12773" y="1423699"/>
                    <a:pt x="18407" y="1351808"/>
                    <a:pt x="32657" y="1328057"/>
                  </a:cubicBezTo>
                  <a:cubicBezTo>
                    <a:pt x="50333" y="1298596"/>
                    <a:pt x="90133" y="1290436"/>
                    <a:pt x="119743" y="1284514"/>
                  </a:cubicBezTo>
                  <a:cubicBezTo>
                    <a:pt x="254177" y="1257626"/>
                    <a:pt x="86297" y="1290595"/>
                    <a:pt x="239485" y="1262743"/>
                  </a:cubicBezTo>
                  <a:cubicBezTo>
                    <a:pt x="257689" y="1259433"/>
                    <a:pt x="275453" y="1253088"/>
                    <a:pt x="293914" y="1251857"/>
                  </a:cubicBezTo>
                  <a:cubicBezTo>
                    <a:pt x="384500" y="1245818"/>
                    <a:pt x="475343" y="1244600"/>
                    <a:pt x="566057" y="1240971"/>
                  </a:cubicBezTo>
                  <a:cubicBezTo>
                    <a:pt x="576943" y="1237342"/>
                    <a:pt x="589754" y="1237253"/>
                    <a:pt x="598714" y="1230085"/>
                  </a:cubicBezTo>
                  <a:cubicBezTo>
                    <a:pt x="608930" y="1221912"/>
                    <a:pt x="614634" y="1209130"/>
                    <a:pt x="620485" y="1197428"/>
                  </a:cubicBezTo>
                  <a:cubicBezTo>
                    <a:pt x="628294" y="1181810"/>
                    <a:pt x="638769" y="1135181"/>
                    <a:pt x="642257" y="1121228"/>
                  </a:cubicBezTo>
                  <a:cubicBezTo>
                    <a:pt x="638628" y="1066800"/>
                    <a:pt x="636799" y="1012221"/>
                    <a:pt x="631371" y="957943"/>
                  </a:cubicBezTo>
                  <a:cubicBezTo>
                    <a:pt x="629530" y="939533"/>
                    <a:pt x="623527" y="921765"/>
                    <a:pt x="620485" y="903514"/>
                  </a:cubicBezTo>
                  <a:cubicBezTo>
                    <a:pt x="616267" y="878205"/>
                    <a:pt x="613228" y="852714"/>
                    <a:pt x="609600" y="827314"/>
                  </a:cubicBezTo>
                  <a:cubicBezTo>
                    <a:pt x="613228" y="801914"/>
                    <a:pt x="604733" y="771367"/>
                    <a:pt x="620485" y="751114"/>
                  </a:cubicBezTo>
                  <a:cubicBezTo>
                    <a:pt x="624808" y="745555"/>
                    <a:pt x="712550" y="721256"/>
                    <a:pt x="729343" y="718457"/>
                  </a:cubicBezTo>
                  <a:cubicBezTo>
                    <a:pt x="758199" y="713647"/>
                    <a:pt x="787374" y="710989"/>
                    <a:pt x="816428" y="707571"/>
                  </a:cubicBezTo>
                  <a:cubicBezTo>
                    <a:pt x="1013713" y="684360"/>
                    <a:pt x="938647" y="695927"/>
                    <a:pt x="1262743" y="685800"/>
                  </a:cubicBezTo>
                  <a:cubicBezTo>
                    <a:pt x="1273751" y="669288"/>
                    <a:pt x="1295400" y="643019"/>
                    <a:pt x="1295400" y="620485"/>
                  </a:cubicBezTo>
                  <a:cubicBezTo>
                    <a:pt x="1295400" y="587627"/>
                    <a:pt x="1289161" y="555042"/>
                    <a:pt x="1284514" y="522514"/>
                  </a:cubicBezTo>
                  <a:cubicBezTo>
                    <a:pt x="1279908" y="490273"/>
                    <a:pt x="1270665" y="456232"/>
                    <a:pt x="1262743" y="424543"/>
                  </a:cubicBezTo>
                  <a:cubicBezTo>
                    <a:pt x="1268383" y="311739"/>
                    <a:pt x="1260948" y="246660"/>
                    <a:pt x="1284514" y="152400"/>
                  </a:cubicBezTo>
                  <a:cubicBezTo>
                    <a:pt x="1287297" y="141268"/>
                    <a:pt x="1289827" y="129774"/>
                    <a:pt x="1295400" y="119743"/>
                  </a:cubicBezTo>
                  <a:cubicBezTo>
                    <a:pt x="1308107" y="96870"/>
                    <a:pt x="1314119" y="62702"/>
                    <a:pt x="1338943" y="54428"/>
                  </a:cubicBezTo>
                  <a:lnTo>
                    <a:pt x="1371600" y="43543"/>
                  </a:lnTo>
                  <a:cubicBezTo>
                    <a:pt x="1378857" y="36286"/>
                    <a:pt x="1385357" y="28182"/>
                    <a:pt x="1393371" y="21771"/>
                  </a:cubicBezTo>
                  <a:cubicBezTo>
                    <a:pt x="1403587" y="13598"/>
                    <a:pt x="1426028" y="0"/>
                    <a:pt x="1426028" y="0"/>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 Box 9"/>
            <p:cNvSpPr txBox="1">
              <a:spLocks noChangeArrowheads="1"/>
            </p:cNvSpPr>
            <p:nvPr/>
          </p:nvSpPr>
          <p:spPr bwMode="auto">
            <a:xfrm>
              <a:off x="7805779" y="3760543"/>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2</a:t>
              </a:r>
              <a:endParaRPr lang="el-GR" altLang="el-GR" sz="1600" b="1" i="1" baseline="-25000" dirty="0">
                <a:latin typeface="Comic Sans MS" pitchFamily="66" charset="0"/>
              </a:endParaRPr>
            </a:p>
          </p:txBody>
        </p:sp>
      </p:grpSp>
      <p:grpSp>
        <p:nvGrpSpPr>
          <p:cNvPr id="47" name="Ομάδα 46"/>
          <p:cNvGrpSpPr/>
          <p:nvPr/>
        </p:nvGrpSpPr>
        <p:grpSpPr>
          <a:xfrm>
            <a:off x="7784569" y="3174493"/>
            <a:ext cx="1965426" cy="1982930"/>
            <a:chOff x="7784569" y="3174493"/>
            <a:chExt cx="1965426" cy="1982930"/>
          </a:xfrm>
        </p:grpSpPr>
        <p:cxnSp>
          <p:nvCxnSpPr>
            <p:cNvPr id="29" name="Ευθεία γραμμή σύνδεσης 28"/>
            <p:cNvCxnSpPr>
              <a:stCxn id="28" idx="3"/>
            </p:cNvCxnSpPr>
            <p:nvPr/>
          </p:nvCxnSpPr>
          <p:spPr>
            <a:xfrm flipV="1">
              <a:off x="9749995" y="3198476"/>
              <a:ext cx="0" cy="19589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7805779" y="4495315"/>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7784569" y="4495315"/>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9014635" y="3174493"/>
              <a:ext cx="735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8444352" y="3900304"/>
              <a:ext cx="0" cy="595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9014635" y="3186540"/>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a:off x="8424136" y="3900304"/>
              <a:ext cx="590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9461864" y="4028532"/>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grpSp>
        <p:nvGrpSpPr>
          <p:cNvPr id="49" name="Ομάδα 48"/>
          <p:cNvGrpSpPr/>
          <p:nvPr/>
        </p:nvGrpSpPr>
        <p:grpSpPr>
          <a:xfrm>
            <a:off x="8758227" y="2526022"/>
            <a:ext cx="871421" cy="635895"/>
            <a:chOff x="8758227" y="2526022"/>
            <a:chExt cx="871421" cy="635895"/>
          </a:xfrm>
        </p:grpSpPr>
        <p:sp>
          <p:nvSpPr>
            <p:cNvPr id="37" name="Oval 13"/>
            <p:cNvSpPr>
              <a:spLocks noChangeArrowheads="1"/>
            </p:cNvSpPr>
            <p:nvPr/>
          </p:nvSpPr>
          <p:spPr bwMode="auto">
            <a:xfrm>
              <a:off x="9014568" y="2874580"/>
              <a:ext cx="288925" cy="287337"/>
            </a:xfrm>
            <a:prstGeom prst="ellipse">
              <a:avLst/>
            </a:prstGeom>
            <a:solidFill>
              <a:srgbClr val="FF9900"/>
            </a:solidFill>
            <a:ln w="9525">
              <a:solidFill>
                <a:schemeClr val="tx1"/>
              </a:solidFill>
              <a:round/>
              <a:headEnd/>
              <a:tailEnd/>
            </a:ln>
            <a:effectLst/>
          </p:spPr>
          <p:txBody>
            <a:bodyPr/>
            <a:lstStyle/>
            <a:p>
              <a:endParaRPr lang="el-GR"/>
            </a:p>
          </p:txBody>
        </p:sp>
        <p:sp>
          <p:nvSpPr>
            <p:cNvPr id="41" name="Rectangle 5"/>
            <p:cNvSpPr>
              <a:spLocks noChangeArrowheads="1"/>
            </p:cNvSpPr>
            <p:nvPr/>
          </p:nvSpPr>
          <p:spPr bwMode="auto">
            <a:xfrm>
              <a:off x="8758227" y="2526022"/>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sp>
        <p:nvSpPr>
          <p:cNvPr id="44" name="TextBox 43"/>
          <p:cNvSpPr txBox="1"/>
          <p:nvPr/>
        </p:nvSpPr>
        <p:spPr>
          <a:xfrm>
            <a:off x="4806717" y="5547177"/>
            <a:ext cx="2232205" cy="461665"/>
          </a:xfrm>
          <a:prstGeom prst="rect">
            <a:avLst/>
          </a:prstGeom>
          <a:noFill/>
        </p:spPr>
        <p:txBody>
          <a:bodyPr wrap="square" rtlCol="0">
            <a:spAutoFit/>
          </a:bodyPr>
          <a:lstStyle/>
          <a:p>
            <a:pPr algn="just"/>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B</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Γ</a:t>
            </a:r>
          </a:p>
        </p:txBody>
      </p:sp>
      <p:sp>
        <p:nvSpPr>
          <p:cNvPr id="8" name="Θέση ημερομηνίας 7">
            <a:extLst>
              <a:ext uri="{FF2B5EF4-FFF2-40B4-BE49-F238E27FC236}">
                <a16:creationId xmlns:a16="http://schemas.microsoft.com/office/drawing/2014/main" id="{549476E6-5734-403F-93BE-8054EADEFEB9}"/>
              </a:ext>
            </a:extLst>
          </p:cNvPr>
          <p:cNvSpPr>
            <a:spLocks noGrp="1"/>
          </p:cNvSpPr>
          <p:nvPr>
            <p:ph type="dt" sz="half" idx="10"/>
          </p:nvPr>
        </p:nvSpPr>
        <p:spPr/>
        <p:txBody>
          <a:bodyPr/>
          <a:lstStyle/>
          <a:p>
            <a:fld id="{85902417-F67D-4B33-920D-0E79BB016D81}"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9C41D467-6381-4F60-9D64-F5A504DCFEF1}"/>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2666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22" presetClass="entr" presetSubtype="4"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500"/>
                                        <p:tgtEl>
                                          <p:spTgt spid="6"/>
                                        </p:tgtEl>
                                      </p:cBhvr>
                                    </p:animEffect>
                                  </p:childTnLst>
                                </p:cTn>
                              </p:par>
                            </p:childTnLst>
                          </p:cTn>
                        </p:par>
                        <p:par>
                          <p:cTn id="24" fill="hold">
                            <p:stCondLst>
                              <p:cond delay="2250"/>
                            </p:stCondLst>
                            <p:childTnLst>
                              <p:par>
                                <p:cTn id="25" presetID="10" presetClass="entr" presetSubtype="0" fill="hold"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22" presetClass="entr" presetSubtype="4" fill="hold" nodeType="afterEffect">
                                  <p:stCondLst>
                                    <p:cond delay="25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1000"/>
                                        <p:tgtEl>
                                          <p:spTgt spid="45"/>
                                        </p:tgtEl>
                                      </p:cBhvr>
                                    </p:animEffect>
                                  </p:childTnLst>
                                </p:cTn>
                              </p:par>
                            </p:childTnLst>
                          </p:cTn>
                        </p:par>
                        <p:par>
                          <p:cTn id="41" fill="hold">
                            <p:stCondLst>
                              <p:cond delay="2250"/>
                            </p:stCondLst>
                            <p:childTnLst>
                              <p:par>
                                <p:cTn id="42" presetID="10" presetClass="entr" presetSubtype="0" fill="hold" nodeType="afterEffect">
                                  <p:stCondLst>
                                    <p:cond delay="2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500"/>
                            </p:stCondLst>
                            <p:childTnLst>
                              <p:par>
                                <p:cTn id="51" presetID="10" presetClass="entr" presetSubtype="0" fill="hold" nodeType="afterEffect">
                                  <p:stCondLst>
                                    <p:cond delay="25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125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1750"/>
                            </p:stCondLst>
                            <p:childTnLst>
                              <p:par>
                                <p:cTn id="59" presetID="22" presetClass="entr" presetSubtype="4" fill="hold" nodeType="afterEffect">
                                  <p:stCondLst>
                                    <p:cond delay="25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1500"/>
                                        <p:tgtEl>
                                          <p:spTgt spid="48"/>
                                        </p:tgtEl>
                                      </p:cBhvr>
                                    </p:animEffect>
                                  </p:childTnLst>
                                </p:cTn>
                              </p:par>
                            </p:childTnLst>
                          </p:cTn>
                        </p:par>
                        <p:par>
                          <p:cTn id="62" fill="hold">
                            <p:stCondLst>
                              <p:cond delay="3500"/>
                            </p:stCondLst>
                            <p:childTnLst>
                              <p:par>
                                <p:cTn id="63" presetID="10" presetClass="entr" presetSubtype="0" fill="hold" nodeType="afterEffect">
                                  <p:stCondLst>
                                    <p:cond delay="25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250"/>
                            </p:stCondLst>
                            <p:childTnLst>
                              <p:par>
                                <p:cTn id="67" presetID="22" presetClass="entr" presetSubtype="8" fill="hold" grpId="0" nodeType="afterEffect">
                                  <p:stCondLst>
                                    <p:cond delay="25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1000"/>
                                        <p:tgtEl>
                                          <p:spTgt spid="7"/>
                                        </p:tgtEl>
                                      </p:cBhvr>
                                    </p:animEffect>
                                  </p:childTnLst>
                                </p:cTn>
                              </p:par>
                            </p:childTnLst>
                          </p:cTn>
                        </p:par>
                        <p:par>
                          <p:cTn id="70" fill="hold">
                            <p:stCondLst>
                              <p:cond delay="5500"/>
                            </p:stCondLst>
                            <p:childTnLst>
                              <p:par>
                                <p:cTn id="71" presetID="22" presetClass="entr" presetSubtype="8" fill="hold" grpId="0" nodeType="afterEffect">
                                  <p:stCondLst>
                                    <p:cond delay="25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1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20" grpId="0" animBg="1"/>
      <p:bldP spid="28" grpId="0" animBg="1"/>
      <p:bldP spid="36"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226820" y="305533"/>
                <a:ext cx="7213092" cy="52366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δυναμική ενέργεια του σώματος οφείλεται στην αλληλεπίδραση που υπάρχει ανάμεσα στη Γη και το σώμα, δηλαδή η ποσότητα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r>
                  <a:rPr lang="el-GR" sz="2000" b="1" dirty="0">
                    <a:latin typeface="Comic Sans MS" panose="030F0702030302020204" pitchFamily="66" charset="0"/>
                  </a:rPr>
                  <a:t> εκφράζει την ενέργεια που είναι αποθηκευμένη στο σύστημα Γη-σώμα. Όμως, συμβατικά αναφερόμαστε στη </a:t>
                </a:r>
                <a:r>
                  <a:rPr lang="en-US" sz="2000" b="1" dirty="0">
                    <a:solidFill>
                      <a:srgbClr val="FF0000"/>
                    </a:solidFill>
                    <a:latin typeface="Comic Sans MS" panose="030F0702030302020204" pitchFamily="66" charset="0"/>
                  </a:rPr>
                  <a:t>“</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δυναμική ενέργεια του σώματος</a:t>
                </a:r>
                <a:r>
                  <a:rPr lang="en-US" sz="2000" b="1" dirty="0">
                    <a:solidFill>
                      <a:srgbClr val="FF0000"/>
                    </a:solidFill>
                    <a:latin typeface="Comic Sans MS" panose="030F0702030302020204" pitchFamily="66" charset="0"/>
                  </a:rPr>
                  <a:t>”</a:t>
                </a:r>
                <a:r>
                  <a:rPr lang="el-GR" sz="2000" b="1" dirty="0">
                    <a:solidFill>
                      <a:srgbClr val="FF0000"/>
                    </a:solidFill>
                    <a:latin typeface="Comic Sans MS" panose="030F0702030302020204" pitchFamily="66" charset="0"/>
                  </a:rPr>
                  <a:t> </a:t>
                </a:r>
                <a:r>
                  <a:rPr lang="el-GR" sz="2000" b="1" dirty="0">
                    <a:latin typeface="Comic Sans MS" panose="030F0702030302020204" pitchFamily="66" charset="0"/>
                  </a:rPr>
                  <a:t>στη θέση που βρίσκεται.  </a:t>
                </a:r>
                <a:r>
                  <a:rPr lang="en-US" sz="2000" b="1" dirty="0">
                    <a:latin typeface="Comic Sans MS" panose="030F0702030302020204" pitchFamily="66" charset="0"/>
                  </a:rPr>
                  <a:t> </a:t>
                </a:r>
                <a:endParaRPr lang="el-GR" sz="20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έργο της εξωτερικής δύναμης </a:t>
                </a:r>
                <a14:m>
                  <m:oMath xmlns:m="http://schemas.openxmlformats.org/officeDocument/2006/math">
                    <m:sSub>
                      <m:sSubPr>
                        <m:ctrlPr>
                          <a:rPr lang="el-GR" sz="2000" b="1" i="1" smtClean="0">
                            <a:latin typeface="Cambria Math" panose="02040503050406030204" pitchFamily="18" charset="0"/>
                          </a:rPr>
                        </m:ctrlPr>
                      </m:sSubPr>
                      <m:e>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𝑭</m:t>
                            </m:r>
                          </m:e>
                        </m:acc>
                      </m:e>
                      <m:sub>
                        <m:r>
                          <a:rPr lang="el-GR" sz="2000" b="1" i="0" smtClean="0">
                            <a:latin typeface="Cambria Math" panose="02040503050406030204" pitchFamily="18" charset="0"/>
                          </a:rPr>
                          <m:t>𝛆𝛏</m:t>
                        </m:r>
                      </m:sub>
                    </m:sSub>
                  </m:oMath>
                </a14:m>
                <a:r>
                  <a:rPr lang="en-US" sz="2000" b="1" dirty="0">
                    <a:latin typeface="Comic Sans MS" panose="030F0702030302020204" pitchFamily="66" charset="0"/>
                  </a:rPr>
                  <a:t> </a:t>
                </a:r>
                <a:r>
                  <a:rPr lang="el-GR" sz="2000" b="1" dirty="0">
                    <a:latin typeface="Comic Sans MS" panose="030F0702030302020204" pitchFamily="66" charset="0"/>
                  </a:rPr>
                  <a:t>δαπανάται για να υπερνικηθεί η ελκτική δύναμη που ασκεί η μάζα της Γης στη μάζα του σώματος. Το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𝑾</m:t>
                        </m:r>
                      </m:e>
                      <m:sub>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𝑭</m:t>
                                </m:r>
                              </m:e>
                            </m:acc>
                          </m:e>
                          <m:sub>
                            <m:r>
                              <a:rPr lang="el-GR" sz="2000" b="1">
                                <a:latin typeface="Cambria Math" panose="02040503050406030204" pitchFamily="18" charset="0"/>
                              </a:rPr>
                              <m:t>𝛆𝛏</m:t>
                            </m:r>
                          </m:sub>
                        </m:sSub>
                      </m:sub>
                    </m:sSub>
                  </m:oMath>
                </a14:m>
                <a:r>
                  <a:rPr lang="el-GR" sz="2000" b="1" dirty="0">
                    <a:latin typeface="Comic Sans MS" panose="030F0702030302020204" pitchFamily="66" charset="0"/>
                  </a:rPr>
                  <a:t> δείχνει την μεταφορά χημικής ενέργειας από τον άνθρωπο στο σώμα.</a:t>
                </a:r>
              </a:p>
            </p:txBody>
          </p:sp>
        </mc:Choice>
        <mc:Fallback xmlns="">
          <p:sp>
            <p:nvSpPr>
              <p:cNvPr id="2" name="TextBox 1"/>
              <p:cNvSpPr txBox="1">
                <a:spLocks noRot="1" noChangeAspect="1" noMove="1" noResize="1" noEditPoints="1" noAdjustHandles="1" noChangeArrowheads="1" noChangeShapeType="1" noTextEdit="1"/>
              </p:cNvSpPr>
              <p:nvPr/>
            </p:nvSpPr>
            <p:spPr>
              <a:xfrm>
                <a:off x="1226820" y="305533"/>
                <a:ext cx="7213092" cy="5236690"/>
              </a:xfrm>
              <a:prstGeom prst="rect">
                <a:avLst/>
              </a:prstGeom>
              <a:blipFill>
                <a:blip r:embed="rId2"/>
                <a:stretch>
                  <a:fillRect l="-760" r="-1689" b="-116"/>
                </a:stretch>
              </a:blipFill>
            </p:spPr>
            <p:txBody>
              <a:bodyPr/>
              <a:lstStyle/>
              <a:p>
                <a:r>
                  <a:rPr lang="el-GR">
                    <a:noFill/>
                  </a:rPr>
                  <a:t> </a:t>
                </a:r>
              </a:p>
            </p:txBody>
          </p:sp>
        </mc:Fallback>
      </mc:AlternateContent>
      <p:grpSp>
        <p:nvGrpSpPr>
          <p:cNvPr id="38" name="Ομάδα 37"/>
          <p:cNvGrpSpPr/>
          <p:nvPr/>
        </p:nvGrpSpPr>
        <p:grpSpPr>
          <a:xfrm>
            <a:off x="10069512" y="3668061"/>
            <a:ext cx="712206" cy="1554434"/>
            <a:chOff x="6227662" y="2255919"/>
            <a:chExt cx="712206" cy="1554434"/>
          </a:xfrm>
        </p:grpSpPr>
        <p:sp>
          <p:nvSpPr>
            <p:cNvPr id="39" name="Oval 10"/>
            <p:cNvSpPr>
              <a:spLocks noChangeArrowheads="1"/>
            </p:cNvSpPr>
            <p:nvPr/>
          </p:nvSpPr>
          <p:spPr bwMode="auto">
            <a:xfrm>
              <a:off x="6227662" y="2851559"/>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40" name="Ομάδα 39"/>
            <p:cNvGrpSpPr/>
            <p:nvPr/>
          </p:nvGrpSpPr>
          <p:grpSpPr>
            <a:xfrm>
              <a:off x="6372125" y="3025322"/>
              <a:ext cx="423281" cy="785031"/>
              <a:chOff x="1800225" y="4281714"/>
              <a:chExt cx="423281" cy="785031"/>
            </a:xfrm>
          </p:grpSpPr>
          <mc:AlternateContent xmlns:mc="http://schemas.openxmlformats.org/markup-compatibility/2006" xmlns:a14="http://schemas.microsoft.com/office/drawing/2010/main">
            <mc:Choice Requires="a14">
              <p:sp>
                <p:nvSpPr>
                  <p:cNvPr id="45"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45"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44"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1" name="Ομάδα 40"/>
            <p:cNvGrpSpPr/>
            <p:nvPr/>
          </p:nvGrpSpPr>
          <p:grpSpPr>
            <a:xfrm>
              <a:off x="6372125" y="2255919"/>
              <a:ext cx="567743" cy="615644"/>
              <a:chOff x="1800225" y="3454482"/>
              <a:chExt cx="567743" cy="615644"/>
            </a:xfrm>
          </p:grpSpPr>
          <p:sp>
            <p:nvSpPr>
              <p:cNvPr id="42" name="Line 29"/>
              <p:cNvSpPr>
                <a:spLocks noChangeShapeType="1"/>
              </p:cNvSpPr>
              <p:nvPr/>
            </p:nvSpPr>
            <p:spPr bwMode="auto">
              <a:xfrm flipV="1">
                <a:off x="1800225" y="3634013"/>
                <a:ext cx="0" cy="4361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43" name="Text Box 30"/>
                  <p:cNvSpPr txBox="1">
                    <a:spLocks noChangeArrowheads="1"/>
                  </p:cNvSpPr>
                  <p:nvPr/>
                </p:nvSpPr>
                <p:spPr bwMode="auto">
                  <a:xfrm>
                    <a:off x="1827571" y="3454482"/>
                    <a:ext cx="540397" cy="4346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sSubPr>
                            <m:e>
                              <m:acc>
                                <m:accPr>
                                  <m:chr m:val="⃗"/>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outerShdw>
                                      </a:effectLst>
                                      <a:latin typeface="Cambria Math" panose="02040503050406030204" pitchFamily="18" charset="0"/>
                                    </a:rPr>
                                    <m:t>𝑭</m:t>
                                  </m:r>
                                </m:e>
                              </m:acc>
                            </m:e>
                            <m:sub>
                              <m:r>
                                <a:rPr lang="el-GR" altLang="el-GR" b="1" i="0" smtClean="0">
                                  <a:solidFill>
                                    <a:srgbClr val="FF0000"/>
                                  </a:solidFill>
                                  <a:effectLst>
                                    <a:outerShdw blurRad="38100" dist="38100" dir="2700000" algn="tl">
                                      <a:srgbClr val="000000"/>
                                    </a:outerShdw>
                                  </a:effectLst>
                                  <a:latin typeface="Cambria Math" panose="02040503050406030204" pitchFamily="18" charset="0"/>
                                </a:rPr>
                                <m:t>𝛆𝛏</m:t>
                              </m:r>
                            </m:sub>
                          </m:sSub>
                        </m:oMath>
                      </m:oMathPara>
                    </a14:m>
                    <a:endParaRPr lang="el-GR" altLang="el-GR" b="1" i="1" dirty="0">
                      <a:solidFill>
                        <a:srgbClr val="FF0000"/>
                      </a:solidFill>
                      <a:effectLst>
                        <a:outerShdw blurRad="38100" dist="38100" dir="2700000" algn="tl">
                          <a:srgbClr val="000000"/>
                        </a:outerShdw>
                      </a:effectLst>
                      <a:latin typeface="Comic Sans MS" pitchFamily="66" charset="0"/>
                    </a:endParaRPr>
                  </a:p>
                </p:txBody>
              </p:sp>
            </mc:Choice>
            <mc:Fallback xmlns="">
              <p:sp>
                <p:nvSpPr>
                  <p:cNvPr id="43" name="Text Box 30"/>
                  <p:cNvSpPr txBox="1">
                    <a:spLocks noRot="1" noChangeAspect="1" noMove="1" noResize="1" noEditPoints="1" noAdjustHandles="1" noChangeArrowheads="1" noChangeShapeType="1" noTextEdit="1"/>
                  </p:cNvSpPr>
                  <p:nvPr/>
                </p:nvSpPr>
                <p:spPr bwMode="auto">
                  <a:xfrm>
                    <a:off x="1827571" y="3454482"/>
                    <a:ext cx="540397" cy="434671"/>
                  </a:xfrm>
                  <a:prstGeom prst="rect">
                    <a:avLst/>
                  </a:prstGeom>
                  <a:blipFill>
                    <a:blip r:embed="rId4"/>
                    <a:stretch>
                      <a:fillRect b="-154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nvGrpSpPr>
          <p:cNvPr id="55" name="Ομάδα 54"/>
          <p:cNvGrpSpPr/>
          <p:nvPr/>
        </p:nvGrpSpPr>
        <p:grpSpPr>
          <a:xfrm>
            <a:off x="8701088" y="883992"/>
            <a:ext cx="2881312" cy="3758489"/>
            <a:chOff x="8701088" y="883992"/>
            <a:chExt cx="2881312" cy="3758489"/>
          </a:xfrm>
        </p:grpSpPr>
        <p:grpSp>
          <p:nvGrpSpPr>
            <p:cNvPr id="29" name="Ομάδα 28"/>
            <p:cNvGrpSpPr/>
            <p:nvPr/>
          </p:nvGrpSpPr>
          <p:grpSpPr>
            <a:xfrm>
              <a:off x="10530100" y="1194698"/>
              <a:ext cx="503237" cy="3349578"/>
              <a:chOff x="2124869" y="970189"/>
              <a:chExt cx="503237" cy="3430949"/>
            </a:xfrm>
          </p:grpSpPr>
          <p:sp>
            <p:nvSpPr>
              <p:cNvPr id="30" name="Line 4"/>
              <p:cNvSpPr>
                <a:spLocks noChangeShapeType="1"/>
              </p:cNvSpPr>
              <p:nvPr/>
            </p:nvSpPr>
            <p:spPr bwMode="auto">
              <a:xfrm flipV="1">
                <a:off x="2124869" y="970189"/>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1" name="Line 6"/>
              <p:cNvSpPr>
                <a:spLocks noChangeShapeType="1"/>
              </p:cNvSpPr>
              <p:nvPr/>
            </p:nvSpPr>
            <p:spPr bwMode="auto">
              <a:xfrm>
                <a:off x="2376488" y="970189"/>
                <a:ext cx="0" cy="143986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2" name="Text Box 11"/>
              <p:cNvSpPr txBox="1">
                <a:spLocks noChangeArrowheads="1"/>
              </p:cNvSpPr>
              <p:nvPr/>
            </p:nvSpPr>
            <p:spPr bwMode="auto">
              <a:xfrm>
                <a:off x="2124869" y="2470503"/>
                <a:ext cx="467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33" name="Line 6"/>
              <p:cNvSpPr>
                <a:spLocks noChangeShapeType="1"/>
              </p:cNvSpPr>
              <p:nvPr/>
            </p:nvSpPr>
            <p:spPr bwMode="auto">
              <a:xfrm>
                <a:off x="2376487" y="2961275"/>
                <a:ext cx="0" cy="143986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34" name="Ομάδα 33"/>
            <p:cNvGrpSpPr/>
            <p:nvPr/>
          </p:nvGrpSpPr>
          <p:grpSpPr>
            <a:xfrm>
              <a:off x="8701088" y="4205722"/>
              <a:ext cx="2881312" cy="436759"/>
              <a:chOff x="287338" y="4060855"/>
              <a:chExt cx="2881312" cy="436759"/>
            </a:xfrm>
          </p:grpSpPr>
          <p:sp>
            <p:nvSpPr>
              <p:cNvPr id="35" name="Text Box 5"/>
              <p:cNvSpPr txBox="1">
                <a:spLocks noChangeArrowheads="1"/>
              </p:cNvSpPr>
              <p:nvPr/>
            </p:nvSpPr>
            <p:spPr bwMode="auto">
              <a:xfrm>
                <a:off x="287338" y="4426177"/>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6" name="Rectangle 9"/>
              <p:cNvSpPr>
                <a:spLocks noChangeArrowheads="1"/>
              </p:cNvSpPr>
              <p:nvPr/>
            </p:nvSpPr>
            <p:spPr bwMode="auto">
              <a:xfrm>
                <a:off x="366890" y="4060855"/>
                <a:ext cx="1353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1600" b="1" dirty="0">
                    <a:latin typeface="Comic Sans MS" pitchFamily="66" charset="0"/>
                  </a:rPr>
                  <a:t>θέση</a:t>
                </a:r>
                <a:r>
                  <a:rPr lang="en-US" altLang="el-GR" sz="1600" b="1" dirty="0">
                    <a:latin typeface="Comic Sans MS" pitchFamily="66" charset="0"/>
                  </a:rPr>
                  <a:t> </a:t>
                </a:r>
                <a:r>
                  <a:rPr lang="el-GR" altLang="el-GR" sz="1600" b="1" dirty="0">
                    <a:latin typeface="Comic Sans MS" pitchFamily="66" charset="0"/>
                  </a:rPr>
                  <a:t>Α (Γη)</a:t>
                </a:r>
                <a:endParaRPr lang="en-US" altLang="el-GR" sz="1600" dirty="0">
                  <a:latin typeface="Comic Sans MS" pitchFamily="66" charset="0"/>
                </a:endParaRPr>
              </a:p>
            </p:txBody>
          </p:sp>
        </p:grpSp>
        <p:sp>
          <p:nvSpPr>
            <p:cNvPr id="37" name="Rectangle 7"/>
            <p:cNvSpPr>
              <a:spLocks noChangeArrowheads="1"/>
            </p:cNvSpPr>
            <p:nvPr/>
          </p:nvSpPr>
          <p:spPr bwMode="auto">
            <a:xfrm>
              <a:off x="9119149" y="883992"/>
              <a:ext cx="98333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nvGrpSpPr>
            <p:cNvPr id="46" name="Ομάδα 45"/>
            <p:cNvGrpSpPr/>
            <p:nvPr/>
          </p:nvGrpSpPr>
          <p:grpSpPr>
            <a:xfrm>
              <a:off x="10071359" y="938761"/>
              <a:ext cx="567744" cy="958794"/>
              <a:chOff x="6227662" y="2851559"/>
              <a:chExt cx="567744" cy="958794"/>
            </a:xfrm>
          </p:grpSpPr>
          <p:sp>
            <p:nvSpPr>
              <p:cNvPr id="47" name="Oval 10"/>
              <p:cNvSpPr>
                <a:spLocks noChangeArrowheads="1"/>
              </p:cNvSpPr>
              <p:nvPr/>
            </p:nvSpPr>
            <p:spPr bwMode="auto">
              <a:xfrm>
                <a:off x="6227662" y="2851559"/>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48" name="Ομάδα 47"/>
              <p:cNvGrpSpPr/>
              <p:nvPr/>
            </p:nvGrpSpPr>
            <p:grpSpPr>
              <a:xfrm>
                <a:off x="6372125" y="3025322"/>
                <a:ext cx="423281" cy="785031"/>
                <a:chOff x="1800225" y="4281714"/>
                <a:chExt cx="423281" cy="785031"/>
              </a:xfrm>
            </p:grpSpPr>
            <p:sp>
              <p:nvSpPr>
                <p:cNvPr id="52"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53"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53"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sp>
        <p:nvSpPr>
          <p:cNvPr id="5" name="Θέση ημερομηνίας 4">
            <a:extLst>
              <a:ext uri="{FF2B5EF4-FFF2-40B4-BE49-F238E27FC236}">
                <a16:creationId xmlns:a16="http://schemas.microsoft.com/office/drawing/2014/main" id="{FE04ECE6-CBA5-4FDA-BA2C-A04991B6DBA5}"/>
              </a:ext>
            </a:extLst>
          </p:cNvPr>
          <p:cNvSpPr>
            <a:spLocks noGrp="1"/>
          </p:cNvSpPr>
          <p:nvPr>
            <p:ph type="dt" sz="half" idx="10"/>
          </p:nvPr>
        </p:nvSpPr>
        <p:spPr/>
        <p:txBody>
          <a:bodyPr/>
          <a:lstStyle/>
          <a:p>
            <a:fld id="{669A580A-F5E0-4AFD-A46E-FE92BDBC1AC9}"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A28CBFD8-0953-4B22-BB81-7F424E03345D}"/>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2961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25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5"/>
          <p:cNvSpPr txBox="1">
            <a:spLocks noChangeArrowheads="1"/>
          </p:cNvSpPr>
          <p:nvPr/>
        </p:nvSpPr>
        <p:spPr bwMode="auto">
          <a:xfrm>
            <a:off x="8937132" y="1002761"/>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outerShdw>
                </a:effectLst>
                <a:latin typeface="Comic Sans MS" pitchFamily="66" charset="0"/>
              </a:rPr>
              <a:t>U</a:t>
            </a:r>
            <a:r>
              <a:rPr lang="el-GR" altLang="el-GR" sz="2000" b="1" i="1" baseline="-25000" dirty="0">
                <a:solidFill>
                  <a:srgbClr val="FF0000"/>
                </a:solidFill>
                <a:effectLst>
                  <a:outerShdw blurRad="38100" dist="38100" dir="2700000" algn="tl">
                    <a:srgbClr val="000000"/>
                  </a:outerShdw>
                </a:effectLst>
                <a:latin typeface="Comic Sans MS" pitchFamily="66" charset="0"/>
              </a:rPr>
              <a:t>Α </a:t>
            </a:r>
            <a:r>
              <a:rPr lang="el-GR" altLang="el-GR" sz="2000" b="1" i="1" dirty="0">
                <a:solidFill>
                  <a:srgbClr val="FF0000"/>
                </a:solidFill>
                <a:effectLst>
                  <a:outerShdw blurRad="38100" dist="38100" dir="2700000" algn="tl">
                    <a:srgbClr val="000000"/>
                  </a:outerShdw>
                </a:effectLst>
                <a:latin typeface="Comic Sans MS" pitchFamily="66" charset="0"/>
              </a:rPr>
              <a:t>= </a:t>
            </a:r>
            <a:r>
              <a:rPr lang="en-US" altLang="el-GR" sz="2000" b="1" i="1" dirty="0" err="1">
                <a:solidFill>
                  <a:srgbClr val="FF0000"/>
                </a:solidFill>
                <a:effectLst>
                  <a:outerShdw blurRad="38100" dist="38100" dir="2700000" algn="tl">
                    <a:srgbClr val="000000"/>
                  </a:outerShdw>
                </a:effectLst>
                <a:latin typeface="Comic Sans MS" pitchFamily="66" charset="0"/>
              </a:rPr>
              <a:t>m.g.h</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32" name="TextBox 31"/>
          <p:cNvSpPr txBox="1"/>
          <p:nvPr/>
        </p:nvSpPr>
        <p:spPr>
          <a:xfrm>
            <a:off x="1137900" y="804672"/>
            <a:ext cx="7062304"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a:solidFill>
                  <a:srgbClr val="0000FF"/>
                </a:solidFill>
                <a:effectLst>
                  <a:outerShdw blurRad="38100" dist="38100" dir="2700000" algn="tl">
                    <a:srgbClr val="000000">
                      <a:alpha val="43137"/>
                    </a:srgbClr>
                  </a:outerShdw>
                </a:effectLst>
                <a:latin typeface="Comic Sans MS" panose="030F0702030302020204" pitchFamily="66" charset="0"/>
              </a:rPr>
              <a:t>Για να υπολογίσουμε τη δυναμική ενέργεια που έχει το σώμα στη θέση Α, χρειάζεται να ορίσουμε ένα επίπεδο αναφοράς όπου εκεί θα θεωρούμε ότι η δυναμική ενέργεια είναι 0. </a:t>
            </a:r>
            <a:r>
              <a:rPr lang="el-GR" b="1" dirty="0">
                <a:latin typeface="Comic Sans MS" panose="030F0702030302020204" pitchFamily="66" charset="0"/>
              </a:rPr>
              <a:t>Συνήθως, ως τέτοιο επίπεδο παίρνουμε την επιφάνεια της Γης (ή όποιο άλλο νοητό επίπεδο μας εξυπηρετεί).</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Στη θέση Α το σώμα έχει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a:t>
            </a:r>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r>
              <a:rPr lang="el-GR" b="1" i="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dirty="0">
                <a:latin typeface="Comic Sans MS" panose="030F0702030302020204" pitchFamily="66" charset="0"/>
              </a:rPr>
              <a:t> επειδή τόση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είναι η διαφορά ενέργειας </a:t>
            </a:r>
            <a:r>
              <a:rPr lang="el-GR" b="1" dirty="0">
                <a:latin typeface="Comic Sans MS" panose="030F0702030302020204" pitchFamily="66" charset="0"/>
              </a:rPr>
              <a:t>ανάμεσα στο Α και στην επιφάνεια της Γης.</a:t>
            </a:r>
          </a:p>
          <a:p>
            <a:pPr marL="342900" indent="-342900" algn="just">
              <a:lnSpc>
                <a:spcPct val="150000"/>
              </a:lnSpc>
              <a:buFont typeface="Arial" panose="020B0604020202020204" pitchFamily="34" charset="0"/>
              <a:buChar char="•"/>
            </a:pPr>
            <a:r>
              <a:rPr lang="el-GR" b="1" dirty="0">
                <a:solidFill>
                  <a:srgbClr val="006600"/>
                </a:solidFill>
                <a:effectLst>
                  <a:outerShdw blurRad="38100" dist="38100" dir="2700000" algn="tl">
                    <a:srgbClr val="000000">
                      <a:alpha val="43137"/>
                    </a:srgbClr>
                  </a:outerShdw>
                </a:effectLst>
                <a:latin typeface="Comic Sans MS" panose="030F0702030302020204" pitchFamily="66" charset="0"/>
              </a:rPr>
              <a:t>Ουσιαστικά μας ενδιαφέρουν οι μεταβολές της δυναμικής ενέργειας. </a:t>
            </a:r>
          </a:p>
        </p:txBody>
      </p:sp>
      <p:grpSp>
        <p:nvGrpSpPr>
          <p:cNvPr id="38" name="Ομάδα 37"/>
          <p:cNvGrpSpPr/>
          <p:nvPr/>
        </p:nvGrpSpPr>
        <p:grpSpPr>
          <a:xfrm>
            <a:off x="8713472" y="1452816"/>
            <a:ext cx="2375802" cy="4038033"/>
            <a:chOff x="8713472" y="1452816"/>
            <a:chExt cx="2375802" cy="4038033"/>
          </a:xfrm>
        </p:grpSpPr>
        <p:grpSp>
          <p:nvGrpSpPr>
            <p:cNvPr id="22" name="Ομάδα 21"/>
            <p:cNvGrpSpPr/>
            <p:nvPr/>
          </p:nvGrpSpPr>
          <p:grpSpPr>
            <a:xfrm>
              <a:off x="8713472" y="1452816"/>
              <a:ext cx="1151841" cy="396875"/>
              <a:chOff x="6157629" y="1141920"/>
              <a:chExt cx="1151841" cy="396875"/>
            </a:xfrm>
          </p:grpSpPr>
          <p:sp>
            <p:nvSpPr>
              <p:cNvPr id="23" name="Rectangle 5"/>
              <p:cNvSpPr>
                <a:spLocks noChangeArrowheads="1"/>
              </p:cNvSpPr>
              <p:nvPr/>
            </p:nvSpPr>
            <p:spPr bwMode="auto">
              <a:xfrm>
                <a:off x="6157629" y="1141920"/>
                <a:ext cx="90090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24" name="Oval 13"/>
              <p:cNvSpPr>
                <a:spLocks noChangeArrowheads="1"/>
              </p:cNvSpPr>
              <p:nvPr/>
            </p:nvSpPr>
            <p:spPr bwMode="auto">
              <a:xfrm>
                <a:off x="7020545" y="1215231"/>
                <a:ext cx="288925" cy="287337"/>
              </a:xfrm>
              <a:prstGeom prst="ellipse">
                <a:avLst/>
              </a:prstGeom>
              <a:solidFill>
                <a:srgbClr val="FF9900"/>
              </a:solidFill>
              <a:ln w="9525">
                <a:solidFill>
                  <a:schemeClr val="tx1"/>
                </a:solidFill>
                <a:round/>
                <a:headEnd/>
                <a:tailEnd/>
              </a:ln>
              <a:effectLst/>
            </p:spPr>
            <p:txBody>
              <a:bodyPr/>
              <a:lstStyle/>
              <a:p>
                <a:endParaRPr lang="el-GR"/>
              </a:p>
            </p:txBody>
          </p:sp>
        </p:grpSp>
        <p:grpSp>
          <p:nvGrpSpPr>
            <p:cNvPr id="25" name="Ομάδα 24"/>
            <p:cNvGrpSpPr/>
            <p:nvPr/>
          </p:nvGrpSpPr>
          <p:grpSpPr>
            <a:xfrm>
              <a:off x="9720850" y="1815052"/>
              <a:ext cx="482220" cy="615829"/>
              <a:chOff x="7165007" y="1504156"/>
              <a:chExt cx="482220" cy="615829"/>
            </a:xfrm>
          </p:grpSpPr>
          <mc:AlternateContent xmlns:mc="http://schemas.openxmlformats.org/markup-compatibility/2006" xmlns:a14="http://schemas.microsoft.com/office/drawing/2010/main">
            <mc:Choice Requires="a14">
              <p:sp>
                <p:nvSpPr>
                  <p:cNvPr id="26" name="Text Box 6"/>
                  <p:cNvSpPr txBox="1">
                    <a:spLocks noChangeArrowheads="1"/>
                  </p:cNvSpPr>
                  <p:nvPr/>
                </p:nvSpPr>
                <p:spPr bwMode="auto">
                  <a:xfrm>
                    <a:off x="7228615" y="1750653"/>
                    <a:ext cx="41861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26" name="Text Box 6"/>
                  <p:cNvSpPr txBox="1">
                    <a:spLocks noRot="1" noChangeAspect="1" noMove="1" noResize="1" noEditPoints="1" noAdjustHandles="1" noChangeArrowheads="1" noChangeShapeType="1" noTextEdit="1"/>
                  </p:cNvSpPr>
                  <p:nvPr/>
                </p:nvSpPr>
                <p:spPr bwMode="auto">
                  <a:xfrm>
                    <a:off x="7228615" y="1750653"/>
                    <a:ext cx="418612"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7" name="Line 14"/>
              <p:cNvSpPr>
                <a:spLocks noChangeShapeType="1"/>
              </p:cNvSpPr>
              <p:nvPr/>
            </p:nvSpPr>
            <p:spPr bwMode="auto">
              <a:xfrm>
                <a:off x="7165007" y="1504156"/>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8" name="Ομάδα 27"/>
            <p:cNvGrpSpPr/>
            <p:nvPr/>
          </p:nvGrpSpPr>
          <p:grpSpPr>
            <a:xfrm>
              <a:off x="8937131" y="5152295"/>
              <a:ext cx="2152143" cy="338554"/>
              <a:chOff x="6381288" y="4841399"/>
              <a:chExt cx="2152143" cy="338554"/>
            </a:xfrm>
          </p:grpSpPr>
          <p:sp>
            <p:nvSpPr>
              <p:cNvPr id="29" name="Text Box 3"/>
              <p:cNvSpPr txBox="1">
                <a:spLocks noChangeArrowheads="1"/>
              </p:cNvSpPr>
              <p:nvPr/>
            </p:nvSpPr>
            <p:spPr bwMode="auto">
              <a:xfrm>
                <a:off x="6381288" y="4841399"/>
                <a:ext cx="2152143" cy="45719"/>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0" name="Text Box 24"/>
              <p:cNvSpPr txBox="1">
                <a:spLocks noChangeArrowheads="1"/>
              </p:cNvSpPr>
              <p:nvPr/>
            </p:nvSpPr>
            <p:spPr bwMode="auto">
              <a:xfrm>
                <a:off x="6652353" y="4841399"/>
                <a:ext cx="115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 </a:t>
                </a:r>
                <a:r>
                  <a:rPr lang="el-GR" altLang="el-GR" sz="1600" b="1" dirty="0">
                    <a:latin typeface="Comic Sans MS" pitchFamily="66" charset="0"/>
                  </a:rPr>
                  <a:t>= 0</a:t>
                </a:r>
              </a:p>
            </p:txBody>
          </p:sp>
        </p:grpSp>
        <p:grpSp>
          <p:nvGrpSpPr>
            <p:cNvPr id="37" name="Ομάδα 36"/>
            <p:cNvGrpSpPr/>
            <p:nvPr/>
          </p:nvGrpSpPr>
          <p:grpSpPr>
            <a:xfrm>
              <a:off x="10126962" y="1802717"/>
              <a:ext cx="503237" cy="3349578"/>
              <a:chOff x="10530100" y="1194698"/>
              <a:chExt cx="503237" cy="3349578"/>
            </a:xfrm>
          </p:grpSpPr>
          <p:sp>
            <p:nvSpPr>
              <p:cNvPr id="33" name="Line 4"/>
              <p:cNvSpPr>
                <a:spLocks noChangeShapeType="1"/>
              </p:cNvSpPr>
              <p:nvPr/>
            </p:nvSpPr>
            <p:spPr bwMode="auto">
              <a:xfrm flipV="1">
                <a:off x="10530100" y="1194698"/>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4" name="Line 6"/>
              <p:cNvSpPr>
                <a:spLocks noChangeShapeType="1"/>
              </p:cNvSpPr>
              <p:nvPr/>
            </p:nvSpPr>
            <p:spPr bwMode="auto">
              <a:xfrm>
                <a:off x="10781719" y="1194698"/>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5" name="Text Box 11"/>
              <p:cNvSpPr txBox="1">
                <a:spLocks noChangeArrowheads="1"/>
              </p:cNvSpPr>
              <p:nvPr/>
            </p:nvSpPr>
            <p:spPr bwMode="auto">
              <a:xfrm>
                <a:off x="10530100" y="2659429"/>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36" name="Line 6"/>
              <p:cNvSpPr>
                <a:spLocks noChangeShapeType="1"/>
              </p:cNvSpPr>
              <p:nvPr/>
            </p:nvSpPr>
            <p:spPr bwMode="auto">
              <a:xfrm>
                <a:off x="10781718" y="3138562"/>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39" name="TextBox 38"/>
          <p:cNvSpPr txBox="1"/>
          <p:nvPr/>
        </p:nvSpPr>
        <p:spPr>
          <a:xfrm>
            <a:off x="3118104" y="4562620"/>
            <a:ext cx="2295144"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Γης</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endParaRPr lang="el-GR" sz="20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 name="Θέση ημερομηνίας 1">
            <a:extLst>
              <a:ext uri="{FF2B5EF4-FFF2-40B4-BE49-F238E27FC236}">
                <a16:creationId xmlns:a16="http://schemas.microsoft.com/office/drawing/2014/main" id="{A21EA53F-246C-4698-B687-578AD4C00B22}"/>
              </a:ext>
            </a:extLst>
          </p:cNvPr>
          <p:cNvSpPr>
            <a:spLocks noGrp="1"/>
          </p:cNvSpPr>
          <p:nvPr>
            <p:ph type="dt" sz="half" idx="10"/>
          </p:nvPr>
        </p:nvSpPr>
        <p:spPr/>
        <p:txBody>
          <a:bodyPr/>
          <a:lstStyle/>
          <a:p>
            <a:fld id="{74AC5AB0-3A16-4FF2-8CF5-687BA552B29A}"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5A0837F-E297-47E7-A432-4C5DFFFF7348}"/>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2361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left)">
                                      <p:cBhvr>
                                        <p:cTn id="11" dur="20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wipe(left)">
                                      <p:cBhvr>
                                        <p:cTn id="16" dur="1500"/>
                                        <p:tgtEl>
                                          <p:spTgt spid="32">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25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wipe(left)">
                                      <p:cBhvr>
                                        <p:cTn id="25" dur="1500"/>
                                        <p:tgtEl>
                                          <p:spTgt spid="32">
                                            <p:txEl>
                                              <p:pRg st="2" end="2"/>
                                            </p:txEl>
                                          </p:spTgt>
                                        </p:tgtEl>
                                      </p:cBhvr>
                                    </p:animEffect>
                                  </p:childTnLst>
                                </p:cTn>
                              </p:par>
                            </p:childTnLst>
                          </p:cTn>
                        </p:par>
                        <p:par>
                          <p:cTn id="26" fill="hold">
                            <p:stCondLst>
                              <p:cond delay="1500"/>
                            </p:stCondLst>
                            <p:childTnLst>
                              <p:par>
                                <p:cTn id="27" presetID="22" presetClass="entr" presetSubtype="8" fill="hold" grpId="0" nodeType="afterEffect">
                                  <p:stCondLst>
                                    <p:cond delay="25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95" y="559182"/>
            <a:ext cx="1110666" cy="10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8561" y="256074"/>
            <a:ext cx="2031023" cy="400110"/>
          </a:xfrm>
          <a:prstGeom prst="rect">
            <a:avLst/>
          </a:prstGeom>
          <a:noFill/>
        </p:spPr>
        <p:txBody>
          <a:bodyPr wrap="square" rtlCol="0">
            <a:spAutoFit/>
          </a:bodyPr>
          <a:lstStyle/>
          <a:p>
            <a:pPr lvl="0">
              <a:defRPr/>
            </a:pPr>
            <a:r>
              <a:rPr lang="el-GR" sz="2000" b="1" dirty="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0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7" name="TextBox 6"/>
          <p:cNvSpPr txBox="1"/>
          <p:nvPr/>
        </p:nvSpPr>
        <p:spPr>
          <a:xfrm>
            <a:off x="2937529" y="788837"/>
            <a:ext cx="6800831"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a:t>
            </a:r>
            <a:r>
              <a:rPr lang="el-GR" sz="2000" b="1" dirty="0">
                <a:solidFill>
                  <a:schemeClr val="tx1"/>
                </a:solidFill>
                <a:effectLst/>
                <a:latin typeface="Comic Sans MS" panose="030F0702030302020204" pitchFamily="66" charset="0"/>
              </a:rPr>
              <a:t>βάρος </a:t>
            </a:r>
            <a:r>
              <a:rPr lang="el-GR" sz="2000" b="1" dirty="0">
                <a:latin typeface="Comic Sans MS" panose="030F0702030302020204" pitchFamily="66" charset="0"/>
              </a:rPr>
              <a:t>ενός σώματος είναι η ………………… ………………… που ασκεί η μάζα της γης στη μάζα του σώματος. </a:t>
            </a:r>
          </a:p>
        </p:txBody>
      </p:sp>
      <p:sp>
        <p:nvSpPr>
          <p:cNvPr id="8" name="Ορθογώνιο 7"/>
          <p:cNvSpPr/>
          <p:nvPr/>
        </p:nvSpPr>
        <p:spPr>
          <a:xfrm>
            <a:off x="7085115" y="788837"/>
            <a:ext cx="2561805" cy="461665"/>
          </a:xfrm>
          <a:prstGeom prst="rect">
            <a:avLst/>
          </a:prstGeom>
        </p:spPr>
        <p:txBody>
          <a:bodyPr wrap="square">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ελκτική   δύναμη </a:t>
            </a:r>
            <a:endParaRPr lang="el-GR" sz="2400" dirty="0"/>
          </a:p>
        </p:txBody>
      </p:sp>
      <p:sp>
        <p:nvSpPr>
          <p:cNvPr id="9" name="Ορθογώνιο 8"/>
          <p:cNvSpPr/>
          <p:nvPr/>
        </p:nvSpPr>
        <p:spPr>
          <a:xfrm>
            <a:off x="2937529" y="2022891"/>
            <a:ext cx="6755425" cy="1477328"/>
          </a:xfrm>
          <a:prstGeom prst="rect">
            <a:avLst/>
          </a:prstGeom>
        </p:spPr>
        <p:txBody>
          <a:bodyPr wrap="square">
            <a:spAutoFit/>
          </a:bodyPr>
          <a:lstStyle/>
          <a:p>
            <a:pPr lvl="0" algn="just">
              <a:lnSpc>
                <a:spcPct val="150000"/>
              </a:lnSpc>
              <a:defRPr/>
            </a:pPr>
            <a:r>
              <a:rPr lang="el-GR" sz="2000" b="1" dirty="0">
                <a:solidFill>
                  <a:prstClr val="black"/>
                </a:solidFill>
                <a:latin typeface="Comic Sans MS" pitchFamily="66" charset="0"/>
              </a:rPr>
              <a:t>Το </a:t>
            </a:r>
            <a:r>
              <a:rPr lang="el-GR" sz="2000" b="1" dirty="0">
                <a:latin typeface="Comic Sans MS" pitchFamily="66" charset="0"/>
              </a:rPr>
              <a:t>έργο</a:t>
            </a:r>
            <a:r>
              <a:rPr lang="el-GR" sz="2000" b="1" dirty="0">
                <a:solidFill>
                  <a:prstClr val="black"/>
                </a:solidFill>
                <a:latin typeface="Comic Sans MS" pitchFamily="66" charset="0"/>
              </a:rPr>
              <a:t> ως φυσικό μέγεθος εκφράζει την ……………… που </a:t>
            </a:r>
            <a:r>
              <a:rPr lang="el-GR" sz="2000" b="1" dirty="0">
                <a:latin typeface="Comic Sans MS" pitchFamily="66" charset="0"/>
              </a:rPr>
              <a:t>μεταφέρεται</a:t>
            </a:r>
            <a:r>
              <a:rPr lang="el-GR" sz="2000" b="1" dirty="0">
                <a:solidFill>
                  <a:prstClr val="black"/>
                </a:solidFill>
                <a:latin typeface="Comic Sans MS" pitchFamily="66" charset="0"/>
              </a:rPr>
              <a:t> από ένα σώμα σ’ ένα άλλο ή την </a:t>
            </a:r>
            <a:r>
              <a:rPr lang="el-GR" sz="2000" b="1" dirty="0">
                <a:latin typeface="Comic Sans MS" pitchFamily="66" charset="0"/>
              </a:rPr>
              <a:t>ενέργεια</a:t>
            </a:r>
            <a:r>
              <a:rPr lang="el-GR" sz="2000" b="1" dirty="0">
                <a:solidFill>
                  <a:prstClr val="black"/>
                </a:solidFill>
                <a:latin typeface="Comic Sans MS" pitchFamily="66" charset="0"/>
              </a:rPr>
              <a:t> που ……………………… από μια μορφή σε μία άλλη. </a:t>
            </a:r>
          </a:p>
        </p:txBody>
      </p:sp>
      <p:sp>
        <p:nvSpPr>
          <p:cNvPr id="10" name="Ορθογώνιο 9"/>
          <p:cNvSpPr/>
          <p:nvPr/>
        </p:nvSpPr>
        <p:spPr>
          <a:xfrm>
            <a:off x="8519235" y="2093755"/>
            <a:ext cx="1173719"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ενέργεια</a:t>
            </a:r>
            <a:endParaRPr lang="el-GR" sz="2000" dirty="0"/>
          </a:p>
        </p:txBody>
      </p:sp>
      <p:sp>
        <p:nvSpPr>
          <p:cNvPr id="11" name="Ορθογώνιο 10"/>
          <p:cNvSpPr/>
          <p:nvPr/>
        </p:nvSpPr>
        <p:spPr>
          <a:xfrm>
            <a:off x="4604516" y="2963816"/>
            <a:ext cx="1710725"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μετατρέπεται</a:t>
            </a:r>
            <a:endParaRPr lang="el-GR" sz="2000" dirty="0"/>
          </a:p>
        </p:txBody>
      </p:sp>
      <p:sp>
        <p:nvSpPr>
          <p:cNvPr id="16" name="Ορθογώνιο 15"/>
          <p:cNvSpPr/>
          <p:nvPr/>
        </p:nvSpPr>
        <p:spPr>
          <a:xfrm>
            <a:off x="2937529" y="3691136"/>
            <a:ext cx="6974567" cy="1938992"/>
          </a:xfrm>
          <a:prstGeom prst="rect">
            <a:avLst/>
          </a:prstGeom>
        </p:spPr>
        <p:txBody>
          <a:bodyPr wrap="square">
            <a:spAutoFit/>
          </a:bodyPr>
          <a:lstStyle/>
          <a:p>
            <a:pPr algn="just">
              <a:lnSpc>
                <a:spcPct val="150000"/>
              </a:lnSpc>
              <a:defRPr/>
            </a:pPr>
            <a:r>
              <a:rPr lang="el-GR" sz="2000" b="1" dirty="0">
                <a:latin typeface="Comic Sans MS" pitchFamily="66" charset="0"/>
              </a:rPr>
              <a:t>Όταν σ’ ένα σώμα δρα σταθερή δύναμη και μετατοπίζεται το σημείο εφαρμογής της κατά τη διεύθυνσή της, τότε το ………… της δύναμης είναι ίσο με το γινόμενο Δύναμη </a:t>
            </a:r>
            <a:r>
              <a:rPr lang="en-US" sz="2000" b="1" dirty="0">
                <a:latin typeface="Comic Sans MS" pitchFamily="66" charset="0"/>
              </a:rPr>
              <a:t>x </a:t>
            </a:r>
            <a:r>
              <a:rPr lang="el-GR" sz="2000" b="1" dirty="0">
                <a:latin typeface="Comic Sans MS" pitchFamily="66" charset="0"/>
              </a:rPr>
              <a:t>Μετατόπιση</a:t>
            </a:r>
            <a:r>
              <a:rPr lang="el-GR" b="1" dirty="0">
                <a:latin typeface="Comic Sans MS" pitchFamily="66" charset="0"/>
              </a:rPr>
              <a:t> </a:t>
            </a:r>
            <a:r>
              <a:rPr lang="el-GR" sz="2000" b="1" dirty="0">
                <a:latin typeface="Comic Sans MS" pitchFamily="66" charset="0"/>
              </a:rPr>
              <a:t>και διατηρείται ……………… .</a:t>
            </a:r>
            <a:endParaRPr lang="en-US" b="1" dirty="0">
              <a:latin typeface="Comic Sans MS" pitchFamily="66" charset="0"/>
            </a:endParaRPr>
          </a:p>
        </p:txBody>
      </p:sp>
      <p:sp>
        <p:nvSpPr>
          <p:cNvPr id="17" name="Ορθογώνιο 16"/>
          <p:cNvSpPr/>
          <p:nvPr/>
        </p:nvSpPr>
        <p:spPr>
          <a:xfrm>
            <a:off x="3015684" y="4657229"/>
            <a:ext cx="71526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itchFamily="66" charset="0"/>
              </a:rPr>
              <a:t>έργο</a:t>
            </a:r>
            <a:endParaRPr lang="el-GR" sz="2000" dirty="0">
              <a:solidFill>
                <a:srgbClr val="FF0000"/>
              </a:solidFill>
              <a:effectLst>
                <a:outerShdw blurRad="38100" dist="38100" dir="2700000" algn="tl">
                  <a:srgbClr val="000000">
                    <a:alpha val="43137"/>
                  </a:srgbClr>
                </a:outerShdw>
              </a:effectLst>
            </a:endParaRPr>
          </a:p>
        </p:txBody>
      </p:sp>
      <p:sp>
        <p:nvSpPr>
          <p:cNvPr id="18" name="Ορθογώνιο 17"/>
          <p:cNvSpPr/>
          <p:nvPr/>
        </p:nvSpPr>
        <p:spPr>
          <a:xfrm>
            <a:off x="6249420" y="4989446"/>
            <a:ext cx="1144865" cy="502958"/>
          </a:xfrm>
          <a:prstGeom prst="rect">
            <a:avLst/>
          </a:prstGeom>
        </p:spPr>
        <p:txBody>
          <a:bodyPr wrap="none">
            <a:spAutoFit/>
          </a:bodyPr>
          <a:lstStyle/>
          <a:p>
            <a:pPr algn="just">
              <a:lnSpc>
                <a:spcPct val="150000"/>
              </a:lnSpc>
              <a:defRPr/>
            </a:pPr>
            <a:r>
              <a:rPr lang="el-GR" sz="2000" b="1" dirty="0">
                <a:solidFill>
                  <a:srgbClr val="FF0000"/>
                </a:solidFill>
                <a:effectLst>
                  <a:outerShdw blurRad="38100" dist="38100" dir="2700000" algn="tl">
                    <a:srgbClr val="000000">
                      <a:alpha val="43137"/>
                    </a:srgbClr>
                  </a:outerShdw>
                </a:effectLst>
                <a:latin typeface="Comic Sans MS" pitchFamily="66" charset="0"/>
              </a:rPr>
              <a:t>σταθερό</a:t>
            </a:r>
            <a:endParaRPr lang="en-US" sz="20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6" name="Θέση ημερομηνίας 5">
            <a:extLst>
              <a:ext uri="{FF2B5EF4-FFF2-40B4-BE49-F238E27FC236}">
                <a16:creationId xmlns:a16="http://schemas.microsoft.com/office/drawing/2014/main" id="{B099BCB1-7916-4807-93E2-AF9006B93641}"/>
              </a:ext>
            </a:extLst>
          </p:cNvPr>
          <p:cNvSpPr>
            <a:spLocks noGrp="1"/>
          </p:cNvSpPr>
          <p:nvPr>
            <p:ph type="dt" sz="half" idx="10"/>
          </p:nvPr>
        </p:nvSpPr>
        <p:spPr/>
        <p:txBody>
          <a:bodyPr/>
          <a:lstStyle/>
          <a:p>
            <a:fld id="{45A3E293-7DFB-4B3C-818F-039C1294D9E0}"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1AE33530-3DC3-47F9-9E19-24B81DA63B8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97770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9418" cy="6858000"/>
          </a:xfrm>
          <a:prstGeom prst="rect">
            <a:avLst/>
          </a:prstGeom>
        </p:spPr>
      </p:pic>
      <p:sp>
        <p:nvSpPr>
          <p:cNvPr id="5" name="Rectangle 4"/>
          <p:cNvSpPr>
            <a:spLocks noChangeArrowheads="1"/>
          </p:cNvSpPr>
          <p:nvPr/>
        </p:nvSpPr>
        <p:spPr bwMode="auto">
          <a:xfrm>
            <a:off x="3856736" y="1834522"/>
            <a:ext cx="4478528"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600" b="1" dirty="0">
                <a:solidFill>
                  <a:srgbClr val="800000"/>
                </a:solidFill>
                <a:effectLst>
                  <a:outerShdw blurRad="38100" dist="38100" dir="2700000" algn="tl">
                    <a:srgbClr val="000000"/>
                  </a:outerShdw>
                </a:effectLst>
                <a:latin typeface="Comic Sans MS" pitchFamily="66" charset="0"/>
              </a:rPr>
              <a:t>Μηχανική Ενέργεια</a:t>
            </a:r>
          </a:p>
        </p:txBody>
      </p:sp>
      <p:sp>
        <p:nvSpPr>
          <p:cNvPr id="6" name="Θέση ημερομηνίας 5">
            <a:extLst>
              <a:ext uri="{FF2B5EF4-FFF2-40B4-BE49-F238E27FC236}">
                <a16:creationId xmlns:a16="http://schemas.microsoft.com/office/drawing/2014/main" id="{D7EFEDCE-7FD6-49E2-AB25-3D1749CF3FF9}"/>
              </a:ext>
            </a:extLst>
          </p:cNvPr>
          <p:cNvSpPr>
            <a:spLocks noGrp="1"/>
          </p:cNvSpPr>
          <p:nvPr>
            <p:ph type="dt" sz="half" idx="10"/>
          </p:nvPr>
        </p:nvSpPr>
        <p:spPr/>
        <p:txBody>
          <a:bodyPr/>
          <a:lstStyle/>
          <a:p>
            <a:fld id="{0CCF185E-2846-4C8D-943E-BFA5EC436B63}"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EDF01DC7-082E-4886-A4F8-82430E3A8868}"/>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515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38" y="1303672"/>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14448" y="868681"/>
            <a:ext cx="7845552" cy="2308324"/>
          </a:xfrm>
          <a:prstGeom prst="rect">
            <a:avLst/>
          </a:prstGeom>
          <a:noFill/>
        </p:spPr>
        <p:txBody>
          <a:bodyPr wrap="square" rtlCol="0">
            <a:spAutoFit/>
          </a:bodyPr>
          <a:lstStyle/>
          <a:p>
            <a:pPr algn="just">
              <a:lnSpc>
                <a:spcPct val="150000"/>
              </a:lnSpc>
            </a:pPr>
            <a:r>
              <a:rPr lang="el-GR" sz="2400" b="1" dirty="0">
                <a:latin typeface="Comic Sans MS" panose="030F0702030302020204" pitchFamily="66" charset="0"/>
              </a:rPr>
              <a:t>Ως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Μηχανική Ενέργεια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Ε</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μηχ</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a:solidFill>
                  <a:srgbClr val="FF0000"/>
                </a:solidFill>
                <a:latin typeface="Comic Sans MS" panose="030F0702030302020204" pitchFamily="66" charset="0"/>
              </a:rPr>
              <a:t> </a:t>
            </a:r>
            <a:r>
              <a:rPr lang="el-GR" sz="2400" b="1" dirty="0">
                <a:latin typeface="Comic Sans MS" panose="030F0702030302020204" pitchFamily="66" charset="0"/>
              </a:rPr>
              <a:t>ενός σώματος ή συστήματος σωμάτων ορίζουμε το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άθροισμα της Κινητικής Ενέργειας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Κ</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και της Δυναμικής Ενέργειας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a:latin typeface="Comic Sans MS" panose="030F0702030302020204" pitchFamily="66" charset="0"/>
              </a:rPr>
              <a:t> που έχει το σώμα ή το σύστημα των σωμάτων.</a:t>
            </a:r>
          </a:p>
        </p:txBody>
      </p:sp>
      <p:sp>
        <p:nvSpPr>
          <p:cNvPr id="8" name="Rectangle 4"/>
          <p:cNvSpPr>
            <a:spLocks noChangeArrowheads="1"/>
          </p:cNvSpPr>
          <p:nvPr/>
        </p:nvSpPr>
        <p:spPr bwMode="auto">
          <a:xfrm>
            <a:off x="4304284" y="3530524"/>
            <a:ext cx="3583432" cy="1023188"/>
          </a:xfrm>
          <a:prstGeom prst="rect">
            <a:avLst/>
          </a:prstGeom>
          <a:solidFill>
            <a:schemeClr val="tx2">
              <a:lumMod val="20000"/>
              <a:lumOff val="80000"/>
            </a:schemeClr>
          </a:solidFill>
          <a:ln>
            <a:solidFill>
              <a:schemeClr val="tx1"/>
            </a:solidFill>
          </a:ln>
          <a:effectLst/>
          <a:scene3d>
            <a:camera prst="orthographicFront"/>
            <a:lightRig rig="threePt" dir="t"/>
          </a:scene3d>
          <a:sp3d>
            <a:bevelT w="114300" prst="artDeco"/>
          </a:sp3d>
          <a:extLst/>
        </p:spPr>
        <p:txBody>
          <a:bodyPr anchor="ctr"/>
          <a:lstStyle/>
          <a:p>
            <a:pPr algn="ctr">
              <a:spcBef>
                <a:spcPct val="50000"/>
              </a:spcBef>
            </a:pPr>
            <a:r>
              <a:rPr lang="el-GR" altLang="el-GR" sz="3600" b="1" i="1" dirty="0">
                <a:solidFill>
                  <a:srgbClr val="FF0000"/>
                </a:solidFill>
                <a:effectLst>
                  <a:outerShdw blurRad="38100" dist="38100" dir="2700000" algn="tl">
                    <a:srgbClr val="000000"/>
                  </a:outerShdw>
                </a:effectLst>
                <a:latin typeface="Comic Sans MS" pitchFamily="66" charset="0"/>
              </a:rPr>
              <a:t>Ε</a:t>
            </a:r>
            <a:r>
              <a:rPr lang="el-GR" altLang="el-GR" sz="3600" b="1" baseline="-25000" dirty="0">
                <a:solidFill>
                  <a:srgbClr val="FF0000"/>
                </a:solidFill>
                <a:effectLst>
                  <a:outerShdw blurRad="38100" dist="38100" dir="2700000" algn="tl">
                    <a:srgbClr val="000000"/>
                  </a:outerShdw>
                </a:effectLst>
                <a:latin typeface="Comic Sans MS" pitchFamily="66" charset="0"/>
              </a:rPr>
              <a:t>μηχ</a:t>
            </a:r>
            <a:r>
              <a:rPr lang="el-GR" altLang="el-GR" sz="3600" b="1" i="1" dirty="0">
                <a:solidFill>
                  <a:srgbClr val="FF0000"/>
                </a:solidFill>
                <a:effectLst>
                  <a:outerShdw blurRad="38100" dist="38100" dir="2700000" algn="tl">
                    <a:srgbClr val="000000"/>
                  </a:outerShdw>
                </a:effectLst>
                <a:latin typeface="Comic Sans MS" pitchFamily="66" charset="0"/>
              </a:rPr>
              <a:t> = Κ + </a:t>
            </a:r>
            <a:r>
              <a:rPr lang="en-US" altLang="el-GR" sz="3600" b="1" i="1" dirty="0">
                <a:solidFill>
                  <a:srgbClr val="FF0000"/>
                </a:solidFill>
                <a:effectLst>
                  <a:outerShdw blurRad="38100" dist="38100" dir="2700000" algn="tl">
                    <a:srgbClr val="000000"/>
                  </a:outerShdw>
                </a:effectLst>
                <a:latin typeface="Comic Sans MS" pitchFamily="66" charset="0"/>
              </a:rPr>
              <a:t>U</a:t>
            </a:r>
            <a:endParaRPr lang="el-GR" altLang="el-GR" sz="3600" b="1" i="1" dirty="0">
              <a:solidFill>
                <a:srgbClr val="FF0000"/>
              </a:solidFill>
              <a:effectLst>
                <a:outerShdw blurRad="38100" dist="38100" dir="2700000" algn="tl">
                  <a:srgbClr val="000000"/>
                </a:outerShdw>
              </a:effectLst>
              <a:latin typeface="Comic Sans MS" pitchFamily="66" charset="0"/>
            </a:endParaRPr>
          </a:p>
        </p:txBody>
      </p:sp>
      <p:sp>
        <p:nvSpPr>
          <p:cNvPr id="5" name="Θέση ημερομηνίας 4">
            <a:extLst>
              <a:ext uri="{FF2B5EF4-FFF2-40B4-BE49-F238E27FC236}">
                <a16:creationId xmlns:a16="http://schemas.microsoft.com/office/drawing/2014/main" id="{E0F5BC05-4711-48D5-8B7C-94F514ABB407}"/>
              </a:ext>
            </a:extLst>
          </p:cNvPr>
          <p:cNvSpPr>
            <a:spLocks noGrp="1"/>
          </p:cNvSpPr>
          <p:nvPr>
            <p:ph type="dt" sz="half" idx="10"/>
          </p:nvPr>
        </p:nvSpPr>
        <p:spPr/>
        <p:txBody>
          <a:bodyPr/>
          <a:lstStyle/>
          <a:p>
            <a:fld id="{B9433E7C-3407-425D-AB8D-07BEE5DF33A8}"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B3EC5DF6-94BB-4C42-9225-B2C00D5361B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9357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29"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ppt_x</p:attrName>
                                        </p:attrNameLst>
                                      </p:cBhvr>
                                      <p:tavLst>
                                        <p:tav tm="0">
                                          <p:val>
                                            <p:strVal val="#ppt_x-.2"/>
                                          </p:val>
                                        </p:tav>
                                        <p:tav tm="100000">
                                          <p:val>
                                            <p:strVal val="#ppt_x"/>
                                          </p:val>
                                        </p:tav>
                                      </p:tavLst>
                                    </p:anim>
                                    <p:anim calcmode="lin" valueType="num">
                                      <p:cBhvr>
                                        <p:cTn id="1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272540" y="289186"/>
            <a:ext cx="9646920"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l-GR" altLang="el-GR" sz="2800" b="1" dirty="0">
                <a:solidFill>
                  <a:srgbClr val="800000"/>
                </a:solidFill>
                <a:effectLst>
                  <a:outerShdw blurRad="38100" dist="38100" dir="2700000" algn="tl">
                    <a:srgbClr val="000000"/>
                  </a:outerShdw>
                </a:effectLst>
                <a:latin typeface="Comic Sans MS" pitchFamily="66" charset="0"/>
              </a:rPr>
              <a:t>Ενεργειακή μελέτη της ελεύθερης πτώσης ενός σώματος</a:t>
            </a:r>
          </a:p>
        </p:txBody>
      </p:sp>
      <p:grpSp>
        <p:nvGrpSpPr>
          <p:cNvPr id="66" name="Ομάδα 65"/>
          <p:cNvGrpSpPr/>
          <p:nvPr/>
        </p:nvGrpSpPr>
        <p:grpSpPr>
          <a:xfrm>
            <a:off x="768653" y="4343453"/>
            <a:ext cx="1425841" cy="1123665"/>
            <a:chOff x="768653" y="4343453"/>
            <a:chExt cx="1425841" cy="1123665"/>
          </a:xfrm>
        </p:grpSpPr>
        <p:grpSp>
          <p:nvGrpSpPr>
            <p:cNvPr id="11" name="Ομάδα 10"/>
            <p:cNvGrpSpPr/>
            <p:nvPr/>
          </p:nvGrpSpPr>
          <p:grpSpPr>
            <a:xfrm>
              <a:off x="768653" y="4343453"/>
              <a:ext cx="1425841" cy="941219"/>
              <a:chOff x="1303732" y="4369503"/>
              <a:chExt cx="1425841" cy="941219"/>
            </a:xfrm>
          </p:grpSpPr>
          <p:sp>
            <p:nvSpPr>
              <p:cNvPr id="12" name="Rectangle 7"/>
              <p:cNvSpPr>
                <a:spLocks noChangeArrowheads="1"/>
              </p:cNvSpPr>
              <p:nvPr/>
            </p:nvSpPr>
            <p:spPr bwMode="auto">
              <a:xfrm>
                <a:off x="1303732" y="4379789"/>
                <a:ext cx="10077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Δ</a:t>
                </a:r>
                <a:endParaRPr lang="en-US" altLang="el-GR" sz="1600" dirty="0">
                  <a:solidFill>
                    <a:srgbClr val="FF0000"/>
                  </a:solidFill>
                  <a:latin typeface="Comic Sans MS" pitchFamily="66" charset="0"/>
                </a:endParaRPr>
              </a:p>
            </p:txBody>
          </p:sp>
          <p:sp>
            <p:nvSpPr>
              <p:cNvPr id="13" name="Oval 14"/>
              <p:cNvSpPr>
                <a:spLocks noChangeArrowheads="1"/>
              </p:cNvSpPr>
              <p:nvPr/>
            </p:nvSpPr>
            <p:spPr bwMode="auto">
              <a:xfrm>
                <a:off x="2202215" y="4369503"/>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4" name="Ομάδα 13"/>
              <p:cNvGrpSpPr/>
              <p:nvPr/>
            </p:nvGrpSpPr>
            <p:grpSpPr>
              <a:xfrm>
                <a:off x="2346676" y="4547612"/>
                <a:ext cx="382897" cy="763110"/>
                <a:chOff x="2346676" y="4547612"/>
                <a:chExt cx="382897" cy="763110"/>
              </a:xfrm>
            </p:grpSpPr>
            <mc:AlternateContent xmlns:mc="http://schemas.openxmlformats.org/markup-compatibility/2006" xmlns:a14="http://schemas.microsoft.com/office/drawing/2010/main">
              <mc:Choice Requires="a14">
                <p:sp>
                  <p:nvSpPr>
                    <p:cNvPr id="16" name="Text Box 17"/>
                    <p:cNvSpPr txBox="1">
                      <a:spLocks noChangeArrowheads="1"/>
                    </p:cNvSpPr>
                    <p:nvPr/>
                  </p:nvSpPr>
                  <p:spPr bwMode="auto">
                    <a:xfrm>
                      <a:off x="2369210" y="4972168"/>
                      <a:ext cx="360363"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16" name="Text Box 17"/>
                    <p:cNvSpPr txBox="1">
                      <a:spLocks noRot="1" noChangeAspect="1" noMove="1" noResize="1" noEditPoints="1" noAdjustHandles="1" noChangeArrowheads="1" noChangeShapeType="1" noTextEdit="1"/>
                    </p:cNvSpPr>
                    <p:nvPr/>
                  </p:nvSpPr>
                  <p:spPr bwMode="auto">
                    <a:xfrm>
                      <a:off x="2369210" y="4972168"/>
                      <a:ext cx="360363" cy="33855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5" name="Line 15"/>
                <p:cNvSpPr>
                  <a:spLocks noChangeShapeType="1"/>
                </p:cNvSpPr>
                <p:nvPr/>
              </p:nvSpPr>
              <p:spPr bwMode="auto">
                <a:xfrm>
                  <a:off x="2346676" y="4547612"/>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23" name="Ομάδα 22"/>
            <p:cNvGrpSpPr/>
            <p:nvPr/>
          </p:nvGrpSpPr>
          <p:grpSpPr>
            <a:xfrm>
              <a:off x="1310505" y="4724400"/>
              <a:ext cx="543285" cy="742718"/>
              <a:chOff x="2296945" y="4508500"/>
              <a:chExt cx="719137" cy="742718"/>
            </a:xfrm>
          </p:grpSpPr>
          <mc:AlternateContent xmlns:mc="http://schemas.openxmlformats.org/markup-compatibility/2006" xmlns:a14="http://schemas.microsoft.com/office/drawing/2010/main">
            <mc:Choice Requires="a14">
              <p:sp>
                <p:nvSpPr>
                  <p:cNvPr id="24" name="Text Box 24"/>
                  <p:cNvSpPr txBox="1">
                    <a:spLocks noChangeArrowheads="1"/>
                  </p:cNvSpPr>
                  <p:nvPr/>
                </p:nvSpPr>
                <p:spPr bwMode="auto">
                  <a:xfrm>
                    <a:off x="2296945" y="4918306"/>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24" name="Text Box 24"/>
                  <p:cNvSpPr txBox="1">
                    <a:spLocks noRot="1" noChangeAspect="1" noMove="1" noResize="1" noEditPoints="1" noAdjustHandles="1" noChangeArrowheads="1" noChangeShapeType="1" noTextEdit="1"/>
                  </p:cNvSpPr>
                  <p:nvPr/>
                </p:nvSpPr>
                <p:spPr bwMode="auto">
                  <a:xfrm>
                    <a:off x="2296945" y="4918306"/>
                    <a:ext cx="719137" cy="332912"/>
                  </a:xfrm>
                  <a:prstGeom prst="rect">
                    <a:avLst/>
                  </a:prstGeom>
                  <a:blipFill>
                    <a:blip r:embed="rId3"/>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5"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64" name="Ομάδα 63"/>
          <p:cNvGrpSpPr/>
          <p:nvPr/>
        </p:nvGrpSpPr>
        <p:grpSpPr>
          <a:xfrm>
            <a:off x="827088" y="1026583"/>
            <a:ext cx="3349507" cy="4071997"/>
            <a:chOff x="827088" y="1026583"/>
            <a:chExt cx="3349507" cy="4071997"/>
          </a:xfrm>
        </p:grpSpPr>
        <p:sp>
          <p:nvSpPr>
            <p:cNvPr id="7" name="Text Box 9"/>
            <p:cNvSpPr txBox="1">
              <a:spLocks noChangeArrowheads="1"/>
            </p:cNvSpPr>
            <p:nvPr/>
          </p:nvSpPr>
          <p:spPr bwMode="auto">
            <a:xfrm>
              <a:off x="3403101" y="1026583"/>
              <a:ext cx="7734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600" b="1" i="1" dirty="0">
                  <a:latin typeface="Comic Sans MS" pitchFamily="66" charset="0"/>
                </a:rPr>
                <a:t>υ</a:t>
              </a:r>
              <a:r>
                <a:rPr lang="el-GR" altLang="el-GR" sz="1600" b="1" baseline="-25000" dirty="0">
                  <a:latin typeface="Comic Sans MS" pitchFamily="66" charset="0"/>
                </a:rPr>
                <a:t>αρχ</a:t>
              </a:r>
              <a:r>
                <a:rPr lang="el-GR" altLang="el-GR" sz="1600" b="1" dirty="0">
                  <a:latin typeface="Comic Sans MS" pitchFamily="66" charset="0"/>
                </a:rPr>
                <a:t>=0</a:t>
              </a:r>
              <a:endParaRPr lang="el-GR" altLang="el-GR" sz="1600" b="1" i="1" dirty="0">
                <a:latin typeface="Comic Sans MS" pitchFamily="66" charset="0"/>
              </a:endParaRPr>
            </a:p>
          </p:txBody>
        </p:sp>
        <p:grpSp>
          <p:nvGrpSpPr>
            <p:cNvPr id="8" name="Ομάδα 7"/>
            <p:cNvGrpSpPr/>
            <p:nvPr/>
          </p:nvGrpSpPr>
          <p:grpSpPr>
            <a:xfrm>
              <a:off x="2194494" y="1095872"/>
              <a:ext cx="1208607" cy="338554"/>
              <a:chOff x="1275831" y="1113983"/>
              <a:chExt cx="1208607" cy="338554"/>
            </a:xfrm>
          </p:grpSpPr>
          <p:sp>
            <p:nvSpPr>
              <p:cNvPr id="9" name="Rectangle 5"/>
              <p:cNvSpPr>
                <a:spLocks noChangeArrowheads="1"/>
              </p:cNvSpPr>
              <p:nvPr/>
            </p:nvSpPr>
            <p:spPr bwMode="auto">
              <a:xfrm>
                <a:off x="1275831" y="1113983"/>
                <a:ext cx="9843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 </a:t>
                </a:r>
                <a:r>
                  <a:rPr lang="en-US" altLang="el-GR" sz="1600" b="1" dirty="0">
                    <a:solidFill>
                      <a:srgbClr val="FF0000"/>
                    </a:solidFill>
                    <a:latin typeface="Comic Sans MS" pitchFamily="66" charset="0"/>
                  </a:rPr>
                  <a:t>A</a:t>
                </a:r>
                <a:r>
                  <a:rPr lang="en-US" altLang="el-GR" sz="1600" dirty="0">
                    <a:latin typeface="Comic Sans MS" pitchFamily="66" charset="0"/>
                  </a:rPr>
                  <a:t> </a:t>
                </a:r>
              </a:p>
            </p:txBody>
          </p:sp>
          <p:sp>
            <p:nvSpPr>
              <p:cNvPr id="10" name="Oval 12"/>
              <p:cNvSpPr>
                <a:spLocks noChangeArrowheads="1"/>
              </p:cNvSpPr>
              <p:nvPr/>
            </p:nvSpPr>
            <p:spPr bwMode="auto">
              <a:xfrm>
                <a:off x="2195513" y="1125538"/>
                <a:ext cx="288925" cy="288925"/>
              </a:xfrm>
              <a:prstGeom prst="ellipse">
                <a:avLst/>
              </a:prstGeom>
              <a:solidFill>
                <a:srgbClr val="FF9900"/>
              </a:solidFill>
              <a:ln w="9525">
                <a:solidFill>
                  <a:schemeClr val="tx1"/>
                </a:solidFill>
                <a:round/>
                <a:headEnd/>
                <a:tailEnd/>
              </a:ln>
            </p:spPr>
            <p:txBody>
              <a:bodyPr/>
              <a:lstStyle/>
              <a:p>
                <a:endParaRPr lang="el-GR"/>
              </a:p>
            </p:txBody>
          </p:sp>
        </p:grpSp>
        <p:grpSp>
          <p:nvGrpSpPr>
            <p:cNvPr id="26" name="Ομάδα 25"/>
            <p:cNvGrpSpPr/>
            <p:nvPr/>
          </p:nvGrpSpPr>
          <p:grpSpPr>
            <a:xfrm>
              <a:off x="827088" y="4652963"/>
              <a:ext cx="3088877" cy="445617"/>
              <a:chOff x="827088" y="4652963"/>
              <a:chExt cx="3088877" cy="445617"/>
            </a:xfrm>
          </p:grpSpPr>
          <p:sp>
            <p:nvSpPr>
              <p:cNvPr id="27"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28" name="Text Box 34"/>
              <p:cNvSpPr txBox="1">
                <a:spLocks noChangeArrowheads="1"/>
              </p:cNvSpPr>
              <p:nvPr/>
            </p:nvSpPr>
            <p:spPr bwMode="auto">
              <a:xfrm>
                <a:off x="2961424" y="4760026"/>
                <a:ext cx="954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a:t>
                </a:r>
                <a:r>
                  <a:rPr lang="el-GR" altLang="el-GR" sz="1600" b="1" i="1" baseline="-25000" dirty="0">
                    <a:latin typeface="Comic Sans MS" pitchFamily="66" charset="0"/>
                  </a:rPr>
                  <a:t> </a:t>
                </a:r>
                <a:r>
                  <a:rPr lang="el-GR" altLang="el-GR" sz="1600" b="1" dirty="0">
                    <a:latin typeface="Comic Sans MS" pitchFamily="66" charset="0"/>
                  </a:rPr>
                  <a:t>= 0</a:t>
                </a:r>
              </a:p>
            </p:txBody>
          </p:sp>
        </p:grpSp>
        <p:grpSp>
          <p:nvGrpSpPr>
            <p:cNvPr id="29" name="Ομάδα 28"/>
            <p:cNvGrpSpPr/>
            <p:nvPr/>
          </p:nvGrpSpPr>
          <p:grpSpPr>
            <a:xfrm>
              <a:off x="3465997" y="1396352"/>
              <a:ext cx="503237" cy="3238500"/>
              <a:chOff x="10126962" y="1802717"/>
              <a:chExt cx="503237" cy="3349578"/>
            </a:xfrm>
          </p:grpSpPr>
          <p:sp>
            <p:nvSpPr>
              <p:cNvPr id="30"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1"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2" name="Text Box 11"/>
              <p:cNvSpPr txBox="1">
                <a:spLocks noChangeArrowheads="1"/>
              </p:cNvSpPr>
              <p:nvPr/>
            </p:nvSpPr>
            <p:spPr bwMode="auto">
              <a:xfrm>
                <a:off x="10126962" y="3267448"/>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sp>
            <p:nvSpPr>
              <p:cNvPr id="33"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2" name="TextBox 1"/>
          <p:cNvSpPr txBox="1"/>
          <p:nvPr/>
        </p:nvSpPr>
        <p:spPr>
          <a:xfrm>
            <a:off x="4428214" y="972762"/>
            <a:ext cx="6775704" cy="46628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Στην αρχή το σώμα βρίσκεται 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Α</a:t>
            </a:r>
            <a:r>
              <a:rPr lang="el-GR" dirty="0">
                <a:latin typeface="Comic Sans MS" panose="030F0702030302020204" pitchFamily="66" charset="0"/>
              </a:rPr>
              <a:t> και έχει μόνο </a:t>
            </a:r>
            <a:r>
              <a:rPr lang="el-GR" dirty="0" err="1">
                <a:latin typeface="Comic Sans MS" panose="030F0702030302020204" pitchFamily="66" charset="0"/>
              </a:rPr>
              <a:t>βαρυτική</a:t>
            </a:r>
            <a:r>
              <a:rPr lang="el-GR" dirty="0">
                <a:latin typeface="Comic Sans MS" panose="030F0702030302020204" pitchFamily="66" charset="0"/>
              </a:rPr>
              <a:t> δυναμική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Καθώς το σώμα αφήνεται να πέσει, συμβαίνει μετατροπή της δυναμικής σε κινητική ενέργεια μέσω του έργου του βάρους.</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Γ</a:t>
            </a:r>
            <a:r>
              <a:rPr lang="el-GR" dirty="0">
                <a:latin typeface="Comic Sans MS" panose="030F0702030302020204" pitchFamily="66" charset="0"/>
              </a:rPr>
              <a:t> το σώμα έχει δυναμική και κινητική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Δ</a:t>
            </a:r>
            <a:r>
              <a:rPr lang="el-GR" dirty="0">
                <a:latin typeface="Comic Sans MS" panose="030F0702030302020204" pitchFamily="66" charset="0"/>
              </a:rPr>
              <a:t> (οριακά πριν ακουμπήσει στο έδαφος), το σώμα έχει μόνο κινητική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Ε</a:t>
            </a:r>
            <a:r>
              <a:rPr lang="el-GR" dirty="0">
                <a:latin typeface="Comic Sans MS" panose="030F0702030302020204" pitchFamily="66" charset="0"/>
              </a:rPr>
              <a:t> (έδαφος) το σώμα, δεχόμενο δύναμη προς τα πάνω, παραμορφώνεται και σταματά στιγμιαία.  </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συνέχεια το σώμα κινείται προς τα πάνω, με το φαινόμενο να συμβαίνει αντίστροφα. </a:t>
            </a:r>
          </a:p>
        </p:txBody>
      </p:sp>
      <p:grpSp>
        <p:nvGrpSpPr>
          <p:cNvPr id="65" name="Ομάδα 64"/>
          <p:cNvGrpSpPr/>
          <p:nvPr/>
        </p:nvGrpSpPr>
        <p:grpSpPr>
          <a:xfrm>
            <a:off x="608226" y="2441510"/>
            <a:ext cx="1606339" cy="2175827"/>
            <a:chOff x="608226" y="2441510"/>
            <a:chExt cx="1606339" cy="2175827"/>
          </a:xfrm>
        </p:grpSpPr>
        <p:grpSp>
          <p:nvGrpSpPr>
            <p:cNvPr id="17" name="Ομάδα 16"/>
            <p:cNvGrpSpPr/>
            <p:nvPr/>
          </p:nvGrpSpPr>
          <p:grpSpPr>
            <a:xfrm>
              <a:off x="813985" y="2441510"/>
              <a:ext cx="1400580" cy="916405"/>
              <a:chOff x="1349064" y="2467560"/>
              <a:chExt cx="1400580" cy="916405"/>
            </a:xfrm>
          </p:grpSpPr>
          <p:sp>
            <p:nvSpPr>
              <p:cNvPr id="18" name="Oval 10"/>
              <p:cNvSpPr>
                <a:spLocks noChangeArrowheads="1"/>
              </p:cNvSpPr>
              <p:nvPr/>
            </p:nvSpPr>
            <p:spPr bwMode="auto">
              <a:xfrm>
                <a:off x="2195513" y="2492375"/>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9" name="Ομάδα 18"/>
              <p:cNvGrpSpPr/>
              <p:nvPr/>
            </p:nvGrpSpPr>
            <p:grpSpPr>
              <a:xfrm>
                <a:off x="2339975" y="2632090"/>
                <a:ext cx="409669" cy="751875"/>
                <a:chOff x="2339975" y="2632090"/>
                <a:chExt cx="409669" cy="751875"/>
              </a:xfrm>
            </p:grpSpPr>
            <p:sp>
              <p:nvSpPr>
                <p:cNvPr id="21" name="Line 11"/>
                <p:cNvSpPr>
                  <a:spLocks noChangeShapeType="1"/>
                </p:cNvSpPr>
                <p:nvPr/>
              </p:nvSpPr>
              <p:spPr bwMode="auto">
                <a:xfrm>
                  <a:off x="2339975" y="2632090"/>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2" name="Text Box 16"/>
                    <p:cNvSpPr txBox="1">
                      <a:spLocks noChangeArrowheads="1"/>
                    </p:cNvSpPr>
                    <p:nvPr/>
                  </p:nvSpPr>
                  <p:spPr bwMode="auto">
                    <a:xfrm>
                      <a:off x="2389282" y="3045411"/>
                      <a:ext cx="360362"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22" name="Text Box 16"/>
                    <p:cNvSpPr txBox="1">
                      <a:spLocks noRot="1" noChangeAspect="1" noMove="1" noResize="1" noEditPoints="1" noAdjustHandles="1" noChangeArrowheads="1" noChangeShapeType="1" noTextEdit="1"/>
                    </p:cNvSpPr>
                    <p:nvPr/>
                  </p:nvSpPr>
                  <p:spPr bwMode="auto">
                    <a:xfrm>
                      <a:off x="2389282" y="3045411"/>
                      <a:ext cx="360362" cy="33855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20" name="Rectangle 22"/>
              <p:cNvSpPr>
                <a:spLocks noChangeArrowheads="1"/>
              </p:cNvSpPr>
              <p:nvPr/>
            </p:nvSpPr>
            <p:spPr bwMode="auto">
              <a:xfrm>
                <a:off x="1349064" y="2467560"/>
                <a:ext cx="8370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Γ</a:t>
                </a:r>
              </a:p>
            </p:txBody>
          </p:sp>
        </p:grpSp>
        <p:grpSp>
          <p:nvGrpSpPr>
            <p:cNvPr id="34" name="Ομάδα 33"/>
            <p:cNvGrpSpPr/>
            <p:nvPr/>
          </p:nvGrpSpPr>
          <p:grpSpPr>
            <a:xfrm>
              <a:off x="608226" y="2740674"/>
              <a:ext cx="503237" cy="1876663"/>
              <a:chOff x="10126962" y="1802717"/>
              <a:chExt cx="503237" cy="3349578"/>
            </a:xfrm>
          </p:grpSpPr>
          <p:sp>
            <p:nvSpPr>
              <p:cNvPr id="35"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6"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7" name="Text Box 11"/>
              <p:cNvSpPr txBox="1">
                <a:spLocks noChangeArrowheads="1"/>
              </p:cNvSpPr>
              <p:nvPr/>
            </p:nvSpPr>
            <p:spPr bwMode="auto">
              <a:xfrm>
                <a:off x="10144821" y="3116933"/>
                <a:ext cx="467518" cy="3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Γ</a:t>
                </a:r>
              </a:p>
            </p:txBody>
          </p:sp>
          <p:sp>
            <p:nvSpPr>
              <p:cNvPr id="38"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58" name="Ομάδα 57"/>
            <p:cNvGrpSpPr/>
            <p:nvPr/>
          </p:nvGrpSpPr>
          <p:grpSpPr>
            <a:xfrm>
              <a:off x="1123827" y="2733769"/>
              <a:ext cx="543285" cy="622487"/>
              <a:chOff x="2079077" y="4508500"/>
              <a:chExt cx="719137" cy="622487"/>
            </a:xfrm>
          </p:grpSpPr>
          <mc:AlternateContent xmlns:mc="http://schemas.openxmlformats.org/markup-compatibility/2006" xmlns:a14="http://schemas.microsoft.com/office/drawing/2010/main">
            <mc:Choice Requires="a14">
              <p:sp>
                <p:nvSpPr>
                  <p:cNvPr id="59" name="Text Box 24"/>
                  <p:cNvSpPr txBox="1">
                    <a:spLocks noChangeArrowheads="1"/>
                  </p:cNvSpPr>
                  <p:nvPr/>
                </p:nvSpPr>
                <p:spPr bwMode="auto">
                  <a:xfrm>
                    <a:off x="2079077" y="4798075"/>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59" name="Text Box 24"/>
                  <p:cNvSpPr txBox="1">
                    <a:spLocks noRot="1" noChangeAspect="1" noMove="1" noResize="1" noEditPoints="1" noAdjustHandles="1" noChangeArrowheads="1" noChangeShapeType="1" noTextEdit="1"/>
                  </p:cNvSpPr>
                  <p:nvPr/>
                </p:nvSpPr>
                <p:spPr bwMode="auto">
                  <a:xfrm>
                    <a:off x="2079077" y="4798075"/>
                    <a:ext cx="719137" cy="332912"/>
                  </a:xfrm>
                  <a:prstGeom prst="rect">
                    <a:avLst/>
                  </a:prstGeom>
                  <a:blipFill>
                    <a:blip r:embed="rId5"/>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60"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68" name="Ομάδα 67"/>
          <p:cNvGrpSpPr/>
          <p:nvPr/>
        </p:nvGrpSpPr>
        <p:grpSpPr>
          <a:xfrm>
            <a:off x="2217697" y="4044239"/>
            <a:ext cx="845345" cy="971907"/>
            <a:chOff x="2217697" y="4044239"/>
            <a:chExt cx="845345" cy="971907"/>
          </a:xfrm>
        </p:grpSpPr>
        <p:sp>
          <p:nvSpPr>
            <p:cNvPr id="56" name="Oval 12"/>
            <p:cNvSpPr>
              <a:spLocks noChangeArrowheads="1"/>
            </p:cNvSpPr>
            <p:nvPr/>
          </p:nvSpPr>
          <p:spPr bwMode="auto">
            <a:xfrm>
              <a:off x="2467723" y="4488078"/>
              <a:ext cx="288925" cy="169277"/>
            </a:xfrm>
            <a:prstGeom prst="ellipse">
              <a:avLst/>
            </a:prstGeom>
            <a:solidFill>
              <a:srgbClr val="FF9900"/>
            </a:solidFill>
            <a:ln w="9525">
              <a:solidFill>
                <a:schemeClr val="tx1"/>
              </a:solidFill>
              <a:round/>
              <a:headEnd/>
              <a:tailEnd/>
            </a:ln>
          </p:spPr>
          <p:txBody>
            <a:bodyPr/>
            <a:lstStyle/>
            <a:p>
              <a:endParaRPr lang="el-GR"/>
            </a:p>
          </p:txBody>
        </p:sp>
        <p:grpSp>
          <p:nvGrpSpPr>
            <p:cNvPr id="67" name="Ομάδα 66"/>
            <p:cNvGrpSpPr/>
            <p:nvPr/>
          </p:nvGrpSpPr>
          <p:grpSpPr>
            <a:xfrm>
              <a:off x="2217697" y="4044239"/>
              <a:ext cx="845345" cy="971907"/>
              <a:chOff x="2217697" y="4044239"/>
              <a:chExt cx="845345" cy="971907"/>
            </a:xfrm>
          </p:grpSpPr>
          <p:sp>
            <p:nvSpPr>
              <p:cNvPr id="57" name="Rectangle 22"/>
              <p:cNvSpPr>
                <a:spLocks noChangeArrowheads="1"/>
              </p:cNvSpPr>
              <p:nvPr/>
            </p:nvSpPr>
            <p:spPr bwMode="auto">
              <a:xfrm>
                <a:off x="2217697" y="4708369"/>
                <a:ext cx="8453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l-GR" altLang="el-GR" sz="1400" b="1" dirty="0">
                    <a:solidFill>
                      <a:srgbClr val="FF0000"/>
                    </a:solidFill>
                    <a:latin typeface="Comic Sans MS" pitchFamily="66" charset="0"/>
                  </a:rPr>
                  <a:t>θέση Ε</a:t>
                </a:r>
              </a:p>
            </p:txBody>
          </p:sp>
          <p:grpSp>
            <p:nvGrpSpPr>
              <p:cNvPr id="63" name="Ομάδα 62"/>
              <p:cNvGrpSpPr/>
              <p:nvPr/>
            </p:nvGrpSpPr>
            <p:grpSpPr>
              <a:xfrm>
                <a:off x="2331629" y="4044239"/>
                <a:ext cx="360363" cy="459112"/>
                <a:chOff x="2676965" y="5141320"/>
                <a:chExt cx="360363" cy="459112"/>
              </a:xfrm>
            </p:grpSpPr>
            <p:sp>
              <p:nvSpPr>
                <p:cNvPr id="61" name="Line 11"/>
                <p:cNvSpPr>
                  <a:spLocks noChangeShapeType="1"/>
                </p:cNvSpPr>
                <p:nvPr/>
              </p:nvSpPr>
              <p:spPr bwMode="auto">
                <a:xfrm flipH="1" flipV="1">
                  <a:off x="2961424" y="5284672"/>
                  <a:ext cx="0" cy="3157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62" name="Text Box 17"/>
                    <p:cNvSpPr txBox="1">
                      <a:spLocks noChangeArrowheads="1"/>
                    </p:cNvSpPr>
                    <p:nvPr/>
                  </p:nvSpPr>
                  <p:spPr bwMode="auto">
                    <a:xfrm>
                      <a:off x="2676965" y="5141320"/>
                      <a:ext cx="360363" cy="3339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smtClean="0">
                                    <a:latin typeface="Cambria Math" panose="02040503050406030204" pitchFamily="18" charset="0"/>
                                  </a:rPr>
                                </m:ctrlPr>
                              </m:accPr>
                              <m:e>
                                <m:r>
                                  <a:rPr lang="en-US" altLang="el-GR" sz="1400" b="1" i="1" dirty="0" smtClean="0">
                                    <a:latin typeface="Cambria Math" panose="02040503050406030204" pitchFamily="18" charset="0"/>
                                  </a:rPr>
                                  <m:t>𝑭</m:t>
                                </m:r>
                              </m:e>
                            </m:acc>
                          </m:oMath>
                        </m:oMathPara>
                      </a14:m>
                      <a:endParaRPr lang="el-GR" altLang="el-GR" sz="1400" b="1" i="1" dirty="0">
                        <a:latin typeface="Comic Sans MS" pitchFamily="66" charset="0"/>
                      </a:endParaRPr>
                    </a:p>
                  </p:txBody>
                </p:sp>
              </mc:Choice>
              <mc:Fallback xmlns="">
                <p:sp>
                  <p:nvSpPr>
                    <p:cNvPr id="62" name="Text Box 17"/>
                    <p:cNvSpPr txBox="1">
                      <a:spLocks noRot="1" noChangeAspect="1" noMove="1" noResize="1" noEditPoints="1" noAdjustHandles="1" noChangeArrowheads="1" noChangeShapeType="1" noTextEdit="1"/>
                    </p:cNvSpPr>
                    <p:nvPr/>
                  </p:nvSpPr>
                  <p:spPr bwMode="auto">
                    <a:xfrm>
                      <a:off x="2676965" y="5141320"/>
                      <a:ext cx="360363" cy="333938"/>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sp>
        <p:nvSpPr>
          <p:cNvPr id="5" name="Θέση ημερομηνίας 4">
            <a:extLst>
              <a:ext uri="{FF2B5EF4-FFF2-40B4-BE49-F238E27FC236}">
                <a16:creationId xmlns:a16="http://schemas.microsoft.com/office/drawing/2014/main" id="{E5FD7530-1C85-409A-8744-AB64F29D4E95}"/>
              </a:ext>
            </a:extLst>
          </p:cNvPr>
          <p:cNvSpPr>
            <a:spLocks noGrp="1"/>
          </p:cNvSpPr>
          <p:nvPr>
            <p:ph type="dt" sz="half" idx="10"/>
          </p:nvPr>
        </p:nvSpPr>
        <p:spPr/>
        <p:txBody>
          <a:bodyPr/>
          <a:lstStyle/>
          <a:p>
            <a:fld id="{E8EAC672-F6FF-4124-9812-457567493429}"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499DDC40-C5B4-4B05-BD51-4FAA8EB242AC}"/>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2156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1500"/>
                                        <p:tgtEl>
                                          <p:spTgt spid="2">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1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1500"/>
                                        <p:tgtEl>
                                          <p:spTgt spid="2">
                                            <p:txEl>
                                              <p:pRg st="2" end="2"/>
                                            </p:txEl>
                                          </p:spTgt>
                                        </p:tgtEl>
                                      </p:cBhvr>
                                    </p:animEffect>
                                  </p:childTnLst>
                                </p:cTn>
                              </p:par>
                            </p:childTnLst>
                          </p:cTn>
                        </p:par>
                        <p:par>
                          <p:cTn id="29" fill="hold">
                            <p:stCondLst>
                              <p:cond delay="1500"/>
                            </p:stCondLst>
                            <p:childTnLst>
                              <p:par>
                                <p:cTn id="30" presetID="10" presetClass="entr" presetSubtype="0" fill="hold" nodeType="afterEffect">
                                  <p:stCondLst>
                                    <p:cond delay="25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1500"/>
                                        <p:tgtEl>
                                          <p:spTgt spid="2">
                                            <p:txEl>
                                              <p:pRg st="3" end="3"/>
                                            </p:txEl>
                                          </p:spTgt>
                                        </p:tgtEl>
                                      </p:cBhvr>
                                    </p:animEffect>
                                  </p:childTnLst>
                                </p:cTn>
                              </p:par>
                            </p:childTnLst>
                          </p:cTn>
                        </p:par>
                        <p:par>
                          <p:cTn id="38" fill="hold">
                            <p:stCondLst>
                              <p:cond delay="1500"/>
                            </p:stCondLst>
                            <p:childTnLst>
                              <p:par>
                                <p:cTn id="39" presetID="10" presetClass="entr" presetSubtype="0" fill="hold" nodeType="afterEffect">
                                  <p:stCondLst>
                                    <p:cond delay="50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75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left)">
                                      <p:cBhvr>
                                        <p:cTn id="46" dur="1500"/>
                                        <p:tgtEl>
                                          <p:spTgt spid="2">
                                            <p:txEl>
                                              <p:pRg st="4" end="4"/>
                                            </p:txEl>
                                          </p:spTgt>
                                        </p:tgtEl>
                                      </p:cBhvr>
                                    </p:animEffect>
                                  </p:childTnLst>
                                </p:cTn>
                              </p:par>
                            </p:childTnLst>
                          </p:cTn>
                        </p:par>
                        <p:par>
                          <p:cTn id="47" fill="hold">
                            <p:stCondLst>
                              <p:cond delay="1500"/>
                            </p:stCondLst>
                            <p:childTnLst>
                              <p:par>
                                <p:cTn id="48" presetID="10" presetClass="entr" presetSubtype="0" fill="hold" nodeType="afterEffect">
                                  <p:stCondLst>
                                    <p:cond delay="50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wipe(left)">
                                      <p:cBhvr>
                                        <p:cTn id="55"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Ομάδα 89"/>
          <p:cNvGrpSpPr/>
          <p:nvPr/>
        </p:nvGrpSpPr>
        <p:grpSpPr>
          <a:xfrm>
            <a:off x="608226" y="1035279"/>
            <a:ext cx="3100174" cy="4431839"/>
            <a:chOff x="608226" y="1035279"/>
            <a:chExt cx="3100174" cy="4431839"/>
          </a:xfrm>
        </p:grpSpPr>
        <p:grpSp>
          <p:nvGrpSpPr>
            <p:cNvPr id="5" name="Ομάδα 4"/>
            <p:cNvGrpSpPr/>
            <p:nvPr/>
          </p:nvGrpSpPr>
          <p:grpSpPr>
            <a:xfrm>
              <a:off x="768653" y="4343453"/>
              <a:ext cx="1425841" cy="1123665"/>
              <a:chOff x="768653" y="4343453"/>
              <a:chExt cx="1425841" cy="1123665"/>
            </a:xfrm>
          </p:grpSpPr>
          <p:grpSp>
            <p:nvGrpSpPr>
              <p:cNvPr id="6" name="Ομάδα 5"/>
              <p:cNvGrpSpPr/>
              <p:nvPr/>
            </p:nvGrpSpPr>
            <p:grpSpPr>
              <a:xfrm>
                <a:off x="768653" y="4343453"/>
                <a:ext cx="1425841" cy="941219"/>
                <a:chOff x="1303732" y="4369503"/>
                <a:chExt cx="1425841" cy="941219"/>
              </a:xfrm>
            </p:grpSpPr>
            <p:sp>
              <p:nvSpPr>
                <p:cNvPr id="10" name="Rectangle 7"/>
                <p:cNvSpPr>
                  <a:spLocks noChangeArrowheads="1"/>
                </p:cNvSpPr>
                <p:nvPr/>
              </p:nvSpPr>
              <p:spPr bwMode="auto">
                <a:xfrm>
                  <a:off x="1303732" y="4379789"/>
                  <a:ext cx="10077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Δ</a:t>
                  </a:r>
                  <a:endParaRPr lang="en-US" altLang="el-GR" sz="1600" dirty="0">
                    <a:solidFill>
                      <a:srgbClr val="FF0000"/>
                    </a:solidFill>
                    <a:latin typeface="Comic Sans MS" pitchFamily="66" charset="0"/>
                  </a:endParaRPr>
                </a:p>
              </p:txBody>
            </p:sp>
            <p:sp>
              <p:nvSpPr>
                <p:cNvPr id="11" name="Oval 14"/>
                <p:cNvSpPr>
                  <a:spLocks noChangeArrowheads="1"/>
                </p:cNvSpPr>
                <p:nvPr/>
              </p:nvSpPr>
              <p:spPr bwMode="auto">
                <a:xfrm>
                  <a:off x="2202215" y="4369503"/>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2" name="Ομάδα 11"/>
                <p:cNvGrpSpPr/>
                <p:nvPr/>
              </p:nvGrpSpPr>
              <p:grpSpPr>
                <a:xfrm>
                  <a:off x="2346676" y="4547612"/>
                  <a:ext cx="382897" cy="763110"/>
                  <a:chOff x="2346676" y="4547612"/>
                  <a:chExt cx="382897" cy="763110"/>
                </a:xfrm>
              </p:grpSpPr>
              <mc:AlternateContent xmlns:mc="http://schemas.openxmlformats.org/markup-compatibility/2006" xmlns:a14="http://schemas.microsoft.com/office/drawing/2010/main">
                <mc:Choice Requires="a14">
                  <p:sp>
                    <p:nvSpPr>
                      <p:cNvPr id="13" name="Text Box 17"/>
                      <p:cNvSpPr txBox="1">
                        <a:spLocks noChangeArrowheads="1"/>
                      </p:cNvSpPr>
                      <p:nvPr/>
                    </p:nvSpPr>
                    <p:spPr bwMode="auto">
                      <a:xfrm>
                        <a:off x="2369210" y="4972168"/>
                        <a:ext cx="360363"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13" name="Text Box 17"/>
                      <p:cNvSpPr txBox="1">
                        <a:spLocks noRot="1" noChangeAspect="1" noMove="1" noResize="1" noEditPoints="1" noAdjustHandles="1" noChangeArrowheads="1" noChangeShapeType="1" noTextEdit="1"/>
                      </p:cNvSpPr>
                      <p:nvPr/>
                    </p:nvSpPr>
                    <p:spPr bwMode="auto">
                      <a:xfrm>
                        <a:off x="2369210" y="4972168"/>
                        <a:ext cx="360363" cy="33855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4" name="Line 15"/>
                  <p:cNvSpPr>
                    <a:spLocks noChangeShapeType="1"/>
                  </p:cNvSpPr>
                  <p:nvPr/>
                </p:nvSpPr>
                <p:spPr bwMode="auto">
                  <a:xfrm>
                    <a:off x="2346676" y="4547612"/>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7" name="Ομάδα 6"/>
              <p:cNvGrpSpPr/>
              <p:nvPr/>
            </p:nvGrpSpPr>
            <p:grpSpPr>
              <a:xfrm>
                <a:off x="1310505" y="4724400"/>
                <a:ext cx="543285" cy="742718"/>
                <a:chOff x="2296945" y="4508500"/>
                <a:chExt cx="719137" cy="742718"/>
              </a:xfrm>
            </p:grpSpPr>
            <mc:AlternateContent xmlns:mc="http://schemas.openxmlformats.org/markup-compatibility/2006" xmlns:a14="http://schemas.microsoft.com/office/drawing/2010/main">
              <mc:Choice Requires="a14">
                <p:sp>
                  <p:nvSpPr>
                    <p:cNvPr id="8" name="Text Box 24"/>
                    <p:cNvSpPr txBox="1">
                      <a:spLocks noChangeArrowheads="1"/>
                    </p:cNvSpPr>
                    <p:nvPr/>
                  </p:nvSpPr>
                  <p:spPr bwMode="auto">
                    <a:xfrm>
                      <a:off x="2296945" y="4918306"/>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8" name="Text Box 24"/>
                    <p:cNvSpPr txBox="1">
                      <a:spLocks noRot="1" noChangeAspect="1" noMove="1" noResize="1" noEditPoints="1" noAdjustHandles="1" noChangeArrowheads="1" noChangeShapeType="1" noTextEdit="1"/>
                    </p:cNvSpPr>
                    <p:nvPr/>
                  </p:nvSpPr>
                  <p:spPr bwMode="auto">
                    <a:xfrm>
                      <a:off x="2296945" y="4918306"/>
                      <a:ext cx="719137" cy="332912"/>
                    </a:xfrm>
                    <a:prstGeom prst="rect">
                      <a:avLst/>
                    </a:prstGeom>
                    <a:blipFill>
                      <a:blip r:embed="rId3"/>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9"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15" name="Ομάδα 14"/>
            <p:cNvGrpSpPr/>
            <p:nvPr/>
          </p:nvGrpSpPr>
          <p:grpSpPr>
            <a:xfrm>
              <a:off x="827088" y="1035279"/>
              <a:ext cx="2881312" cy="4071997"/>
              <a:chOff x="827088" y="1035279"/>
              <a:chExt cx="2881312" cy="4071997"/>
            </a:xfrm>
          </p:grpSpPr>
          <p:sp>
            <p:nvSpPr>
              <p:cNvPr id="16" name="Text Box 9"/>
              <p:cNvSpPr txBox="1">
                <a:spLocks noChangeArrowheads="1"/>
              </p:cNvSpPr>
              <p:nvPr/>
            </p:nvSpPr>
            <p:spPr bwMode="auto">
              <a:xfrm>
                <a:off x="2641452" y="1035279"/>
                <a:ext cx="7734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600" b="1" i="1" dirty="0">
                    <a:latin typeface="Comic Sans MS" pitchFamily="66" charset="0"/>
                  </a:rPr>
                  <a:t>υ</a:t>
                </a:r>
                <a:r>
                  <a:rPr lang="el-GR" altLang="el-GR" sz="1600" b="1" baseline="-25000" dirty="0">
                    <a:latin typeface="Comic Sans MS" pitchFamily="66" charset="0"/>
                  </a:rPr>
                  <a:t>αρχ</a:t>
                </a:r>
                <a:r>
                  <a:rPr lang="el-GR" altLang="el-GR" sz="1600" b="1" dirty="0">
                    <a:latin typeface="Comic Sans MS" pitchFamily="66" charset="0"/>
                  </a:rPr>
                  <a:t>=0</a:t>
                </a:r>
                <a:endParaRPr lang="el-GR" altLang="el-GR" sz="1600" b="1" i="1" dirty="0">
                  <a:latin typeface="Comic Sans MS" pitchFamily="66" charset="0"/>
                </a:endParaRPr>
              </a:p>
            </p:txBody>
          </p:sp>
          <p:grpSp>
            <p:nvGrpSpPr>
              <p:cNvPr id="17" name="Ομάδα 16"/>
              <p:cNvGrpSpPr/>
              <p:nvPr/>
            </p:nvGrpSpPr>
            <p:grpSpPr>
              <a:xfrm>
                <a:off x="1432845" y="1104568"/>
                <a:ext cx="1208607" cy="338554"/>
                <a:chOff x="514182" y="1122679"/>
                <a:chExt cx="1208607" cy="338554"/>
              </a:xfrm>
            </p:grpSpPr>
            <p:sp>
              <p:nvSpPr>
                <p:cNvPr id="26" name="Rectangle 5"/>
                <p:cNvSpPr>
                  <a:spLocks noChangeArrowheads="1"/>
                </p:cNvSpPr>
                <p:nvPr/>
              </p:nvSpPr>
              <p:spPr bwMode="auto">
                <a:xfrm>
                  <a:off x="514182" y="1122679"/>
                  <a:ext cx="9843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 </a:t>
                  </a:r>
                  <a:r>
                    <a:rPr lang="en-US" altLang="el-GR" sz="1600" b="1" dirty="0">
                      <a:solidFill>
                        <a:srgbClr val="FF0000"/>
                      </a:solidFill>
                      <a:latin typeface="Comic Sans MS" pitchFamily="66" charset="0"/>
                    </a:rPr>
                    <a:t>A</a:t>
                  </a:r>
                  <a:r>
                    <a:rPr lang="en-US" altLang="el-GR" sz="1600" dirty="0">
                      <a:latin typeface="Comic Sans MS" pitchFamily="66" charset="0"/>
                    </a:rPr>
                    <a:t> </a:t>
                  </a:r>
                </a:p>
              </p:txBody>
            </p:sp>
            <p:sp>
              <p:nvSpPr>
                <p:cNvPr id="27" name="Oval 12"/>
                <p:cNvSpPr>
                  <a:spLocks noChangeArrowheads="1"/>
                </p:cNvSpPr>
                <p:nvPr/>
              </p:nvSpPr>
              <p:spPr bwMode="auto">
                <a:xfrm>
                  <a:off x="1433864" y="1134234"/>
                  <a:ext cx="288925" cy="288925"/>
                </a:xfrm>
                <a:prstGeom prst="ellipse">
                  <a:avLst/>
                </a:prstGeom>
                <a:solidFill>
                  <a:srgbClr val="FF9900"/>
                </a:solidFill>
                <a:ln w="9525">
                  <a:solidFill>
                    <a:schemeClr val="tx1"/>
                  </a:solidFill>
                  <a:round/>
                  <a:headEnd/>
                  <a:tailEnd/>
                </a:ln>
              </p:spPr>
              <p:txBody>
                <a:bodyPr/>
                <a:lstStyle/>
                <a:p>
                  <a:endParaRPr lang="el-GR"/>
                </a:p>
              </p:txBody>
            </p:sp>
          </p:grpSp>
          <p:grpSp>
            <p:nvGrpSpPr>
              <p:cNvPr id="18" name="Ομάδα 17"/>
              <p:cNvGrpSpPr/>
              <p:nvPr/>
            </p:nvGrpSpPr>
            <p:grpSpPr>
              <a:xfrm>
                <a:off x="827088" y="4652963"/>
                <a:ext cx="2881312" cy="454313"/>
                <a:chOff x="827088" y="4652963"/>
                <a:chExt cx="2881312" cy="454313"/>
              </a:xfrm>
            </p:grpSpPr>
            <p:sp>
              <p:nvSpPr>
                <p:cNvPr id="24"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25" name="Text Box 34"/>
                <p:cNvSpPr txBox="1">
                  <a:spLocks noChangeArrowheads="1"/>
                </p:cNvSpPr>
                <p:nvPr/>
              </p:nvSpPr>
              <p:spPr bwMode="auto">
                <a:xfrm>
                  <a:off x="2199775" y="4768722"/>
                  <a:ext cx="954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a:t>
                  </a:r>
                  <a:r>
                    <a:rPr lang="el-GR" altLang="el-GR" sz="1600" b="1" i="1" baseline="-25000" dirty="0">
                      <a:latin typeface="Comic Sans MS" pitchFamily="66" charset="0"/>
                    </a:rPr>
                    <a:t> </a:t>
                  </a:r>
                  <a:r>
                    <a:rPr lang="el-GR" altLang="el-GR" sz="1600" b="1" dirty="0">
                      <a:latin typeface="Comic Sans MS" pitchFamily="66" charset="0"/>
                    </a:rPr>
                    <a:t>= 0</a:t>
                  </a:r>
                </a:p>
              </p:txBody>
            </p:sp>
          </p:grpSp>
          <p:grpSp>
            <p:nvGrpSpPr>
              <p:cNvPr id="19" name="Ομάδα 18"/>
              <p:cNvGrpSpPr/>
              <p:nvPr/>
            </p:nvGrpSpPr>
            <p:grpSpPr>
              <a:xfrm>
                <a:off x="2704347" y="1405048"/>
                <a:ext cx="503237" cy="3238500"/>
                <a:chOff x="9365312" y="1811711"/>
                <a:chExt cx="503237" cy="3349578"/>
              </a:xfrm>
            </p:grpSpPr>
            <p:sp>
              <p:nvSpPr>
                <p:cNvPr id="20" name="Line 4"/>
                <p:cNvSpPr>
                  <a:spLocks noChangeShapeType="1"/>
                </p:cNvSpPr>
                <p:nvPr/>
              </p:nvSpPr>
              <p:spPr bwMode="auto">
                <a:xfrm flipV="1">
                  <a:off x="9365312" y="1811711"/>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1" name="Line 6"/>
                <p:cNvSpPr>
                  <a:spLocks noChangeShapeType="1"/>
                </p:cNvSpPr>
                <p:nvPr/>
              </p:nvSpPr>
              <p:spPr bwMode="auto">
                <a:xfrm>
                  <a:off x="9616932" y="1811711"/>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2" name="Text Box 11"/>
                <p:cNvSpPr txBox="1">
                  <a:spLocks noChangeArrowheads="1"/>
                </p:cNvSpPr>
                <p:nvPr/>
              </p:nvSpPr>
              <p:spPr bwMode="auto">
                <a:xfrm>
                  <a:off x="9365313" y="3276442"/>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sp>
              <p:nvSpPr>
                <p:cNvPr id="23" name="Line 6"/>
                <p:cNvSpPr>
                  <a:spLocks noChangeShapeType="1"/>
                </p:cNvSpPr>
                <p:nvPr/>
              </p:nvSpPr>
              <p:spPr bwMode="auto">
                <a:xfrm>
                  <a:off x="9616931" y="3755575"/>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grpSp>
          <p:nvGrpSpPr>
            <p:cNvPr id="28" name="Ομάδα 27"/>
            <p:cNvGrpSpPr/>
            <p:nvPr/>
          </p:nvGrpSpPr>
          <p:grpSpPr>
            <a:xfrm>
              <a:off x="608226" y="2441510"/>
              <a:ext cx="1606339" cy="2175827"/>
              <a:chOff x="608226" y="2441510"/>
              <a:chExt cx="1606339" cy="2175827"/>
            </a:xfrm>
          </p:grpSpPr>
          <p:grpSp>
            <p:nvGrpSpPr>
              <p:cNvPr id="29" name="Ομάδα 28"/>
              <p:cNvGrpSpPr/>
              <p:nvPr/>
            </p:nvGrpSpPr>
            <p:grpSpPr>
              <a:xfrm>
                <a:off x="813985" y="2441510"/>
                <a:ext cx="1400580" cy="916405"/>
                <a:chOff x="1349064" y="2467560"/>
                <a:chExt cx="1400580" cy="916405"/>
              </a:xfrm>
            </p:grpSpPr>
            <p:sp>
              <p:nvSpPr>
                <p:cNvPr id="38" name="Oval 10"/>
                <p:cNvSpPr>
                  <a:spLocks noChangeArrowheads="1"/>
                </p:cNvSpPr>
                <p:nvPr/>
              </p:nvSpPr>
              <p:spPr bwMode="auto">
                <a:xfrm>
                  <a:off x="2195513" y="2492375"/>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39" name="Ομάδα 38"/>
                <p:cNvGrpSpPr/>
                <p:nvPr/>
              </p:nvGrpSpPr>
              <p:grpSpPr>
                <a:xfrm>
                  <a:off x="2339975" y="2632090"/>
                  <a:ext cx="409669" cy="751875"/>
                  <a:chOff x="2339975" y="2632090"/>
                  <a:chExt cx="409669" cy="751875"/>
                </a:xfrm>
              </p:grpSpPr>
              <p:sp>
                <p:nvSpPr>
                  <p:cNvPr id="41" name="Line 11"/>
                  <p:cNvSpPr>
                    <a:spLocks noChangeShapeType="1"/>
                  </p:cNvSpPr>
                  <p:nvPr/>
                </p:nvSpPr>
                <p:spPr bwMode="auto">
                  <a:xfrm>
                    <a:off x="2339975" y="2632090"/>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42" name="Text Box 16"/>
                      <p:cNvSpPr txBox="1">
                        <a:spLocks noChangeArrowheads="1"/>
                      </p:cNvSpPr>
                      <p:nvPr/>
                    </p:nvSpPr>
                    <p:spPr bwMode="auto">
                      <a:xfrm>
                        <a:off x="2389282" y="3045411"/>
                        <a:ext cx="360362"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42" name="Text Box 16"/>
                      <p:cNvSpPr txBox="1">
                        <a:spLocks noRot="1" noChangeAspect="1" noMove="1" noResize="1" noEditPoints="1" noAdjustHandles="1" noChangeArrowheads="1" noChangeShapeType="1" noTextEdit="1"/>
                      </p:cNvSpPr>
                      <p:nvPr/>
                    </p:nvSpPr>
                    <p:spPr bwMode="auto">
                      <a:xfrm>
                        <a:off x="2389282" y="3045411"/>
                        <a:ext cx="360362" cy="33855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40" name="Rectangle 22"/>
                <p:cNvSpPr>
                  <a:spLocks noChangeArrowheads="1"/>
                </p:cNvSpPr>
                <p:nvPr/>
              </p:nvSpPr>
              <p:spPr bwMode="auto">
                <a:xfrm>
                  <a:off x="1349064" y="2467560"/>
                  <a:ext cx="8370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Γ</a:t>
                  </a:r>
                </a:p>
              </p:txBody>
            </p:sp>
          </p:grpSp>
          <p:grpSp>
            <p:nvGrpSpPr>
              <p:cNvPr id="30" name="Ομάδα 29"/>
              <p:cNvGrpSpPr/>
              <p:nvPr/>
            </p:nvGrpSpPr>
            <p:grpSpPr>
              <a:xfrm>
                <a:off x="608226" y="2740674"/>
                <a:ext cx="503237" cy="1876663"/>
                <a:chOff x="10126962" y="1802717"/>
                <a:chExt cx="503237" cy="3349578"/>
              </a:xfrm>
            </p:grpSpPr>
            <p:sp>
              <p:nvSpPr>
                <p:cNvPr id="34"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5"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6" name="Text Box 11"/>
                <p:cNvSpPr txBox="1">
                  <a:spLocks noChangeArrowheads="1"/>
                </p:cNvSpPr>
                <p:nvPr/>
              </p:nvSpPr>
              <p:spPr bwMode="auto">
                <a:xfrm>
                  <a:off x="10144821" y="3116933"/>
                  <a:ext cx="467518" cy="3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Γ</a:t>
                  </a:r>
                </a:p>
              </p:txBody>
            </p:sp>
            <p:sp>
              <p:nvSpPr>
                <p:cNvPr id="37"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31" name="Ομάδα 30"/>
              <p:cNvGrpSpPr/>
              <p:nvPr/>
            </p:nvGrpSpPr>
            <p:grpSpPr>
              <a:xfrm>
                <a:off x="1123827" y="2733769"/>
                <a:ext cx="543285" cy="622487"/>
                <a:chOff x="2079077" y="4508500"/>
                <a:chExt cx="719137" cy="622487"/>
              </a:xfrm>
            </p:grpSpPr>
            <mc:AlternateContent xmlns:mc="http://schemas.openxmlformats.org/markup-compatibility/2006" xmlns:a14="http://schemas.microsoft.com/office/drawing/2010/main">
              <mc:Choice Requires="a14">
                <p:sp>
                  <p:nvSpPr>
                    <p:cNvPr id="32" name="Text Box 24"/>
                    <p:cNvSpPr txBox="1">
                      <a:spLocks noChangeArrowheads="1"/>
                    </p:cNvSpPr>
                    <p:nvPr/>
                  </p:nvSpPr>
                  <p:spPr bwMode="auto">
                    <a:xfrm>
                      <a:off x="2079077" y="4798075"/>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32" name="Text Box 24"/>
                    <p:cNvSpPr txBox="1">
                      <a:spLocks noRot="1" noChangeAspect="1" noMove="1" noResize="1" noEditPoints="1" noAdjustHandles="1" noChangeArrowheads="1" noChangeShapeType="1" noTextEdit="1"/>
                    </p:cNvSpPr>
                    <p:nvPr/>
                  </p:nvSpPr>
                  <p:spPr bwMode="auto">
                    <a:xfrm>
                      <a:off x="2079077" y="4798075"/>
                      <a:ext cx="719137" cy="332912"/>
                    </a:xfrm>
                    <a:prstGeom prst="rect">
                      <a:avLst/>
                    </a:prstGeom>
                    <a:blipFill>
                      <a:blip r:embed="rId5"/>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3"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sp>
        <p:nvSpPr>
          <p:cNvPr id="50" name="Rectangle 4"/>
          <p:cNvSpPr>
            <a:spLocks noChangeArrowheads="1"/>
          </p:cNvSpPr>
          <p:nvPr/>
        </p:nvSpPr>
        <p:spPr bwMode="auto">
          <a:xfrm>
            <a:off x="1885188" y="263272"/>
            <a:ext cx="8421624"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Αρχή διατήρησης της Μηχανικής Ενέργειας</a:t>
            </a:r>
          </a:p>
        </p:txBody>
      </p:sp>
      <p:sp>
        <p:nvSpPr>
          <p:cNvPr id="2" name="TextBox 1"/>
          <p:cNvSpPr txBox="1"/>
          <p:nvPr/>
        </p:nvSpPr>
        <p:spPr>
          <a:xfrm>
            <a:off x="3746342" y="971129"/>
            <a:ext cx="7391050" cy="507831"/>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Η μεταβολή της κινητικής ενέργειας ανάμεσα στις θέσεις Α και Δ</a:t>
            </a:r>
            <a:r>
              <a:rPr lang="en-US" b="1" dirty="0">
                <a:latin typeface="Comic Sans MS" panose="030F0702030302020204" pitchFamily="66" charset="0"/>
              </a:rPr>
              <a:t>:</a:t>
            </a:r>
            <a:endParaRPr lang="el-GR" b="1" dirty="0">
              <a:latin typeface="Comic Sans MS" panose="030F0702030302020204" pitchFamily="66" charset="0"/>
            </a:endParaRPr>
          </a:p>
        </p:txBody>
      </p:sp>
      <p:grpSp>
        <p:nvGrpSpPr>
          <p:cNvPr id="63" name="Ομάδα 62"/>
          <p:cNvGrpSpPr/>
          <p:nvPr/>
        </p:nvGrpSpPr>
        <p:grpSpPr>
          <a:xfrm>
            <a:off x="5582584" y="1549356"/>
            <a:ext cx="3952172" cy="404919"/>
            <a:chOff x="5637276" y="2971800"/>
            <a:chExt cx="3952172" cy="404919"/>
          </a:xfrm>
        </p:grpSpPr>
        <mc:AlternateContent xmlns:mc="http://schemas.openxmlformats.org/markup-compatibility/2006" xmlns:a14="http://schemas.microsoft.com/office/drawing/2010/main">
          <mc:Choice Requires="a14">
            <p:sp>
              <p:nvSpPr>
                <p:cNvPr id="60" name="TextBox 59"/>
                <p:cNvSpPr txBox="1"/>
                <p:nvPr/>
              </p:nvSpPr>
              <p:spPr>
                <a:xfrm>
                  <a:off x="5637276" y="2971800"/>
                  <a:ext cx="3952172" cy="404919"/>
                </a:xfrm>
                <a:prstGeom prst="rect">
                  <a:avLst/>
                </a:prstGeom>
                <a:noFill/>
              </p:spPr>
              <p:txBody>
                <a:bodyPr wrap="none" lIns="0" tIns="0" rIns="0" bIns="0" rtlCol="0">
                  <a:spAutoFit/>
                </a:bodyPr>
                <a:lstStyle/>
                <a:p>
                  <a14:m>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l-GR" sz="2400" b="1" i="1" smtClean="0">
                              <a:latin typeface="Cambria Math" panose="02040503050406030204" pitchFamily="18" charset="0"/>
                            </a:rPr>
                            <m:t>𝜥</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𝛕</m:t>
                          </m:r>
                          <m:r>
                            <a:rPr lang="el-GR" sz="2400" b="1" i="1" smtClean="0">
                              <a:latin typeface="Cambria Math" panose="02040503050406030204" pitchFamily="18" charset="0"/>
                            </a:rPr>
                            <m:t> </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𝛂</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𝒘</m:t>
                          </m:r>
                        </m:sub>
                      </m:sSub>
                    </m:oMath>
                  </a14:m>
                  <a:r>
                    <a:rPr lang="el-GR" sz="2400" b="1" dirty="0"/>
                    <a:t> </a:t>
                  </a:r>
                </a:p>
              </p:txBody>
            </p:sp>
          </mc:Choice>
          <mc:Fallback xmlns="">
            <p:sp>
              <p:nvSpPr>
                <p:cNvPr id="60" name="TextBox 59"/>
                <p:cNvSpPr txBox="1">
                  <a:spLocks noRot="1" noChangeAspect="1" noMove="1" noResize="1" noEditPoints="1" noAdjustHandles="1" noChangeArrowheads="1" noChangeShapeType="1" noTextEdit="1"/>
                </p:cNvSpPr>
                <p:nvPr/>
              </p:nvSpPr>
              <p:spPr>
                <a:xfrm>
                  <a:off x="5637276" y="2971800"/>
                  <a:ext cx="3952172" cy="404919"/>
                </a:xfrm>
                <a:prstGeom prst="rect">
                  <a:avLst/>
                </a:prstGeom>
                <a:blipFill>
                  <a:blip r:embed="rId6"/>
                  <a:stretch>
                    <a:fillRect l="-2778" b="-25373"/>
                  </a:stretch>
                </a:blipFill>
              </p:spPr>
              <p:txBody>
                <a:bodyPr/>
                <a:lstStyle/>
                <a:p>
                  <a:r>
                    <a:rPr lang="el-GR">
                      <a:noFill/>
                    </a:rPr>
                    <a:t> </a:t>
                  </a:r>
                </a:p>
              </p:txBody>
            </p:sp>
          </mc:Fallback>
        </mc:AlternateContent>
        <p:cxnSp>
          <p:nvCxnSpPr>
            <p:cNvPr id="62" name="Ευθύγραμμο βέλος σύνδεσης 61"/>
            <p:cNvCxnSpPr/>
            <p:nvPr/>
          </p:nvCxnSpPr>
          <p:spPr>
            <a:xfrm>
              <a:off x="6327648" y="3259668"/>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3793904" y="2046346"/>
            <a:ext cx="7573578" cy="507831"/>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Η μεταβολή της δυναμικής ενέργειας ανάμεσα στις θέσεις Α και Δ</a:t>
            </a:r>
            <a:r>
              <a:rPr lang="en-US" b="1" dirty="0">
                <a:latin typeface="Comic Sans MS" panose="030F0702030302020204" pitchFamily="66" charset="0"/>
              </a:rPr>
              <a:t>:</a:t>
            </a:r>
            <a:endParaRPr lang="el-GR" b="1" dirty="0">
              <a:latin typeface="Comic Sans MS" panose="030F0702030302020204" pitchFamily="66" charset="0"/>
            </a:endParaRPr>
          </a:p>
        </p:txBody>
      </p:sp>
      <p:sp>
        <p:nvSpPr>
          <p:cNvPr id="68" name="TextBox 67"/>
          <p:cNvSpPr txBox="1"/>
          <p:nvPr/>
        </p:nvSpPr>
        <p:spPr>
          <a:xfrm>
            <a:off x="9739884" y="1558139"/>
            <a:ext cx="566928" cy="338554"/>
          </a:xfrm>
          <a:prstGeom prst="rect">
            <a:avLst/>
          </a:prstGeom>
          <a:noFill/>
        </p:spPr>
        <p:txBody>
          <a:bodyPr wrap="square" rtlCol="0">
            <a:spAutoFit/>
          </a:bodyPr>
          <a:lstStyle/>
          <a:p>
            <a:r>
              <a:rPr lang="en-US" sz="1600" dirty="0">
                <a:latin typeface="Comic Sans MS" panose="030F0702030302020204" pitchFamily="66" charset="0"/>
              </a:rPr>
              <a:t>(3)</a:t>
            </a:r>
            <a:endParaRPr lang="el-GR" sz="1600" dirty="0">
              <a:latin typeface="Comic Sans MS" panose="030F0702030302020204" pitchFamily="66" charset="0"/>
            </a:endParaRPr>
          </a:p>
        </p:txBody>
      </p:sp>
      <p:sp>
        <p:nvSpPr>
          <p:cNvPr id="69" name="TextBox 68"/>
          <p:cNvSpPr txBox="1"/>
          <p:nvPr/>
        </p:nvSpPr>
        <p:spPr>
          <a:xfrm>
            <a:off x="10123868" y="2610787"/>
            <a:ext cx="477012" cy="338554"/>
          </a:xfrm>
          <a:prstGeom prst="rect">
            <a:avLst/>
          </a:prstGeom>
          <a:noFill/>
        </p:spPr>
        <p:txBody>
          <a:bodyPr wrap="square" rtlCol="0">
            <a:spAutoFit/>
          </a:bodyPr>
          <a:lstStyle/>
          <a:p>
            <a:r>
              <a:rPr lang="en-US" sz="1600" dirty="0">
                <a:latin typeface="Comic Sans MS" panose="030F0702030302020204" pitchFamily="66" charset="0"/>
              </a:rPr>
              <a:t>(4)</a:t>
            </a:r>
            <a:endParaRPr lang="el-GR" sz="1600" dirty="0">
              <a:latin typeface="Comic Sans MS" panose="030F0702030302020204" pitchFamily="66" charset="0"/>
            </a:endParaRPr>
          </a:p>
        </p:txBody>
      </p:sp>
      <p:sp>
        <p:nvSpPr>
          <p:cNvPr id="70" name="TextBox 69"/>
          <p:cNvSpPr txBox="1"/>
          <p:nvPr/>
        </p:nvSpPr>
        <p:spPr>
          <a:xfrm>
            <a:off x="4630295" y="3247910"/>
            <a:ext cx="5559552" cy="369332"/>
          </a:xfrm>
          <a:prstGeom prst="rect">
            <a:avLst/>
          </a:prstGeom>
          <a:noFill/>
        </p:spPr>
        <p:txBody>
          <a:bodyPr wrap="square" rtlCol="0">
            <a:spAutoFit/>
          </a:bodyPr>
          <a:lstStyle/>
          <a:p>
            <a:pPr algn="just"/>
            <a:r>
              <a:rPr lang="el-GR" b="1" dirty="0">
                <a:latin typeface="Comic Sans MS" panose="030F0702030302020204" pitchFamily="66" charset="0"/>
              </a:rPr>
              <a:t>Προσθέτουμε κατά μέλη τις σχέσεις (3) και (4).</a:t>
            </a:r>
          </a:p>
        </p:txBody>
      </p:sp>
      <p:grpSp>
        <p:nvGrpSpPr>
          <p:cNvPr id="85" name="Ομάδα 84"/>
          <p:cNvGrpSpPr/>
          <p:nvPr/>
        </p:nvGrpSpPr>
        <p:grpSpPr>
          <a:xfrm>
            <a:off x="5515513" y="3742875"/>
            <a:ext cx="3670647" cy="461665"/>
            <a:chOff x="5763809" y="4390975"/>
            <a:chExt cx="3670647" cy="461665"/>
          </a:xfrm>
        </p:grpSpPr>
        <p:cxnSp>
          <p:nvCxnSpPr>
            <p:cNvPr id="75" name="Ευθύγραμμο βέλος σύνδεσης 74"/>
            <p:cNvCxnSpPr/>
            <p:nvPr/>
          </p:nvCxnSpPr>
          <p:spPr>
            <a:xfrm>
              <a:off x="6494624" y="4687249"/>
              <a:ext cx="3184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5763809" y="4390975"/>
              <a:ext cx="3670647" cy="461665"/>
              <a:chOff x="5066953" y="3748235"/>
              <a:chExt cx="3670647" cy="461665"/>
            </a:xfrm>
          </p:grpSpPr>
          <p:grpSp>
            <p:nvGrpSpPr>
              <p:cNvPr id="82" name="Ομάδα 81"/>
              <p:cNvGrpSpPr/>
              <p:nvPr/>
            </p:nvGrpSpPr>
            <p:grpSpPr>
              <a:xfrm>
                <a:off x="5066953" y="3751741"/>
                <a:ext cx="3367570" cy="429787"/>
                <a:chOff x="5066953" y="3751741"/>
                <a:chExt cx="3367570" cy="429787"/>
              </a:xfrm>
            </p:grpSpPr>
            <mc:AlternateContent xmlns:mc="http://schemas.openxmlformats.org/markup-compatibility/2006" xmlns:a14="http://schemas.microsoft.com/office/drawing/2010/main">
              <mc:Choice Requires="a14">
                <p:sp>
                  <p:nvSpPr>
                    <p:cNvPr id="74" name="TextBox 73"/>
                    <p:cNvSpPr txBox="1"/>
                    <p:nvPr/>
                  </p:nvSpPr>
                  <p:spPr>
                    <a:xfrm>
                      <a:off x="5066953" y="3751741"/>
                      <a:ext cx="1348061"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l-GR" sz="2400" b="1" i="1" smtClean="0">
                                    <a:latin typeface="Cambria Math" panose="02040503050406030204" pitchFamily="18" charset="0"/>
                                  </a:rPr>
                                  <m:t>𝜥</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oMath>
                        </m:oMathPara>
                      </a14:m>
                      <a:endParaRPr lang="el-GR" sz="24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5066953" y="3751741"/>
                      <a:ext cx="1348061" cy="404919"/>
                    </a:xfrm>
                    <a:prstGeom prst="rect">
                      <a:avLst/>
                    </a:prstGeom>
                    <a:blipFill>
                      <a:blip r:embed="rId7"/>
                      <a:stretch>
                        <a:fillRect l="-4977" r="-4072" b="-25758"/>
                      </a:stretch>
                    </a:blipFill>
                  </p:spPr>
                  <p:txBody>
                    <a:bodyPr/>
                    <a:lstStyle/>
                    <a:p>
                      <a:r>
                        <a:rPr lang="el-GR">
                          <a:noFill/>
                        </a:rPr>
                        <a:t> </a:t>
                      </a:r>
                    </a:p>
                  </p:txBody>
                </p:sp>
              </mc:Fallback>
            </mc:AlternateContent>
            <p:grpSp>
              <p:nvGrpSpPr>
                <p:cNvPr id="81" name="Ομάδα 80"/>
                <p:cNvGrpSpPr/>
                <p:nvPr/>
              </p:nvGrpSpPr>
              <p:grpSpPr>
                <a:xfrm>
                  <a:off x="6272956" y="3776609"/>
                  <a:ext cx="2161567" cy="404919"/>
                  <a:chOff x="4797017" y="4976812"/>
                  <a:chExt cx="2161567" cy="404919"/>
                </a:xfrm>
              </p:grpSpPr>
              <mc:AlternateContent xmlns:mc="http://schemas.openxmlformats.org/markup-compatibility/2006" xmlns:a14="http://schemas.microsoft.com/office/drawing/2010/main">
                <mc:Choice Requires="a14">
                  <p:sp>
                    <p:nvSpPr>
                      <p:cNvPr id="77" name="TextBox 76"/>
                      <p:cNvSpPr txBox="1"/>
                      <p:nvPr/>
                    </p:nvSpPr>
                    <p:spPr>
                      <a:xfrm>
                        <a:off x="4797017" y="4976812"/>
                        <a:ext cx="2161567" cy="4049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rPr>
                                <m:t> +  </m:t>
                              </m:r>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n-US" sz="2400" b="1" i="1" smtClean="0">
                                      <a:latin typeface="Cambria Math" panose="02040503050406030204" pitchFamily="18" charset="0"/>
                                    </a:rPr>
                                    <m:t>𝑼</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m:t>
                              </m:r>
                            </m:oMath>
                          </m:oMathPara>
                        </a14:m>
                        <a:endParaRPr lang="el-GR" sz="2400"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4797017" y="4976812"/>
                        <a:ext cx="2161567" cy="404919"/>
                      </a:xfrm>
                      <a:prstGeom prst="rect">
                        <a:avLst/>
                      </a:prstGeom>
                      <a:blipFill>
                        <a:blip r:embed="rId8"/>
                        <a:stretch>
                          <a:fillRect b="-25758"/>
                        </a:stretch>
                      </a:blipFill>
                    </p:spPr>
                    <p:txBody>
                      <a:bodyPr/>
                      <a:lstStyle/>
                      <a:p>
                        <a:r>
                          <a:rPr lang="el-GR">
                            <a:noFill/>
                          </a:rPr>
                          <a:t> </a:t>
                        </a:r>
                      </a:p>
                    </p:txBody>
                  </p:sp>
                </mc:Fallback>
              </mc:AlternateContent>
              <p:cxnSp>
                <p:nvCxnSpPr>
                  <p:cNvPr id="78" name="Ευθύγραμμο βέλος σύνδεσης 77"/>
                  <p:cNvCxnSpPr/>
                  <p:nvPr/>
                </p:nvCxnSpPr>
                <p:spPr>
                  <a:xfrm>
                    <a:off x="6007780" y="5244712"/>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83" name="TextBox 82"/>
                  <p:cNvSpPr txBox="1"/>
                  <p:nvPr/>
                </p:nvSpPr>
                <p:spPr>
                  <a:xfrm>
                    <a:off x="8256723" y="3748235"/>
                    <a:ext cx="4808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1" dirty="0" smtClean="0">
                              <a:latin typeface="Cambria Math" panose="02040503050406030204" pitchFamily="18" charset="0"/>
                            </a:rPr>
                            <m:t>𝟎</m:t>
                          </m:r>
                        </m:oMath>
                      </m:oMathPara>
                    </a14:m>
                    <a:endParaRPr lang="el-GR" sz="2400" b="1" dirty="0"/>
                  </a:p>
                </p:txBody>
              </p:sp>
            </mc:Choice>
            <mc:Fallback xmlns="">
              <p:sp>
                <p:nvSpPr>
                  <p:cNvPr id="83" name="TextBox 82"/>
                  <p:cNvSpPr txBox="1">
                    <a:spLocks noRot="1" noChangeAspect="1" noMove="1" noResize="1" noEditPoints="1" noAdjustHandles="1" noChangeArrowheads="1" noChangeShapeType="1" noTextEdit="1"/>
                  </p:cNvSpPr>
                  <p:nvPr/>
                </p:nvSpPr>
                <p:spPr>
                  <a:xfrm>
                    <a:off x="8256723" y="3748235"/>
                    <a:ext cx="480877" cy="461665"/>
                  </a:xfrm>
                  <a:prstGeom prst="rect">
                    <a:avLst/>
                  </a:prstGeom>
                  <a:blipFill>
                    <a:blip r:embed="rId9"/>
                    <a:stretch>
                      <a:fillRect/>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86" name="Ορθογώνιο 85"/>
              <p:cNvSpPr/>
              <p:nvPr/>
            </p:nvSpPr>
            <p:spPr>
              <a:xfrm>
                <a:off x="5442483" y="4319063"/>
                <a:ext cx="37891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𝛂</m:t>
                          </m:r>
                        </m:sub>
                      </m:sSub>
                      <m:r>
                        <a:rPr lang="el-GR" sz="2400" b="1" i="1" smtClean="0">
                          <a:latin typeface="Cambria Math" panose="02040503050406030204" pitchFamily="18" charset="0"/>
                        </a:rPr>
                        <m:t> +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𝛂</m:t>
                          </m:r>
                        </m:sub>
                      </m:sSub>
                      <m:r>
                        <a:rPr lang="el-GR" sz="2400" b="1" i="1" smtClean="0">
                          <a:latin typeface="Cambria Math" panose="02040503050406030204" pitchFamily="18" charset="0"/>
                        </a:rPr>
                        <m:t>=</m:t>
                      </m:r>
                      <m:r>
                        <a:rPr lang="el-GR" sz="2400" b="1" i="1" smtClean="0">
                          <a:latin typeface="Cambria Math" panose="02040503050406030204" pitchFamily="18" charset="0"/>
                        </a:rPr>
                        <m:t>𝟎</m:t>
                      </m:r>
                    </m:oMath>
                  </m:oMathPara>
                </a14:m>
                <a:endParaRPr lang="el-GR" sz="2400" dirty="0"/>
              </a:p>
            </p:txBody>
          </p:sp>
        </mc:Choice>
        <mc:Fallback xmlns="">
          <p:sp>
            <p:nvSpPr>
              <p:cNvPr id="86" name="Ορθογώνιο 85"/>
              <p:cNvSpPr>
                <a:spLocks noRot="1" noChangeAspect="1" noMove="1" noResize="1" noEditPoints="1" noAdjustHandles="1" noChangeArrowheads="1" noChangeShapeType="1" noTextEdit="1"/>
              </p:cNvSpPr>
              <p:nvPr/>
            </p:nvSpPr>
            <p:spPr>
              <a:xfrm>
                <a:off x="5442483" y="4319063"/>
                <a:ext cx="3789114" cy="461665"/>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7" name="Ορθογώνιο 86"/>
              <p:cNvSpPr/>
              <p:nvPr/>
            </p:nvSpPr>
            <p:spPr>
              <a:xfrm>
                <a:off x="5809213" y="4883723"/>
                <a:ext cx="3218382" cy="461665"/>
              </a:xfrm>
              <a:prstGeom prst="rect">
                <a:avLst/>
              </a:prstGeom>
            </p:spPr>
            <p:txBody>
              <a:bodyPr wrap="none">
                <a:spAutoFit/>
              </a:bodyPr>
              <a:lstStyle/>
              <a:p>
                <a14:m>
                  <m:oMath xmlns:m="http://schemas.openxmlformats.org/officeDocument/2006/math">
                    <m:sSub>
                      <m:sSubPr>
                        <m:ctrlPr>
                          <a:rPr lang="el-GR" sz="2400" b="1" i="1" smtClean="0">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m:t>
                    </m:r>
                  </m:oMath>
                </a14:m>
                <a:r>
                  <a:rPr lang="el-GR" sz="2400" dirty="0"/>
                  <a:t> </a:t>
                </a:r>
                <a14:m>
                  <m:oMath xmlns:m="http://schemas.openxmlformats.org/officeDocument/2006/math">
                    <m:sSub>
                      <m:sSubPr>
                        <m:ctrlPr>
                          <a:rPr lang="el-GR" sz="2400" b="1" i="1">
                            <a:latin typeface="Cambria Math" panose="02040503050406030204" pitchFamily="18" charset="0"/>
                          </a:rPr>
                        </m:ctrlPr>
                      </m:sSubPr>
                      <m:e>
                        <m:r>
                          <a:rPr lang="el-GR" sz="2400" b="1" i="1" smtClean="0">
                            <a:latin typeface="Cambria Math" panose="02040503050406030204" pitchFamily="18" charset="0"/>
                          </a:rPr>
                          <m:t> </m:t>
                        </m:r>
                        <m:r>
                          <a:rPr lang="el-GR" sz="2400" b="1" i="1">
                            <a:latin typeface="Cambria Math" panose="02040503050406030204" pitchFamily="18" charset="0"/>
                          </a:rPr>
                          <m:t>𝜥</m:t>
                        </m:r>
                      </m:e>
                      <m:sub>
                        <m:r>
                          <a:rPr lang="el-GR" sz="2400" b="1">
                            <a:latin typeface="Cambria Math" panose="02040503050406030204" pitchFamily="18" charset="0"/>
                          </a:rPr>
                          <m:t>𝛂</m:t>
                        </m:r>
                      </m:sub>
                    </m:sSub>
                    <m:r>
                      <a:rPr lang="el-GR" sz="2400" b="1" i="1">
                        <a:latin typeface="Cambria Math" panose="02040503050406030204" pitchFamily="18" charset="0"/>
                      </a:rPr>
                      <m:t> </m:t>
                    </m:r>
                    <m:r>
                      <a:rPr lang="el-GR" sz="2400" b="1" i="1" smtClean="0">
                        <a:latin typeface="Cambria Math" panose="02040503050406030204" pitchFamily="18" charset="0"/>
                      </a:rPr>
                      <m:t> </m:t>
                    </m:r>
                    <m:r>
                      <a:rPr lang="el-GR" sz="2400" b="1" i="1">
                        <a:latin typeface="Cambria Math" panose="02040503050406030204" pitchFamily="18" charset="0"/>
                      </a:rPr>
                      <m:t>+</m:t>
                    </m:r>
                    <m:r>
                      <a:rPr lang="el-GR" sz="2400" b="1" i="1" smtClean="0">
                        <a:latin typeface="Cambria Math" panose="02040503050406030204" pitchFamily="18" charset="0"/>
                      </a:rPr>
                      <m:t> </m:t>
                    </m:r>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𝛂</m:t>
                        </m:r>
                      </m:sub>
                    </m:sSub>
                  </m:oMath>
                </a14:m>
                <a:endParaRPr lang="el-GR" sz="2400" dirty="0"/>
              </a:p>
            </p:txBody>
          </p:sp>
        </mc:Choice>
        <mc:Fallback xmlns="">
          <p:sp>
            <p:nvSpPr>
              <p:cNvPr id="87" name="Ορθογώνιο 86"/>
              <p:cNvSpPr>
                <a:spLocks noRot="1" noChangeAspect="1" noMove="1" noResize="1" noEditPoints="1" noAdjustHandles="1" noChangeArrowheads="1" noChangeShapeType="1" noTextEdit="1"/>
              </p:cNvSpPr>
              <p:nvPr/>
            </p:nvSpPr>
            <p:spPr>
              <a:xfrm>
                <a:off x="5809213" y="4883723"/>
                <a:ext cx="3218382" cy="461665"/>
              </a:xfrm>
              <a:prstGeom prst="rect">
                <a:avLst/>
              </a:prstGeom>
              <a:blipFill>
                <a:blip r:embed="rId11"/>
                <a:stretch>
                  <a:fillRect l="-56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125744" y="5538400"/>
                <a:ext cx="2422593" cy="4026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𝛕</m:t>
                              </m:r>
                            </m:sub>
                          </m:sSub>
                        </m:sub>
                      </m:sSub>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𝛂</m:t>
                              </m:r>
                            </m:sub>
                          </m:sSub>
                        </m:sub>
                      </m:sSub>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125744" y="5538400"/>
                <a:ext cx="2422593" cy="402674"/>
              </a:xfrm>
              <a:prstGeom prst="rect">
                <a:avLst/>
              </a:prstGeom>
              <a:blipFill>
                <a:blip r:embed="rId12"/>
                <a:stretch>
                  <a:fillRect b="-27273"/>
                </a:stretch>
              </a:blipFill>
            </p:spPr>
            <p:txBody>
              <a:bodyPr/>
              <a:lstStyle/>
              <a:p>
                <a:r>
                  <a:rPr lang="el-GR">
                    <a:noFill/>
                  </a:rPr>
                  <a:t> </a:t>
                </a:r>
              </a:p>
            </p:txBody>
          </p:sp>
        </mc:Fallback>
      </mc:AlternateContent>
      <p:grpSp>
        <p:nvGrpSpPr>
          <p:cNvPr id="94" name="Ομάδα 93"/>
          <p:cNvGrpSpPr/>
          <p:nvPr/>
        </p:nvGrpSpPr>
        <p:grpSpPr>
          <a:xfrm>
            <a:off x="4079282" y="2638416"/>
            <a:ext cx="2872463" cy="404919"/>
            <a:chOff x="5637276" y="2971800"/>
            <a:chExt cx="2872463" cy="404919"/>
          </a:xfrm>
        </p:grpSpPr>
        <mc:AlternateContent xmlns:mc="http://schemas.openxmlformats.org/markup-compatibility/2006" xmlns:a14="http://schemas.microsoft.com/office/drawing/2010/main">
          <mc:Choice Requires="a14">
            <p:sp>
              <p:nvSpPr>
                <p:cNvPr id="95" name="TextBox 94"/>
                <p:cNvSpPr txBox="1"/>
                <p:nvPr/>
              </p:nvSpPr>
              <p:spPr>
                <a:xfrm>
                  <a:off x="5637276" y="2971800"/>
                  <a:ext cx="2872463" cy="4049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n-US" sz="2400" b="1" i="1" smtClean="0">
                                <a:latin typeface="Cambria Math" panose="02040503050406030204" pitchFamily="18" charset="0"/>
                              </a:rPr>
                              <m:t>𝑼</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𝛕</m:t>
                            </m:r>
                            <m:r>
                              <a:rPr lang="el-GR" sz="2400" b="1" i="1" smtClean="0">
                                <a:latin typeface="Cambria Math" panose="02040503050406030204" pitchFamily="18" charset="0"/>
                              </a:rPr>
                              <m:t> </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𝛂</m:t>
                            </m:r>
                          </m:sub>
                        </m:sSub>
                      </m:oMath>
                    </m:oMathPara>
                  </a14:m>
                  <a:endParaRPr lang="el-GR" sz="2400"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5637276" y="2971800"/>
                  <a:ext cx="2872463" cy="404919"/>
                </a:xfrm>
                <a:prstGeom prst="rect">
                  <a:avLst/>
                </a:prstGeom>
                <a:blipFill>
                  <a:blip r:embed="rId13"/>
                  <a:stretch>
                    <a:fillRect l="-3609" r="-1699" b="-25758"/>
                  </a:stretch>
                </a:blipFill>
              </p:spPr>
              <p:txBody>
                <a:bodyPr/>
                <a:lstStyle/>
                <a:p>
                  <a:r>
                    <a:rPr lang="el-GR">
                      <a:noFill/>
                    </a:rPr>
                    <a:t> </a:t>
                  </a:r>
                </a:p>
              </p:txBody>
            </p:sp>
          </mc:Fallback>
        </mc:AlternateContent>
        <p:cxnSp>
          <p:nvCxnSpPr>
            <p:cNvPr id="96" name="Ευθύγραμμο βέλος σύνδεσης 95"/>
            <p:cNvCxnSpPr/>
            <p:nvPr/>
          </p:nvCxnSpPr>
          <p:spPr>
            <a:xfrm>
              <a:off x="6327648" y="3259668"/>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Ορθογώνιο 96"/>
              <p:cNvSpPr/>
              <p:nvPr/>
            </p:nvSpPr>
            <p:spPr>
              <a:xfrm>
                <a:off x="6861014" y="2573443"/>
                <a:ext cx="19410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 − </m:t>
                      </m:r>
                      <m:r>
                        <a:rPr lang="en-US" sz="2400" b="1" i="1">
                          <a:latin typeface="Cambria Math" panose="02040503050406030204" pitchFamily="18" charset="0"/>
                        </a:rPr>
                        <m:t>𝒎𝒈𝒉</m:t>
                      </m:r>
                    </m:oMath>
                  </m:oMathPara>
                </a14:m>
                <a:endParaRPr lang="el-GR" sz="2400" dirty="0"/>
              </a:p>
            </p:txBody>
          </p:sp>
        </mc:Choice>
        <mc:Fallback xmlns="">
          <p:sp>
            <p:nvSpPr>
              <p:cNvPr id="97" name="Ορθογώνιο 96"/>
              <p:cNvSpPr>
                <a:spLocks noRot="1" noChangeAspect="1" noMove="1" noResize="1" noEditPoints="1" noAdjustHandles="1" noChangeArrowheads="1" noChangeShapeType="1" noTextEdit="1"/>
              </p:cNvSpPr>
              <p:nvPr/>
            </p:nvSpPr>
            <p:spPr>
              <a:xfrm>
                <a:off x="6861014" y="2573443"/>
                <a:ext cx="1941044" cy="461665"/>
              </a:xfrm>
              <a:prstGeom prst="rect">
                <a:avLst/>
              </a:prstGeom>
              <a:blipFill>
                <a:blip r:embed="rId14"/>
                <a:stretch>
                  <a:fillRect r="-627" b="-184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8" name="Ορθογώνιο 97"/>
              <p:cNvSpPr/>
              <p:nvPr/>
            </p:nvSpPr>
            <p:spPr>
              <a:xfrm>
                <a:off x="8659836" y="2553558"/>
                <a:ext cx="1289584" cy="461665"/>
              </a:xfrm>
              <a:prstGeom prst="rect">
                <a:avLst/>
              </a:prstGeom>
            </p:spPr>
            <p:txBody>
              <a:bodyPr wrap="none">
                <a:spAutoFit/>
              </a:bodyPr>
              <a:lstStyle/>
              <a:p>
                <a14:m>
                  <m:oMath xmlns:m="http://schemas.openxmlformats.org/officeDocument/2006/math">
                    <m:sSub>
                      <m:sSubPr>
                        <m:ctrlPr>
                          <a:rPr lang="el-GR" sz="2400" b="1" i="1">
                            <a:latin typeface="Cambria Math" panose="02040503050406030204" pitchFamily="18" charset="0"/>
                          </a:rPr>
                        </m:ctrlPr>
                      </m:sSubPr>
                      <m:e>
                        <m:r>
                          <a:rPr lang="en-US" sz="2400" b="1" i="1">
                            <a:latin typeface="Cambria Math" panose="02040503050406030204" pitchFamily="18" charset="0"/>
                          </a:rPr>
                          <m:t>=−</m:t>
                        </m:r>
                        <m:r>
                          <a:rPr lang="en-US" sz="2400" b="1" i="1">
                            <a:latin typeface="Cambria Math" panose="02040503050406030204" pitchFamily="18" charset="0"/>
                          </a:rPr>
                          <m:t>𝑾</m:t>
                        </m:r>
                      </m:e>
                      <m:sub>
                        <m:r>
                          <a:rPr lang="en-US" sz="2400" b="1" i="1">
                            <a:latin typeface="Cambria Math" panose="02040503050406030204" pitchFamily="18" charset="0"/>
                          </a:rPr>
                          <m:t>𝒘</m:t>
                        </m:r>
                      </m:sub>
                    </m:sSub>
                  </m:oMath>
                </a14:m>
                <a:r>
                  <a:rPr lang="el-GR" sz="2400" b="1" dirty="0"/>
                  <a:t> </a:t>
                </a:r>
              </a:p>
            </p:txBody>
          </p:sp>
        </mc:Choice>
        <mc:Fallback xmlns="">
          <p:sp>
            <p:nvSpPr>
              <p:cNvPr id="98" name="Ορθογώνιο 97"/>
              <p:cNvSpPr>
                <a:spLocks noRot="1" noChangeAspect="1" noMove="1" noResize="1" noEditPoints="1" noAdjustHandles="1" noChangeArrowheads="1" noChangeShapeType="1" noTextEdit="1"/>
              </p:cNvSpPr>
              <p:nvPr/>
            </p:nvSpPr>
            <p:spPr>
              <a:xfrm>
                <a:off x="8659836" y="2553558"/>
                <a:ext cx="1289584" cy="461665"/>
              </a:xfrm>
              <a:prstGeom prst="rect">
                <a:avLst/>
              </a:prstGeom>
              <a:blipFill>
                <a:blip r:embed="rId15"/>
                <a:stretch>
                  <a:fillRect/>
                </a:stretch>
              </a:blipFill>
            </p:spPr>
            <p:txBody>
              <a:bodyPr/>
              <a:lstStyle/>
              <a:p>
                <a:r>
                  <a:rPr lang="el-GR">
                    <a:noFill/>
                  </a:rPr>
                  <a:t> </a:t>
                </a:r>
              </a:p>
            </p:txBody>
          </p:sp>
        </mc:Fallback>
      </mc:AlternateContent>
      <p:sp>
        <p:nvSpPr>
          <p:cNvPr id="43" name="TextBox 42"/>
          <p:cNvSpPr txBox="1"/>
          <p:nvPr/>
        </p:nvSpPr>
        <p:spPr>
          <a:xfrm>
            <a:off x="628855" y="5745914"/>
            <a:ext cx="3576707" cy="307777"/>
          </a:xfrm>
          <a:prstGeom prst="rect">
            <a:avLst/>
          </a:prstGeom>
          <a:noFill/>
        </p:spPr>
        <p:txBody>
          <a:bodyPr wrap="square" rtlCol="0">
            <a:spAutoFit/>
          </a:bodyPr>
          <a:lstStyle/>
          <a:p>
            <a:pPr algn="just"/>
            <a:r>
              <a:rPr lang="el-GR" sz="1400" dirty="0">
                <a:latin typeface="Comic Sans MS" panose="030F0702030302020204" pitchFamily="66" charset="0"/>
              </a:rPr>
              <a:t>Η προηγούμενη απόδειξη είναι εκτός ύλης.</a:t>
            </a:r>
          </a:p>
        </p:txBody>
      </p:sp>
      <p:sp>
        <p:nvSpPr>
          <p:cNvPr id="44" name="Θέση ημερομηνίας 43">
            <a:extLst>
              <a:ext uri="{FF2B5EF4-FFF2-40B4-BE49-F238E27FC236}">
                <a16:creationId xmlns:a16="http://schemas.microsoft.com/office/drawing/2014/main" id="{3387DBB8-25A7-48C2-AC77-2C7605EA55AB}"/>
              </a:ext>
            </a:extLst>
          </p:cNvPr>
          <p:cNvSpPr>
            <a:spLocks noGrp="1"/>
          </p:cNvSpPr>
          <p:nvPr>
            <p:ph type="dt" sz="half" idx="10"/>
          </p:nvPr>
        </p:nvSpPr>
        <p:spPr/>
        <p:txBody>
          <a:bodyPr/>
          <a:lstStyle/>
          <a:p>
            <a:fld id="{A94507BB-41AF-4488-A31B-887D83C9E57C}"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792D0EA2-F072-4D41-A638-3FA5FB6F26A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2799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0" fill="hold"/>
                                        <p:tgtEl>
                                          <p:spTgt spid="50"/>
                                        </p:tgtEl>
                                        <p:attrNameLst>
                                          <p:attrName>ppt_x</p:attrName>
                                        </p:attrNameLst>
                                      </p:cBhvr>
                                      <p:tavLst>
                                        <p:tav tm="0">
                                          <p:val>
                                            <p:strVal val="#ppt_x-.2"/>
                                          </p:val>
                                        </p:tav>
                                        <p:tav tm="100000">
                                          <p:val>
                                            <p:strVal val="#ppt_x"/>
                                          </p:val>
                                        </p:tav>
                                      </p:tavLst>
                                    </p:anim>
                                    <p:anim calcmode="lin" valueType="num">
                                      <p:cBhvr>
                                        <p:cTn id="8" dur="2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9" dur="2000"/>
                                        <p:tgtEl>
                                          <p:spTgt spid="50"/>
                                        </p:tgtEl>
                                      </p:cBhvr>
                                    </p:animEffect>
                                  </p:childTnLst>
                                </p:cTn>
                              </p:par>
                            </p:childTnLst>
                          </p:cTn>
                        </p:par>
                        <p:par>
                          <p:cTn id="10" fill="hold">
                            <p:stCondLst>
                              <p:cond delay="2250"/>
                            </p:stCondLst>
                            <p:childTnLst>
                              <p:par>
                                <p:cTn id="11" presetID="10" presetClass="entr" presetSubtype="0" fill="hold" nodeType="afterEffect">
                                  <p:stCondLst>
                                    <p:cond delay="2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500"/>
                            </p:stCondLst>
                            <p:childTnLst>
                              <p:par>
                                <p:cTn id="20" presetID="22" presetClass="entr" presetSubtype="8" fill="hold" nodeType="afterEffect">
                                  <p:stCondLst>
                                    <p:cond delay="25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2500"/>
                                        <p:tgtEl>
                                          <p:spTgt spid="63"/>
                                        </p:tgtEl>
                                      </p:cBhvr>
                                    </p:animEffect>
                                  </p:childTnLst>
                                </p:cTn>
                              </p:par>
                            </p:childTnLst>
                          </p:cTn>
                        </p:par>
                        <p:par>
                          <p:cTn id="23" fill="hold">
                            <p:stCondLst>
                              <p:cond delay="4250"/>
                            </p:stCondLst>
                            <p:childTnLst>
                              <p:par>
                                <p:cTn id="24" presetID="10" presetClass="entr" presetSubtype="0" fill="hold" grpId="0" nodeType="afterEffect">
                                  <p:stCondLst>
                                    <p:cond delay="25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1500"/>
                                        <p:tgtEl>
                                          <p:spTgt spid="64"/>
                                        </p:tgtEl>
                                      </p:cBhvr>
                                    </p:animEffect>
                                  </p:childTnLst>
                                </p:cTn>
                              </p:par>
                            </p:childTnLst>
                          </p:cTn>
                        </p:par>
                        <p:par>
                          <p:cTn id="32" fill="hold">
                            <p:stCondLst>
                              <p:cond delay="1500"/>
                            </p:stCondLst>
                            <p:childTnLst>
                              <p:par>
                                <p:cTn id="33" presetID="22" presetClass="entr" presetSubtype="8" fill="hold" nodeType="afterEffect">
                                  <p:stCondLst>
                                    <p:cond delay="25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1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1500"/>
                                        <p:tgtEl>
                                          <p:spTgt spid="9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wipe(left)">
                                      <p:cBhvr>
                                        <p:cTn id="45" dur="1000"/>
                                        <p:tgtEl>
                                          <p:spTgt spid="98"/>
                                        </p:tgtEl>
                                      </p:cBhvr>
                                    </p:animEffect>
                                  </p:childTnLst>
                                </p:cTn>
                              </p:par>
                            </p:childTnLst>
                          </p:cTn>
                        </p:par>
                        <p:par>
                          <p:cTn id="46" fill="hold">
                            <p:stCondLst>
                              <p:cond delay="1000"/>
                            </p:stCondLst>
                            <p:childTnLst>
                              <p:par>
                                <p:cTn id="47" presetID="10" presetClass="entr" presetSubtype="0" fill="hold" grpId="0" nodeType="afterEffect">
                                  <p:stCondLst>
                                    <p:cond delay="25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1500"/>
                                        <p:tgtEl>
                                          <p:spTgt spid="70"/>
                                        </p:tgtEl>
                                      </p:cBhvr>
                                    </p:animEffect>
                                  </p:childTnLst>
                                </p:cTn>
                              </p:par>
                            </p:childTnLst>
                          </p:cTn>
                        </p:par>
                        <p:par>
                          <p:cTn id="55" fill="hold">
                            <p:stCondLst>
                              <p:cond delay="1500"/>
                            </p:stCondLst>
                            <p:childTnLst>
                              <p:par>
                                <p:cTn id="56" presetID="22" presetClass="entr" presetSubtype="8" fill="hold" nodeType="afterEffect">
                                  <p:stCondLst>
                                    <p:cond delay="250"/>
                                  </p:stCondLst>
                                  <p:childTnLst>
                                    <p:set>
                                      <p:cBhvr>
                                        <p:cTn id="57" dur="1" fill="hold">
                                          <p:stCondLst>
                                            <p:cond delay="0"/>
                                          </p:stCondLst>
                                        </p:cTn>
                                        <p:tgtEl>
                                          <p:spTgt spid="85"/>
                                        </p:tgtEl>
                                        <p:attrNameLst>
                                          <p:attrName>style.visibility</p:attrName>
                                        </p:attrNameLst>
                                      </p:cBhvr>
                                      <p:to>
                                        <p:strVal val="visible"/>
                                      </p:to>
                                    </p:set>
                                    <p:animEffect transition="in" filter="wipe(left)">
                                      <p:cBhvr>
                                        <p:cTn id="58" dur="20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left)">
                                      <p:cBhvr>
                                        <p:cTn id="63" dur="1500"/>
                                        <p:tgtEl>
                                          <p:spTgt spid="8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1500"/>
                                        <p:tgtEl>
                                          <p:spTgt spid="8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repeatCount="2000" fill="hold" grpId="0" nodeType="click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0" fill="hold"/>
                                        <p:tgtEl>
                                          <p:spTgt spid="89"/>
                                        </p:tgtEl>
                                        <p:attrNameLst>
                                          <p:attrName>ppt_w</p:attrName>
                                        </p:attrNameLst>
                                      </p:cBhvr>
                                      <p:tavLst>
                                        <p:tav tm="0">
                                          <p:val>
                                            <p:fltVal val="0"/>
                                          </p:val>
                                        </p:tav>
                                        <p:tav tm="100000">
                                          <p:val>
                                            <p:strVal val="#ppt_w"/>
                                          </p:val>
                                        </p:tav>
                                      </p:tavLst>
                                    </p:anim>
                                    <p:anim calcmode="lin" valueType="num">
                                      <p:cBhvr>
                                        <p:cTn id="74" dur="3000" fill="hold"/>
                                        <p:tgtEl>
                                          <p:spTgt spid="89"/>
                                        </p:tgtEl>
                                        <p:attrNameLst>
                                          <p:attrName>ppt_h</p:attrName>
                                        </p:attrNameLst>
                                      </p:cBhvr>
                                      <p:tavLst>
                                        <p:tav tm="0">
                                          <p:val>
                                            <p:fltVal val="0"/>
                                          </p:val>
                                        </p:tav>
                                        <p:tav tm="100000">
                                          <p:val>
                                            <p:strVal val="#ppt_h"/>
                                          </p:val>
                                        </p:tav>
                                      </p:tavLst>
                                    </p:anim>
                                    <p:animEffect transition="in" filter="fade">
                                      <p:cBhvr>
                                        <p:cTn id="75" dur="3000"/>
                                        <p:tgtEl>
                                          <p:spTgt spid="89"/>
                                        </p:tgtEl>
                                      </p:cBhvr>
                                    </p:animEffect>
                                  </p:childTnLst>
                                </p:cTn>
                              </p:par>
                            </p:childTnLst>
                          </p:cTn>
                        </p:par>
                        <p:par>
                          <p:cTn id="76" fill="hold">
                            <p:stCondLst>
                              <p:cond delay="6000"/>
                            </p:stCondLst>
                            <p:childTnLst>
                              <p:par>
                                <p:cTn id="77" presetID="22" presetClass="entr" presetSubtype="8" fill="hold" grpId="0" nodeType="afterEffect">
                                  <p:stCondLst>
                                    <p:cond delay="25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64" grpId="0"/>
      <p:bldP spid="68" grpId="0"/>
      <p:bldP spid="69" grpId="0"/>
      <p:bldP spid="70" grpId="0"/>
      <p:bldP spid="86" grpId="0"/>
      <p:bldP spid="87" grpId="0"/>
      <p:bldP spid="89" grpId="0"/>
      <p:bldP spid="97" grpId="0"/>
      <p:bldP spid="98"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682" y="59566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2450592" y="177183"/>
                <a:ext cx="7891272" cy="2866169"/>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Σύμφωνα με τη σχέση </a:t>
                </a:r>
                <a14:m>
                  <m:oMath xmlns:m="http://schemas.openxmlformats.org/officeDocument/2006/math">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𝛕</m:t>
                            </m:r>
                          </m:sub>
                        </m:sSub>
                      </m:sub>
                    </m:s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𝛂</m:t>
                            </m:r>
                          </m:sub>
                        </m:sSub>
                      </m:sub>
                    </m:sSub>
                  </m:oMath>
                </a14:m>
                <a:r>
                  <a:rPr lang="el-GR" b="1" dirty="0">
                    <a:solidFill>
                      <a:srgbClr val="FF0000"/>
                    </a:solidFill>
                    <a:latin typeface="Comic Sans MS" panose="030F0702030302020204" pitchFamily="66" charset="0"/>
                  </a:rPr>
                  <a:t>,</a:t>
                </a:r>
                <a:r>
                  <a:rPr lang="el-GR" b="1" dirty="0">
                    <a:latin typeface="Comic Sans MS" panose="030F0702030302020204" pitchFamily="66" charset="0"/>
                  </a:rPr>
                  <a:t> όταν ένα σώμα (ή σύστημα σωμάτων) κινείται και η μοναδική δύναμη που ασκείται είναι το βάρος, τότε το άθροισμα της μεταβολής της κινητικής ενέργειας και της μεταβολής της δυναμικής ενέργειας είναι ίσο με μηδέν, δηλαδή συμπεραίνουμε ότι σ’ αυτή την περίπτωση, 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ΜΗΧΑΝΙΚΗ ΕΝΕΡΓΕΙΑ </a:t>
                </a:r>
                <a:r>
                  <a:rPr lang="el-GR" b="1" dirty="0">
                    <a:latin typeface="Comic Sans MS" panose="030F0702030302020204" pitchFamily="66" charset="0"/>
                  </a:rPr>
                  <a:t>του σώματος (ή του συστήματος σωμάτων)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ΔΙΑΤΗΡΕΙΤΑΙ</a:t>
                </a:r>
                <a:r>
                  <a:rPr lang="el-GR" b="1" dirty="0">
                    <a:solidFill>
                      <a:srgbClr val="FF0000"/>
                    </a:solidFill>
                    <a:latin typeface="Comic Sans MS" panose="030F0702030302020204" pitchFamily="66"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2450592" y="177183"/>
                <a:ext cx="7891272" cy="2866169"/>
              </a:xfrm>
              <a:prstGeom prst="rect">
                <a:avLst/>
              </a:prstGeom>
              <a:blipFill>
                <a:blip r:embed="rId3"/>
                <a:stretch>
                  <a:fillRect l="-618" r="-1081" b="-2128"/>
                </a:stretch>
              </a:blipFill>
            </p:spPr>
            <p:txBody>
              <a:bodyPr/>
              <a:lstStyle/>
              <a:p>
                <a:r>
                  <a:rPr lang="el-GR">
                    <a:noFill/>
                  </a:rPr>
                  <a:t> </a:t>
                </a:r>
              </a:p>
            </p:txBody>
          </p:sp>
        </mc:Fallback>
      </mc:AlternateContent>
      <p:grpSp>
        <p:nvGrpSpPr>
          <p:cNvPr id="50" name="Ομάδα 49"/>
          <p:cNvGrpSpPr/>
          <p:nvPr/>
        </p:nvGrpSpPr>
        <p:grpSpPr>
          <a:xfrm>
            <a:off x="618013" y="3122939"/>
            <a:ext cx="2657248" cy="3153825"/>
            <a:chOff x="827088" y="938927"/>
            <a:chExt cx="2998204" cy="4484039"/>
          </a:xfrm>
        </p:grpSpPr>
        <p:grpSp>
          <p:nvGrpSpPr>
            <p:cNvPr id="51" name="Ομάδα 50"/>
            <p:cNvGrpSpPr/>
            <p:nvPr/>
          </p:nvGrpSpPr>
          <p:grpSpPr>
            <a:xfrm>
              <a:off x="1318558" y="4187444"/>
              <a:ext cx="1513702" cy="1235522"/>
              <a:chOff x="1318558" y="4187444"/>
              <a:chExt cx="1513702" cy="1235522"/>
            </a:xfrm>
          </p:grpSpPr>
          <p:grpSp>
            <p:nvGrpSpPr>
              <p:cNvPr id="80" name="Ομάδα 79"/>
              <p:cNvGrpSpPr/>
              <p:nvPr/>
            </p:nvGrpSpPr>
            <p:grpSpPr>
              <a:xfrm>
                <a:off x="1318558" y="4187444"/>
                <a:ext cx="1513702" cy="1190718"/>
                <a:chOff x="1853637" y="4213494"/>
                <a:chExt cx="1513702" cy="1190718"/>
              </a:xfrm>
            </p:grpSpPr>
            <p:sp>
              <p:nvSpPr>
                <p:cNvPr id="84" name="Rectangle 7"/>
                <p:cNvSpPr>
                  <a:spLocks noChangeArrowheads="1"/>
                </p:cNvSpPr>
                <p:nvPr/>
              </p:nvSpPr>
              <p:spPr bwMode="auto">
                <a:xfrm>
                  <a:off x="1853637" y="4213494"/>
                  <a:ext cx="1007774" cy="48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400" b="1" dirty="0">
                      <a:solidFill>
                        <a:srgbClr val="FF0000"/>
                      </a:solidFill>
                      <a:latin typeface="Comic Sans MS" pitchFamily="66" charset="0"/>
                    </a:rPr>
                    <a:t>θέση</a:t>
                  </a:r>
                  <a:r>
                    <a:rPr lang="en-US" altLang="el-GR" sz="1400" b="1" dirty="0">
                      <a:solidFill>
                        <a:srgbClr val="FF0000"/>
                      </a:solidFill>
                      <a:latin typeface="Comic Sans MS" pitchFamily="66" charset="0"/>
                    </a:rPr>
                    <a:t> </a:t>
                  </a:r>
                  <a:r>
                    <a:rPr lang="el-GR" altLang="el-GR" sz="1400" b="1" dirty="0">
                      <a:solidFill>
                        <a:srgbClr val="FF0000"/>
                      </a:solidFill>
                      <a:latin typeface="Comic Sans MS" pitchFamily="66" charset="0"/>
                    </a:rPr>
                    <a:t>Δ</a:t>
                  </a:r>
                  <a:endParaRPr lang="en-US" altLang="el-GR" sz="1400" dirty="0">
                    <a:solidFill>
                      <a:srgbClr val="FF0000"/>
                    </a:solidFill>
                    <a:latin typeface="Comic Sans MS" pitchFamily="66" charset="0"/>
                  </a:endParaRPr>
                </a:p>
              </p:txBody>
            </p:sp>
            <p:sp>
              <p:nvSpPr>
                <p:cNvPr id="85" name="Oval 14"/>
                <p:cNvSpPr>
                  <a:spLocks noChangeArrowheads="1"/>
                </p:cNvSpPr>
                <p:nvPr/>
              </p:nvSpPr>
              <p:spPr bwMode="auto">
                <a:xfrm>
                  <a:off x="2839982" y="4280595"/>
                  <a:ext cx="288924" cy="372287"/>
                </a:xfrm>
                <a:prstGeom prst="ellipse">
                  <a:avLst/>
                </a:prstGeom>
                <a:solidFill>
                  <a:srgbClr val="FF9900"/>
                </a:solidFill>
                <a:ln w="9525">
                  <a:solidFill>
                    <a:schemeClr val="tx1"/>
                  </a:solidFill>
                  <a:round/>
                  <a:headEnd/>
                  <a:tailEnd/>
                </a:ln>
              </p:spPr>
              <p:txBody>
                <a:bodyPr/>
                <a:lstStyle/>
                <a:p>
                  <a:endParaRPr lang="el-GR"/>
                </a:p>
              </p:txBody>
            </p:sp>
            <p:grpSp>
              <p:nvGrpSpPr>
                <p:cNvPr id="86" name="Ομάδα 85"/>
                <p:cNvGrpSpPr/>
                <p:nvPr/>
              </p:nvGrpSpPr>
              <p:grpSpPr>
                <a:xfrm>
                  <a:off x="2984443" y="4542066"/>
                  <a:ext cx="382896" cy="862146"/>
                  <a:chOff x="2984443" y="4542066"/>
                  <a:chExt cx="382896" cy="862146"/>
                </a:xfrm>
              </p:grpSpPr>
              <mc:AlternateContent xmlns:mc="http://schemas.openxmlformats.org/markup-compatibility/2006" xmlns:a14="http://schemas.microsoft.com/office/drawing/2010/main">
                <mc:Choice Requires="a14">
                  <p:sp>
                    <p:nvSpPr>
                      <p:cNvPr id="87" name="Text Box 17"/>
                      <p:cNvSpPr txBox="1">
                        <a:spLocks noChangeArrowheads="1"/>
                      </p:cNvSpPr>
                      <p:nvPr/>
                    </p:nvSpPr>
                    <p:spPr bwMode="auto">
                      <a:xfrm>
                        <a:off x="3006976" y="4966622"/>
                        <a:ext cx="360363" cy="4375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a:latin typeface="Cambria Math" panose="02040503050406030204" pitchFamily="18" charset="0"/>
                                    </a:rPr>
                                  </m:ctrlPr>
                                </m:accPr>
                                <m:e>
                                  <m:r>
                                    <a:rPr lang="en-US" altLang="el-GR" sz="1400" b="1" i="1" dirty="0">
                                      <a:latin typeface="Cambria Math" panose="02040503050406030204" pitchFamily="18" charset="0"/>
                                    </a:rPr>
                                    <m:t>𝒘</m:t>
                                  </m:r>
                                </m:e>
                              </m:acc>
                            </m:oMath>
                          </m:oMathPara>
                        </a14:m>
                        <a:endParaRPr lang="el-GR" altLang="el-GR" sz="1400" b="1" i="1" dirty="0">
                          <a:latin typeface="Comic Sans MS" pitchFamily="66" charset="0"/>
                        </a:endParaRPr>
                      </a:p>
                    </p:txBody>
                  </p:sp>
                </mc:Choice>
                <mc:Fallback xmlns="">
                  <p:sp>
                    <p:nvSpPr>
                      <p:cNvPr id="87" name="Text Box 17"/>
                      <p:cNvSpPr txBox="1">
                        <a:spLocks noRot="1" noChangeAspect="1" noMove="1" noResize="1" noEditPoints="1" noAdjustHandles="1" noChangeArrowheads="1" noChangeShapeType="1" noTextEdit="1"/>
                      </p:cNvSpPr>
                      <p:nvPr/>
                    </p:nvSpPr>
                    <p:spPr bwMode="auto">
                      <a:xfrm>
                        <a:off x="3006976" y="4966622"/>
                        <a:ext cx="360363" cy="43759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88" name="Line 15"/>
                  <p:cNvSpPr>
                    <a:spLocks noChangeShapeType="1"/>
                  </p:cNvSpPr>
                  <p:nvPr/>
                </p:nvSpPr>
                <p:spPr bwMode="auto">
                  <a:xfrm>
                    <a:off x="2984443" y="4542066"/>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81" name="Ομάδα 80"/>
              <p:cNvGrpSpPr/>
              <p:nvPr/>
            </p:nvGrpSpPr>
            <p:grpSpPr>
              <a:xfrm>
                <a:off x="1997472" y="4582589"/>
                <a:ext cx="543286" cy="840377"/>
                <a:chOff x="3206270" y="4366689"/>
                <a:chExt cx="719138" cy="840377"/>
              </a:xfrm>
            </p:grpSpPr>
            <mc:AlternateContent xmlns:mc="http://schemas.openxmlformats.org/markup-compatibility/2006" xmlns:a14="http://schemas.microsoft.com/office/drawing/2010/main">
              <mc:Choice Requires="a14">
                <p:sp>
                  <p:nvSpPr>
                    <p:cNvPr id="82" name="Text Box 24"/>
                    <p:cNvSpPr txBox="1">
                      <a:spLocks noChangeArrowheads="1"/>
                    </p:cNvSpPr>
                    <p:nvPr/>
                  </p:nvSpPr>
                  <p:spPr bwMode="auto">
                    <a:xfrm>
                      <a:off x="3206270" y="4776495"/>
                      <a:ext cx="719138" cy="4305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4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4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4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82" name="Text Box 24"/>
                    <p:cNvSpPr txBox="1">
                      <a:spLocks noRot="1" noChangeAspect="1" noMove="1" noResize="1" noEditPoints="1" noAdjustHandles="1" noChangeArrowheads="1" noChangeShapeType="1" noTextEdit="1"/>
                    </p:cNvSpPr>
                    <p:nvPr/>
                  </p:nvSpPr>
                  <p:spPr bwMode="auto">
                    <a:xfrm>
                      <a:off x="3206270" y="4776495"/>
                      <a:ext cx="719138" cy="430571"/>
                    </a:xfrm>
                    <a:prstGeom prst="rect">
                      <a:avLst/>
                    </a:prstGeom>
                    <a:blipFill>
                      <a:blip r:embed="rId5"/>
                      <a:stretch>
                        <a:fillRect b="-24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83" name="Line 25"/>
                <p:cNvSpPr>
                  <a:spLocks noChangeShapeType="1"/>
                </p:cNvSpPr>
                <p:nvPr/>
              </p:nvSpPr>
              <p:spPr bwMode="auto">
                <a:xfrm>
                  <a:off x="3609661" y="4366689"/>
                  <a:ext cx="0" cy="50482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52" name="Ομάδα 51"/>
            <p:cNvGrpSpPr/>
            <p:nvPr/>
          </p:nvGrpSpPr>
          <p:grpSpPr>
            <a:xfrm>
              <a:off x="827088" y="938927"/>
              <a:ext cx="2998204" cy="4189732"/>
              <a:chOff x="827088" y="938927"/>
              <a:chExt cx="2998204" cy="4189732"/>
            </a:xfrm>
          </p:grpSpPr>
          <p:sp>
            <p:nvSpPr>
              <p:cNvPr id="68" name="Text Box 9"/>
              <p:cNvSpPr txBox="1">
                <a:spLocks noChangeArrowheads="1"/>
              </p:cNvSpPr>
              <p:nvPr/>
            </p:nvSpPr>
            <p:spPr bwMode="auto">
              <a:xfrm>
                <a:off x="2641452" y="938927"/>
                <a:ext cx="817782" cy="43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i="1" dirty="0">
                    <a:latin typeface="Comic Sans MS" pitchFamily="66" charset="0"/>
                  </a:rPr>
                  <a:t>υ</a:t>
                </a:r>
                <a:r>
                  <a:rPr lang="el-GR" altLang="el-GR" sz="1400" b="1" baseline="-25000" dirty="0">
                    <a:latin typeface="Comic Sans MS" pitchFamily="66" charset="0"/>
                  </a:rPr>
                  <a:t>αρχ</a:t>
                </a:r>
                <a:r>
                  <a:rPr lang="el-GR" altLang="el-GR" sz="1400" b="1" dirty="0">
                    <a:latin typeface="Comic Sans MS" pitchFamily="66" charset="0"/>
                  </a:rPr>
                  <a:t>=0</a:t>
                </a:r>
                <a:endParaRPr lang="el-GR" altLang="el-GR" sz="1400" b="1" i="1" dirty="0">
                  <a:latin typeface="Comic Sans MS" pitchFamily="66" charset="0"/>
                </a:endParaRPr>
              </a:p>
            </p:txBody>
          </p:sp>
          <p:grpSp>
            <p:nvGrpSpPr>
              <p:cNvPr id="69" name="Ομάδα 68"/>
              <p:cNvGrpSpPr/>
              <p:nvPr/>
            </p:nvGrpSpPr>
            <p:grpSpPr>
              <a:xfrm>
                <a:off x="1310504" y="1033171"/>
                <a:ext cx="1330948" cy="481349"/>
                <a:chOff x="391841" y="1051282"/>
                <a:chExt cx="1330948" cy="481349"/>
              </a:xfrm>
            </p:grpSpPr>
            <p:sp>
              <p:nvSpPr>
                <p:cNvPr id="78" name="Rectangle 5"/>
                <p:cNvSpPr>
                  <a:spLocks noChangeArrowheads="1"/>
                </p:cNvSpPr>
                <p:nvPr/>
              </p:nvSpPr>
              <p:spPr bwMode="auto">
                <a:xfrm>
                  <a:off x="391841" y="1051282"/>
                  <a:ext cx="1106705" cy="48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400" b="1" dirty="0">
                      <a:solidFill>
                        <a:srgbClr val="FF0000"/>
                      </a:solidFill>
                      <a:latin typeface="Comic Sans MS" pitchFamily="66" charset="0"/>
                    </a:rPr>
                    <a:t>θέση </a:t>
                  </a:r>
                  <a:r>
                    <a:rPr lang="en-US" altLang="el-GR" sz="1400" b="1" dirty="0">
                      <a:solidFill>
                        <a:srgbClr val="FF0000"/>
                      </a:solidFill>
                      <a:latin typeface="Comic Sans MS" pitchFamily="66" charset="0"/>
                    </a:rPr>
                    <a:t>A</a:t>
                  </a:r>
                  <a:r>
                    <a:rPr lang="en-US" altLang="el-GR" sz="1600" dirty="0">
                      <a:latin typeface="Comic Sans MS" pitchFamily="66" charset="0"/>
                    </a:rPr>
                    <a:t> </a:t>
                  </a:r>
                </a:p>
              </p:txBody>
            </p:sp>
            <p:sp>
              <p:nvSpPr>
                <p:cNvPr id="79" name="Oval 12"/>
                <p:cNvSpPr>
                  <a:spLocks noChangeArrowheads="1"/>
                </p:cNvSpPr>
                <p:nvPr/>
              </p:nvSpPr>
              <p:spPr bwMode="auto">
                <a:xfrm>
                  <a:off x="1433865" y="1051282"/>
                  <a:ext cx="288924" cy="371878"/>
                </a:xfrm>
                <a:prstGeom prst="ellipse">
                  <a:avLst/>
                </a:prstGeom>
                <a:solidFill>
                  <a:srgbClr val="FF9900"/>
                </a:solidFill>
                <a:ln w="9525">
                  <a:solidFill>
                    <a:schemeClr val="tx1"/>
                  </a:solidFill>
                  <a:round/>
                  <a:headEnd/>
                  <a:tailEnd/>
                </a:ln>
              </p:spPr>
              <p:txBody>
                <a:bodyPr/>
                <a:lstStyle/>
                <a:p>
                  <a:endParaRPr lang="el-GR"/>
                </a:p>
              </p:txBody>
            </p:sp>
          </p:grpSp>
          <p:grpSp>
            <p:nvGrpSpPr>
              <p:cNvPr id="70" name="Ομάδα 69"/>
              <p:cNvGrpSpPr/>
              <p:nvPr/>
            </p:nvGrpSpPr>
            <p:grpSpPr>
              <a:xfrm>
                <a:off x="827088" y="4652963"/>
                <a:ext cx="2998204" cy="475696"/>
                <a:chOff x="827088" y="4652963"/>
                <a:chExt cx="2998204" cy="475696"/>
              </a:xfrm>
            </p:grpSpPr>
            <p:sp>
              <p:nvSpPr>
                <p:cNvPr id="76"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77" name="Text Box 34"/>
                <p:cNvSpPr txBox="1">
                  <a:spLocks noChangeArrowheads="1"/>
                </p:cNvSpPr>
                <p:nvPr/>
              </p:nvSpPr>
              <p:spPr bwMode="auto">
                <a:xfrm>
                  <a:off x="2870750" y="4734828"/>
                  <a:ext cx="954542" cy="39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200" b="1" i="1" dirty="0">
                      <a:latin typeface="Comic Sans MS" pitchFamily="66" charset="0"/>
                    </a:rPr>
                    <a:t>U</a:t>
                  </a:r>
                  <a:r>
                    <a:rPr lang="el-GR" altLang="el-GR" sz="1200" b="1" baseline="-25000" dirty="0">
                      <a:latin typeface="Comic Sans MS" pitchFamily="66" charset="0"/>
                    </a:rPr>
                    <a:t>Γης</a:t>
                  </a:r>
                  <a:r>
                    <a:rPr lang="el-GR" altLang="el-GR" sz="1200" b="1" i="1" baseline="-25000" dirty="0">
                      <a:latin typeface="Comic Sans MS" pitchFamily="66" charset="0"/>
                    </a:rPr>
                    <a:t> </a:t>
                  </a:r>
                  <a:r>
                    <a:rPr lang="el-GR" altLang="el-GR" sz="1200" b="1" dirty="0">
                      <a:latin typeface="Comic Sans MS" pitchFamily="66" charset="0"/>
                    </a:rPr>
                    <a:t>= 0</a:t>
                  </a:r>
                </a:p>
              </p:txBody>
            </p:sp>
          </p:grpSp>
          <p:grpSp>
            <p:nvGrpSpPr>
              <p:cNvPr id="71" name="Ομάδα 70"/>
              <p:cNvGrpSpPr/>
              <p:nvPr/>
            </p:nvGrpSpPr>
            <p:grpSpPr>
              <a:xfrm>
                <a:off x="3096404" y="1412802"/>
                <a:ext cx="503237" cy="3238500"/>
                <a:chOff x="9757369" y="1819731"/>
                <a:chExt cx="503237" cy="3349578"/>
              </a:xfrm>
            </p:grpSpPr>
            <p:sp>
              <p:nvSpPr>
                <p:cNvPr id="72" name="Line 4"/>
                <p:cNvSpPr>
                  <a:spLocks noChangeShapeType="1"/>
                </p:cNvSpPr>
                <p:nvPr/>
              </p:nvSpPr>
              <p:spPr bwMode="auto">
                <a:xfrm flipV="1">
                  <a:off x="9757369" y="1819731"/>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3" name="Line 6"/>
                <p:cNvSpPr>
                  <a:spLocks noChangeShapeType="1"/>
                </p:cNvSpPr>
                <p:nvPr/>
              </p:nvSpPr>
              <p:spPr bwMode="auto">
                <a:xfrm>
                  <a:off x="10008989" y="1819731"/>
                  <a:ext cx="0" cy="140571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4" name="Text Box 11"/>
                <p:cNvSpPr txBox="1">
                  <a:spLocks noChangeArrowheads="1"/>
                </p:cNvSpPr>
                <p:nvPr/>
              </p:nvSpPr>
              <p:spPr bwMode="auto">
                <a:xfrm>
                  <a:off x="9757370" y="3284462"/>
                  <a:ext cx="467518" cy="4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400" b="1" i="1" dirty="0">
                      <a:latin typeface="Comic Sans MS" pitchFamily="66" charset="0"/>
                    </a:rPr>
                    <a:t>h</a:t>
                  </a:r>
                  <a:endParaRPr lang="el-GR" altLang="el-GR" sz="1400" b="1" i="1" dirty="0">
                    <a:latin typeface="Comic Sans MS" pitchFamily="66" charset="0"/>
                  </a:endParaRPr>
                </a:p>
              </p:txBody>
            </p:sp>
            <p:sp>
              <p:nvSpPr>
                <p:cNvPr id="75" name="Line 6"/>
                <p:cNvSpPr>
                  <a:spLocks noChangeShapeType="1"/>
                </p:cNvSpPr>
                <p:nvPr/>
              </p:nvSpPr>
              <p:spPr bwMode="auto">
                <a:xfrm>
                  <a:off x="10008988" y="3763596"/>
                  <a:ext cx="0" cy="140571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grpSp>
          <p:nvGrpSpPr>
            <p:cNvPr id="53" name="Ομάδα 52"/>
            <p:cNvGrpSpPr/>
            <p:nvPr/>
          </p:nvGrpSpPr>
          <p:grpSpPr>
            <a:xfrm>
              <a:off x="1058886" y="2295349"/>
              <a:ext cx="1842232" cy="2318343"/>
              <a:chOff x="1058886" y="2295349"/>
              <a:chExt cx="1842232" cy="2318343"/>
            </a:xfrm>
          </p:grpSpPr>
          <p:grpSp>
            <p:nvGrpSpPr>
              <p:cNvPr id="54" name="Ομάδα 53"/>
              <p:cNvGrpSpPr/>
              <p:nvPr/>
            </p:nvGrpSpPr>
            <p:grpSpPr>
              <a:xfrm>
                <a:off x="1534817" y="2295349"/>
                <a:ext cx="1366301" cy="1138758"/>
                <a:chOff x="2069896" y="2321399"/>
                <a:chExt cx="1366301" cy="1138758"/>
              </a:xfrm>
            </p:grpSpPr>
            <p:sp>
              <p:nvSpPr>
                <p:cNvPr id="63" name="Oval 10"/>
                <p:cNvSpPr>
                  <a:spLocks noChangeArrowheads="1"/>
                </p:cNvSpPr>
                <p:nvPr/>
              </p:nvSpPr>
              <p:spPr bwMode="auto">
                <a:xfrm>
                  <a:off x="2882064" y="2387526"/>
                  <a:ext cx="288926" cy="370929"/>
                </a:xfrm>
                <a:prstGeom prst="ellipse">
                  <a:avLst/>
                </a:prstGeom>
                <a:solidFill>
                  <a:srgbClr val="FF9900"/>
                </a:solidFill>
                <a:ln w="9525">
                  <a:solidFill>
                    <a:schemeClr val="tx1"/>
                  </a:solidFill>
                  <a:round/>
                  <a:headEnd/>
                  <a:tailEnd/>
                </a:ln>
              </p:spPr>
              <p:txBody>
                <a:bodyPr/>
                <a:lstStyle/>
                <a:p>
                  <a:endParaRPr lang="el-GR"/>
                </a:p>
              </p:txBody>
            </p:sp>
            <p:grpSp>
              <p:nvGrpSpPr>
                <p:cNvPr id="64" name="Ομάδα 63"/>
                <p:cNvGrpSpPr/>
                <p:nvPr/>
              </p:nvGrpSpPr>
              <p:grpSpPr>
                <a:xfrm>
                  <a:off x="3026527" y="2609245"/>
                  <a:ext cx="409670" cy="850912"/>
                  <a:chOff x="3026527" y="2609245"/>
                  <a:chExt cx="409670" cy="850912"/>
                </a:xfrm>
              </p:grpSpPr>
              <p:sp>
                <p:nvSpPr>
                  <p:cNvPr id="66" name="Line 11"/>
                  <p:cNvSpPr>
                    <a:spLocks noChangeShapeType="1"/>
                  </p:cNvSpPr>
                  <p:nvPr/>
                </p:nvSpPr>
                <p:spPr bwMode="auto">
                  <a:xfrm>
                    <a:off x="3026527" y="2609245"/>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67" name="Text Box 16"/>
                      <p:cNvSpPr txBox="1">
                        <a:spLocks noChangeArrowheads="1"/>
                      </p:cNvSpPr>
                      <p:nvPr/>
                    </p:nvSpPr>
                    <p:spPr bwMode="auto">
                      <a:xfrm>
                        <a:off x="3075835" y="3022566"/>
                        <a:ext cx="360362" cy="4375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a:latin typeface="Cambria Math" panose="02040503050406030204" pitchFamily="18" charset="0"/>
                                    </a:rPr>
                                  </m:ctrlPr>
                                </m:accPr>
                                <m:e>
                                  <m:r>
                                    <a:rPr lang="en-US" altLang="el-GR" sz="1400" b="1" i="1" dirty="0">
                                      <a:latin typeface="Cambria Math" panose="02040503050406030204" pitchFamily="18" charset="0"/>
                                    </a:rPr>
                                    <m:t>𝒘</m:t>
                                  </m:r>
                                </m:e>
                              </m:acc>
                            </m:oMath>
                          </m:oMathPara>
                        </a14:m>
                        <a:endParaRPr lang="el-GR" altLang="el-GR" sz="1400" b="1" i="1" dirty="0">
                          <a:latin typeface="Comic Sans MS" pitchFamily="66" charset="0"/>
                        </a:endParaRPr>
                      </a:p>
                    </p:txBody>
                  </p:sp>
                </mc:Choice>
                <mc:Fallback xmlns="">
                  <p:sp>
                    <p:nvSpPr>
                      <p:cNvPr id="67" name="Text Box 16"/>
                      <p:cNvSpPr txBox="1">
                        <a:spLocks noRot="1" noChangeAspect="1" noMove="1" noResize="1" noEditPoints="1" noAdjustHandles="1" noChangeArrowheads="1" noChangeShapeType="1" noTextEdit="1"/>
                      </p:cNvSpPr>
                      <p:nvPr/>
                    </p:nvSpPr>
                    <p:spPr bwMode="auto">
                      <a:xfrm>
                        <a:off x="3075835" y="3022566"/>
                        <a:ext cx="360362" cy="437591"/>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65" name="Rectangle 22"/>
                <p:cNvSpPr>
                  <a:spLocks noChangeArrowheads="1"/>
                </p:cNvSpPr>
                <p:nvPr/>
              </p:nvSpPr>
              <p:spPr bwMode="auto">
                <a:xfrm>
                  <a:off x="2069896" y="2321399"/>
                  <a:ext cx="852254" cy="43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400" b="1" dirty="0">
                      <a:solidFill>
                        <a:srgbClr val="FF0000"/>
                      </a:solidFill>
                      <a:latin typeface="Comic Sans MS" pitchFamily="66" charset="0"/>
                    </a:rPr>
                    <a:t>θέση</a:t>
                  </a:r>
                  <a:r>
                    <a:rPr lang="en-US" altLang="el-GR" sz="1400" b="1" dirty="0">
                      <a:solidFill>
                        <a:srgbClr val="FF0000"/>
                      </a:solidFill>
                      <a:latin typeface="Comic Sans MS" pitchFamily="66" charset="0"/>
                    </a:rPr>
                    <a:t> </a:t>
                  </a:r>
                  <a:r>
                    <a:rPr lang="el-GR" altLang="el-GR" sz="1400" b="1" dirty="0">
                      <a:solidFill>
                        <a:srgbClr val="FF0000"/>
                      </a:solidFill>
                      <a:latin typeface="Comic Sans MS" pitchFamily="66" charset="0"/>
                    </a:rPr>
                    <a:t>Γ</a:t>
                  </a:r>
                </a:p>
              </p:txBody>
            </p:sp>
          </p:grpSp>
          <p:grpSp>
            <p:nvGrpSpPr>
              <p:cNvPr id="55" name="Ομάδα 54"/>
              <p:cNvGrpSpPr/>
              <p:nvPr/>
            </p:nvGrpSpPr>
            <p:grpSpPr>
              <a:xfrm>
                <a:off x="1058886" y="2737029"/>
                <a:ext cx="503237" cy="1876663"/>
                <a:chOff x="10577622" y="1796210"/>
                <a:chExt cx="503237" cy="3349578"/>
              </a:xfrm>
            </p:grpSpPr>
            <p:sp>
              <p:nvSpPr>
                <p:cNvPr id="59" name="Line 4"/>
                <p:cNvSpPr>
                  <a:spLocks noChangeShapeType="1"/>
                </p:cNvSpPr>
                <p:nvPr/>
              </p:nvSpPr>
              <p:spPr bwMode="auto">
                <a:xfrm flipV="1">
                  <a:off x="10577622" y="1796210"/>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60" name="Line 6"/>
                <p:cNvSpPr>
                  <a:spLocks noChangeShapeType="1"/>
                </p:cNvSpPr>
                <p:nvPr/>
              </p:nvSpPr>
              <p:spPr bwMode="auto">
                <a:xfrm>
                  <a:off x="10829241" y="1796210"/>
                  <a:ext cx="0" cy="1405712"/>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61" name="Text Box 11"/>
                <p:cNvSpPr txBox="1">
                  <a:spLocks noChangeArrowheads="1"/>
                </p:cNvSpPr>
                <p:nvPr/>
              </p:nvSpPr>
              <p:spPr bwMode="auto">
                <a:xfrm>
                  <a:off x="10595481" y="3110427"/>
                  <a:ext cx="467518" cy="7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400" b="1" i="1" dirty="0">
                      <a:latin typeface="Comic Sans MS" pitchFamily="66" charset="0"/>
                    </a:rPr>
                    <a:t>h</a:t>
                  </a:r>
                  <a:r>
                    <a:rPr lang="el-GR" altLang="el-GR" sz="1400" b="1" baseline="-25000" dirty="0">
                      <a:latin typeface="Comic Sans MS" pitchFamily="66" charset="0"/>
                    </a:rPr>
                    <a:t>Γ</a:t>
                  </a:r>
                </a:p>
              </p:txBody>
            </p:sp>
            <p:sp>
              <p:nvSpPr>
                <p:cNvPr id="62" name="Line 6"/>
                <p:cNvSpPr>
                  <a:spLocks noChangeShapeType="1"/>
                </p:cNvSpPr>
                <p:nvPr/>
              </p:nvSpPr>
              <p:spPr bwMode="auto">
                <a:xfrm>
                  <a:off x="10829240" y="3740076"/>
                  <a:ext cx="0" cy="1405712"/>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56" name="Ομάδα 55"/>
              <p:cNvGrpSpPr/>
              <p:nvPr/>
            </p:nvGrpSpPr>
            <p:grpSpPr>
              <a:xfrm>
                <a:off x="1834982" y="2668159"/>
                <a:ext cx="543286" cy="622487"/>
                <a:chOff x="3020419" y="4442890"/>
                <a:chExt cx="719138" cy="622487"/>
              </a:xfrm>
            </p:grpSpPr>
            <mc:AlternateContent xmlns:mc="http://schemas.openxmlformats.org/markup-compatibility/2006" xmlns:a14="http://schemas.microsoft.com/office/drawing/2010/main">
              <mc:Choice Requires="a14">
                <p:sp>
                  <p:nvSpPr>
                    <p:cNvPr id="57" name="Text Box 24"/>
                    <p:cNvSpPr txBox="1">
                      <a:spLocks noChangeArrowheads="1"/>
                    </p:cNvSpPr>
                    <p:nvPr/>
                  </p:nvSpPr>
                  <p:spPr bwMode="auto">
                    <a:xfrm>
                      <a:off x="3020419" y="4732465"/>
                      <a:ext cx="719138"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57" name="Text Box 24"/>
                    <p:cNvSpPr txBox="1">
                      <a:spLocks noRot="1" noChangeAspect="1" noMove="1" noResize="1" noEditPoints="1" noAdjustHandles="1" noChangeArrowheads="1" noChangeShapeType="1" noTextEdit="1"/>
                    </p:cNvSpPr>
                    <p:nvPr/>
                  </p:nvSpPr>
                  <p:spPr bwMode="auto">
                    <a:xfrm>
                      <a:off x="3020419" y="4732465"/>
                      <a:ext cx="719138" cy="332912"/>
                    </a:xfrm>
                    <a:prstGeom prst="rect">
                      <a:avLst/>
                    </a:prstGeom>
                    <a:blipFill>
                      <a:blip r:embed="rId7"/>
                      <a:stretch>
                        <a:fillRect b="-769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58" name="Line 25"/>
                <p:cNvSpPr>
                  <a:spLocks noChangeShapeType="1"/>
                </p:cNvSpPr>
                <p:nvPr/>
              </p:nvSpPr>
              <p:spPr bwMode="auto">
                <a:xfrm>
                  <a:off x="3641678" y="4442890"/>
                  <a:ext cx="0" cy="50482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sp>
        <p:nvSpPr>
          <p:cNvPr id="89" name="TextBox 88"/>
          <p:cNvSpPr txBox="1"/>
          <p:nvPr/>
        </p:nvSpPr>
        <p:spPr>
          <a:xfrm>
            <a:off x="3589987" y="2962981"/>
            <a:ext cx="6863378" cy="1426288"/>
          </a:xfrm>
          <a:prstGeom prst="rect">
            <a:avLst/>
          </a:prstGeom>
          <a:noFill/>
        </p:spPr>
        <p:txBody>
          <a:bodyPr wrap="square" rtlCol="0">
            <a:spAutoFit/>
          </a:bodyPr>
          <a:lstStyle/>
          <a:p>
            <a:pPr algn="just">
              <a:lnSpc>
                <a:spcPct val="150000"/>
              </a:lnSpc>
            </a:pPr>
            <a:r>
              <a:rPr lang="el-GR" sz="2000" b="1" dirty="0">
                <a:solidFill>
                  <a:srgbClr val="006600"/>
                </a:solidFill>
                <a:latin typeface="Comic Sans MS" panose="030F0702030302020204" pitchFamily="66" charset="0"/>
              </a:rPr>
              <a:t>Σε κάθε θέση του σώματος από το Α μέχρι το Δ, κατά την ποσότητα που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μειώνεται η δυναμική του ενέργεια,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αυξάνεται η κινητική του ενέργεια.  </a:t>
            </a:r>
          </a:p>
        </p:txBody>
      </p:sp>
      <mc:AlternateContent xmlns:mc="http://schemas.openxmlformats.org/markup-compatibility/2006" xmlns:a14="http://schemas.microsoft.com/office/drawing/2010/main">
        <mc:Choice Requires="a14">
          <p:sp>
            <p:nvSpPr>
              <p:cNvPr id="90" name="Rectangle 5"/>
              <p:cNvSpPr>
                <a:spLocks noChangeArrowheads="1"/>
              </p:cNvSpPr>
              <p:nvPr/>
            </p:nvSpPr>
            <p:spPr bwMode="auto">
              <a:xfrm>
                <a:off x="4200967" y="4400816"/>
                <a:ext cx="4458401"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a:t>
                </a:r>
                <a:r>
                  <a:rPr lang="en-US" altLang="el-GR" sz="1600" b="1" dirty="0">
                    <a:latin typeface="Comic Sans MS" pitchFamily="66" charset="0"/>
                  </a:rPr>
                  <a:t>A: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m:t>
                    </m:r>
                    <m:sSub>
                      <m:sSubPr>
                        <m:ctrlPr>
                          <a:rPr lang="el-GR"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𝑼</m:t>
                        </m:r>
                      </m:e>
                      <m:sub>
                        <m:r>
                          <a:rPr lang="en-US" altLang="el-GR" sz="2000" b="1" i="0" dirty="0" smtClean="0">
                            <a:latin typeface="Cambria Math" panose="02040503050406030204" pitchFamily="18" charset="0"/>
                          </a:rPr>
                          <m:t>𝐦𝐚𝐱</m:t>
                        </m:r>
                      </m:sub>
                    </m:sSub>
                    <m:r>
                      <a:rPr lang="en-US" altLang="el-GR" sz="2000" b="1" i="1" dirty="0" smtClean="0">
                        <a:latin typeface="Cambria Math" panose="02040503050406030204" pitchFamily="18" charset="0"/>
                      </a:rPr>
                      <m:t>=</m:t>
                    </m:r>
                    <m:sSub>
                      <m:sSubPr>
                        <m:ctrlPr>
                          <a:rPr lang="en-US"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𝑼</m:t>
                        </m:r>
                      </m:e>
                      <m:sub>
                        <m:r>
                          <a:rPr lang="en-US" altLang="el-GR" sz="2000" b="1" i="0" dirty="0" smtClean="0">
                            <a:latin typeface="Cambria Math" panose="02040503050406030204" pitchFamily="18" charset="0"/>
                          </a:rPr>
                          <m:t>𝐀</m:t>
                        </m:r>
                      </m:sub>
                    </m:sSub>
                    <m:r>
                      <a:rPr lang="en-US" altLang="el-GR" sz="2000" b="1" i="1" dirty="0" smtClean="0">
                        <a:latin typeface="Cambria Math" panose="02040503050406030204" pitchFamily="18" charset="0"/>
                      </a:rPr>
                      <m:t>= </m:t>
                    </m:r>
                    <m:r>
                      <a:rPr lang="en-US" altLang="el-GR" sz="2000" b="1" i="1" dirty="0" smtClean="0">
                        <a:latin typeface="Cambria Math" panose="02040503050406030204" pitchFamily="18" charset="0"/>
                      </a:rPr>
                      <m:t>𝒎𝒈𝒉</m:t>
                    </m:r>
                    <m:r>
                      <a:rPr lang="en-US" altLang="el-GR" sz="2000" b="1" i="1" dirty="0" smtClean="0">
                        <a:latin typeface="Cambria Math" panose="02040503050406030204" pitchFamily="18" charset="0"/>
                      </a:rPr>
                      <m:t> </m:t>
                    </m:r>
                  </m:oMath>
                </a14:m>
                <a:endParaRPr lang="en-US" altLang="el-GR" sz="2000" b="1" dirty="0">
                  <a:latin typeface="Comic Sans MS" pitchFamily="66" charset="0"/>
                </a:endParaRPr>
              </a:p>
            </p:txBody>
          </p:sp>
        </mc:Choice>
        <mc:Fallback xmlns="">
          <p:sp>
            <p:nvSpPr>
              <p:cNvPr id="90" name="Rectangle 5"/>
              <p:cNvSpPr>
                <a:spLocks noRot="1" noChangeAspect="1" noMove="1" noResize="1" noEditPoints="1" noAdjustHandles="1" noChangeArrowheads="1" noChangeShapeType="1" noTextEdit="1"/>
              </p:cNvSpPr>
              <p:nvPr/>
            </p:nvSpPr>
            <p:spPr bwMode="auto">
              <a:xfrm>
                <a:off x="4200967" y="4400816"/>
                <a:ext cx="4458401" cy="400110"/>
              </a:xfrm>
              <a:prstGeom prst="rect">
                <a:avLst/>
              </a:prstGeom>
              <a:blipFill>
                <a:blip r:embed="rId8"/>
                <a:stretch>
                  <a:fillRect l="-683" b="-1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1" name="Rectangle 5"/>
              <p:cNvSpPr>
                <a:spLocks noChangeArrowheads="1"/>
              </p:cNvSpPr>
              <p:nvPr/>
            </p:nvSpPr>
            <p:spPr bwMode="auto">
              <a:xfrm>
                <a:off x="4200967" y="4875764"/>
                <a:ext cx="5338380" cy="5548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Γ</a:t>
                </a:r>
                <a:r>
                  <a:rPr lang="en-US" altLang="el-GR" sz="1600" b="1" dirty="0">
                    <a:latin typeface="Comic Sans MS" pitchFamily="66" charset="0"/>
                  </a:rPr>
                  <a:t>: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 </m:t>
                    </m:r>
                    <m:r>
                      <a:rPr lang="en-US" altLang="el-GR" sz="2000" b="1" i="1" dirty="0" smtClean="0">
                        <a:latin typeface="Cambria Math" panose="02040503050406030204" pitchFamily="18" charset="0"/>
                      </a:rPr>
                      <m:t>𝑼</m:t>
                    </m:r>
                    <m:r>
                      <a:rPr lang="el-GR" altLang="el-GR" sz="2000" b="1" i="0" baseline="-25000" dirty="0" smtClean="0">
                        <a:latin typeface="Cambria Math" panose="02040503050406030204" pitchFamily="18" charset="0"/>
                      </a:rPr>
                      <m:t>𝚪</m:t>
                    </m:r>
                    <m:r>
                      <a:rPr lang="en-US" altLang="el-GR" sz="2000" b="1" i="1" dirty="0" smtClean="0">
                        <a:latin typeface="Cambria Math" panose="02040503050406030204" pitchFamily="18" charset="0"/>
                      </a:rPr>
                      <m:t> </m:t>
                    </m:r>
                    <m:r>
                      <a:rPr lang="el-GR" altLang="el-GR" sz="2000" b="1" i="1" dirty="0" smtClean="0">
                        <a:latin typeface="Cambria Math" panose="02040503050406030204" pitchFamily="18" charset="0"/>
                      </a:rPr>
                      <m:t>+ </m:t>
                    </m:r>
                    <m:r>
                      <a:rPr lang="el-GR" altLang="el-GR" sz="2000" b="1" i="1" dirty="0" smtClean="0">
                        <a:latin typeface="Cambria Math" panose="02040503050406030204" pitchFamily="18" charset="0"/>
                      </a:rPr>
                      <m:t>𝜥</m:t>
                    </m:r>
                    <m:r>
                      <a:rPr lang="el-GR" altLang="el-GR" sz="2000" b="1" i="0" baseline="-25000" dirty="0" smtClean="0">
                        <a:latin typeface="Cambria Math" panose="02040503050406030204" pitchFamily="18" charset="0"/>
                      </a:rPr>
                      <m:t>𝚪</m:t>
                    </m:r>
                    <m:r>
                      <a:rPr lang="el-GR" altLang="el-GR" sz="2000" b="1" i="1" dirty="0" smtClean="0">
                        <a:latin typeface="Cambria Math" panose="02040503050406030204" pitchFamily="18" charset="0"/>
                      </a:rPr>
                      <m:t> </m:t>
                    </m:r>
                    <m:r>
                      <a:rPr lang="en-US" altLang="el-GR" sz="2000" b="1" i="1" dirty="0" smtClean="0">
                        <a:latin typeface="Cambria Math" panose="02040503050406030204" pitchFamily="18" charset="0"/>
                      </a:rPr>
                      <m:t>= </m:t>
                    </m:r>
                    <m:r>
                      <a:rPr lang="en-US" altLang="el-GR" sz="2000" b="1" i="1" dirty="0" smtClean="0">
                        <a:latin typeface="Cambria Math" panose="02040503050406030204" pitchFamily="18" charset="0"/>
                      </a:rPr>
                      <m:t>𝒎𝒈𝒉</m:t>
                    </m:r>
                    <m:r>
                      <a:rPr lang="el-GR" altLang="el-GR" sz="2000" b="1" i="0" baseline="-25000" dirty="0" smtClean="0">
                        <a:latin typeface="Cambria Math" panose="02040503050406030204" pitchFamily="18" charset="0"/>
                      </a:rPr>
                      <m:t>𝚪</m:t>
                    </m:r>
                    <m:r>
                      <a:rPr lang="el-GR" altLang="el-GR" sz="2000" b="1" i="1" dirty="0" smtClean="0">
                        <a:latin typeface="Cambria Math" panose="02040503050406030204" pitchFamily="18" charset="0"/>
                      </a:rPr>
                      <m:t> + </m:t>
                    </m:r>
                    <m:f>
                      <m:fPr>
                        <m:ctrlPr>
                          <a:rPr lang="el-GR" altLang="el-GR" sz="2000" b="1" i="1" smtClean="0">
                            <a:latin typeface="Cambria Math" panose="02040503050406030204" pitchFamily="18" charset="0"/>
                          </a:rPr>
                        </m:ctrlPr>
                      </m:fPr>
                      <m:num>
                        <m:r>
                          <a:rPr lang="el-GR" altLang="el-GR" sz="2000" b="1" i="1" smtClean="0">
                            <a:latin typeface="Cambria Math" panose="02040503050406030204" pitchFamily="18" charset="0"/>
                          </a:rPr>
                          <m:t>𝟏</m:t>
                        </m:r>
                      </m:num>
                      <m:den>
                        <m:r>
                          <a:rPr lang="el-GR" altLang="el-GR" sz="2000" b="1" i="1" smtClean="0">
                            <a:latin typeface="Cambria Math" panose="02040503050406030204" pitchFamily="18" charset="0"/>
                          </a:rPr>
                          <m:t>𝟐</m:t>
                        </m:r>
                      </m:den>
                    </m:f>
                    <m:r>
                      <a:rPr lang="en-US" altLang="el-GR" sz="2000" b="1" i="1" smtClean="0">
                        <a:latin typeface="Cambria Math" panose="02040503050406030204" pitchFamily="18" charset="0"/>
                      </a:rPr>
                      <m:t>𝒎</m:t>
                    </m:r>
                    <m:sSubSup>
                      <m:sSubSupPr>
                        <m:ctrlPr>
                          <a:rPr lang="en-US" altLang="el-GR" sz="2000" b="1" i="1" smtClean="0">
                            <a:latin typeface="Cambria Math" panose="02040503050406030204" pitchFamily="18" charset="0"/>
                          </a:rPr>
                        </m:ctrlPr>
                      </m:sSubSupPr>
                      <m:e>
                        <m:r>
                          <a:rPr lang="el-GR" altLang="el-GR" sz="2000" b="1" i="1" smtClean="0">
                            <a:latin typeface="Cambria Math" panose="02040503050406030204" pitchFamily="18" charset="0"/>
                          </a:rPr>
                          <m:t>𝝊</m:t>
                        </m:r>
                      </m:e>
                      <m:sub>
                        <m:r>
                          <a:rPr lang="el-GR" altLang="el-GR" sz="2000" b="1" i="0" smtClean="0">
                            <a:latin typeface="Cambria Math" panose="02040503050406030204" pitchFamily="18" charset="0"/>
                          </a:rPr>
                          <m:t>𝚪</m:t>
                        </m:r>
                      </m:sub>
                      <m:sup>
                        <m:r>
                          <a:rPr lang="el-GR" altLang="el-GR" sz="2000" b="1" i="1" smtClean="0">
                            <a:latin typeface="Cambria Math" panose="02040503050406030204" pitchFamily="18" charset="0"/>
                          </a:rPr>
                          <m:t>𝟐</m:t>
                        </m:r>
                      </m:sup>
                    </m:sSubSup>
                  </m:oMath>
                </a14:m>
                <a:endParaRPr lang="en-US" altLang="el-GR" sz="2000" b="1" dirty="0">
                  <a:latin typeface="Comic Sans MS" pitchFamily="66" charset="0"/>
                </a:endParaRPr>
              </a:p>
            </p:txBody>
          </p:sp>
        </mc:Choice>
        <mc:Fallback xmlns="">
          <p:sp>
            <p:nvSpPr>
              <p:cNvPr id="91" name="Rectangle 5"/>
              <p:cNvSpPr>
                <a:spLocks noRot="1" noChangeAspect="1" noMove="1" noResize="1" noEditPoints="1" noAdjustHandles="1" noChangeArrowheads="1" noChangeShapeType="1" noTextEdit="1"/>
              </p:cNvSpPr>
              <p:nvPr/>
            </p:nvSpPr>
            <p:spPr bwMode="auto">
              <a:xfrm>
                <a:off x="4200967" y="4875764"/>
                <a:ext cx="5338380" cy="554832"/>
              </a:xfrm>
              <a:prstGeom prst="rect">
                <a:avLst/>
              </a:prstGeom>
              <a:blipFill>
                <a:blip r:embed="rId9"/>
                <a:stretch>
                  <a:fillRect l="-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2" name="Rectangle 5"/>
              <p:cNvSpPr>
                <a:spLocks noChangeArrowheads="1"/>
              </p:cNvSpPr>
              <p:nvPr/>
            </p:nvSpPr>
            <p:spPr bwMode="auto">
              <a:xfrm>
                <a:off x="4200966" y="5525032"/>
                <a:ext cx="4458402" cy="5354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Δ</a:t>
                </a:r>
                <a:r>
                  <a:rPr lang="en-US" altLang="el-GR" sz="1600" b="1" dirty="0">
                    <a:latin typeface="Comic Sans MS" pitchFamily="66" charset="0"/>
                  </a:rPr>
                  <a:t>: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 </m:t>
                    </m:r>
                    <m:r>
                      <a:rPr lang="el-GR" altLang="el-GR" sz="2000" b="1" i="1" dirty="0" smtClean="0">
                        <a:latin typeface="Cambria Math" panose="02040503050406030204" pitchFamily="18" charset="0"/>
                      </a:rPr>
                      <m:t>𝜥</m:t>
                    </m:r>
                    <m:r>
                      <a:rPr lang="en-US" altLang="el-GR" sz="2000" b="1" i="0" baseline="-25000" dirty="0" smtClean="0">
                        <a:latin typeface="Cambria Math" panose="02040503050406030204" pitchFamily="18" charset="0"/>
                      </a:rPr>
                      <m:t>𝐦𝐚𝐱</m:t>
                    </m:r>
                    <m:r>
                      <a:rPr lang="en-US" altLang="el-GR" sz="2000" b="1" i="1" dirty="0" smtClean="0">
                        <a:latin typeface="Cambria Math" panose="02040503050406030204" pitchFamily="18" charset="0"/>
                      </a:rPr>
                      <m:t> = </m:t>
                    </m:r>
                    <m:sSub>
                      <m:sSubPr>
                        <m:ctrlPr>
                          <a:rPr lang="en-US"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𝑲</m:t>
                        </m:r>
                      </m:e>
                      <m:sub>
                        <m:r>
                          <a:rPr lang="el-GR" altLang="el-GR" sz="2000" b="1" i="0" dirty="0" smtClean="0">
                            <a:latin typeface="Cambria Math" panose="02040503050406030204" pitchFamily="18" charset="0"/>
                          </a:rPr>
                          <m:t>𝚫</m:t>
                        </m:r>
                      </m:sub>
                    </m:sSub>
                    <m:r>
                      <a:rPr lang="en-US" altLang="el-GR" sz="2000" b="1" i="1" dirty="0" smtClean="0">
                        <a:latin typeface="Cambria Math" panose="02040503050406030204" pitchFamily="18" charset="0"/>
                      </a:rPr>
                      <m:t>= </m:t>
                    </m:r>
                    <m:f>
                      <m:fPr>
                        <m:ctrlPr>
                          <a:rPr lang="en-US" altLang="el-GR" sz="2000" b="1" i="1" dirty="0" smtClean="0">
                            <a:latin typeface="Cambria Math" panose="02040503050406030204" pitchFamily="18" charset="0"/>
                          </a:rPr>
                        </m:ctrlPr>
                      </m:fPr>
                      <m:num>
                        <m:r>
                          <a:rPr lang="el-GR" altLang="el-GR" sz="2000" b="1" i="1" dirty="0" smtClean="0">
                            <a:latin typeface="Cambria Math" panose="02040503050406030204" pitchFamily="18" charset="0"/>
                          </a:rPr>
                          <m:t>𝟏</m:t>
                        </m:r>
                      </m:num>
                      <m:den>
                        <m:r>
                          <a:rPr lang="el-GR" altLang="el-GR" sz="2000" b="1" i="1" dirty="0" smtClean="0">
                            <a:latin typeface="Cambria Math" panose="02040503050406030204" pitchFamily="18" charset="0"/>
                          </a:rPr>
                          <m:t>𝟐</m:t>
                        </m:r>
                      </m:den>
                    </m:f>
                    <m:r>
                      <a:rPr lang="en-US" altLang="el-GR" sz="2000" b="1" i="1" dirty="0" smtClean="0">
                        <a:latin typeface="Cambria Math" panose="02040503050406030204" pitchFamily="18" charset="0"/>
                      </a:rPr>
                      <m:t>𝒎</m:t>
                    </m:r>
                    <m:sSubSup>
                      <m:sSubSupPr>
                        <m:ctrlPr>
                          <a:rPr lang="en-US" altLang="el-GR" sz="2000" b="1" i="1" dirty="0" smtClean="0">
                            <a:latin typeface="Cambria Math" panose="02040503050406030204" pitchFamily="18" charset="0"/>
                          </a:rPr>
                        </m:ctrlPr>
                      </m:sSubSupPr>
                      <m:e>
                        <m:r>
                          <a:rPr lang="el-GR" altLang="el-GR" sz="2000" b="1" i="1" dirty="0" smtClean="0">
                            <a:latin typeface="Cambria Math" panose="02040503050406030204" pitchFamily="18" charset="0"/>
                          </a:rPr>
                          <m:t>𝝊</m:t>
                        </m:r>
                      </m:e>
                      <m:sub>
                        <m:r>
                          <a:rPr lang="el-GR" altLang="el-GR" sz="2000" b="1" i="0" dirty="0" smtClean="0">
                            <a:latin typeface="Cambria Math" panose="02040503050406030204" pitchFamily="18" charset="0"/>
                          </a:rPr>
                          <m:t>𝚫</m:t>
                        </m:r>
                      </m:sub>
                      <m:sup>
                        <m:r>
                          <a:rPr lang="en-US" altLang="el-GR" sz="2000" b="1" i="1" dirty="0" smtClean="0">
                            <a:latin typeface="Cambria Math" panose="02040503050406030204" pitchFamily="18" charset="0"/>
                          </a:rPr>
                          <m:t>𝟐</m:t>
                        </m:r>
                      </m:sup>
                    </m:sSubSup>
                  </m:oMath>
                </a14:m>
                <a:endParaRPr lang="en-US" altLang="el-GR" sz="2000" b="1" dirty="0">
                  <a:latin typeface="Comic Sans MS" pitchFamily="66" charset="0"/>
                </a:endParaRPr>
              </a:p>
            </p:txBody>
          </p:sp>
        </mc:Choice>
        <mc:Fallback xmlns="">
          <p:sp>
            <p:nvSpPr>
              <p:cNvPr id="92" name="Rectangle 5"/>
              <p:cNvSpPr>
                <a:spLocks noRot="1" noChangeAspect="1" noMove="1" noResize="1" noEditPoints="1" noAdjustHandles="1" noChangeArrowheads="1" noChangeShapeType="1" noTextEdit="1"/>
              </p:cNvSpPr>
              <p:nvPr/>
            </p:nvSpPr>
            <p:spPr bwMode="auto">
              <a:xfrm>
                <a:off x="4200966" y="5525032"/>
                <a:ext cx="4458402" cy="535468"/>
              </a:xfrm>
              <a:prstGeom prst="rect">
                <a:avLst/>
              </a:prstGeom>
              <a:blipFill>
                <a:blip r:embed="rId10"/>
                <a:stretch>
                  <a:fillRect l="-683" b="-11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2" name="Θέση ημερομηνίας 1">
            <a:extLst>
              <a:ext uri="{FF2B5EF4-FFF2-40B4-BE49-F238E27FC236}">
                <a16:creationId xmlns:a16="http://schemas.microsoft.com/office/drawing/2014/main" id="{F5D108E3-DE89-4839-8D1B-F3BF8C23F20F}"/>
              </a:ext>
            </a:extLst>
          </p:cNvPr>
          <p:cNvSpPr>
            <a:spLocks noGrp="1"/>
          </p:cNvSpPr>
          <p:nvPr>
            <p:ph type="dt" sz="half" idx="10"/>
          </p:nvPr>
        </p:nvSpPr>
        <p:spPr/>
        <p:txBody>
          <a:bodyPr/>
          <a:lstStyle/>
          <a:p>
            <a:fld id="{61BEE0BB-1AE2-4D1C-840A-8C69042316C9}"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0A5FB178-D26A-44A4-9B47-40C517589906}"/>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533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20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1500"/>
                                        <p:tgtEl>
                                          <p:spTgt spid="9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1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1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9" grpId="0"/>
      <p:bldP spid="90" grpId="0"/>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963547" y="0"/>
            <a:ext cx="8264906" cy="103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2000" b="1" dirty="0">
                <a:solidFill>
                  <a:srgbClr val="800000"/>
                </a:solidFill>
                <a:effectLst>
                  <a:outerShdw blurRad="38100" dist="38100" dir="2700000" algn="tl">
                    <a:srgbClr val="000000"/>
                  </a:outerShdw>
                </a:effectLst>
                <a:latin typeface="Comic Sans MS" pitchFamily="66" charset="0"/>
              </a:rPr>
              <a:t>Παρακάτω δίνονται διευθύνσεις όπου μπορείτε να βρείτε αναρτήσεις με θέμα  </a:t>
            </a:r>
            <a:r>
              <a:rPr lang="en-US" sz="2000" b="1" dirty="0">
                <a:solidFill>
                  <a:srgbClr val="FF0000"/>
                </a:solidFill>
                <a:effectLst>
                  <a:outerShdw blurRad="38100" dist="38100" dir="2700000" algn="tl">
                    <a:srgbClr val="000000"/>
                  </a:outerShdw>
                </a:effectLst>
                <a:latin typeface="Comic Sans MS" pitchFamily="66" charset="0"/>
              </a:rPr>
              <a:t>“</a:t>
            </a:r>
            <a:r>
              <a:rPr lang="el-GR" sz="2000" b="1" dirty="0">
                <a:solidFill>
                  <a:srgbClr val="FF0000"/>
                </a:solidFill>
                <a:effectLst>
                  <a:outerShdw blurRad="38100" dist="38100" dir="2700000" algn="tl">
                    <a:srgbClr val="000000"/>
                  </a:outerShdw>
                </a:effectLst>
                <a:latin typeface="Comic Sans MS" pitchFamily="66" charset="0"/>
              </a:rPr>
              <a:t>Κινητική και Δυναμική ενέργεια – Θ.Μ.Κ.Ε.</a:t>
            </a:r>
            <a:r>
              <a:rPr lang="en-US" sz="2000" b="1" dirty="0">
                <a:solidFill>
                  <a:srgbClr val="FF0000"/>
                </a:solidFill>
                <a:effectLst>
                  <a:outerShdw blurRad="38100" dist="38100" dir="2700000" algn="tl">
                    <a:srgbClr val="000000"/>
                  </a:outerShdw>
                </a:effectLst>
                <a:latin typeface="Comic Sans MS" pitchFamily="66" charset="0"/>
              </a:rPr>
              <a:t>”</a:t>
            </a:r>
            <a:r>
              <a:rPr lang="el-GR" sz="2000" b="1" dirty="0">
                <a:solidFill>
                  <a:srgbClr val="FF0000"/>
                </a:solidFill>
                <a:effectLst>
                  <a:outerShdw blurRad="38100" dist="38100" dir="2700000" algn="tl">
                    <a:srgbClr val="000000"/>
                  </a:outerShdw>
                </a:effectLst>
                <a:latin typeface="Comic Sans MS" pitchFamily="66" charset="0"/>
              </a:rPr>
              <a:t>.</a:t>
            </a:r>
          </a:p>
        </p:txBody>
      </p:sp>
      <p:sp>
        <p:nvSpPr>
          <p:cNvPr id="2" name="TextBox 1"/>
          <p:cNvSpPr txBox="1"/>
          <p:nvPr/>
        </p:nvSpPr>
        <p:spPr>
          <a:xfrm>
            <a:off x="1849374" y="942392"/>
            <a:ext cx="8752391" cy="54938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b="1" dirty="0">
                <a:latin typeface="Comic Sans MS" panose="030F0702030302020204" pitchFamily="66" charset="0"/>
              </a:rPr>
              <a:t>Διαδικτυακή παρουσίαση θεωρίας από τον Σταύρο </a:t>
            </a:r>
            <a:r>
              <a:rPr lang="el-GR" b="1" dirty="0" err="1">
                <a:latin typeface="Comic Sans MS" panose="030F0702030302020204" pitchFamily="66" charset="0"/>
              </a:rPr>
              <a:t>Λουβερδή</a:t>
            </a:r>
            <a:r>
              <a:rPr lang="el-GR" b="1" dirty="0">
                <a:latin typeface="Comic Sans MS" panose="030F0702030302020204" pitchFamily="66" charset="0"/>
              </a:rPr>
              <a:t> </a:t>
            </a:r>
            <a:r>
              <a:rPr lang="el-GR" b="1" dirty="0">
                <a:latin typeface="Comic Sans MS" panose="030F0702030302020204" pitchFamily="66" charset="0"/>
                <a:hlinkClick r:id="rId2"/>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Διαδικτυακή παρουσίαση θεωρίας από τον </a:t>
            </a:r>
            <a:r>
              <a:rPr lang="el-GR" b="1" dirty="0" err="1">
                <a:latin typeface="Comic Sans MS" panose="030F0702030302020204" pitchFamily="66" charset="0"/>
              </a:rPr>
              <a:t>Σωκ</a:t>
            </a:r>
            <a:r>
              <a:rPr lang="el-GR" b="1" dirty="0">
                <a:latin typeface="Comic Sans MS" panose="030F0702030302020204" pitchFamily="66" charset="0"/>
              </a:rPr>
              <a:t>. </a:t>
            </a:r>
            <a:r>
              <a:rPr lang="el-GR" b="1" dirty="0" err="1">
                <a:latin typeface="Comic Sans MS" panose="030F0702030302020204" pitchFamily="66" charset="0"/>
              </a:rPr>
              <a:t>Καλέλη</a:t>
            </a:r>
            <a:r>
              <a:rPr lang="el-GR" b="1" dirty="0">
                <a:latin typeface="Comic Sans MS" panose="030F0702030302020204" pitchFamily="66" charset="0"/>
              </a:rPr>
              <a:t> (</a:t>
            </a:r>
            <a:r>
              <a:rPr lang="en-US" b="1" dirty="0" err="1">
                <a:latin typeface="Comic Sans MS" panose="030F0702030302020204" pitchFamily="66" charset="0"/>
              </a:rPr>
              <a:t>schooldoctor</a:t>
            </a:r>
            <a:r>
              <a:rPr lang="el-GR" b="1" dirty="0">
                <a:latin typeface="Comic Sans MS" panose="030F0702030302020204" pitchFamily="66" charset="0"/>
              </a:rPr>
              <a:t>) </a:t>
            </a:r>
            <a:r>
              <a:rPr lang="el-GR" b="1" dirty="0">
                <a:latin typeface="Comic Sans MS" panose="030F0702030302020204" pitchFamily="66" charset="0"/>
                <a:hlinkClick r:id="rId3"/>
              </a:rPr>
              <a:t>εδώ</a:t>
            </a:r>
            <a:r>
              <a:rPr lang="el-GR" b="1" dirty="0">
                <a:latin typeface="Comic Sans MS" panose="030F0702030302020204" pitchFamily="66" charset="0"/>
              </a:rPr>
              <a:t>.</a:t>
            </a:r>
            <a:endParaRPr lang="en-US"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Πολλές διαδικτυακές παρουσιάσεις θεωρίας και ασκήσεων </a:t>
            </a:r>
            <a:r>
              <a:rPr lang="el-GR" b="1" dirty="0">
                <a:latin typeface="Comic Sans MS" panose="030F0702030302020204" pitchFamily="66" charset="0"/>
                <a:hlinkClick r:id="rId4"/>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Η έννοια «ΕΝΕΡΓΕΙΑ» από τον Ανδρέα Ι. </a:t>
            </a:r>
            <a:r>
              <a:rPr lang="el-GR" b="1" dirty="0" err="1">
                <a:latin typeface="Comic Sans MS" panose="030F0702030302020204" pitchFamily="66" charset="0"/>
              </a:rPr>
              <a:t>Κασσέτα</a:t>
            </a:r>
            <a:r>
              <a:rPr lang="el-GR" b="1" dirty="0">
                <a:latin typeface="Comic Sans MS" panose="030F0702030302020204" pitchFamily="66" charset="0"/>
              </a:rPr>
              <a:t> </a:t>
            </a:r>
            <a:r>
              <a:rPr lang="el-GR" b="1" dirty="0">
                <a:latin typeface="Comic Sans MS" panose="030F0702030302020204" pitchFamily="66" charset="0"/>
                <a:hlinkClick r:id="rId5"/>
              </a:rPr>
              <a:t>εδώ</a:t>
            </a:r>
            <a:r>
              <a:rPr lang="en-US" b="1" dirty="0">
                <a:latin typeface="Comic Sans MS" panose="030F0702030302020204" pitchFamily="66" charset="0"/>
              </a:rPr>
              <a:t>, </a:t>
            </a:r>
            <a:r>
              <a:rPr lang="el-GR" b="1" dirty="0">
                <a:latin typeface="Comic Sans MS" panose="030F0702030302020204" pitchFamily="66" charset="0"/>
                <a:hlinkClick r:id="rId6"/>
              </a:rPr>
              <a:t>εδώ</a:t>
            </a:r>
            <a:r>
              <a:rPr lang="el-GR" b="1" dirty="0">
                <a:latin typeface="Comic Sans MS" panose="030F0702030302020204" pitchFamily="66" charset="0"/>
              </a:rPr>
              <a:t> κι </a:t>
            </a:r>
            <a:r>
              <a:rPr lang="el-GR" b="1" dirty="0">
                <a:latin typeface="Comic Sans MS" panose="030F0702030302020204" pitchFamily="66" charset="0"/>
                <a:hlinkClick r:id="rId7"/>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Παρουσίαση προσομοίωσης από τον Λευτέρη Παπαδόπουλο </a:t>
            </a:r>
            <a:r>
              <a:rPr lang="el-GR" b="1" dirty="0">
                <a:latin typeface="Comic Sans MS" panose="030F0702030302020204" pitchFamily="66" charset="0"/>
                <a:hlinkClick r:id="rId8"/>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Μια αγγλόφωνη ανάρτηση </a:t>
            </a:r>
            <a:r>
              <a:rPr lang="en-US" b="1" dirty="0" err="1">
                <a:latin typeface="Comic Sans MS" panose="030F0702030302020204" pitchFamily="66" charset="0"/>
              </a:rPr>
              <a:t>ppt</a:t>
            </a:r>
            <a:r>
              <a:rPr lang="el-GR" b="1" dirty="0">
                <a:latin typeface="Comic Sans MS" panose="030F0702030302020204" pitchFamily="66" charset="0"/>
              </a:rPr>
              <a:t> του </a:t>
            </a:r>
            <a:r>
              <a:rPr lang="en-US" b="1" dirty="0">
                <a:latin typeface="Comic Sans MS" panose="030F0702030302020204" pitchFamily="66" charset="0"/>
                <a:hlinkClick r:id="rId9"/>
              </a:rPr>
              <a:t>Jefferson lab </a:t>
            </a:r>
            <a:r>
              <a:rPr lang="el-GR" b="1" dirty="0">
                <a:latin typeface="Comic Sans MS" panose="030F0702030302020204" pitchFamily="66" charset="0"/>
              </a:rPr>
              <a:t> από </a:t>
            </a:r>
            <a:r>
              <a:rPr lang="el-GR" b="1" dirty="0">
                <a:latin typeface="Comic Sans MS" panose="030F0702030302020204" pitchFamily="66" charset="0"/>
                <a:hlinkClick r:id="rId10"/>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Προσομοιώσεις από τον Ηλία </a:t>
            </a:r>
            <a:r>
              <a:rPr lang="el-GR" b="1" dirty="0" err="1">
                <a:latin typeface="Comic Sans MS" panose="030F0702030302020204" pitchFamily="66" charset="0"/>
              </a:rPr>
              <a:t>Σιτσανλή</a:t>
            </a:r>
            <a:r>
              <a:rPr lang="el-GR" b="1" dirty="0">
                <a:latin typeface="Comic Sans MS" panose="030F0702030302020204" pitchFamily="66" charset="0"/>
              </a:rPr>
              <a:t> για Κινητική Ενέργεια και Θ.Μ.Κ.Ε. </a:t>
            </a:r>
            <a:r>
              <a:rPr lang="el-GR" b="1" dirty="0">
                <a:latin typeface="Comic Sans MS" panose="030F0702030302020204" pitchFamily="66" charset="0"/>
                <a:hlinkClick r:id="rId11"/>
              </a:rPr>
              <a:t>εδώ</a:t>
            </a:r>
            <a:r>
              <a:rPr lang="el-GR" b="1" dirty="0">
                <a:latin typeface="Comic Sans MS" panose="030F0702030302020204" pitchFamily="66" charset="0"/>
              </a:rPr>
              <a:t>, για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a:t>
            </a:r>
            <a:r>
              <a:rPr lang="el-GR" b="1" dirty="0">
                <a:latin typeface="Comic Sans MS" panose="030F0702030302020204" pitchFamily="66" charset="0"/>
                <a:hlinkClick r:id="rId12"/>
              </a:rPr>
              <a:t>εδώ</a:t>
            </a:r>
            <a:r>
              <a:rPr lang="el-GR" b="1" dirty="0">
                <a:latin typeface="Comic Sans MS" panose="030F0702030302020204" pitchFamily="66" charset="0"/>
              </a:rPr>
              <a:t> και για Διατήρηση της Μηχανικής Ενέργειας </a:t>
            </a:r>
            <a:r>
              <a:rPr lang="el-GR" b="1" dirty="0">
                <a:latin typeface="Comic Sans MS" panose="030F0702030302020204" pitchFamily="66" charset="0"/>
                <a:hlinkClick r:id="rId13"/>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n-US" b="1" dirty="0">
                <a:latin typeface="Comic Sans MS" panose="030F0702030302020204" pitchFamily="66" charset="0"/>
              </a:rPr>
              <a:t>“</a:t>
            </a:r>
            <a:r>
              <a:rPr lang="el-GR" b="1" dirty="0" err="1">
                <a:latin typeface="Comic Sans MS" panose="030F0702030302020204" pitchFamily="66" charset="0"/>
              </a:rPr>
              <a:t>To</a:t>
            </a:r>
            <a:r>
              <a:rPr lang="el-GR" b="1" dirty="0">
                <a:latin typeface="Comic Sans MS" panose="030F0702030302020204" pitchFamily="66" charset="0"/>
              </a:rPr>
              <a:t> Θ.Μ.Κ.Ε., η Α.Δ.Μ.Ε και η Α.Δ.Ε. Πότε ισχύουν;</a:t>
            </a:r>
            <a:r>
              <a:rPr lang="en-US" b="1" dirty="0">
                <a:latin typeface="Comic Sans MS" panose="030F0702030302020204" pitchFamily="66" charset="0"/>
              </a:rPr>
              <a:t>” </a:t>
            </a:r>
            <a:r>
              <a:rPr lang="el-GR" b="1" dirty="0">
                <a:latin typeface="Comic Sans MS" panose="030F0702030302020204" pitchFamily="66" charset="0"/>
              </a:rPr>
              <a:t>από τον Διονύση Μάργαρη </a:t>
            </a:r>
            <a:r>
              <a:rPr lang="el-GR" b="1" dirty="0">
                <a:latin typeface="Comic Sans MS" panose="030F0702030302020204" pitchFamily="66" charset="0"/>
                <a:hlinkClick r:id="rId14"/>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Ένα κείμενο </a:t>
            </a:r>
            <a:r>
              <a:rPr lang="el-GR" altLang="el-GR" b="1" dirty="0">
                <a:latin typeface="Comic Sans MS" pitchFamily="66" charset="0"/>
              </a:rPr>
              <a:t>από τον Γιάννη Κυριακόπουλο </a:t>
            </a:r>
            <a:r>
              <a:rPr lang="el-GR" altLang="el-GR" b="1" dirty="0">
                <a:latin typeface="Comic Sans MS" pitchFamily="66" charset="0"/>
                <a:hlinkClick r:id="rId15"/>
              </a:rPr>
              <a:t>εδώ</a:t>
            </a:r>
            <a:r>
              <a:rPr lang="el-GR" altLang="el-GR" b="1" dirty="0">
                <a:latin typeface="Comic Sans MS" pitchFamily="66" charset="0"/>
              </a:rPr>
              <a:t>.</a:t>
            </a:r>
            <a:endParaRPr lang="el-GR"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Πολλές ερωτήσεις και ασκήσεις από το «Υλικό Φυσικής – Χημείας» </a:t>
            </a:r>
            <a:r>
              <a:rPr lang="el-GR" b="1" dirty="0">
                <a:latin typeface="Comic Sans MS" panose="030F0702030302020204" pitchFamily="66" charset="0"/>
                <a:hlinkClick r:id="rId16"/>
              </a:rPr>
              <a:t>εδώ</a:t>
            </a:r>
            <a:r>
              <a:rPr lang="el-GR" b="1" dirty="0">
                <a:latin typeface="Comic Sans MS" panose="030F0702030302020204" pitchFamily="66" charset="0"/>
              </a:rPr>
              <a:t>.</a:t>
            </a:r>
          </a:p>
        </p:txBody>
      </p:sp>
      <p:sp>
        <p:nvSpPr>
          <p:cNvPr id="6" name="Θέση ημερομηνίας 5">
            <a:extLst>
              <a:ext uri="{FF2B5EF4-FFF2-40B4-BE49-F238E27FC236}">
                <a16:creationId xmlns:a16="http://schemas.microsoft.com/office/drawing/2014/main" id="{90B0CEF4-2787-488B-A5F7-2F1E52A5A3F3}"/>
              </a:ext>
            </a:extLst>
          </p:cNvPr>
          <p:cNvSpPr>
            <a:spLocks noGrp="1"/>
          </p:cNvSpPr>
          <p:nvPr>
            <p:ph type="dt" sz="half" idx="10"/>
          </p:nvPr>
        </p:nvSpPr>
        <p:spPr/>
        <p:txBody>
          <a:bodyPr/>
          <a:lstStyle/>
          <a:p>
            <a:fld id="{0FAB81E2-2EA6-4609-8472-15E3BA88C96D}"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491B0D4A-12EF-4C34-8C1A-EB8104FCDE49}"/>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7704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1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1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1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1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left)">
                                      <p:cBhvr>
                                        <p:cTn id="34" dur="1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1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wipe(left)">
                                      <p:cBhvr>
                                        <p:cTn id="44" dur="1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wipe(left)">
                                      <p:cBhvr>
                                        <p:cTn id="49" dur="1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wipe(left)">
                                      <p:cBhvr>
                                        <p:cTn id="54" dur="1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wipe(left)">
                                      <p:cBhvr>
                                        <p:cTn id="59" dur="1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340880" y="2815582"/>
            <a:ext cx="96286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spcBef>
                <a:spcPct val="50000"/>
              </a:spcBef>
              <a:buFont typeface="Arial" panose="020B0604020202020204" pitchFamily="34" charset="0"/>
              <a:buChar char="•"/>
              <a:defRPr/>
            </a:pPr>
            <a:r>
              <a:rPr lang="el-GR" altLang="el-GR" sz="2400" b="1" dirty="0">
                <a:latin typeface="Comic Sans MS" pitchFamily="66" charset="0"/>
              </a:rPr>
              <a:t>  </a:t>
            </a:r>
            <a:r>
              <a:rPr lang="el-GR" altLang="el-GR" sz="2000" b="1" dirty="0">
                <a:latin typeface="Comic Sans MS" pitchFamily="66" charset="0"/>
              </a:rPr>
              <a:t>Ερωτήσεις Πολλαπλής Επιλογής</a:t>
            </a:r>
            <a:r>
              <a:rPr lang="el-GR" altLang="el-GR" sz="2400" b="1" dirty="0">
                <a:latin typeface="Comic Sans MS" pitchFamily="66" charset="0"/>
              </a:rPr>
              <a:t> </a:t>
            </a:r>
            <a:r>
              <a:rPr lang="el-GR" altLang="el-GR" sz="1600" b="1" dirty="0">
                <a:latin typeface="Comic Sans MS" pitchFamily="66" charset="0"/>
              </a:rPr>
              <a:t>(θα βρείτε 2 αρχεία μ’ ένα σύνολο 55 ερωτήσεων)</a:t>
            </a:r>
            <a:endParaRPr lang="en-US" altLang="el-GR" sz="1600" b="1" dirty="0">
              <a:latin typeface="Comic Sans MS" pitchFamily="66" charset="0"/>
            </a:endParaRPr>
          </a:p>
          <a:p>
            <a:pPr algn="ctr">
              <a:spcBef>
                <a:spcPct val="50000"/>
              </a:spcBef>
              <a:defRPr/>
            </a:pPr>
            <a:r>
              <a:rPr lang="el-GR" altLang="el-GR" sz="2000" b="1" dirty="0">
                <a:latin typeface="Comic Sans MS" pitchFamily="66" charset="0"/>
              </a:rPr>
              <a:t>και</a:t>
            </a:r>
            <a:endParaRPr lang="en-US" altLang="el-GR" sz="2000" b="1" dirty="0">
              <a:latin typeface="Comic Sans MS" pitchFamily="66" charset="0"/>
            </a:endParaRPr>
          </a:p>
          <a:p>
            <a:pPr marL="342900" indent="-342900">
              <a:spcBef>
                <a:spcPct val="50000"/>
              </a:spcBef>
              <a:buFont typeface="Arial" panose="020B0604020202020204" pitchFamily="34" charset="0"/>
              <a:buChar char="•"/>
              <a:defRPr/>
            </a:pPr>
            <a:r>
              <a:rPr lang="en-US" altLang="el-GR" sz="2400" b="1" dirty="0">
                <a:latin typeface="Comic Sans MS" pitchFamily="66" charset="0"/>
              </a:rPr>
              <a:t>  </a:t>
            </a:r>
            <a:r>
              <a:rPr lang="el-GR" altLang="el-GR" sz="2000" b="1" dirty="0">
                <a:latin typeface="Comic Sans MS" pitchFamily="66" charset="0"/>
              </a:rPr>
              <a:t>Ερωτήσεις Σωστού - Λάθους </a:t>
            </a:r>
            <a:r>
              <a:rPr lang="el-GR" altLang="el-GR" sz="1600" b="1" dirty="0">
                <a:latin typeface="Comic Sans MS" pitchFamily="66" charset="0"/>
              </a:rPr>
              <a:t>(θα βρείτε 2 αρχεία μ’ ένα σύνολο 55 ερωτήσεων) </a:t>
            </a:r>
          </a:p>
          <a:p>
            <a:pPr algn="ctr">
              <a:spcBef>
                <a:spcPct val="50000"/>
              </a:spcBef>
              <a:defRPr/>
            </a:pPr>
            <a:r>
              <a:rPr lang="el-GR" altLang="el-GR" sz="2400" b="1" dirty="0">
                <a:latin typeface="Comic Sans MS" pitchFamily="66" charset="0"/>
                <a:hlinkClick r:id="rId2"/>
              </a:rPr>
              <a:t>ΕΔΩ</a:t>
            </a:r>
            <a:endParaRPr lang="el-GR" altLang="el-GR" sz="2400" b="1" dirty="0">
              <a:latin typeface="Comic Sans MS" pitchFamily="66" charset="0"/>
            </a:endParaRPr>
          </a:p>
        </p:txBody>
      </p:sp>
      <p:sp>
        <p:nvSpPr>
          <p:cNvPr id="6" name="TextBox 5"/>
          <p:cNvSpPr txBox="1"/>
          <p:nvPr/>
        </p:nvSpPr>
        <p:spPr>
          <a:xfrm>
            <a:off x="1440462" y="2001583"/>
            <a:ext cx="9429468" cy="369332"/>
          </a:xfrm>
          <a:prstGeom prst="rect">
            <a:avLst/>
          </a:prstGeom>
          <a:noFill/>
        </p:spPr>
        <p:txBody>
          <a:bodyPr wrap="square" rtlCol="0">
            <a:spAutoFit/>
          </a:bodyPr>
          <a:lstStyle/>
          <a:p>
            <a:pPr algn="ctr"/>
            <a:r>
              <a:rPr lang="el-GR" dirty="0">
                <a:latin typeface="Comic Sans MS" panose="030F0702030302020204" pitchFamily="66" charset="0"/>
              </a:rPr>
              <a:t>Η ανάρτηση περιέχει ερωτήσεις από το σύνολο του κεφαλαίου « 2.1  </a:t>
            </a:r>
            <a:r>
              <a:rPr lang="el-GR" b="1" dirty="0">
                <a:latin typeface="Comic Sans MS" panose="030F0702030302020204" pitchFamily="66" charset="0"/>
              </a:rPr>
              <a:t>ΕΝΕΡΓΕΙΑ</a:t>
            </a:r>
            <a:r>
              <a:rPr lang="el-GR" dirty="0">
                <a:latin typeface="Comic Sans MS" panose="030F0702030302020204" pitchFamily="66" charset="0"/>
              </a:rPr>
              <a:t> ».</a:t>
            </a:r>
          </a:p>
        </p:txBody>
      </p:sp>
      <p:sp>
        <p:nvSpPr>
          <p:cNvPr id="7" name="Rectangle 4"/>
          <p:cNvSpPr>
            <a:spLocks noChangeArrowheads="1"/>
          </p:cNvSpPr>
          <p:nvPr/>
        </p:nvSpPr>
        <p:spPr bwMode="auto">
          <a:xfrm>
            <a:off x="3491586" y="562862"/>
            <a:ext cx="5070066" cy="127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spcBef>
                <a:spcPct val="50000"/>
              </a:spcBef>
              <a:defRPr/>
            </a:pPr>
            <a:r>
              <a:rPr lang="el-GR" altLang="el-GR" sz="2400" b="1" dirty="0">
                <a:solidFill>
                  <a:srgbClr val="800000"/>
                </a:solidFill>
                <a:effectLst>
                  <a:outerShdw blurRad="38100" dist="38100" dir="2700000" algn="tl">
                    <a:srgbClr val="000000">
                      <a:alpha val="43137"/>
                    </a:srgbClr>
                  </a:outerShdw>
                </a:effectLst>
                <a:latin typeface="Comic Sans MS" pitchFamily="66" charset="0"/>
              </a:rPr>
              <a:t>Ερωτήσεις σε </a:t>
            </a:r>
            <a:r>
              <a:rPr lang="en-US"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Έργο – Ενέργεια</a:t>
            </a:r>
            <a:r>
              <a:rPr lang="en-US"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με το πρόγραμμα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Hot Potatoes</a:t>
            </a:r>
            <a:endParaRPr lang="el-GR" altLang="el-GR" sz="24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4" name="Θέση ημερομηνίας 3">
            <a:extLst>
              <a:ext uri="{FF2B5EF4-FFF2-40B4-BE49-F238E27FC236}">
                <a16:creationId xmlns:a16="http://schemas.microsoft.com/office/drawing/2014/main" id="{624A700D-527E-40C8-B8B1-14C176043EE4}"/>
              </a:ext>
            </a:extLst>
          </p:cNvPr>
          <p:cNvSpPr>
            <a:spLocks noGrp="1"/>
          </p:cNvSpPr>
          <p:nvPr>
            <p:ph type="dt" sz="half" idx="10"/>
          </p:nvPr>
        </p:nvSpPr>
        <p:spPr/>
        <p:txBody>
          <a:bodyPr/>
          <a:lstStyle/>
          <a:p>
            <a:fld id="{7C207260-0E83-4CAF-A7FB-BEA14DE264F4}" type="datetime1">
              <a:rPr lang="el-GR" smtClean="0">
                <a:solidFill>
                  <a:prstClr val="black">
                    <a:tint val="75000"/>
                  </a:prstClr>
                </a:solidFill>
              </a:rPr>
              <a:t>7/4/2021</a:t>
            </a:fld>
            <a:endParaRPr lang="el-GR">
              <a:solidFill>
                <a:prstClr val="black">
                  <a:tint val="75000"/>
                </a:prstClr>
              </a:solidFill>
            </a:endParaRPr>
          </a:p>
        </p:txBody>
      </p:sp>
      <p:sp>
        <p:nvSpPr>
          <p:cNvPr id="2" name="Θέση υποσέλιδου 1">
            <a:extLst>
              <a:ext uri="{FF2B5EF4-FFF2-40B4-BE49-F238E27FC236}">
                <a16:creationId xmlns:a16="http://schemas.microsoft.com/office/drawing/2014/main" id="{451E6306-6DE6-46EA-A8F6-146831C8F28A}"/>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60532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txBox="1">
            <a:spLocks noGrp="1"/>
          </p:cNvSpPr>
          <p:nvPr/>
        </p:nvSpPr>
        <p:spPr>
          <a:xfrm>
            <a:off x="9315157" y="6356351"/>
            <a:ext cx="2133600" cy="365125"/>
          </a:xfrm>
          <a:prstGeom prst="rect">
            <a:avLst/>
          </a:prstGeom>
          <a:noFill/>
        </p:spPr>
        <p:txBody>
          <a:bodyPr anchor="ctr"/>
          <a:lstStyle/>
          <a:p>
            <a:pPr algn="r">
              <a:defRPr/>
            </a:pPr>
            <a:fld id="{9B4F9902-5FF7-4E5D-8AC9-5C3460509B77}" type="slidenum">
              <a:rPr lang="el-GR" sz="1200">
                <a:solidFill>
                  <a:schemeClr val="tx1">
                    <a:tint val="75000"/>
                  </a:schemeClr>
                </a:solidFill>
              </a:rPr>
              <a:pPr algn="r">
                <a:defRPr/>
              </a:pPr>
              <a:t>27</a:t>
            </a:fld>
            <a:endParaRPr lang="el-GR" sz="1200" dirty="0">
              <a:solidFill>
                <a:schemeClr val="tx1">
                  <a:tint val="75000"/>
                </a:schemeClr>
              </a:solidFill>
            </a:endParaRPr>
          </a:p>
        </p:txBody>
      </p:sp>
      <p:sp>
        <p:nvSpPr>
          <p:cNvPr id="5" name="Rectangle 4"/>
          <p:cNvSpPr>
            <a:spLocks noChangeArrowheads="1"/>
          </p:cNvSpPr>
          <p:nvPr/>
        </p:nvSpPr>
        <p:spPr bwMode="auto">
          <a:xfrm>
            <a:off x="2960243" y="1357807"/>
            <a:ext cx="6271513" cy="140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lnSpc>
                <a:spcPct val="150000"/>
              </a:lnSpc>
              <a:defRPr/>
            </a:pPr>
            <a:r>
              <a:rPr lang="el-GR" b="1" dirty="0">
                <a:solidFill>
                  <a:srgbClr val="800000"/>
                </a:solidFill>
                <a:latin typeface="Comic Sans MS" panose="030F0702030302020204" pitchFamily="66" charset="0"/>
              </a:rPr>
              <a:t>(από σελ. 189)</a:t>
            </a:r>
          </a:p>
        </p:txBody>
      </p:sp>
      <p:sp>
        <p:nvSpPr>
          <p:cNvPr id="4" name="Θέση ημερομηνίας 3">
            <a:extLst>
              <a:ext uri="{FF2B5EF4-FFF2-40B4-BE49-F238E27FC236}">
                <a16:creationId xmlns:a16="http://schemas.microsoft.com/office/drawing/2014/main" id="{D1601BE5-28AC-446F-87A9-BB27E036AB79}"/>
              </a:ext>
            </a:extLst>
          </p:cNvPr>
          <p:cNvSpPr>
            <a:spLocks noGrp="1"/>
          </p:cNvSpPr>
          <p:nvPr>
            <p:ph type="dt" sz="half" idx="10"/>
          </p:nvPr>
        </p:nvSpPr>
        <p:spPr/>
        <p:txBody>
          <a:bodyPr/>
          <a:lstStyle/>
          <a:p>
            <a:fld id="{4927FFF0-ADE1-4BC1-992D-B9473FCF3324}" type="datetime1">
              <a:rPr lang="el-GR" smtClean="0">
                <a:solidFill>
                  <a:prstClr val="black">
                    <a:tint val="75000"/>
                  </a:prstClr>
                </a:solidFill>
              </a:rPr>
              <a:t>7/4/2021</a:t>
            </a:fld>
            <a:endParaRPr lang="el-GR">
              <a:solidFill>
                <a:prstClr val="black">
                  <a:tint val="75000"/>
                </a:prstClr>
              </a:solidFill>
            </a:endParaRPr>
          </a:p>
        </p:txBody>
      </p:sp>
      <p:sp>
        <p:nvSpPr>
          <p:cNvPr id="2" name="Θέση υποσέλιδου 1">
            <a:extLst>
              <a:ext uri="{FF2B5EF4-FFF2-40B4-BE49-F238E27FC236}">
                <a16:creationId xmlns:a16="http://schemas.microsoft.com/office/drawing/2014/main" id="{50AE6E05-B873-41ED-8929-1953001D6D4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2448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76046" y="366907"/>
            <a:ext cx="8572500"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Ένα αντικείμενο, που συγκρατείται</a:t>
            </a:r>
            <a:r>
              <a:rPr lang="en-US" sz="2000" dirty="0">
                <a:latin typeface="Trebuchet MS" panose="020B0603020202020204" pitchFamily="34" charset="0"/>
              </a:rPr>
              <a:t> </a:t>
            </a:r>
            <a:r>
              <a:rPr lang="el-GR" sz="2000" dirty="0">
                <a:latin typeface="Trebuchet MS" panose="020B0603020202020204" pitchFamily="34" charset="0"/>
              </a:rPr>
              <a:t>ακίνητο, αφήνεται να πέσει ελεύθερα. Να</a:t>
            </a:r>
            <a:r>
              <a:rPr lang="en-US" sz="2000" dirty="0">
                <a:latin typeface="Trebuchet MS" panose="020B0603020202020204" pitchFamily="34" charset="0"/>
              </a:rPr>
              <a:t> </a:t>
            </a:r>
            <a:r>
              <a:rPr lang="el-GR" sz="2000" dirty="0">
                <a:latin typeface="Trebuchet MS" panose="020B0603020202020204" pitchFamily="34" charset="0"/>
              </a:rPr>
              <a:t>θεωρήσετε την αντίσταση του αέρα αμελητέα και να εξηγήσετε με λίγα λόγια, πώς</a:t>
            </a:r>
            <a:r>
              <a:rPr lang="en-US" sz="2000" dirty="0">
                <a:latin typeface="Trebuchet MS" panose="020B0603020202020204" pitchFamily="34" charset="0"/>
              </a:rPr>
              <a:t> </a:t>
            </a:r>
            <a:r>
              <a:rPr lang="el-GR" sz="2000" dirty="0">
                <a:latin typeface="Trebuchet MS" panose="020B0603020202020204" pitchFamily="34" charset="0"/>
              </a:rPr>
              <a:t>εφαρμόζεται για το αντικείμενο η αρχή διατήρησης της ενέργειας. Να κάνετε το ίδιο, αν</a:t>
            </a:r>
            <a:r>
              <a:rPr lang="en-US" sz="2000" dirty="0">
                <a:latin typeface="Trebuchet MS" panose="020B0603020202020204" pitchFamily="34" charset="0"/>
              </a:rPr>
              <a:t> </a:t>
            </a:r>
            <a:r>
              <a:rPr lang="el-GR" sz="2000" dirty="0">
                <a:latin typeface="Trebuchet MS" panose="020B0603020202020204" pitchFamily="34" charset="0"/>
              </a:rPr>
              <a:t>η αντίσταση από τον αέρα δεν θεωρείται αμελητέα.</a:t>
            </a:r>
            <a:endParaRPr lang="en-US" sz="2000" dirty="0">
              <a:latin typeface="Trebuchet MS" panose="020B0603020202020204" pitchFamily="34" charset="0"/>
            </a:endParaRPr>
          </a:p>
        </p:txBody>
      </p:sp>
      <p:sp>
        <p:nvSpPr>
          <p:cNvPr id="5" name="TextBox 4"/>
          <p:cNvSpPr txBox="1"/>
          <p:nvPr/>
        </p:nvSpPr>
        <p:spPr>
          <a:xfrm>
            <a:off x="1776046" y="2962656"/>
            <a:ext cx="8572500" cy="2862322"/>
          </a:xfrm>
          <a:prstGeom prst="rect">
            <a:avLst/>
          </a:prstGeom>
          <a:noFill/>
        </p:spPr>
        <p:txBody>
          <a:bodyPr wrap="square" rtlCol="0">
            <a:spAutoFit/>
          </a:bodyPr>
          <a:lstStyle/>
          <a:p>
            <a:pPr algn="just">
              <a:lnSpc>
                <a:spcPct val="150000"/>
              </a:lnSpc>
            </a:pPr>
            <a:r>
              <a:rPr lang="el-GR" sz="2000" u="sng" dirty="0">
                <a:latin typeface="Trebuchet MS" panose="020B0603020202020204" pitchFamily="34" charset="0"/>
              </a:rPr>
              <a:t>Αντίσταση αέρα αμελητέα</a:t>
            </a:r>
            <a:r>
              <a:rPr lang="en-US" sz="2000" dirty="0">
                <a:latin typeface="Trebuchet MS" panose="020B0603020202020204" pitchFamily="34" charset="0"/>
              </a:rPr>
              <a:t>: </a:t>
            </a:r>
            <a:r>
              <a:rPr lang="el-GR" sz="2000" dirty="0">
                <a:solidFill>
                  <a:srgbClr val="FF0000"/>
                </a:solidFill>
                <a:latin typeface="Trebuchet MS" panose="020B0603020202020204" pitchFamily="34" charset="0"/>
              </a:rPr>
              <a:t>Η μηχανική ενέργεια διατηρείται. Καθώς το σώμα πέφτει, μειώνεται η δυναμική του ενέργεια και αυξάνεται η κινητική του ενέργεια, έτσι ώστε το άθροισμά τους να μένει σταθερό.</a:t>
            </a:r>
          </a:p>
          <a:p>
            <a:pPr algn="just">
              <a:lnSpc>
                <a:spcPct val="150000"/>
              </a:lnSpc>
            </a:pPr>
            <a:r>
              <a:rPr lang="el-GR" sz="2000" u="sng" dirty="0">
                <a:latin typeface="Trebuchet MS" panose="020B0603020202020204" pitchFamily="34" charset="0"/>
              </a:rPr>
              <a:t>Αντίσταση αέρα μη αμελητέα</a:t>
            </a:r>
            <a:r>
              <a:rPr lang="el-GR" sz="2000" dirty="0">
                <a:latin typeface="Trebuchet MS" panose="020B0603020202020204" pitchFamily="34" charset="0"/>
              </a:rPr>
              <a:t>: </a:t>
            </a:r>
            <a:r>
              <a:rPr lang="el-GR" sz="2000" dirty="0">
                <a:solidFill>
                  <a:srgbClr val="0000FF"/>
                </a:solidFill>
                <a:latin typeface="Trebuchet MS" panose="020B0603020202020204" pitchFamily="34" charset="0"/>
              </a:rPr>
              <a:t>Καθώς το σώμα πέφτει, η δυναμική του  ενέργεια μειώνεται μετατρεπόμενη σε κινητική (κατά ένα μέρος) και σε θερμότητα (λόγω τριβής με τον αέρα).</a:t>
            </a:r>
          </a:p>
        </p:txBody>
      </p:sp>
      <p:sp>
        <p:nvSpPr>
          <p:cNvPr id="6" name="Θέση ημερομηνίας 5">
            <a:extLst>
              <a:ext uri="{FF2B5EF4-FFF2-40B4-BE49-F238E27FC236}">
                <a16:creationId xmlns:a16="http://schemas.microsoft.com/office/drawing/2014/main" id="{9181942F-576B-4FC4-AD9A-AC4025B9CC32}"/>
              </a:ext>
            </a:extLst>
          </p:cNvPr>
          <p:cNvSpPr>
            <a:spLocks noGrp="1"/>
          </p:cNvSpPr>
          <p:nvPr>
            <p:ph type="dt" sz="half" idx="10"/>
          </p:nvPr>
        </p:nvSpPr>
        <p:spPr/>
        <p:txBody>
          <a:bodyPr/>
          <a:lstStyle/>
          <a:p>
            <a:fld id="{F526330D-E1F9-4CDC-948E-93F68CE80BA4}"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BE585098-A847-4F99-9205-6AD598665928}"/>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40348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932432" y="359840"/>
            <a:ext cx="816254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Ένας αλεξιπτωτιστής πέφτει από το</a:t>
            </a:r>
            <a:r>
              <a:rPr lang="en-US" sz="2000" dirty="0">
                <a:latin typeface="Trebuchet MS" panose="020B0603020202020204" pitchFamily="34" charset="0"/>
              </a:rPr>
              <a:t> </a:t>
            </a:r>
            <a:r>
              <a:rPr lang="el-GR" sz="2000" dirty="0">
                <a:latin typeface="Trebuchet MS" panose="020B0603020202020204" pitchFamily="34" charset="0"/>
              </a:rPr>
              <a:t>αεροπλάνο και αφού ανοίξει το αλεξίπτωτο,</a:t>
            </a:r>
            <a:r>
              <a:rPr lang="en-US" sz="2000" dirty="0">
                <a:latin typeface="Trebuchet MS" panose="020B0603020202020204" pitchFamily="34" charset="0"/>
              </a:rPr>
              <a:t> </a:t>
            </a:r>
            <a:r>
              <a:rPr lang="el-GR" sz="2000" dirty="0">
                <a:latin typeface="Trebuchet MS" panose="020B0603020202020204" pitchFamily="34" charset="0"/>
              </a:rPr>
              <a:t>κινούμενος για κάποιο χρονικό διάστημα με</a:t>
            </a:r>
            <a:r>
              <a:rPr lang="en-US" sz="2000" dirty="0">
                <a:latin typeface="Trebuchet MS" panose="020B0603020202020204" pitchFamily="34" charset="0"/>
              </a:rPr>
              <a:t> </a:t>
            </a:r>
            <a:r>
              <a:rPr lang="el-GR" sz="2000" dirty="0">
                <a:latin typeface="Trebuchet MS" panose="020B0603020202020204" pitchFamily="34" charset="0"/>
              </a:rPr>
              <a:t>σταθερή ταχύτητα, προσγειώνεται στο έδαφος. Στο χρονικό αυτό διάστημα διατηρείται</a:t>
            </a:r>
            <a:r>
              <a:rPr lang="en-US" sz="2000" dirty="0">
                <a:latin typeface="Trebuchet MS" panose="020B0603020202020204" pitchFamily="34" charset="0"/>
              </a:rPr>
              <a:t> </a:t>
            </a:r>
            <a:r>
              <a:rPr lang="el-GR" sz="2000" dirty="0">
                <a:latin typeface="Trebuchet MS" panose="020B0603020202020204" pitchFamily="34" charset="0"/>
              </a:rPr>
              <a:t>ή όχι η μηχανική ενέργεια του αλεξιπτωτιστή;</a:t>
            </a:r>
          </a:p>
        </p:txBody>
      </p:sp>
      <p:sp>
        <p:nvSpPr>
          <p:cNvPr id="6" name="TextBox 5"/>
          <p:cNvSpPr txBox="1"/>
          <p:nvPr/>
        </p:nvSpPr>
        <p:spPr>
          <a:xfrm>
            <a:off x="1932432" y="2578608"/>
            <a:ext cx="8052816" cy="2400657"/>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Όσο η ταχύτητα μένει σταθερή, η κινητική ενέργεια παραμένει επίσης σταθερή. Έτσι, παρά το γεγονός ότι σ’ αυτό το διάστημα η δυναμική ενέργεια μειώνεται, δεν έχουμε παράλληλα μετατροπή της δυναμικής ενέργειας σε κινητική. Συνεπώς, σ’ αυτό το διάστημα δεν διατηρείται η μηχανική ενέργεια σταθερή.</a:t>
            </a:r>
          </a:p>
        </p:txBody>
      </p:sp>
      <p:sp>
        <p:nvSpPr>
          <p:cNvPr id="2" name="Θέση ημερομηνίας 1">
            <a:extLst>
              <a:ext uri="{FF2B5EF4-FFF2-40B4-BE49-F238E27FC236}">
                <a16:creationId xmlns:a16="http://schemas.microsoft.com/office/drawing/2014/main" id="{2BFF955F-834C-4C70-B119-AA02440FAA4E}"/>
              </a:ext>
            </a:extLst>
          </p:cNvPr>
          <p:cNvSpPr>
            <a:spLocks noGrp="1"/>
          </p:cNvSpPr>
          <p:nvPr>
            <p:ph type="dt" sz="half" idx="10"/>
          </p:nvPr>
        </p:nvSpPr>
        <p:spPr/>
        <p:txBody>
          <a:bodyPr/>
          <a:lstStyle/>
          <a:p>
            <a:fld id="{50CB1120-14ED-42D2-AE95-B43DB5B53127}"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72F70C90-E937-47BE-94D5-80CE1710EDE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5327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3049849" y="1880442"/>
            <a:ext cx="6755425" cy="1477328"/>
          </a:xfrm>
          <a:prstGeom prst="rect">
            <a:avLst/>
          </a:prstGeom>
        </p:spPr>
        <p:txBody>
          <a:bodyPr wrap="square">
            <a:spAutoFit/>
          </a:bodyPr>
          <a:lstStyle/>
          <a:p>
            <a:pPr lvl="0" algn="just">
              <a:lnSpc>
                <a:spcPct val="150000"/>
              </a:lnSpc>
              <a:defRPr/>
            </a:pPr>
            <a:r>
              <a:rPr lang="el-GR" sz="2000" b="1" dirty="0">
                <a:latin typeface="Comic Sans MS" pitchFamily="66" charset="0"/>
              </a:rPr>
              <a:t>Καθώς ένα σύστημα πηγαίνει από μια κατάσταση σε μια άλλη, η ενέργεια μετασχηματίζεται από μια μορφή σε άλλη μορφή, αλλά συνολικά διατηρείται …………………… . </a:t>
            </a:r>
            <a:endParaRPr lang="en-US" sz="2000" b="1" dirty="0">
              <a:latin typeface="Comic Sans MS" pitchFamily="66" charset="0"/>
            </a:endParaRPr>
          </a:p>
        </p:txBody>
      </p:sp>
      <p:sp>
        <p:nvSpPr>
          <p:cNvPr id="8" name="Ορθογώνιο 7"/>
          <p:cNvSpPr/>
          <p:nvPr/>
        </p:nvSpPr>
        <p:spPr>
          <a:xfrm>
            <a:off x="7703256" y="2732157"/>
            <a:ext cx="1515158" cy="502958"/>
          </a:xfrm>
          <a:prstGeom prst="rect">
            <a:avLst/>
          </a:prstGeom>
        </p:spPr>
        <p:txBody>
          <a:bodyPr wrap="none">
            <a:spAutoFit/>
          </a:bodyPr>
          <a:lstStyle/>
          <a:p>
            <a:pPr lvl="0" algn="just">
              <a:lnSpc>
                <a:spcPct val="150000"/>
              </a:lnSpc>
              <a:defRPr/>
            </a:pPr>
            <a:r>
              <a:rPr lang="el-GR" sz="2000" b="1" dirty="0">
                <a:solidFill>
                  <a:srgbClr val="FF0000"/>
                </a:solidFill>
                <a:effectLst>
                  <a:outerShdw blurRad="38100" dist="38100" dir="2700000" algn="tl">
                    <a:srgbClr val="000000"/>
                  </a:outerShdw>
                </a:effectLst>
                <a:latin typeface="Comic Sans MS" pitchFamily="66" charset="0"/>
              </a:rPr>
              <a:t>αμετάβλητη</a:t>
            </a:r>
            <a:endParaRPr lang="en-US" sz="2000" b="1" dirty="0">
              <a:solidFill>
                <a:srgbClr val="006600"/>
              </a:solidFill>
              <a:latin typeface="Comic Sans MS" pitchFamily="66" charset="0"/>
            </a:endParaRPr>
          </a:p>
        </p:txBody>
      </p:sp>
      <p:pic>
        <p:nvPicPr>
          <p:cNvPr id="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430" y="560405"/>
            <a:ext cx="1110666" cy="10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Ορθογώνιο 16"/>
          <p:cNvSpPr/>
          <p:nvPr/>
        </p:nvSpPr>
        <p:spPr>
          <a:xfrm>
            <a:off x="3049849" y="239343"/>
            <a:ext cx="4448654" cy="502958"/>
          </a:xfrm>
          <a:prstGeom prst="rect">
            <a:avLst/>
          </a:prstGeom>
        </p:spPr>
        <p:txBody>
          <a:bodyPr wrap="none">
            <a:spAutoFit/>
          </a:bodyPr>
          <a:lstStyle/>
          <a:p>
            <a:pPr algn="just">
              <a:lnSpc>
                <a:spcPct val="150000"/>
              </a:lnSpc>
            </a:pPr>
            <a:r>
              <a:rPr lang="el-GR" sz="2000" b="1" dirty="0">
                <a:latin typeface="Comic Sans MS" panose="030F0702030302020204" pitchFamily="66" charset="0"/>
              </a:rPr>
              <a:t>Το έργο είναι …………………… μέγεθος.</a:t>
            </a:r>
          </a:p>
        </p:txBody>
      </p:sp>
      <p:sp>
        <p:nvSpPr>
          <p:cNvPr id="18" name="Ορθογώνιο 17"/>
          <p:cNvSpPr/>
          <p:nvPr/>
        </p:nvSpPr>
        <p:spPr>
          <a:xfrm>
            <a:off x="4891563" y="290767"/>
            <a:ext cx="136127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μονόμετρο</a:t>
            </a:r>
            <a:endParaRPr lang="el-GR" sz="2000" dirty="0"/>
          </a:p>
        </p:txBody>
      </p:sp>
      <p:sp>
        <p:nvSpPr>
          <p:cNvPr id="19" name="TextBox 18"/>
          <p:cNvSpPr txBox="1"/>
          <p:nvPr/>
        </p:nvSpPr>
        <p:spPr>
          <a:xfrm>
            <a:off x="3049849" y="1142482"/>
            <a:ext cx="6800377" cy="400110"/>
          </a:xfrm>
          <a:prstGeom prst="rect">
            <a:avLst/>
          </a:prstGeom>
          <a:noFill/>
        </p:spPr>
        <p:txBody>
          <a:bodyPr wrap="square" rtlCol="0">
            <a:spAutoFit/>
          </a:bodyPr>
          <a:lstStyle/>
          <a:p>
            <a:pPr algn="just"/>
            <a:r>
              <a:rPr lang="el-GR" sz="2000" b="1" dirty="0">
                <a:latin typeface="Comic Sans MS" panose="030F0702030302020204" pitchFamily="66" charset="0"/>
              </a:rPr>
              <a:t>Μονάδα μέτρησης του έργου στο </a:t>
            </a:r>
            <a:r>
              <a:rPr lang="en-US" sz="2000" b="1" dirty="0">
                <a:latin typeface="Comic Sans MS" panose="030F0702030302020204" pitchFamily="66" charset="0"/>
              </a:rPr>
              <a:t>SI </a:t>
            </a:r>
            <a:r>
              <a:rPr lang="el-GR" sz="2000" b="1" dirty="0">
                <a:latin typeface="Comic Sans MS" panose="030F0702030302020204" pitchFamily="66" charset="0"/>
              </a:rPr>
              <a:t>είναι το 1 ………… . </a:t>
            </a:r>
          </a:p>
        </p:txBody>
      </p:sp>
      <p:sp>
        <p:nvSpPr>
          <p:cNvPr id="20" name="TextBox 19"/>
          <p:cNvSpPr txBox="1"/>
          <p:nvPr/>
        </p:nvSpPr>
        <p:spPr>
          <a:xfrm>
            <a:off x="8707225" y="1080151"/>
            <a:ext cx="835270"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Joule</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1" name="Ορθογώνιο 20"/>
          <p:cNvSpPr/>
          <p:nvPr/>
        </p:nvSpPr>
        <p:spPr>
          <a:xfrm>
            <a:off x="3049849" y="3748905"/>
            <a:ext cx="7065264" cy="400110"/>
          </a:xfrm>
          <a:prstGeom prst="rect">
            <a:avLst/>
          </a:prstGeom>
        </p:spPr>
        <p:txBody>
          <a:bodyPr wrap="square">
            <a:spAutoFit/>
          </a:bodyPr>
          <a:lstStyle/>
          <a:p>
            <a:r>
              <a:rPr lang="el-GR" sz="2000" b="1" dirty="0">
                <a:latin typeface="Comic Sans MS" pitchFamily="66" charset="0"/>
              </a:rPr>
              <a:t>Το έργο μιας δύναμης είναι ωφέλιμο, όταν είναι</a:t>
            </a:r>
            <a:r>
              <a:rPr lang="en-US" sz="2000" b="1" dirty="0">
                <a:latin typeface="Comic Sans MS" pitchFamily="66" charset="0"/>
              </a:rPr>
              <a:t> …………… .</a:t>
            </a:r>
            <a:r>
              <a:rPr lang="el-GR" sz="2000" b="1" dirty="0">
                <a:latin typeface="Comic Sans MS" pitchFamily="66" charset="0"/>
              </a:rPr>
              <a:t> </a:t>
            </a:r>
            <a:endParaRPr lang="el-GR" sz="2000" dirty="0"/>
          </a:p>
        </p:txBody>
      </p:sp>
      <p:sp>
        <p:nvSpPr>
          <p:cNvPr id="22" name="Ορθογώνιο 21"/>
          <p:cNvSpPr/>
          <p:nvPr/>
        </p:nvSpPr>
        <p:spPr>
          <a:xfrm>
            <a:off x="8850195" y="3667948"/>
            <a:ext cx="933269"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θετικό</a:t>
            </a:r>
            <a:endParaRPr lang="el-GR" sz="2000" dirty="0"/>
          </a:p>
        </p:txBody>
      </p:sp>
      <p:sp>
        <p:nvSpPr>
          <p:cNvPr id="23" name="Ορθογώνιο 22"/>
          <p:cNvSpPr/>
          <p:nvPr/>
        </p:nvSpPr>
        <p:spPr>
          <a:xfrm>
            <a:off x="3049849" y="4450797"/>
            <a:ext cx="6295319" cy="1015663"/>
          </a:xfrm>
          <a:prstGeom prst="rect">
            <a:avLst/>
          </a:prstGeom>
        </p:spPr>
        <p:txBody>
          <a:bodyPr wrap="square">
            <a:spAutoFit/>
          </a:bodyPr>
          <a:lstStyle/>
          <a:p>
            <a:pPr algn="just">
              <a:lnSpc>
                <a:spcPct val="150000"/>
              </a:lnSpc>
            </a:pPr>
            <a:r>
              <a:rPr lang="el-GR" sz="2000" b="1" dirty="0">
                <a:latin typeface="Comic Sans MS" pitchFamily="66" charset="0"/>
              </a:rPr>
              <a:t>Το έργο μιας δύναμης είναι καταναλισκόμενο, όταν είναι</a:t>
            </a:r>
            <a:r>
              <a:rPr lang="en-US" sz="2000" b="1" dirty="0">
                <a:latin typeface="Comic Sans MS" pitchFamily="66" charset="0"/>
              </a:rPr>
              <a:t> ……………</a:t>
            </a:r>
            <a:r>
              <a:rPr lang="el-GR" sz="2000" b="1" dirty="0">
                <a:latin typeface="Comic Sans MS" pitchFamily="66" charset="0"/>
              </a:rPr>
              <a:t>……</a:t>
            </a:r>
            <a:r>
              <a:rPr lang="en-US" sz="2000" b="1" dirty="0">
                <a:latin typeface="Comic Sans MS" pitchFamily="66" charset="0"/>
              </a:rPr>
              <a:t> .</a:t>
            </a:r>
            <a:r>
              <a:rPr lang="el-GR" sz="2000" b="1" dirty="0">
                <a:latin typeface="Comic Sans MS" pitchFamily="66" charset="0"/>
              </a:rPr>
              <a:t> </a:t>
            </a:r>
            <a:endParaRPr lang="el-GR" sz="2000" dirty="0"/>
          </a:p>
        </p:txBody>
      </p:sp>
      <p:sp>
        <p:nvSpPr>
          <p:cNvPr id="24" name="Ορθογώνιο 23"/>
          <p:cNvSpPr/>
          <p:nvPr/>
        </p:nvSpPr>
        <p:spPr>
          <a:xfrm>
            <a:off x="3811161" y="4958628"/>
            <a:ext cx="1186543"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αρνητικό</a:t>
            </a:r>
            <a:endParaRPr lang="el-GR" sz="2000" dirty="0"/>
          </a:p>
        </p:txBody>
      </p:sp>
      <p:sp>
        <p:nvSpPr>
          <p:cNvPr id="2" name="Θέση ημερομηνίας 1">
            <a:extLst>
              <a:ext uri="{FF2B5EF4-FFF2-40B4-BE49-F238E27FC236}">
                <a16:creationId xmlns:a16="http://schemas.microsoft.com/office/drawing/2014/main" id="{36686B96-A76C-4E4F-819F-E393A2AFE7EA}"/>
              </a:ext>
            </a:extLst>
          </p:cNvPr>
          <p:cNvSpPr>
            <a:spLocks noGrp="1"/>
          </p:cNvSpPr>
          <p:nvPr>
            <p:ph type="dt" sz="half" idx="10"/>
          </p:nvPr>
        </p:nvSpPr>
        <p:spPr/>
        <p:txBody>
          <a:bodyPr/>
          <a:lstStyle/>
          <a:p>
            <a:fld id="{361AAB2E-B06A-4CDA-A0FB-21F7121D32A6}"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DB4B372-45D7-48E0-9625-492B7CD9B429}"/>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5093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1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1673181" y="574099"/>
            <a:ext cx="8836269" cy="3557805"/>
            <a:chOff x="1673181" y="574099"/>
            <a:chExt cx="8836269" cy="3557805"/>
          </a:xfrm>
        </p:grpSpPr>
        <p:sp>
          <p:nvSpPr>
            <p:cNvPr id="2" name="Ορθογώνιο 1"/>
            <p:cNvSpPr/>
            <p:nvPr/>
          </p:nvSpPr>
          <p:spPr>
            <a:xfrm>
              <a:off x="1673181" y="1731247"/>
              <a:ext cx="8836269"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n-US" sz="2000" b="1" dirty="0">
                  <a:latin typeface="Trebuchet MS" panose="020B0603020202020204" pitchFamily="34" charset="0"/>
                </a:rPr>
                <a:t> </a:t>
              </a:r>
              <a:r>
                <a:rPr lang="el-GR" sz="2000" dirty="0">
                  <a:latin typeface="Trebuchet MS" panose="020B0603020202020204" pitchFamily="34" charset="0"/>
                </a:rPr>
                <a:t>Στην εικόνα φαίνεται ένα σώμα, το</a:t>
              </a:r>
              <a:r>
                <a:rPr lang="en-US" sz="2000" dirty="0">
                  <a:latin typeface="Trebuchet MS" panose="020B0603020202020204" pitchFamily="34" charset="0"/>
                </a:rPr>
                <a:t> </a:t>
              </a:r>
              <a:r>
                <a:rPr lang="el-GR" sz="2000" dirty="0">
                  <a:latin typeface="Trebuchet MS" panose="020B0603020202020204" pitchFamily="34" charset="0"/>
                </a:rPr>
                <a:t>οποίο τίθεται σε κίνηση στο λείο οριζόντιο</a:t>
              </a:r>
              <a:r>
                <a:rPr lang="en-US" sz="2000" dirty="0">
                  <a:latin typeface="Trebuchet MS" panose="020B0603020202020204" pitchFamily="34" charset="0"/>
                </a:rPr>
                <a:t> </a:t>
              </a:r>
              <a:r>
                <a:rPr lang="el-GR" sz="2000" dirty="0">
                  <a:latin typeface="Trebuchet MS" panose="020B0603020202020204" pitchFamily="34" charset="0"/>
                </a:rPr>
                <a:t>επίπεδο από μια σταθερή οριζόντια δύναμη</a:t>
              </a:r>
              <a:r>
                <a:rPr lang="en-US" sz="2000" dirty="0">
                  <a:latin typeface="Trebuchet MS" panose="020B0603020202020204" pitchFamily="34" charset="0"/>
                </a:rPr>
                <a:t> </a:t>
              </a:r>
              <a:r>
                <a:rPr lang="el-GR" sz="2000" i="1" dirty="0">
                  <a:latin typeface="Trebuchet MS" panose="020B0603020202020204" pitchFamily="34" charset="0"/>
                </a:rPr>
                <a:t>F</a:t>
              </a:r>
              <a:r>
                <a:rPr lang="el-GR" sz="2000" dirty="0">
                  <a:latin typeface="Trebuchet MS" panose="020B0603020202020204" pitchFamily="34" charset="0"/>
                </a:rPr>
                <a:t>. Μετά από μετατόπιση κατά </a:t>
              </a:r>
              <a:r>
                <a:rPr lang="el-GR" sz="2000" i="1" dirty="0">
                  <a:latin typeface="Trebuchet MS" panose="020B0603020202020204" pitchFamily="34" charset="0"/>
                </a:rPr>
                <a:t>x</a:t>
              </a:r>
              <a:r>
                <a:rPr lang="el-GR" sz="2000" dirty="0">
                  <a:latin typeface="Trebuchet MS" panose="020B0603020202020204" pitchFamily="34" charset="0"/>
                </a:rPr>
                <a:t>, 2</a:t>
              </a:r>
              <a:r>
                <a:rPr lang="el-GR" sz="2000" i="1" dirty="0">
                  <a:latin typeface="Trebuchet MS" panose="020B0603020202020204" pitchFamily="34" charset="0"/>
                </a:rPr>
                <a:t>x</a:t>
              </a:r>
              <a:r>
                <a:rPr lang="el-GR" sz="2000" dirty="0">
                  <a:latin typeface="Trebuchet MS" panose="020B0603020202020204" pitchFamily="34" charset="0"/>
                </a:rPr>
                <a:t>, 3</a:t>
              </a:r>
              <a:r>
                <a:rPr lang="el-GR" sz="2000" i="1" dirty="0">
                  <a:latin typeface="Trebuchet MS" panose="020B0603020202020204" pitchFamily="34" charset="0"/>
                </a:rPr>
                <a:t>x</a:t>
              </a:r>
              <a:r>
                <a:rPr lang="el-GR" sz="2000" dirty="0">
                  <a:latin typeface="Trebuchet MS" panose="020B0603020202020204" pitchFamily="34" charset="0"/>
                </a:rPr>
                <a:t>, η</a:t>
              </a:r>
              <a:r>
                <a:rPr lang="en-US" sz="2000" dirty="0">
                  <a:latin typeface="Trebuchet MS" panose="020B0603020202020204" pitchFamily="34" charset="0"/>
                </a:rPr>
                <a:t> </a:t>
              </a:r>
              <a:r>
                <a:rPr lang="el-GR" sz="2000" dirty="0">
                  <a:latin typeface="Trebuchet MS" panose="020B0603020202020204" pitchFamily="34" charset="0"/>
                </a:rPr>
                <a:t>κινητική ενέργεια του σώματος είναι </a:t>
              </a:r>
              <a:r>
                <a:rPr lang="el-GR" sz="2000" i="1" dirty="0">
                  <a:latin typeface="Trebuchet MS" panose="020B0603020202020204" pitchFamily="34" charset="0"/>
                </a:rPr>
                <a:t>Κ</a:t>
              </a:r>
              <a:r>
                <a:rPr lang="el-GR" sz="2000" dirty="0">
                  <a:latin typeface="Trebuchet MS" panose="020B0603020202020204" pitchFamily="34" charset="0"/>
                </a:rPr>
                <a:t>, 2</a:t>
              </a:r>
              <a:r>
                <a:rPr lang="el-GR" sz="2000" i="1" dirty="0">
                  <a:latin typeface="Trebuchet MS" panose="020B0603020202020204" pitchFamily="34" charset="0"/>
                </a:rPr>
                <a:t>Κ</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3</a:t>
              </a:r>
              <a:r>
                <a:rPr lang="el-GR" sz="2000" i="1" dirty="0">
                  <a:latin typeface="Trebuchet MS" panose="020B0603020202020204" pitchFamily="34" charset="0"/>
                </a:rPr>
                <a:t>Κ</a:t>
              </a:r>
              <a:r>
                <a:rPr lang="el-GR" sz="2000" dirty="0">
                  <a:latin typeface="Trebuchet MS" panose="020B0603020202020204" pitchFamily="34" charset="0"/>
                </a:rPr>
                <a:t> αντίστοιχα. Δηλαδή η κινητική ενέργεια</a:t>
              </a:r>
              <a:r>
                <a:rPr lang="en-US" sz="2000" dirty="0">
                  <a:latin typeface="Trebuchet MS" panose="020B0603020202020204" pitchFamily="34" charset="0"/>
                </a:rPr>
                <a:t> </a:t>
              </a:r>
              <a:r>
                <a:rPr lang="el-GR" sz="2000" dirty="0">
                  <a:latin typeface="Trebuchet MS" panose="020B0603020202020204" pitchFamily="34" charset="0"/>
                </a:rPr>
                <a:t>είναι ανάλογη της μετατόπισης.</a:t>
              </a:r>
            </a:p>
            <a:p>
              <a:pPr algn="just">
                <a:lnSpc>
                  <a:spcPct val="150000"/>
                </a:lnSpc>
              </a:pPr>
              <a:r>
                <a:rPr lang="el-GR" sz="2000" dirty="0">
                  <a:latin typeface="Trebuchet MS" panose="020B0603020202020204" pitchFamily="34" charset="0"/>
                </a:rPr>
                <a:t>Πώς το εξηγείτε αυτό;</a:t>
              </a:r>
            </a:p>
          </p:txBody>
        </p:sp>
        <p:pic>
          <p:nvPicPr>
            <p:cNvPr id="5" name="Εικόνα 4"/>
            <p:cNvPicPr>
              <a:picLocks noChangeAspect="1"/>
            </p:cNvPicPr>
            <p:nvPr/>
          </p:nvPicPr>
          <p:blipFill>
            <a:blip r:embed="rId2">
              <a:clrChange>
                <a:clrFrom>
                  <a:srgbClr val="FFFFFF"/>
                </a:clrFrom>
                <a:clrTo>
                  <a:srgbClr val="FFFFFF">
                    <a:alpha val="0"/>
                  </a:srgbClr>
                </a:clrTo>
              </a:clrChange>
            </a:blip>
            <a:stretch>
              <a:fillRect/>
            </a:stretch>
          </p:blipFill>
          <p:spPr>
            <a:xfrm>
              <a:off x="4037134" y="574099"/>
              <a:ext cx="3387794" cy="1221827"/>
            </a:xfrm>
            <a:prstGeom prst="rect">
              <a:avLst/>
            </a:prstGeom>
          </p:spPr>
        </p:pic>
      </p:grpSp>
      <p:sp>
        <p:nvSpPr>
          <p:cNvPr id="7" name="TextBox 6"/>
          <p:cNvSpPr txBox="1"/>
          <p:nvPr/>
        </p:nvSpPr>
        <p:spPr>
          <a:xfrm>
            <a:off x="1673181" y="4210545"/>
            <a:ext cx="5760720" cy="497508"/>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Από την εφαρμογή του Θ.Μ.Κ.Ε. θα πάρουμε</a:t>
            </a:r>
            <a:r>
              <a:rPr lang="en-US" sz="2000" dirty="0">
                <a:solidFill>
                  <a:srgbClr val="FF0000"/>
                </a:solidFill>
                <a:latin typeface="Trebuchet MS" panose="020B0603020202020204" pitchFamily="34" charset="0"/>
              </a:rPr>
              <a:t>:</a:t>
            </a:r>
            <a:endParaRPr lang="el-GR" sz="2000" dirty="0">
              <a:solidFill>
                <a:srgbClr val="FF0000"/>
              </a:solidFill>
              <a:latin typeface="Trebuchet MS" panose="020B0603020202020204" pitchFamily="34" charset="0"/>
            </a:endParaRPr>
          </a:p>
        </p:txBody>
      </p:sp>
      <p:cxnSp>
        <p:nvCxnSpPr>
          <p:cNvPr id="9" name="Ευθύγραμμο βέλος σύνδεσης 8"/>
          <p:cNvCxnSpPr/>
          <p:nvPr/>
        </p:nvCxnSpPr>
        <p:spPr>
          <a:xfrm>
            <a:off x="4673008" y="5077767"/>
            <a:ext cx="3931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2968026" y="4729057"/>
            <a:ext cx="1670650" cy="497508"/>
          </a:xfrm>
          <a:prstGeom prst="rect">
            <a:avLst/>
          </a:prstGeom>
        </p:spPr>
        <p:txBody>
          <a:bodyPr wrap="none">
            <a:spAutoFit/>
          </a:bodyPr>
          <a:lstStyle/>
          <a:p>
            <a:pPr algn="just">
              <a:lnSpc>
                <a:spcPct val="150000"/>
              </a:lnSpc>
            </a:pPr>
            <a:r>
              <a:rPr lang="en-US" sz="2000" i="1" dirty="0">
                <a:solidFill>
                  <a:srgbClr val="FF0000"/>
                </a:solidFill>
                <a:latin typeface="Trebuchet MS" panose="020B0603020202020204" pitchFamily="34" charset="0"/>
              </a:rPr>
              <a:t>K</a:t>
            </a:r>
            <a:r>
              <a:rPr lang="el-GR" sz="2000" baseline="-25000" dirty="0">
                <a:solidFill>
                  <a:srgbClr val="FF0000"/>
                </a:solidFill>
                <a:latin typeface="Trebuchet MS" panose="020B0603020202020204" pitchFamily="34" charset="0"/>
              </a:rPr>
              <a:t>τ</a:t>
            </a:r>
            <a:r>
              <a:rPr lang="el-GR" sz="2000" dirty="0">
                <a:solidFill>
                  <a:srgbClr val="FF0000"/>
                </a:solidFill>
                <a:latin typeface="Trebuchet MS" panose="020B0603020202020204" pitchFamily="34" charset="0"/>
              </a:rPr>
              <a:t> – </a:t>
            </a:r>
            <a:r>
              <a:rPr lang="el-GR" sz="2000" i="1" dirty="0">
                <a:solidFill>
                  <a:srgbClr val="FF0000"/>
                </a:solidFill>
                <a:latin typeface="Trebuchet MS" panose="020B0603020202020204" pitchFamily="34" charset="0"/>
              </a:rPr>
              <a:t>Κ</a:t>
            </a:r>
            <a:r>
              <a:rPr lang="el-GR" sz="2000" baseline="-25000" dirty="0">
                <a:solidFill>
                  <a:srgbClr val="FF0000"/>
                </a:solidFill>
                <a:latin typeface="Trebuchet MS" panose="020B0603020202020204" pitchFamily="34" charset="0"/>
              </a:rPr>
              <a:t>α</a:t>
            </a:r>
            <a:r>
              <a:rPr lang="el-GR" sz="2000" dirty="0">
                <a:solidFill>
                  <a:srgbClr val="FF0000"/>
                </a:solidFill>
                <a:latin typeface="Trebuchet MS" panose="020B0603020202020204" pitchFamily="34" charset="0"/>
              </a:rPr>
              <a:t> = </a:t>
            </a:r>
            <a:r>
              <a:rPr lang="en-US" sz="2000" i="1" dirty="0">
                <a:solidFill>
                  <a:srgbClr val="FF0000"/>
                </a:solidFill>
                <a:latin typeface="Trebuchet MS" panose="020B0603020202020204" pitchFamily="34" charset="0"/>
              </a:rPr>
              <a:t>W</a:t>
            </a:r>
            <a:r>
              <a:rPr lang="el-GR" sz="2000" baseline="-25000" dirty="0" err="1">
                <a:solidFill>
                  <a:srgbClr val="FF0000"/>
                </a:solidFill>
                <a:latin typeface="Trebuchet MS" panose="020B0603020202020204" pitchFamily="34" charset="0"/>
              </a:rPr>
              <a:t>ολ</a:t>
            </a:r>
            <a:r>
              <a:rPr lang="el-GR" sz="2000" dirty="0">
                <a:solidFill>
                  <a:srgbClr val="FF0000"/>
                </a:solidFill>
                <a:latin typeface="Trebuchet MS" panose="020B0603020202020204" pitchFamily="34" charset="0"/>
              </a:rPr>
              <a:t> </a:t>
            </a:r>
          </a:p>
        </p:txBody>
      </p:sp>
      <p:sp>
        <p:nvSpPr>
          <p:cNvPr id="11" name="Ορθογώνιο 10"/>
          <p:cNvSpPr/>
          <p:nvPr/>
        </p:nvSpPr>
        <p:spPr>
          <a:xfrm>
            <a:off x="5251289" y="4839838"/>
            <a:ext cx="1003801" cy="400110"/>
          </a:xfrm>
          <a:prstGeom prst="rect">
            <a:avLst/>
          </a:prstGeom>
        </p:spPr>
        <p:txBody>
          <a:bodyPr wrap="none">
            <a:spAutoFit/>
          </a:bodyPr>
          <a:lstStyle/>
          <a:p>
            <a:r>
              <a:rPr lang="en-US" sz="2000" i="1" dirty="0">
                <a:solidFill>
                  <a:srgbClr val="FF0000"/>
                </a:solidFill>
                <a:latin typeface="Trebuchet MS" panose="020B0603020202020204" pitchFamily="34" charset="0"/>
              </a:rPr>
              <a:t>K</a:t>
            </a:r>
            <a:r>
              <a:rPr lang="el-GR" sz="2000" baseline="-25000" dirty="0">
                <a:solidFill>
                  <a:srgbClr val="FF0000"/>
                </a:solidFill>
                <a:latin typeface="Trebuchet MS" panose="020B0603020202020204" pitchFamily="34" charset="0"/>
              </a:rPr>
              <a:t>τ</a:t>
            </a:r>
            <a:r>
              <a:rPr lang="el-GR" sz="2000" dirty="0">
                <a:solidFill>
                  <a:srgbClr val="FF0000"/>
                </a:solidFill>
                <a:latin typeface="Trebuchet MS" panose="020B0603020202020204" pitchFamily="34" charset="0"/>
              </a:rPr>
              <a:t> = </a:t>
            </a:r>
            <a:r>
              <a:rPr lang="en-US" sz="2000" i="1" dirty="0">
                <a:solidFill>
                  <a:srgbClr val="FF0000"/>
                </a:solidFill>
                <a:latin typeface="Trebuchet MS" panose="020B0603020202020204" pitchFamily="34" charset="0"/>
              </a:rPr>
              <a:t>W</a:t>
            </a:r>
            <a:r>
              <a:rPr lang="en-US" sz="2000" i="1" baseline="-25000" dirty="0">
                <a:solidFill>
                  <a:srgbClr val="FF0000"/>
                </a:solidFill>
                <a:latin typeface="Trebuchet MS" panose="020B0603020202020204" pitchFamily="34" charset="0"/>
              </a:rPr>
              <a:t>F</a:t>
            </a:r>
            <a:endParaRPr lang="el-GR" sz="2000" i="1" baseline="-25000" dirty="0">
              <a:solidFill>
                <a:srgbClr val="FF0000"/>
              </a:solidFill>
            </a:endParaRPr>
          </a:p>
        </p:txBody>
      </p:sp>
      <p:cxnSp>
        <p:nvCxnSpPr>
          <p:cNvPr id="12" name="Ευθύγραμμο βέλος σύνδεσης 11"/>
          <p:cNvCxnSpPr/>
          <p:nvPr/>
        </p:nvCxnSpPr>
        <p:spPr>
          <a:xfrm>
            <a:off x="6425656" y="5039893"/>
            <a:ext cx="3931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7022984" y="4810144"/>
            <a:ext cx="1091261" cy="400110"/>
          </a:xfrm>
          <a:prstGeom prst="rect">
            <a:avLst/>
          </a:prstGeom>
        </p:spPr>
        <p:txBody>
          <a:bodyPr wrap="none">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 = </a:t>
            </a:r>
            <a:r>
              <a:rPr lang="en-US" sz="2000" b="1" i="1" dirty="0" err="1">
                <a:solidFill>
                  <a:srgbClr val="FF0000"/>
                </a:solidFill>
                <a:latin typeface="Trebuchet MS" panose="020B0603020202020204" pitchFamily="34" charset="0"/>
              </a:rPr>
              <a:t>F.x</a:t>
            </a:r>
            <a:endParaRPr lang="el-GR" sz="2000" b="1" i="1" baseline="-25000" dirty="0">
              <a:solidFill>
                <a:srgbClr val="FF0000"/>
              </a:solidFill>
            </a:endParaRPr>
          </a:p>
        </p:txBody>
      </p:sp>
      <p:sp>
        <p:nvSpPr>
          <p:cNvPr id="14" name="TextBox 13"/>
          <p:cNvSpPr txBox="1"/>
          <p:nvPr/>
        </p:nvSpPr>
        <p:spPr>
          <a:xfrm>
            <a:off x="1673180" y="5305943"/>
            <a:ext cx="9061876" cy="553998"/>
          </a:xfrm>
          <a:prstGeom prst="rect">
            <a:avLst/>
          </a:prstGeom>
          <a:noFill/>
        </p:spPr>
        <p:txBody>
          <a:bodyPr wrap="square" rtlCol="0">
            <a:spAutoFit/>
          </a:bodyPr>
          <a:lstStyle/>
          <a:p>
            <a:pPr algn="just">
              <a:lnSpc>
                <a:spcPct val="150000"/>
              </a:lnSpc>
            </a:pPr>
            <a:r>
              <a:rPr lang="el-GR" sz="2000" b="1" dirty="0">
                <a:solidFill>
                  <a:srgbClr val="FF0000"/>
                </a:solidFill>
                <a:latin typeface="Trebuchet MS" panose="020B0603020202020204" pitchFamily="34" charset="0"/>
              </a:rPr>
              <a:t>Παρατηρούμε ότι η κινητική ενέργεια</a:t>
            </a:r>
            <a:r>
              <a:rPr lang="en-US" sz="2000" b="1" dirty="0">
                <a:solidFill>
                  <a:srgbClr val="FF0000"/>
                </a:solidFill>
                <a:latin typeface="Trebuchet MS" panose="020B0603020202020204" pitchFamily="34" charset="0"/>
              </a:rPr>
              <a:t> </a:t>
            </a:r>
            <a:r>
              <a:rPr lang="el-GR" sz="2000" b="1" i="1" dirty="0">
                <a:solidFill>
                  <a:srgbClr val="FF0000"/>
                </a:solidFill>
                <a:latin typeface="Trebuchet MS" panose="020B0603020202020204" pitchFamily="34" charset="0"/>
              </a:rPr>
              <a:t>Κ</a:t>
            </a:r>
            <a:r>
              <a:rPr lang="el-GR" sz="2000" b="1" baseline="-25000"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 είναι ανάλογη της μετατόπισης </a:t>
            </a:r>
            <a:r>
              <a:rPr lang="en-US" sz="2000" b="1" i="1" dirty="0">
                <a:solidFill>
                  <a:srgbClr val="FF0000"/>
                </a:solidFill>
                <a:latin typeface="Trebuchet MS" panose="020B0603020202020204" pitchFamily="34" charset="0"/>
              </a:rPr>
              <a:t>x</a:t>
            </a:r>
            <a:r>
              <a:rPr lang="el-GR" sz="2000" b="1" dirty="0">
                <a:solidFill>
                  <a:srgbClr val="FF0000"/>
                </a:solidFill>
                <a:latin typeface="Trebuchet MS" panose="020B0603020202020204" pitchFamily="34" charset="0"/>
              </a:rPr>
              <a:t>.  </a:t>
            </a:r>
          </a:p>
        </p:txBody>
      </p:sp>
      <p:sp>
        <p:nvSpPr>
          <p:cNvPr id="8" name="Θέση ημερομηνίας 7">
            <a:extLst>
              <a:ext uri="{FF2B5EF4-FFF2-40B4-BE49-F238E27FC236}">
                <a16:creationId xmlns:a16="http://schemas.microsoft.com/office/drawing/2014/main" id="{9A8B809D-4453-4D6F-BDD1-ED734A6DDEC2}"/>
              </a:ext>
            </a:extLst>
          </p:cNvPr>
          <p:cNvSpPr>
            <a:spLocks noGrp="1"/>
          </p:cNvSpPr>
          <p:nvPr>
            <p:ph type="dt" sz="half" idx="10"/>
          </p:nvPr>
        </p:nvSpPr>
        <p:spPr/>
        <p:txBody>
          <a:bodyPr/>
          <a:lstStyle/>
          <a:p>
            <a:fld id="{40F19CCF-00DC-41D5-B942-46534AF63A8D}"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948856E-29BF-4207-B4DC-BE4315575F3A}"/>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6834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
                            </p:stCondLst>
                            <p:childTnLst>
                              <p:par>
                                <p:cTn id="33" presetID="22" presetClass="entr" presetSubtype="8"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076704" y="427071"/>
            <a:ext cx="8423578"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Ένα σώμα μάζας </a:t>
            </a:r>
            <a:r>
              <a:rPr lang="el-GR" sz="2000" i="1" dirty="0">
                <a:latin typeface="Trebuchet MS" panose="020B0603020202020204" pitchFamily="34" charset="0"/>
              </a:rPr>
              <a:t>m</a:t>
            </a:r>
            <a:r>
              <a:rPr lang="el-GR" sz="2000" dirty="0">
                <a:latin typeface="Trebuchet MS" panose="020B0603020202020204" pitchFamily="34" charset="0"/>
              </a:rPr>
              <a:t> αφήνεται να πέσει από μικρό ύψος </a:t>
            </a:r>
            <a:r>
              <a:rPr lang="el-GR" sz="2000" i="1" dirty="0">
                <a:latin typeface="Trebuchet MS" panose="020B0603020202020204" pitchFamily="34" charset="0"/>
              </a:rPr>
              <a:t>h</a:t>
            </a:r>
            <a:r>
              <a:rPr lang="el-GR" sz="2000" dirty="0">
                <a:latin typeface="Trebuchet MS" panose="020B0603020202020204" pitchFamily="34" charset="0"/>
              </a:rPr>
              <a:t>. Αν η αντίσταση του</a:t>
            </a:r>
            <a:r>
              <a:rPr lang="en-US" sz="2000" dirty="0">
                <a:latin typeface="Trebuchet MS" panose="020B0603020202020204" pitchFamily="34" charset="0"/>
              </a:rPr>
              <a:t> </a:t>
            </a:r>
            <a:r>
              <a:rPr lang="el-GR" sz="2000" dirty="0">
                <a:latin typeface="Trebuchet MS" panose="020B0603020202020204" pitchFamily="34" charset="0"/>
              </a:rPr>
              <a:t>αέρα είναι αμελητέα, να σχεδιαστούν στους</a:t>
            </a:r>
            <a:r>
              <a:rPr lang="en-US" sz="2000" dirty="0">
                <a:latin typeface="Trebuchet MS" panose="020B0603020202020204" pitchFamily="34" charset="0"/>
              </a:rPr>
              <a:t> </a:t>
            </a:r>
            <a:r>
              <a:rPr lang="el-GR" sz="2000" dirty="0">
                <a:latin typeface="Trebuchet MS" panose="020B0603020202020204" pitchFamily="34" charset="0"/>
              </a:rPr>
              <a:t>ίδιους άξονες ενέργεια - ύψος, η κινητική, η</a:t>
            </a:r>
            <a:r>
              <a:rPr lang="en-US" sz="2000" dirty="0">
                <a:latin typeface="Trebuchet MS" panose="020B0603020202020204" pitchFamily="34" charset="0"/>
              </a:rPr>
              <a:t> </a:t>
            </a:r>
            <a:r>
              <a:rPr lang="el-GR" sz="2000" dirty="0">
                <a:latin typeface="Trebuchet MS" panose="020B0603020202020204" pitchFamily="34" charset="0"/>
              </a:rPr>
              <a:t>δυναμική και η ολική ενέργεια του σώματος</a:t>
            </a:r>
            <a:r>
              <a:rPr lang="en-US" sz="2000" dirty="0">
                <a:latin typeface="Trebuchet MS" panose="020B0603020202020204" pitchFamily="34" charset="0"/>
              </a:rPr>
              <a:t> </a:t>
            </a:r>
            <a:r>
              <a:rPr lang="el-GR" sz="2000" dirty="0">
                <a:latin typeface="Trebuchet MS" panose="020B0603020202020204" pitchFamily="34" charset="0"/>
              </a:rPr>
              <a:t>κατά την πτώση του.</a:t>
            </a:r>
            <a:endParaRPr lang="en-US" sz="2000" dirty="0">
              <a:latin typeface="Trebuchet MS" panose="020B0603020202020204" pitchFamily="34" charset="0"/>
            </a:endParaRPr>
          </a:p>
        </p:txBody>
      </p:sp>
      <p:grpSp>
        <p:nvGrpSpPr>
          <p:cNvPr id="34" name="Ομάδα 33"/>
          <p:cNvGrpSpPr/>
          <p:nvPr/>
        </p:nvGrpSpPr>
        <p:grpSpPr>
          <a:xfrm>
            <a:off x="4379976" y="2564850"/>
            <a:ext cx="3255264" cy="2470375"/>
            <a:chOff x="4379976" y="2564850"/>
            <a:chExt cx="3255264" cy="2470375"/>
          </a:xfrm>
        </p:grpSpPr>
        <p:cxnSp>
          <p:nvCxnSpPr>
            <p:cNvPr id="7" name="Ευθύγραμμο βέλος σύνδεσης 6"/>
            <p:cNvCxnSpPr/>
            <p:nvPr/>
          </p:nvCxnSpPr>
          <p:spPr>
            <a:xfrm flipH="1" flipV="1">
              <a:off x="4718304" y="2569464"/>
              <a:ext cx="36576" cy="20939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4736592" y="4636008"/>
              <a:ext cx="2697480" cy="27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9976" y="2564850"/>
              <a:ext cx="228600" cy="1815882"/>
            </a:xfrm>
            <a:prstGeom prst="rect">
              <a:avLst/>
            </a:prstGeom>
            <a:noFill/>
          </p:spPr>
          <p:txBody>
            <a:bodyPr wrap="square" rtlCol="0">
              <a:spAutoFit/>
            </a:bodyPr>
            <a:lstStyle/>
            <a:p>
              <a:r>
                <a:rPr lang="el-GR" sz="1400" dirty="0">
                  <a:latin typeface="Trebuchet MS" panose="020B0603020202020204" pitchFamily="34" charset="0"/>
                </a:rPr>
                <a:t>Ε</a:t>
              </a:r>
            </a:p>
            <a:p>
              <a:r>
                <a:rPr lang="el-GR" sz="1400" dirty="0" err="1">
                  <a:latin typeface="Trebuchet MS" panose="020B0603020202020204" pitchFamily="34" charset="0"/>
                </a:rPr>
                <a:t>νέ</a:t>
              </a:r>
              <a:endParaRPr lang="el-GR" sz="1400" dirty="0">
                <a:latin typeface="Trebuchet MS" panose="020B0603020202020204" pitchFamily="34" charset="0"/>
              </a:endParaRPr>
            </a:p>
            <a:p>
              <a:r>
                <a:rPr lang="el-GR" sz="1400" dirty="0">
                  <a:latin typeface="Trebuchet MS" panose="020B0603020202020204" pitchFamily="34" charset="0"/>
                </a:rPr>
                <a:t>ρ</a:t>
              </a:r>
            </a:p>
            <a:p>
              <a:r>
                <a:rPr lang="el-GR" sz="1400" dirty="0">
                  <a:latin typeface="Trebuchet MS" panose="020B0603020202020204" pitchFamily="34" charset="0"/>
                </a:rPr>
                <a:t>γ</a:t>
              </a:r>
            </a:p>
            <a:p>
              <a:r>
                <a:rPr lang="el-GR" sz="1400" dirty="0">
                  <a:latin typeface="Trebuchet MS" panose="020B0603020202020204" pitchFamily="34" charset="0"/>
                </a:rPr>
                <a:t>ει</a:t>
              </a:r>
            </a:p>
            <a:p>
              <a:r>
                <a:rPr lang="el-GR" sz="1400" dirty="0">
                  <a:latin typeface="Trebuchet MS" panose="020B0603020202020204" pitchFamily="34" charset="0"/>
                </a:rPr>
                <a:t>α</a:t>
              </a:r>
            </a:p>
          </p:txBody>
        </p:sp>
        <p:sp>
          <p:nvSpPr>
            <p:cNvPr id="17" name="TextBox 16"/>
            <p:cNvSpPr txBox="1"/>
            <p:nvPr/>
          </p:nvSpPr>
          <p:spPr>
            <a:xfrm>
              <a:off x="6931152" y="4727448"/>
              <a:ext cx="704088" cy="307777"/>
            </a:xfrm>
            <a:prstGeom prst="rect">
              <a:avLst/>
            </a:prstGeom>
            <a:noFill/>
          </p:spPr>
          <p:txBody>
            <a:bodyPr wrap="square" rtlCol="0">
              <a:spAutoFit/>
            </a:bodyPr>
            <a:lstStyle/>
            <a:p>
              <a:r>
                <a:rPr lang="el-GR" sz="1400" dirty="0">
                  <a:latin typeface="Trebuchet MS" panose="020B0603020202020204" pitchFamily="34" charset="0"/>
                </a:rPr>
                <a:t>Ύψος</a:t>
              </a:r>
            </a:p>
          </p:txBody>
        </p:sp>
        <p:sp>
          <p:nvSpPr>
            <p:cNvPr id="18" name="TextBox 17"/>
            <p:cNvSpPr txBox="1"/>
            <p:nvPr/>
          </p:nvSpPr>
          <p:spPr>
            <a:xfrm>
              <a:off x="4579620" y="4636008"/>
              <a:ext cx="350520" cy="307777"/>
            </a:xfrm>
            <a:prstGeom prst="rect">
              <a:avLst/>
            </a:prstGeom>
            <a:noFill/>
          </p:spPr>
          <p:txBody>
            <a:bodyPr wrap="square" rtlCol="0">
              <a:spAutoFit/>
            </a:bodyPr>
            <a:lstStyle/>
            <a:p>
              <a:r>
                <a:rPr lang="el-GR" sz="1400" dirty="0">
                  <a:latin typeface="Trebuchet MS" panose="020B0603020202020204" pitchFamily="34" charset="0"/>
                </a:rPr>
                <a:t>0</a:t>
              </a:r>
            </a:p>
          </p:txBody>
        </p:sp>
      </p:grpSp>
      <p:grpSp>
        <p:nvGrpSpPr>
          <p:cNvPr id="35" name="Ομάδα 34"/>
          <p:cNvGrpSpPr/>
          <p:nvPr/>
        </p:nvGrpSpPr>
        <p:grpSpPr>
          <a:xfrm>
            <a:off x="4727448" y="2964960"/>
            <a:ext cx="2007108" cy="1939054"/>
            <a:chOff x="4727448" y="2964960"/>
            <a:chExt cx="2007108" cy="1939054"/>
          </a:xfrm>
        </p:grpSpPr>
        <p:cxnSp>
          <p:nvCxnSpPr>
            <p:cNvPr id="13" name="Ευθεία γραμμή σύνδεσης 12"/>
            <p:cNvCxnSpPr/>
            <p:nvPr/>
          </p:nvCxnSpPr>
          <p:spPr>
            <a:xfrm>
              <a:off x="4727448" y="3337560"/>
              <a:ext cx="1737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36108" y="2964960"/>
              <a:ext cx="1298448" cy="338554"/>
            </a:xfrm>
            <a:prstGeom prst="rect">
              <a:avLst/>
            </a:prstGeom>
            <a:noFill/>
          </p:spPr>
          <p:txBody>
            <a:bodyPr wrap="square" rtlCol="0">
              <a:spAutoFit/>
            </a:bodyPr>
            <a:lstStyle/>
            <a:p>
              <a:r>
                <a:rPr lang="el-GR" sz="1600" b="1" i="1" dirty="0" err="1">
                  <a:solidFill>
                    <a:srgbClr val="FF0000"/>
                  </a:solidFill>
                  <a:latin typeface="Trebuchet MS" panose="020B0603020202020204" pitchFamily="34" charset="0"/>
                </a:rPr>
                <a:t>Ε</a:t>
              </a:r>
              <a:r>
                <a:rPr lang="el-GR" sz="1600" b="1" baseline="-25000" dirty="0" err="1">
                  <a:solidFill>
                    <a:srgbClr val="FF0000"/>
                  </a:solidFill>
                  <a:latin typeface="Trebuchet MS" panose="020B0603020202020204" pitchFamily="34" charset="0"/>
                </a:rPr>
                <a:t>μ</a:t>
              </a:r>
              <a:r>
                <a:rPr lang="el-GR" sz="1600" b="1" baseline="-25000" dirty="0">
                  <a:solidFill>
                    <a:srgbClr val="FF0000"/>
                  </a:solidFill>
                  <a:latin typeface="Trebuchet MS" panose="020B0603020202020204" pitchFamily="34" charset="0"/>
                </a:rPr>
                <a:t> </a:t>
              </a:r>
              <a:r>
                <a:rPr lang="el-GR" sz="1600" b="1" dirty="0">
                  <a:solidFill>
                    <a:srgbClr val="FF0000"/>
                  </a:solidFill>
                  <a:latin typeface="Trebuchet MS" panose="020B0603020202020204" pitchFamily="34" charset="0"/>
                </a:rPr>
                <a:t> = </a:t>
              </a:r>
              <a:r>
                <a:rPr lang="el-GR" sz="1600" b="1" dirty="0" err="1">
                  <a:solidFill>
                    <a:srgbClr val="FF0000"/>
                  </a:solidFill>
                  <a:latin typeface="Trebuchet MS" panose="020B0603020202020204" pitchFamily="34" charset="0"/>
                </a:rPr>
                <a:t>σταθ</a:t>
              </a:r>
              <a:r>
                <a:rPr lang="el-GR" sz="1600" b="1" dirty="0">
                  <a:solidFill>
                    <a:srgbClr val="FF0000"/>
                  </a:solidFill>
                  <a:latin typeface="Trebuchet MS" panose="020B0603020202020204" pitchFamily="34" charset="0"/>
                </a:rPr>
                <a:t>.</a:t>
              </a:r>
              <a:endParaRPr lang="el-GR" sz="1600" b="1" baseline="-25000" dirty="0">
                <a:solidFill>
                  <a:srgbClr val="FF0000"/>
                </a:solidFill>
                <a:latin typeface="Trebuchet MS" panose="020B0603020202020204" pitchFamily="34" charset="0"/>
              </a:endParaRPr>
            </a:p>
          </p:txBody>
        </p:sp>
        <p:sp>
          <p:nvSpPr>
            <p:cNvPr id="19" name="TextBox 18"/>
            <p:cNvSpPr txBox="1"/>
            <p:nvPr/>
          </p:nvSpPr>
          <p:spPr>
            <a:xfrm>
              <a:off x="6342888" y="4596237"/>
              <a:ext cx="350520" cy="307777"/>
            </a:xfrm>
            <a:prstGeom prst="rect">
              <a:avLst/>
            </a:prstGeom>
            <a:noFill/>
          </p:spPr>
          <p:txBody>
            <a:bodyPr wrap="square" rtlCol="0">
              <a:spAutoFit/>
            </a:bodyPr>
            <a:lstStyle/>
            <a:p>
              <a:r>
                <a:rPr lang="en-US" sz="1400" i="1" dirty="0">
                  <a:latin typeface="Trebuchet MS" panose="020B0603020202020204" pitchFamily="34" charset="0"/>
                </a:rPr>
                <a:t>h</a:t>
              </a:r>
              <a:endParaRPr lang="el-GR" sz="1400" i="1" dirty="0">
                <a:latin typeface="Trebuchet MS" panose="020B0603020202020204" pitchFamily="34" charset="0"/>
              </a:endParaRPr>
            </a:p>
          </p:txBody>
        </p:sp>
        <p:cxnSp>
          <p:nvCxnSpPr>
            <p:cNvPr id="26" name="Ευθεία γραμμή σύνδεσης 25"/>
            <p:cNvCxnSpPr/>
            <p:nvPr/>
          </p:nvCxnSpPr>
          <p:spPr>
            <a:xfrm flipV="1">
              <a:off x="6464808" y="3337560"/>
              <a:ext cx="0" cy="1294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4754880" y="3355810"/>
            <a:ext cx="1709928" cy="1280198"/>
            <a:chOff x="4754880" y="3355810"/>
            <a:chExt cx="1709928" cy="1280198"/>
          </a:xfrm>
        </p:grpSpPr>
        <p:cxnSp>
          <p:nvCxnSpPr>
            <p:cNvPr id="23" name="Ευθεία γραμμή σύνδεσης 22"/>
            <p:cNvCxnSpPr>
              <a:endCxn id="18" idx="0"/>
            </p:cNvCxnSpPr>
            <p:nvPr/>
          </p:nvCxnSpPr>
          <p:spPr>
            <a:xfrm flipH="1">
              <a:off x="4754880" y="3355810"/>
              <a:ext cx="1709928" cy="128019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68824" y="4246791"/>
              <a:ext cx="350520" cy="369332"/>
            </a:xfrm>
            <a:prstGeom prst="rect">
              <a:avLst/>
            </a:prstGeom>
            <a:noFill/>
          </p:spPr>
          <p:txBody>
            <a:bodyPr wrap="square" rtlCol="0">
              <a:spAutoFit/>
            </a:bodyPr>
            <a:lstStyle/>
            <a:p>
              <a:r>
                <a:rPr lang="en-US" b="1" i="1" dirty="0">
                  <a:solidFill>
                    <a:srgbClr val="006600"/>
                  </a:solidFill>
                  <a:latin typeface="Trebuchet MS" panose="020B0603020202020204" pitchFamily="34" charset="0"/>
                </a:rPr>
                <a:t>U</a:t>
              </a:r>
              <a:endParaRPr lang="el-GR" b="1" i="1" dirty="0">
                <a:solidFill>
                  <a:srgbClr val="006600"/>
                </a:solidFill>
                <a:latin typeface="Trebuchet MS" panose="020B0603020202020204" pitchFamily="34" charset="0"/>
              </a:endParaRPr>
            </a:p>
          </p:txBody>
        </p:sp>
      </p:grpSp>
      <p:grpSp>
        <p:nvGrpSpPr>
          <p:cNvPr id="37" name="Ομάδα 36"/>
          <p:cNvGrpSpPr/>
          <p:nvPr/>
        </p:nvGrpSpPr>
        <p:grpSpPr>
          <a:xfrm>
            <a:off x="4727448" y="3337560"/>
            <a:ext cx="1737360" cy="1321126"/>
            <a:chOff x="4727448" y="3337560"/>
            <a:chExt cx="1737360" cy="1321126"/>
          </a:xfrm>
        </p:grpSpPr>
        <p:cxnSp>
          <p:nvCxnSpPr>
            <p:cNvPr id="21" name="Ευθεία γραμμή σύνδεσης 20"/>
            <p:cNvCxnSpPr/>
            <p:nvPr/>
          </p:nvCxnSpPr>
          <p:spPr>
            <a:xfrm>
              <a:off x="4727448" y="3337560"/>
              <a:ext cx="1737360" cy="132112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13020" y="3395878"/>
              <a:ext cx="350520" cy="369332"/>
            </a:xfrm>
            <a:prstGeom prst="rect">
              <a:avLst/>
            </a:prstGeom>
            <a:noFill/>
          </p:spPr>
          <p:txBody>
            <a:bodyPr wrap="square" rtlCol="0">
              <a:spAutoFit/>
            </a:bodyPr>
            <a:lstStyle/>
            <a:p>
              <a:r>
                <a:rPr lang="en-US" b="1" i="1" dirty="0">
                  <a:solidFill>
                    <a:srgbClr val="0000FF"/>
                  </a:solidFill>
                  <a:latin typeface="Trebuchet MS" panose="020B0603020202020204" pitchFamily="34" charset="0"/>
                </a:rPr>
                <a:t>K</a:t>
              </a:r>
              <a:endParaRPr lang="el-GR" b="1" i="1" dirty="0">
                <a:solidFill>
                  <a:srgbClr val="0000FF"/>
                </a:solidFill>
                <a:latin typeface="Trebuchet MS" panose="020B0603020202020204" pitchFamily="34" charset="0"/>
              </a:endParaRPr>
            </a:p>
          </p:txBody>
        </p:sp>
      </p:grpSp>
      <p:sp>
        <p:nvSpPr>
          <p:cNvPr id="2" name="Θέση ημερομηνίας 1">
            <a:extLst>
              <a:ext uri="{FF2B5EF4-FFF2-40B4-BE49-F238E27FC236}">
                <a16:creationId xmlns:a16="http://schemas.microsoft.com/office/drawing/2014/main" id="{494178F8-E2B0-41D0-9770-9FF99EE67AE4}"/>
              </a:ext>
            </a:extLst>
          </p:cNvPr>
          <p:cNvSpPr>
            <a:spLocks noGrp="1"/>
          </p:cNvSpPr>
          <p:nvPr>
            <p:ph type="dt" sz="half" idx="10"/>
          </p:nvPr>
        </p:nvSpPr>
        <p:spPr/>
        <p:txBody>
          <a:bodyPr/>
          <a:lstStyle/>
          <a:p>
            <a:fld id="{1A703C83-2BA1-4184-A42E-516F36672206}"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80F496CD-6241-4BFF-84E6-3D7F31632C3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5509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1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57703" y="489715"/>
            <a:ext cx="9274419"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n-US" sz="2000" b="1" dirty="0">
                <a:latin typeface="Trebuchet MS" panose="020B0603020202020204" pitchFamily="34" charset="0"/>
              </a:rPr>
              <a:t> </a:t>
            </a:r>
            <a:r>
              <a:rPr lang="el-GR" sz="2000" dirty="0">
                <a:latin typeface="Trebuchet MS" panose="020B0603020202020204" pitchFamily="34" charset="0"/>
              </a:rPr>
              <a:t>Όταν ένα αυτοκίνητο κινείται επιταχυνόμενο αυξάνει την κινητική του ενέργεια</a:t>
            </a:r>
            <a:r>
              <a:rPr lang="en-US" sz="2000" dirty="0">
                <a:latin typeface="Trebuchet MS" panose="020B0603020202020204" pitchFamily="34" charset="0"/>
              </a:rPr>
              <a:t> </a:t>
            </a:r>
            <a:r>
              <a:rPr lang="el-GR" sz="2000" dirty="0">
                <a:latin typeface="Trebuchet MS" panose="020B0603020202020204" pitchFamily="34" charset="0"/>
              </a:rPr>
              <a:t>καταναλώνοντας καύσιμα. Έχει κατά την</a:t>
            </a:r>
            <a:r>
              <a:rPr lang="en-US" sz="2000" dirty="0">
                <a:latin typeface="Trebuchet MS" panose="020B0603020202020204" pitchFamily="34" charset="0"/>
              </a:rPr>
              <a:t> </a:t>
            </a:r>
            <a:r>
              <a:rPr lang="el-GR" sz="2000" dirty="0">
                <a:latin typeface="Trebuchet MS" panose="020B0603020202020204" pitchFamily="34" charset="0"/>
              </a:rPr>
              <a:t>άποψή σας βάση ο ισχυρισμός πως όταν το αυτοκίνητο κινείται με σταθερή ταχύτητα, δηλαδή χωρίς να αυξάνεται η κινητική του ενέργεια, δεν απαιτείται δαπάνη καυσίμων;</a:t>
            </a:r>
          </a:p>
        </p:txBody>
      </p:sp>
      <p:sp>
        <p:nvSpPr>
          <p:cNvPr id="8" name="TextBox 7"/>
          <p:cNvSpPr txBox="1"/>
          <p:nvPr/>
        </p:nvSpPr>
        <p:spPr>
          <a:xfrm>
            <a:off x="1557703" y="2679614"/>
            <a:ext cx="9079992" cy="2862322"/>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Μακάρι να μπορούσε να γίνει κάτι τέτοιο! Θα κινούμαστε τζάμπα, αρκεί να κινούμαστε με σταθερή ταχύτητα!! Προφανώς δεν στέκει αυτή η άποψη, γιατί ο κινητήρας χρειάζεται να δουλεύει συνέχεια, δηλαδή να καταναλώνει συνέχεια καύσιμο, είτε κινείται με σταθερή ταχύτητα, είτε όχι. </a:t>
            </a:r>
          </a:p>
          <a:p>
            <a:pPr algn="just">
              <a:lnSpc>
                <a:spcPct val="150000"/>
              </a:lnSpc>
            </a:pPr>
            <a:r>
              <a:rPr lang="el-GR" sz="2000" dirty="0">
                <a:solidFill>
                  <a:srgbClr val="FF0000"/>
                </a:solidFill>
                <a:latin typeface="Trebuchet MS" panose="020B0603020202020204" pitchFamily="34" charset="0"/>
              </a:rPr>
              <a:t>Θα μπορούσε να γίνει κάτι τέτοιο, αν η κίνηση γινόταν στο κενό (έλλειψη οποιασδήποτε αντίστασης).</a:t>
            </a:r>
          </a:p>
        </p:txBody>
      </p:sp>
      <p:sp>
        <p:nvSpPr>
          <p:cNvPr id="5" name="Θέση ημερομηνίας 4">
            <a:extLst>
              <a:ext uri="{FF2B5EF4-FFF2-40B4-BE49-F238E27FC236}">
                <a16:creationId xmlns:a16="http://schemas.microsoft.com/office/drawing/2014/main" id="{520E3761-775E-484A-B382-0654F200E7DD}"/>
              </a:ext>
            </a:extLst>
          </p:cNvPr>
          <p:cNvSpPr>
            <a:spLocks noGrp="1"/>
          </p:cNvSpPr>
          <p:nvPr>
            <p:ph type="dt" sz="half" idx="10"/>
          </p:nvPr>
        </p:nvSpPr>
        <p:spPr/>
        <p:txBody>
          <a:bodyPr/>
          <a:lstStyle/>
          <a:p>
            <a:fld id="{FC263CB3-6428-43DD-83E6-F3CC0278646C}"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7DD088D0-03A8-426B-BC2A-F178FBDCB9C7}"/>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41422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91415" y="457315"/>
            <a:ext cx="9785838"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13.  </a:t>
            </a:r>
            <a:r>
              <a:rPr lang="el-GR" sz="2000" dirty="0">
                <a:latin typeface="Trebuchet MS" panose="020B0603020202020204" pitchFamily="34" charset="0"/>
              </a:rPr>
              <a:t>Να χαρακτηρίσετε με (Σ) τις σωστές και με (Λ) τις λανθασμένες προτάσεις.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ταχύτητα και η κινητική ενέργεια ενός σώματος που κινείται σε οριζόντιο επίπεδο, αναλύονται σε δύο συνιστώσες η κάθε μία.</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κινητική ενέργεια ενός συστήματος σωμάτων, είναι ίση με το άθροισμα των κινητικών ενεργειών των σωμάτων του συστήματος.</a:t>
            </a:r>
          </a:p>
          <a:p>
            <a:pPr algn="just">
              <a:lnSpc>
                <a:spcPct val="150000"/>
              </a:lnSpc>
            </a:pPr>
            <a:r>
              <a:rPr lang="el-GR" sz="2000" b="1" dirty="0">
                <a:latin typeface="Trebuchet MS" panose="020B0603020202020204" pitchFamily="34" charset="0"/>
              </a:rPr>
              <a:t>Ε.  </a:t>
            </a:r>
            <a:r>
              <a:rPr lang="el-GR" sz="2000" dirty="0">
                <a:latin typeface="Trebuchet MS" panose="020B0603020202020204" pitchFamily="34" charset="0"/>
              </a:rPr>
              <a:t>Αν ένα σώμα αφεθεί να κινηθεί σε λείο κεκλιμένο επίπεδο μόνο με την επίδραση του βάρους του, τότε: Το έργο του βάρους, είναι ίσο με την ελάττωση της δυναμικής ενέργειας η οποία είναι ισόποση με την αύξηση της κινητικής του ενέργειας.</a:t>
            </a:r>
          </a:p>
        </p:txBody>
      </p:sp>
      <p:sp>
        <p:nvSpPr>
          <p:cNvPr id="6" name="TextBox 5"/>
          <p:cNvSpPr txBox="1"/>
          <p:nvPr/>
        </p:nvSpPr>
        <p:spPr>
          <a:xfrm>
            <a:off x="3118104" y="4225639"/>
            <a:ext cx="37490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a:t>
            </a:r>
          </a:p>
        </p:txBody>
      </p:sp>
      <p:sp>
        <p:nvSpPr>
          <p:cNvPr id="8" name="TextBox 7"/>
          <p:cNvSpPr txBox="1"/>
          <p:nvPr/>
        </p:nvSpPr>
        <p:spPr>
          <a:xfrm>
            <a:off x="7678928" y="2401811"/>
            <a:ext cx="37490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a:t>
            </a:r>
          </a:p>
        </p:txBody>
      </p:sp>
      <p:sp>
        <p:nvSpPr>
          <p:cNvPr id="9" name="TextBox 8"/>
          <p:cNvSpPr txBox="1"/>
          <p:nvPr/>
        </p:nvSpPr>
        <p:spPr>
          <a:xfrm>
            <a:off x="7678928" y="1474335"/>
            <a:ext cx="320040" cy="41148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Λ</a:t>
            </a:r>
          </a:p>
        </p:txBody>
      </p:sp>
      <p:sp>
        <p:nvSpPr>
          <p:cNvPr id="5" name="Θέση ημερομηνίας 4">
            <a:extLst>
              <a:ext uri="{FF2B5EF4-FFF2-40B4-BE49-F238E27FC236}">
                <a16:creationId xmlns:a16="http://schemas.microsoft.com/office/drawing/2014/main" id="{DF5345D9-C7F0-44D6-A5DF-D79FEBEBA479}"/>
              </a:ext>
            </a:extLst>
          </p:cNvPr>
          <p:cNvSpPr>
            <a:spLocks noGrp="1"/>
          </p:cNvSpPr>
          <p:nvPr>
            <p:ph type="dt" sz="half" idx="10"/>
          </p:nvPr>
        </p:nvSpPr>
        <p:spPr/>
        <p:txBody>
          <a:bodyPr/>
          <a:lstStyle/>
          <a:p>
            <a:fld id="{627713B7-9431-4CC2-ABF3-2ABDF5950348}"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8486083-AE38-43B4-BBD1-673D9323BB75}"/>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8225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45676" y="243896"/>
            <a:ext cx="8285285" cy="959173"/>
          </a:xfrm>
          <a:prstGeom prst="rect">
            <a:avLst/>
          </a:prstGeom>
        </p:spPr>
        <p:txBody>
          <a:bodyPr wrap="square">
            <a:spAutoFit/>
          </a:bodyPr>
          <a:lstStyle/>
          <a:p>
            <a:pPr algn="just">
              <a:lnSpc>
                <a:spcPct val="150000"/>
              </a:lnSpc>
            </a:pPr>
            <a:r>
              <a:rPr lang="el-GR" sz="2000" b="1" dirty="0">
                <a:solidFill>
                  <a:srgbClr val="242021"/>
                </a:solidFill>
                <a:latin typeface="Trebuchet MS" panose="020B0603020202020204" pitchFamily="34" charset="0"/>
              </a:rPr>
              <a:t>14. </a:t>
            </a:r>
            <a:r>
              <a:rPr lang="el-GR" sz="2000" dirty="0">
                <a:solidFill>
                  <a:srgbClr val="242021"/>
                </a:solidFill>
                <a:latin typeface="Trebuchet MS" panose="020B0603020202020204" pitchFamily="34" charset="0"/>
              </a:rPr>
              <a:t>Να συνδέσετε με μια γραμμή τους όρους μονόμετρο μέγεθος ή διανυσματικό μέγεθος με τα αντίστοιχα μεγέθη:</a:t>
            </a:r>
          </a:p>
        </p:txBody>
      </p:sp>
      <p:graphicFrame>
        <p:nvGraphicFramePr>
          <p:cNvPr id="6" name="Πίνακας 5"/>
          <p:cNvGraphicFramePr>
            <a:graphicFrameLocks noGrp="1"/>
          </p:cNvGraphicFramePr>
          <p:nvPr>
            <p:extLst>
              <p:ext uri="{D42A27DB-BD31-4B8C-83A1-F6EECF244321}">
                <p14:modId xmlns:p14="http://schemas.microsoft.com/office/powerpoint/2010/main" val="2103777033"/>
              </p:ext>
            </p:extLst>
          </p:nvPr>
        </p:nvGraphicFramePr>
        <p:xfrm>
          <a:off x="2124318" y="1649943"/>
          <a:ext cx="8128000" cy="244416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5400751"/>
                    </a:ext>
                  </a:extLst>
                </a:gridCol>
                <a:gridCol w="4064000">
                  <a:extLst>
                    <a:ext uri="{9D8B030D-6E8A-4147-A177-3AD203B41FA5}">
                      <a16:colId xmlns:a16="http://schemas.microsoft.com/office/drawing/2014/main" val="4227914314"/>
                    </a:ext>
                  </a:extLst>
                </a:gridCol>
              </a:tblGrid>
              <a:tr h="462963">
                <a:tc rowSpan="3">
                  <a:txBody>
                    <a:bodyPr/>
                    <a:lstStyle/>
                    <a:p>
                      <a:pPr algn="ctr"/>
                      <a:endParaRPr lang="el-GR" sz="2000" dirty="0">
                        <a:latin typeface="Trebuchet MS" panose="020B0603020202020204" pitchFamily="34" charset="0"/>
                      </a:endParaRPr>
                    </a:p>
                    <a:p>
                      <a:pPr algn="ctr"/>
                      <a:r>
                        <a:rPr lang="el-GR" sz="2000" dirty="0">
                          <a:latin typeface="Trebuchet MS" panose="020B0603020202020204" pitchFamily="34" charset="0"/>
                        </a:rPr>
                        <a:t>Μονόμετρο</a:t>
                      </a:r>
                      <a:r>
                        <a:rPr lang="el-GR" sz="2000" baseline="0" dirty="0">
                          <a:latin typeface="Trebuchet MS" panose="020B0603020202020204" pitchFamily="34" charset="0"/>
                        </a:rPr>
                        <a:t> </a:t>
                      </a:r>
                      <a:r>
                        <a:rPr lang="el-GR" sz="2000" dirty="0">
                          <a:latin typeface="Trebuchet MS" panose="020B0603020202020204" pitchFamily="34" charset="0"/>
                        </a:rPr>
                        <a:t>μέγεθος</a:t>
                      </a:r>
                    </a:p>
                    <a:p>
                      <a:pPr algn="ctr"/>
                      <a:endParaRPr lang="el-GR" sz="20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000" dirty="0">
                          <a:solidFill>
                            <a:schemeClr val="tx1"/>
                          </a:solidFill>
                          <a:latin typeface="Trebuchet MS" panose="020B0603020202020204" pitchFamily="34" charset="0"/>
                        </a:rPr>
                        <a:t>Μετατόπιση (</a:t>
                      </a:r>
                      <a:r>
                        <a:rPr lang="en-US" sz="2000" i="1" dirty="0">
                          <a:solidFill>
                            <a:schemeClr val="tx1"/>
                          </a:solidFill>
                          <a:latin typeface="Trebuchet MS" panose="020B0603020202020204" pitchFamily="34" charset="0"/>
                        </a:rPr>
                        <a:t>x</a:t>
                      </a:r>
                      <a:r>
                        <a:rPr lang="en-US" sz="2000" dirty="0">
                          <a:solidFill>
                            <a:schemeClr val="tx1"/>
                          </a:solidFill>
                          <a:latin typeface="Trebuchet MS" panose="020B0603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157040"/>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Απόσταση (</a:t>
                      </a:r>
                      <a:r>
                        <a:rPr lang="en-US" sz="2000" b="1" i="1" dirty="0">
                          <a:latin typeface="Trebuchet MS" panose="020B0603020202020204" pitchFamily="34" charset="0"/>
                        </a:rPr>
                        <a:t>s</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787625"/>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Κινητική Ενέργεια (</a:t>
                      </a:r>
                      <a:r>
                        <a:rPr lang="el-GR" sz="2000" b="1" i="1" dirty="0">
                          <a:latin typeface="Trebuchet MS" panose="020B0603020202020204" pitchFamily="34" charset="0"/>
                        </a:rPr>
                        <a:t>Κ</a:t>
                      </a:r>
                      <a:r>
                        <a:rPr lang="el-GR" sz="2000" b="1" dirty="0">
                          <a:latin typeface="Trebuchet MS" panose="020B0603020202020204" pitchFamily="34" charset="0"/>
                        </a:rPr>
                        <a:t>)</a:t>
                      </a:r>
                      <a:endParaRPr lang="el-GR"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663182"/>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dirty="0">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dirty="0">
                          <a:solidFill>
                            <a:srgbClr val="0000FF"/>
                          </a:solidFill>
                          <a:latin typeface="Trebuchet MS" panose="020B0603020202020204" pitchFamily="34" charset="0"/>
                        </a:rPr>
                        <a:t>Διανυσματικό</a:t>
                      </a:r>
                      <a:r>
                        <a:rPr lang="el-GR" sz="2000" b="1" baseline="0" dirty="0">
                          <a:solidFill>
                            <a:srgbClr val="0000FF"/>
                          </a:solidFill>
                          <a:latin typeface="Trebuchet MS" panose="020B0603020202020204" pitchFamily="34" charset="0"/>
                        </a:rPr>
                        <a:t> </a:t>
                      </a:r>
                      <a:r>
                        <a:rPr lang="el-GR" sz="2000" b="1" dirty="0">
                          <a:solidFill>
                            <a:srgbClr val="0000FF"/>
                          </a:solidFill>
                          <a:latin typeface="Trebuchet MS" panose="020B0603020202020204" pitchFamily="34" charset="0"/>
                        </a:rPr>
                        <a:t>μέγεθος</a:t>
                      </a:r>
                    </a:p>
                    <a:p>
                      <a:pPr algn="ctr"/>
                      <a:endParaRPr lang="el-GR" sz="20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b="1" dirty="0">
                          <a:latin typeface="Trebuchet MS" panose="020B0603020202020204" pitchFamily="34" charset="0"/>
                        </a:rPr>
                        <a:t>Δύναμη (</a:t>
                      </a:r>
                      <a:r>
                        <a:rPr lang="en-US" sz="2000" b="1" i="1" dirty="0">
                          <a:latin typeface="Trebuchet MS" panose="020B0603020202020204" pitchFamily="34" charset="0"/>
                        </a:rPr>
                        <a:t>F</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588393"/>
                  </a:ext>
                </a:extLst>
              </a:tr>
              <a:tr h="370840">
                <a:tc vMerge="1">
                  <a:txBody>
                    <a:bodyPr/>
                    <a:lstStyle/>
                    <a:p>
                      <a:pPr algn="ctr"/>
                      <a:endParaRPr lang="el-GR" sz="2000" dirty="0">
                        <a:latin typeface="Trebuchet MS" panose="020B0603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dirty="0">
                          <a:latin typeface="Trebuchet MS" panose="020B0603020202020204" pitchFamily="34" charset="0"/>
                        </a:rPr>
                        <a:t>Έργο (</a:t>
                      </a:r>
                      <a:r>
                        <a:rPr lang="el-GR" sz="2000" b="1" i="1" dirty="0">
                          <a:latin typeface="Trebuchet MS" panose="020B0603020202020204" pitchFamily="34" charset="0"/>
                        </a:rPr>
                        <a:t>W</a:t>
                      </a:r>
                      <a:r>
                        <a:rPr lang="el-GR" sz="2000" b="1" dirty="0">
                          <a:latin typeface="Trebuchet MS" panose="020B0603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313184"/>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Δυναμική Ενέργεια (</a:t>
                      </a:r>
                      <a:r>
                        <a:rPr lang="en-US" sz="2000" b="1" i="1" dirty="0">
                          <a:latin typeface="Trebuchet MS" panose="020B0603020202020204" pitchFamily="34" charset="0"/>
                        </a:rPr>
                        <a:t>U</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597639"/>
                  </a:ext>
                </a:extLst>
              </a:tr>
            </a:tbl>
          </a:graphicData>
        </a:graphic>
      </p:graphicFrame>
      <p:cxnSp>
        <p:nvCxnSpPr>
          <p:cNvPr id="7" name="Ευθύγραμμο βέλος σύνδεσης 6"/>
          <p:cNvCxnSpPr/>
          <p:nvPr/>
        </p:nvCxnSpPr>
        <p:spPr>
          <a:xfrm flipH="1" flipV="1">
            <a:off x="5468112" y="2206175"/>
            <a:ext cx="1949196" cy="978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5605272" y="3127248"/>
            <a:ext cx="2005584" cy="33806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5468112" y="1992815"/>
            <a:ext cx="2142744" cy="139046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H="1" flipV="1">
            <a:off x="5175504" y="2332320"/>
            <a:ext cx="1699260" cy="36278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4782312" y="2332320"/>
            <a:ext cx="2731770" cy="11521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H="1" flipV="1">
            <a:off x="4480560" y="2471161"/>
            <a:ext cx="2394204" cy="13899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Θέση ημερομηνίας 4">
            <a:extLst>
              <a:ext uri="{FF2B5EF4-FFF2-40B4-BE49-F238E27FC236}">
                <a16:creationId xmlns:a16="http://schemas.microsoft.com/office/drawing/2014/main" id="{C952EE9B-6101-4A64-BAC9-DED9E095FCDA}"/>
              </a:ext>
            </a:extLst>
          </p:cNvPr>
          <p:cNvSpPr>
            <a:spLocks noGrp="1"/>
          </p:cNvSpPr>
          <p:nvPr>
            <p:ph type="dt" sz="half" idx="10"/>
          </p:nvPr>
        </p:nvSpPr>
        <p:spPr/>
        <p:txBody>
          <a:bodyPr/>
          <a:lstStyle/>
          <a:p>
            <a:fld id="{058FE4F1-6FCD-4340-8861-FD15A826A3F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24443CB3-D17F-4D19-94F0-75F190295319}"/>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8759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Ομάδα 7"/>
          <p:cNvGrpSpPr/>
          <p:nvPr/>
        </p:nvGrpSpPr>
        <p:grpSpPr>
          <a:xfrm>
            <a:off x="1609968" y="402970"/>
            <a:ext cx="8972063" cy="4233123"/>
            <a:chOff x="1609968" y="402970"/>
            <a:chExt cx="8972063" cy="4233123"/>
          </a:xfrm>
        </p:grpSpPr>
        <p:sp>
          <p:nvSpPr>
            <p:cNvPr id="2" name="Ορθογώνιο 1"/>
            <p:cNvSpPr/>
            <p:nvPr/>
          </p:nvSpPr>
          <p:spPr>
            <a:xfrm>
              <a:off x="1609968" y="402970"/>
              <a:ext cx="8972063"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24. </a:t>
              </a:r>
              <a:r>
                <a:rPr lang="en-US" sz="2000" b="1" dirty="0">
                  <a:latin typeface="Trebuchet MS" panose="020B0603020202020204" pitchFamily="34" charset="0"/>
                </a:rPr>
                <a:t> </a:t>
              </a:r>
              <a:r>
                <a:rPr lang="el-GR" sz="2000" dirty="0">
                  <a:latin typeface="Trebuchet MS" panose="020B0603020202020204" pitchFamily="34" charset="0"/>
                </a:rPr>
                <a:t>Ένα σώμα ρίχνεται με οριζόντια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πάνω σε οριζόντιο επίπεδο με το</a:t>
              </a:r>
              <a:r>
                <a:rPr lang="en-US" sz="2000" dirty="0">
                  <a:latin typeface="Trebuchet MS" panose="020B0603020202020204" pitchFamily="34" charset="0"/>
                </a:rPr>
                <a:t> </a:t>
              </a:r>
              <a:r>
                <a:rPr lang="el-GR" sz="2000" dirty="0">
                  <a:latin typeface="Trebuchet MS" panose="020B0603020202020204" pitchFamily="34" charset="0"/>
                </a:rPr>
                <a:t>οποίο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Ποιο από τα παρακάτω διαγράμματα παριστάνει την κινητική ενέργεια του σώματος</a:t>
              </a:r>
              <a:r>
                <a:rPr lang="en-US" sz="2000" dirty="0">
                  <a:latin typeface="Trebuchet MS" panose="020B0603020202020204" pitchFamily="34" charset="0"/>
                </a:rPr>
                <a:t> </a:t>
              </a:r>
              <a:r>
                <a:rPr lang="el-GR" sz="2000" dirty="0">
                  <a:latin typeface="Trebuchet MS" panose="020B0603020202020204" pitchFamily="34" charset="0"/>
                </a:rPr>
                <a:t>σε συνάρτηση με τη μετατόπισή του;</a:t>
              </a:r>
            </a:p>
          </p:txBody>
        </p:sp>
        <p:grpSp>
          <p:nvGrpSpPr>
            <p:cNvPr id="7" name="Ομάδα 6"/>
            <p:cNvGrpSpPr/>
            <p:nvPr/>
          </p:nvGrpSpPr>
          <p:grpSpPr>
            <a:xfrm>
              <a:off x="2809854" y="2484564"/>
              <a:ext cx="6572289" cy="2151529"/>
              <a:chOff x="2314941" y="2679089"/>
              <a:chExt cx="5564752" cy="1852759"/>
            </a:xfrm>
          </p:grpSpPr>
          <p:pic>
            <p:nvPicPr>
              <p:cNvPr id="5" name="Εικόνα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14941" y="2679089"/>
                <a:ext cx="3552825" cy="1781175"/>
              </a:xfrm>
              <a:prstGeom prst="rect">
                <a:avLst/>
              </a:prstGeom>
            </p:spPr>
          </p:pic>
          <p:pic>
            <p:nvPicPr>
              <p:cNvPr id="6" name="Εικόνα 5"/>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047635" y="2679089"/>
                <a:ext cx="1832058" cy="1852759"/>
              </a:xfrm>
              <a:prstGeom prst="rect">
                <a:avLst/>
              </a:prstGeom>
            </p:spPr>
          </p:pic>
        </p:grpSp>
      </p:grpSp>
      <p:sp>
        <p:nvSpPr>
          <p:cNvPr id="9" name="Οβάλ 8"/>
          <p:cNvSpPr/>
          <p:nvPr/>
        </p:nvSpPr>
        <p:spPr>
          <a:xfrm>
            <a:off x="5689598" y="4249231"/>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ημερομηνίας 9">
            <a:extLst>
              <a:ext uri="{FF2B5EF4-FFF2-40B4-BE49-F238E27FC236}">
                <a16:creationId xmlns:a16="http://schemas.microsoft.com/office/drawing/2014/main" id="{E8B43A6F-1BCF-45A6-87BF-963C3907DC64}"/>
              </a:ext>
            </a:extLst>
          </p:cNvPr>
          <p:cNvSpPr>
            <a:spLocks noGrp="1"/>
          </p:cNvSpPr>
          <p:nvPr>
            <p:ph type="dt" sz="half" idx="10"/>
          </p:nvPr>
        </p:nvSpPr>
        <p:spPr/>
        <p:txBody>
          <a:bodyPr/>
          <a:lstStyle/>
          <a:p>
            <a:fld id="{E6824DE8-1DB3-47BD-B84F-1F869789D7D9}"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988412F8-71BD-4590-841F-B7553EFE9CC1}"/>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68137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3879" y="433138"/>
            <a:ext cx="9174284"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25. </a:t>
            </a:r>
            <a:r>
              <a:rPr lang="en-US" sz="2000" b="1" dirty="0">
                <a:latin typeface="Trebuchet MS" panose="020B0603020202020204" pitchFamily="34" charset="0"/>
              </a:rPr>
              <a:t> </a:t>
            </a:r>
            <a:r>
              <a:rPr lang="el-GR" sz="2000" dirty="0">
                <a:latin typeface="Trebuchet MS" panose="020B0603020202020204" pitchFamily="34" charset="0"/>
              </a:rPr>
              <a:t>Ποιες από τις παρακάτω προτάσεις</a:t>
            </a:r>
            <a:r>
              <a:rPr lang="en-US" sz="2000" dirty="0">
                <a:latin typeface="Trebuchet MS" panose="020B0603020202020204" pitchFamily="34" charset="0"/>
              </a:rPr>
              <a:t> </a:t>
            </a:r>
            <a:r>
              <a:rPr lang="el-GR" sz="2000" dirty="0">
                <a:latin typeface="Trebuchet MS" panose="020B0603020202020204" pitchFamily="34" charset="0"/>
              </a:rPr>
              <a:t>είναι σωστές;</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Ένα αντικείμενο που είναι ακίνητο δεν</a:t>
            </a:r>
            <a:r>
              <a:rPr lang="en-US" sz="2000" dirty="0">
                <a:latin typeface="Trebuchet MS" panose="020B0603020202020204" pitchFamily="34" charset="0"/>
              </a:rPr>
              <a:t> </a:t>
            </a:r>
            <a:r>
              <a:rPr lang="el-GR" sz="2000" dirty="0">
                <a:latin typeface="Trebuchet MS" panose="020B0603020202020204" pitchFamily="34" charset="0"/>
              </a:rPr>
              <a:t>μπορεί να έχει ενέργεια.</a:t>
            </a:r>
          </a:p>
          <a:p>
            <a:pPr algn="just">
              <a:lnSpc>
                <a:spcPct val="150000"/>
              </a:lnSpc>
            </a:pPr>
            <a:r>
              <a:rPr lang="el-GR" sz="2000" b="1" dirty="0">
                <a:latin typeface="Trebuchet MS" panose="020B0603020202020204" pitchFamily="34" charset="0"/>
              </a:rPr>
              <a:t>Β. </a:t>
            </a:r>
            <a:r>
              <a:rPr lang="en-US" sz="2000" b="1" dirty="0">
                <a:latin typeface="Trebuchet MS" panose="020B0603020202020204" pitchFamily="34" charset="0"/>
              </a:rPr>
              <a:t> </a:t>
            </a:r>
            <a:r>
              <a:rPr lang="el-GR" sz="2000" dirty="0">
                <a:latin typeface="Trebuchet MS" panose="020B0603020202020204" pitchFamily="34" charset="0"/>
              </a:rPr>
              <a:t>Μια δύναμη που ασκείται σ’ ένα σώμα</a:t>
            </a:r>
            <a:r>
              <a:rPr lang="en-US" sz="2000" dirty="0">
                <a:latin typeface="Trebuchet MS" panose="020B0603020202020204" pitchFamily="34" charset="0"/>
              </a:rPr>
              <a:t> </a:t>
            </a:r>
            <a:r>
              <a:rPr lang="el-GR" sz="2000" dirty="0">
                <a:latin typeface="Trebuchet MS" panose="020B0603020202020204" pitchFamily="34" charset="0"/>
              </a:rPr>
              <a:t>παράγει έργο ακόμη και αν το σώμα</a:t>
            </a:r>
            <a:r>
              <a:rPr lang="en-US" sz="2000" dirty="0">
                <a:latin typeface="Trebuchet MS" panose="020B0603020202020204" pitchFamily="34" charset="0"/>
              </a:rPr>
              <a:t> </a:t>
            </a:r>
            <a:r>
              <a:rPr lang="el-GR" sz="2000" dirty="0">
                <a:latin typeface="Trebuchet MS" panose="020B0603020202020204" pitchFamily="34" charset="0"/>
              </a:rPr>
              <a:t>δεν κινείται.</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Η </a:t>
            </a:r>
            <a:r>
              <a:rPr lang="el-GR" sz="2000" dirty="0" err="1">
                <a:latin typeface="Trebuchet MS" panose="020B0603020202020204" pitchFamily="34" charset="0"/>
              </a:rPr>
              <a:t>βαρυτική</a:t>
            </a:r>
            <a:r>
              <a:rPr lang="el-GR" sz="2000" dirty="0">
                <a:latin typeface="Trebuchet MS" panose="020B0603020202020204" pitchFamily="34" charset="0"/>
              </a:rPr>
              <a:t> δυναμική ενέργεια είναι το</a:t>
            </a:r>
            <a:r>
              <a:rPr lang="en-US" sz="2000" dirty="0">
                <a:latin typeface="Trebuchet MS" panose="020B0603020202020204" pitchFamily="34" charset="0"/>
              </a:rPr>
              <a:t> </a:t>
            </a:r>
            <a:r>
              <a:rPr lang="el-GR" sz="2000" dirty="0">
                <a:latin typeface="Trebuchet MS" panose="020B0603020202020204" pitchFamily="34" charset="0"/>
              </a:rPr>
              <a:t>μόνο είδος δυναμικής ενέργειας που</a:t>
            </a:r>
            <a:r>
              <a:rPr lang="en-US" sz="2000" dirty="0">
                <a:latin typeface="Trebuchet MS" panose="020B0603020202020204" pitchFamily="34" charset="0"/>
              </a:rPr>
              <a:t> </a:t>
            </a:r>
            <a:r>
              <a:rPr lang="el-GR" sz="2000" dirty="0">
                <a:latin typeface="Trebuchet MS" panose="020B0603020202020204" pitchFamily="34" charset="0"/>
              </a:rPr>
              <a:t>εμφανίζεται στη φύση.</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Ένα αντικείμενο το οποίο δεν κινείται</a:t>
            </a:r>
            <a:r>
              <a:rPr lang="en-US" sz="2000" dirty="0">
                <a:latin typeface="Trebuchet MS" panose="020B0603020202020204" pitchFamily="34" charset="0"/>
              </a:rPr>
              <a:t> </a:t>
            </a:r>
            <a:r>
              <a:rPr lang="el-GR" sz="2000" dirty="0">
                <a:latin typeface="Trebuchet MS" panose="020B0603020202020204" pitchFamily="34" charset="0"/>
              </a:rPr>
              <a:t>μπορεί να έχει δυναμική ενέργεια.</a:t>
            </a:r>
          </a:p>
          <a:p>
            <a:pPr algn="just">
              <a:lnSpc>
                <a:spcPct val="150000"/>
              </a:lnSpc>
            </a:pPr>
            <a:r>
              <a:rPr lang="el-GR" sz="2000" b="1" dirty="0">
                <a:latin typeface="Trebuchet MS" panose="020B0603020202020204" pitchFamily="34" charset="0"/>
              </a:rPr>
              <a:t>Ε. </a:t>
            </a:r>
            <a:r>
              <a:rPr lang="en-US" sz="2000" b="1" dirty="0">
                <a:latin typeface="Trebuchet MS" panose="020B0603020202020204" pitchFamily="34" charset="0"/>
              </a:rPr>
              <a:t> </a:t>
            </a:r>
            <a:r>
              <a:rPr lang="el-GR" sz="2000" dirty="0">
                <a:latin typeface="Trebuchet MS" panose="020B0603020202020204" pitchFamily="34" charset="0"/>
              </a:rPr>
              <a:t>Μια δύναμη που ασκείται σ’ ένα σώμα</a:t>
            </a:r>
            <a:r>
              <a:rPr lang="en-US" sz="2000" dirty="0">
                <a:latin typeface="Trebuchet MS" panose="020B0603020202020204" pitchFamily="34" charset="0"/>
              </a:rPr>
              <a:t> </a:t>
            </a:r>
            <a:r>
              <a:rPr lang="el-GR" sz="2000" dirty="0">
                <a:latin typeface="Trebuchet MS" panose="020B0603020202020204" pitchFamily="34" charset="0"/>
              </a:rPr>
              <a:t>δεν παράγει έργο, όταν το σώμα δεν κινείται, ή όταν η γωνία μεταξύ της δύναμης και της μετατόπισης είναι 90°.</a:t>
            </a:r>
          </a:p>
        </p:txBody>
      </p:sp>
      <p:sp>
        <p:nvSpPr>
          <p:cNvPr id="6" name="Οβάλ 5"/>
          <p:cNvSpPr/>
          <p:nvPr/>
        </p:nvSpPr>
        <p:spPr>
          <a:xfrm>
            <a:off x="1596997" y="3312086"/>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1596996" y="3740296"/>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ημερομηνίας 1">
            <a:extLst>
              <a:ext uri="{FF2B5EF4-FFF2-40B4-BE49-F238E27FC236}">
                <a16:creationId xmlns:a16="http://schemas.microsoft.com/office/drawing/2014/main" id="{827AE5E3-CDDC-4119-A048-836F61E158C4}"/>
              </a:ext>
            </a:extLst>
          </p:cNvPr>
          <p:cNvSpPr>
            <a:spLocks noGrp="1"/>
          </p:cNvSpPr>
          <p:nvPr>
            <p:ph type="dt" sz="half" idx="10"/>
          </p:nvPr>
        </p:nvSpPr>
        <p:spPr/>
        <p:txBody>
          <a:bodyPr/>
          <a:lstStyle/>
          <a:p>
            <a:fld id="{612BAD32-3076-4B84-A403-C7F5A05AA9AC}"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14F31F5-306D-4E8F-8DA7-A4DD602B5D6C}"/>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0526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851270" y="396320"/>
            <a:ext cx="8519745"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26. </a:t>
            </a:r>
            <a:r>
              <a:rPr lang="en-US" sz="2000" b="1" dirty="0">
                <a:latin typeface="Trebuchet MS" panose="020B0603020202020204" pitchFamily="34" charset="0"/>
              </a:rPr>
              <a:t> </a:t>
            </a:r>
            <a:r>
              <a:rPr lang="el-GR" sz="2000" dirty="0">
                <a:latin typeface="Trebuchet MS" panose="020B0603020202020204" pitchFamily="34" charset="0"/>
              </a:rPr>
              <a:t>Αν ένα αντικείμενο αφεθεί να πέσει</a:t>
            </a:r>
            <a:r>
              <a:rPr lang="en-US" sz="2000" dirty="0">
                <a:latin typeface="Trebuchet MS" panose="020B0603020202020204" pitchFamily="34" charset="0"/>
              </a:rPr>
              <a:t> </a:t>
            </a:r>
            <a:r>
              <a:rPr lang="el-GR" sz="2000" dirty="0">
                <a:latin typeface="Trebuchet MS" panose="020B0603020202020204" pitchFamily="34" charset="0"/>
              </a:rPr>
              <a:t>ελεύθερα η </a:t>
            </a:r>
            <a:r>
              <a:rPr lang="el-GR" sz="2000" dirty="0" err="1">
                <a:latin typeface="Trebuchet MS" panose="020B0603020202020204" pitchFamily="34" charset="0"/>
              </a:rPr>
              <a:t>βαρυτική</a:t>
            </a:r>
            <a:r>
              <a:rPr lang="el-GR" sz="2000" dirty="0">
                <a:latin typeface="Trebuchet MS" panose="020B0603020202020204" pitchFamily="34" charset="0"/>
              </a:rPr>
              <a:t> δυναμική του ενέργεια</a:t>
            </a:r>
            <a:r>
              <a:rPr lang="en-US" sz="2000" dirty="0">
                <a:latin typeface="Trebuchet MS" panose="020B0603020202020204" pitchFamily="34" charset="0"/>
              </a:rPr>
              <a:t> </a:t>
            </a:r>
            <a:r>
              <a:rPr lang="el-GR" sz="2000" dirty="0">
                <a:latin typeface="Trebuchet MS" panose="020B0603020202020204" pitchFamily="34" charset="0"/>
              </a:rPr>
              <a:t>μετατρέπεται:</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Ακαριαία σε κινητική ενέργεια.</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Σταδιακά σε κινητική ενέργεια.</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Κατά ένα μέρος σε κινητική ενέργεια.</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Τίποτα από τα παραπάνω.</a:t>
            </a:r>
          </a:p>
          <a:p>
            <a:pPr algn="just">
              <a:lnSpc>
                <a:spcPct val="150000"/>
              </a:lnSpc>
            </a:pPr>
            <a:r>
              <a:rPr lang="el-GR" sz="2000" dirty="0">
                <a:latin typeface="Trebuchet MS" panose="020B0603020202020204" pitchFamily="34" charset="0"/>
              </a:rPr>
              <a:t>Ποια από τις προηγούμενες προτάσεις είναι σωστή;</a:t>
            </a:r>
          </a:p>
        </p:txBody>
      </p:sp>
      <p:sp>
        <p:nvSpPr>
          <p:cNvPr id="8" name="Οβάλ 7"/>
          <p:cNvSpPr/>
          <p:nvPr/>
        </p:nvSpPr>
        <p:spPr>
          <a:xfrm>
            <a:off x="1825243" y="1864882"/>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ημερομηνίας 1">
            <a:extLst>
              <a:ext uri="{FF2B5EF4-FFF2-40B4-BE49-F238E27FC236}">
                <a16:creationId xmlns:a16="http://schemas.microsoft.com/office/drawing/2014/main" id="{8B9C2579-C67B-4342-8EC4-1D9D01B1A50A}"/>
              </a:ext>
            </a:extLst>
          </p:cNvPr>
          <p:cNvSpPr>
            <a:spLocks noGrp="1"/>
          </p:cNvSpPr>
          <p:nvPr>
            <p:ph type="dt" sz="half" idx="10"/>
          </p:nvPr>
        </p:nvSpPr>
        <p:spPr/>
        <p:txBody>
          <a:bodyPr/>
          <a:lstStyle/>
          <a:p>
            <a:fld id="{FF8143BC-84C8-41A1-810B-C0F903070967}"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809CE3B5-F98B-4EF2-96FE-2D274D1D8B5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2465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4648200" y="6356351"/>
            <a:ext cx="2895600" cy="365125"/>
          </a:xfrm>
          <a:prstGeom prst="rect">
            <a:avLst/>
          </a:prstGeom>
          <a:noFill/>
        </p:spPr>
        <p:txBody>
          <a:bodyPr anchor="ctr"/>
          <a:lstStyle/>
          <a:p>
            <a:pPr algn="ctr">
              <a:defRPr/>
            </a:pPr>
            <a:r>
              <a:rPr lang="el-GR" sz="1200">
                <a:solidFill>
                  <a:schemeClr val="tx1">
                    <a:tint val="75000"/>
                  </a:schemeClr>
                </a:solidFill>
              </a:rPr>
              <a:t>Μερκ. Παναγιωτόπουλος - Φυσικός               </a:t>
            </a:r>
            <a:r>
              <a:rPr lang="en-US" sz="1200">
                <a:solidFill>
                  <a:schemeClr val="tx1">
                    <a:tint val="75000"/>
                  </a:schemeClr>
                </a:solidFill>
              </a:rPr>
              <a:t>www.merkopanas.blogspot.gr </a:t>
            </a:r>
            <a:endParaRPr lang="el-GR" sz="1200">
              <a:solidFill>
                <a:schemeClr val="tx1">
                  <a:tint val="75000"/>
                </a:schemeClr>
              </a:solidFill>
            </a:endParaRPr>
          </a:p>
        </p:txBody>
      </p:sp>
      <p:sp>
        <p:nvSpPr>
          <p:cNvPr id="3" name="Θέση αριθμού διαφάνειας 2"/>
          <p:cNvSpPr txBox="1">
            <a:spLocks noGrp="1"/>
          </p:cNvSpPr>
          <p:nvPr/>
        </p:nvSpPr>
        <p:spPr>
          <a:xfrm>
            <a:off x="9385496" y="6356350"/>
            <a:ext cx="2133600" cy="365125"/>
          </a:xfrm>
          <a:prstGeom prst="rect">
            <a:avLst/>
          </a:prstGeom>
          <a:noFill/>
        </p:spPr>
        <p:txBody>
          <a:bodyPr anchor="ctr"/>
          <a:lstStyle/>
          <a:p>
            <a:pPr algn="r">
              <a:defRPr/>
            </a:pPr>
            <a:fld id="{7E795FC4-FA72-42BC-8716-30C1B6CF8CF7}" type="slidenum">
              <a:rPr lang="el-GR" sz="1200">
                <a:solidFill>
                  <a:schemeClr val="tx1">
                    <a:tint val="75000"/>
                  </a:schemeClr>
                </a:solidFill>
              </a:rPr>
              <a:pPr algn="r">
                <a:defRPr/>
              </a:pPr>
              <a:t>38</a:t>
            </a:fld>
            <a:endParaRPr lang="el-GR" sz="1200">
              <a:solidFill>
                <a:schemeClr val="tx1">
                  <a:tint val="75000"/>
                </a:schemeClr>
              </a:solidFill>
            </a:endParaRPr>
          </a:p>
        </p:txBody>
      </p:sp>
      <p:sp>
        <p:nvSpPr>
          <p:cNvPr id="5" name="Rectangle 4"/>
          <p:cNvSpPr>
            <a:spLocks noChangeArrowheads="1"/>
          </p:cNvSpPr>
          <p:nvPr/>
        </p:nvSpPr>
        <p:spPr bwMode="auto">
          <a:xfrm>
            <a:off x="2960243" y="1430959"/>
            <a:ext cx="6271513" cy="140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βιβλίο</a:t>
            </a:r>
          </a:p>
          <a:p>
            <a:pPr algn="ctr">
              <a:lnSpc>
                <a:spcPct val="150000"/>
              </a:lnSpc>
              <a:defRPr/>
            </a:pPr>
            <a:r>
              <a:rPr lang="el-GR" b="1" dirty="0">
                <a:solidFill>
                  <a:srgbClr val="800000"/>
                </a:solidFill>
                <a:effectLst>
                  <a:outerShdw blurRad="38100" dist="38100" dir="2700000" algn="tl">
                    <a:srgbClr val="000000">
                      <a:alpha val="43137"/>
                    </a:srgbClr>
                  </a:outerShdw>
                </a:effectLst>
                <a:latin typeface="Comic Sans MS" panose="030F0702030302020204" pitchFamily="66" charset="0"/>
              </a:rPr>
              <a:t>(από σελ. 193) </a:t>
            </a:r>
          </a:p>
        </p:txBody>
      </p:sp>
      <p:sp>
        <p:nvSpPr>
          <p:cNvPr id="4" name="Θέση ημερομηνίας 3">
            <a:extLst>
              <a:ext uri="{FF2B5EF4-FFF2-40B4-BE49-F238E27FC236}">
                <a16:creationId xmlns:a16="http://schemas.microsoft.com/office/drawing/2014/main" id="{491147CC-2635-4ACB-8465-0EA188C12DE0}"/>
              </a:ext>
            </a:extLst>
          </p:cNvPr>
          <p:cNvSpPr>
            <a:spLocks noGrp="1"/>
          </p:cNvSpPr>
          <p:nvPr>
            <p:ph type="dt" sz="half" idx="10"/>
          </p:nvPr>
        </p:nvSpPr>
        <p:spPr/>
        <p:txBody>
          <a:bodyPr/>
          <a:lstStyle/>
          <a:p>
            <a:fld id="{3ADCFC16-7334-4F5E-92E6-55F5091A04E8}" type="datetime1">
              <a:rPr lang="el-GR" smtClean="0">
                <a:solidFill>
                  <a:prstClr val="black">
                    <a:tint val="75000"/>
                  </a:prstClr>
                </a:solidFill>
              </a:rPr>
              <a:t>7/4/2021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83E95386-8AE9-4179-9B4D-DBE9E636A813}"/>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430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76754" y="406431"/>
            <a:ext cx="9038492" cy="2400657"/>
          </a:xfrm>
          <a:prstGeom prst="rect">
            <a:avLst/>
          </a:prstGeom>
        </p:spPr>
        <p:txBody>
          <a:bodyPr wrap="square">
            <a:spAutoFit/>
          </a:bodyPr>
          <a:lstStyle/>
          <a:p>
            <a:pPr algn="just">
              <a:lnSpc>
                <a:spcPct val="150000"/>
              </a:lnSpc>
            </a:pPr>
            <a:r>
              <a:rPr lang="el-GR" sz="2000" b="1" dirty="0">
                <a:solidFill>
                  <a:srgbClr val="242021"/>
                </a:solidFill>
                <a:latin typeface="Trebuchet MS" panose="020B0603020202020204" pitchFamily="34" charset="0"/>
              </a:rPr>
              <a:t>2.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Ένα σώμα μάζας </a:t>
            </a:r>
            <a:r>
              <a:rPr lang="el-GR" sz="2000" i="1" dirty="0">
                <a:solidFill>
                  <a:srgbClr val="242021"/>
                </a:solidFill>
                <a:latin typeface="Trebuchet MS" panose="020B0603020202020204" pitchFamily="34" charset="0"/>
              </a:rPr>
              <a:t>m</a:t>
            </a:r>
            <a:r>
              <a:rPr lang="el-GR" sz="2000" dirty="0">
                <a:solidFill>
                  <a:srgbClr val="242021"/>
                </a:solidFill>
                <a:latin typeface="Trebuchet MS" panose="020B0603020202020204" pitchFamily="34" charset="0"/>
              </a:rPr>
              <a:t> = 10kg συγκρατείται σε ύψος </a:t>
            </a:r>
            <a:r>
              <a:rPr lang="el-GR" sz="2000" i="1" dirty="0">
                <a:solidFill>
                  <a:srgbClr val="242021"/>
                </a:solidFill>
                <a:latin typeface="Trebuchet MS" panose="020B0603020202020204" pitchFamily="34" charset="0"/>
              </a:rPr>
              <a:t>h</a:t>
            </a:r>
            <a:r>
              <a:rPr lang="el-GR" sz="2000" dirty="0">
                <a:solidFill>
                  <a:srgbClr val="242021"/>
                </a:solidFill>
                <a:latin typeface="Trebuchet MS" panose="020B0603020202020204" pitchFamily="34" charset="0"/>
              </a:rPr>
              <a:t> = 20m από το έδαφος.</a:t>
            </a:r>
            <a:endParaRPr lang="en-US" sz="2000" dirty="0">
              <a:solidFill>
                <a:srgbClr val="242021"/>
              </a:solidFill>
              <a:latin typeface="Trebuchet MS" panose="020B0603020202020204" pitchFamily="34" charset="0"/>
            </a:endParaRPr>
          </a:p>
          <a:p>
            <a:pPr algn="just">
              <a:lnSpc>
                <a:spcPct val="150000"/>
              </a:lnSpc>
            </a:pPr>
            <a:r>
              <a:rPr lang="el-GR" sz="2000" b="1" dirty="0">
                <a:solidFill>
                  <a:srgbClr val="242021"/>
                </a:solidFill>
                <a:latin typeface="Trebuchet MS" panose="020B0603020202020204" pitchFamily="34" charset="0"/>
              </a:rPr>
              <a:t>Α.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Πόση είναι η δυναμική ενέργεια του</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σώματος, στο ύψος </a:t>
            </a:r>
            <a:r>
              <a:rPr lang="el-GR" sz="2000" i="1" dirty="0">
                <a:solidFill>
                  <a:srgbClr val="242021"/>
                </a:solidFill>
                <a:latin typeface="Trebuchet MS" panose="020B0603020202020204" pitchFamily="34" charset="0"/>
              </a:rPr>
              <a:t>h</a:t>
            </a:r>
            <a:r>
              <a:rPr lang="el-GR" sz="2000" dirty="0">
                <a:solidFill>
                  <a:srgbClr val="242021"/>
                </a:solidFill>
                <a:latin typeface="Trebuchet MS" panose="020B0603020202020204" pitchFamily="34" charset="0"/>
              </a:rPr>
              <a:t>;</a:t>
            </a:r>
            <a:endParaRPr lang="en-US" sz="2000" dirty="0">
              <a:solidFill>
                <a:srgbClr val="242021"/>
              </a:solidFill>
              <a:latin typeface="Trebuchet MS" panose="020B0603020202020204" pitchFamily="34" charset="0"/>
            </a:endParaRPr>
          </a:p>
          <a:p>
            <a:pPr algn="just">
              <a:lnSpc>
                <a:spcPct val="150000"/>
              </a:lnSpc>
            </a:pPr>
            <a:r>
              <a:rPr lang="el-GR" sz="2000" b="1" dirty="0">
                <a:solidFill>
                  <a:srgbClr val="242021"/>
                </a:solidFill>
                <a:latin typeface="Trebuchet MS" panose="020B0603020202020204" pitchFamily="34" charset="0"/>
              </a:rPr>
              <a:t>Β.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Αν αφήσουμε το σώμα ελεύθερο να πέσει, να </a:t>
            </a:r>
            <a:r>
              <a:rPr lang="el-GR" sz="2000" dirty="0" err="1">
                <a:solidFill>
                  <a:srgbClr val="242021"/>
                </a:solidFill>
                <a:latin typeface="Trebuchet MS" panose="020B0603020202020204" pitchFamily="34" charset="0"/>
              </a:rPr>
              <a:t>παραστήσετε</a:t>
            </a:r>
            <a:r>
              <a:rPr lang="el-GR" sz="2000" dirty="0">
                <a:solidFill>
                  <a:srgbClr val="242021"/>
                </a:solidFill>
                <a:latin typeface="Trebuchet MS" panose="020B0603020202020204" pitchFamily="34" charset="0"/>
              </a:rPr>
              <a:t> γραφικά τη</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δυναμική του</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ενέργεια σε συνάρτηση με το</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ύψος του από το έδαφος.</a:t>
            </a:r>
            <a:endParaRPr lang="en-US" sz="2000" dirty="0">
              <a:solidFill>
                <a:srgbClr val="242021"/>
              </a:solidFill>
              <a:latin typeface="Trebuchet MS" panose="020B0603020202020204" pitchFamily="34" charset="0"/>
            </a:endParaRPr>
          </a:p>
          <a:p>
            <a:pPr algn="just">
              <a:lnSpc>
                <a:spcPct val="150000"/>
              </a:lnSpc>
            </a:pPr>
            <a:r>
              <a:rPr lang="el-GR" sz="2000" dirty="0">
                <a:solidFill>
                  <a:srgbClr val="242021"/>
                </a:solidFill>
                <a:latin typeface="Trebuchet MS" panose="020B0603020202020204" pitchFamily="34" charset="0"/>
              </a:rPr>
              <a:t>Δίνεται </a:t>
            </a:r>
            <a:r>
              <a:rPr lang="el-GR" sz="2000" i="1" dirty="0">
                <a:solidFill>
                  <a:srgbClr val="242021"/>
                </a:solidFill>
                <a:latin typeface="Trebuchet MS" panose="020B0603020202020204" pitchFamily="34" charset="0"/>
              </a:rPr>
              <a:t>g</a:t>
            </a:r>
            <a:r>
              <a:rPr lang="el-GR" sz="2000" dirty="0">
                <a:solidFill>
                  <a:srgbClr val="242021"/>
                </a:solidFill>
                <a:latin typeface="Trebuchet MS" panose="020B0603020202020204" pitchFamily="34" charset="0"/>
              </a:rPr>
              <a:t> = 10m/s</a:t>
            </a:r>
            <a:r>
              <a:rPr lang="el-GR" sz="2000" baseline="30000" dirty="0">
                <a:solidFill>
                  <a:srgbClr val="242021"/>
                </a:solidFill>
                <a:latin typeface="Trebuchet MS" panose="020B0603020202020204" pitchFamily="34" charset="0"/>
              </a:rPr>
              <a:t>2</a:t>
            </a:r>
            <a:r>
              <a:rPr lang="en-US" sz="2000" dirty="0">
                <a:latin typeface="Trebuchet MS" panose="020B0603020202020204" pitchFamily="34" charset="0"/>
              </a:rPr>
              <a:t>.</a:t>
            </a:r>
          </a:p>
        </p:txBody>
      </p:sp>
      <p:sp>
        <p:nvSpPr>
          <p:cNvPr id="6" name="TextBox 5"/>
          <p:cNvSpPr txBox="1"/>
          <p:nvPr/>
        </p:nvSpPr>
        <p:spPr>
          <a:xfrm>
            <a:off x="8880231" y="958361"/>
            <a:ext cx="1529862"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U</a:t>
            </a:r>
            <a:r>
              <a:rPr lang="en-US" sz="2000" b="1" dirty="0">
                <a:solidFill>
                  <a:srgbClr val="FF0000"/>
                </a:solidFill>
                <a:latin typeface="Trebuchet MS" panose="020B0603020202020204" pitchFamily="34" charset="0"/>
              </a:rPr>
              <a:t> = 2000J</a:t>
            </a:r>
            <a:endParaRPr lang="el-GR" sz="2000" b="1" dirty="0">
              <a:solidFill>
                <a:srgbClr val="FF0000"/>
              </a:solidFill>
              <a:latin typeface="Trebuchet MS" panose="020B0603020202020204" pitchFamily="34" charset="0"/>
            </a:endParaRPr>
          </a:p>
        </p:txBody>
      </p:sp>
      <p:sp>
        <p:nvSpPr>
          <p:cNvPr id="24" name="Ορθογώνιο 23"/>
          <p:cNvSpPr/>
          <p:nvPr/>
        </p:nvSpPr>
        <p:spPr>
          <a:xfrm>
            <a:off x="1576754" y="3612223"/>
            <a:ext cx="8974382"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n-US" sz="2000" b="1" dirty="0">
                <a:latin typeface="Trebuchet MS" panose="020B0603020202020204" pitchFamily="34" charset="0"/>
              </a:rPr>
              <a:t> </a:t>
            </a:r>
            <a:r>
              <a:rPr lang="el-GR" sz="2000" dirty="0">
                <a:latin typeface="Trebuchet MS" panose="020B0603020202020204" pitchFamily="34" charset="0"/>
              </a:rPr>
              <a:t>Ένα αυτοκίνητο μάζας </a:t>
            </a:r>
            <a:r>
              <a:rPr lang="el-GR" sz="2000" i="1" dirty="0">
                <a:latin typeface="Trebuchet MS" panose="020B0603020202020204" pitchFamily="34" charset="0"/>
              </a:rPr>
              <a:t>m</a:t>
            </a:r>
            <a:r>
              <a:rPr lang="el-GR" sz="2000" dirty="0">
                <a:latin typeface="Trebuchet MS" panose="020B0603020202020204" pitchFamily="34" charset="0"/>
              </a:rPr>
              <a:t> = 1000kg</a:t>
            </a:r>
            <a:r>
              <a:rPr lang="en-US" sz="2000" dirty="0">
                <a:latin typeface="Trebuchet MS" panose="020B0603020202020204" pitchFamily="34" charset="0"/>
              </a:rPr>
              <a:t> </a:t>
            </a:r>
            <a:r>
              <a:rPr lang="el-GR" sz="2000" dirty="0">
                <a:latin typeface="Trebuchet MS" panose="020B0603020202020204" pitchFamily="34" charset="0"/>
              </a:rPr>
              <a:t>κινείται με σταθερή ταχύτητα 15m/s. Αν ο</a:t>
            </a:r>
            <a:r>
              <a:rPr lang="en-US" sz="2000" dirty="0">
                <a:latin typeface="Trebuchet MS" panose="020B0603020202020204" pitchFamily="34" charset="0"/>
              </a:rPr>
              <a:t> </a:t>
            </a:r>
            <a:r>
              <a:rPr lang="el-GR" sz="2000" dirty="0">
                <a:latin typeface="Trebuchet MS" panose="020B0603020202020204" pitchFamily="34" charset="0"/>
              </a:rPr>
              <a:t>οδηγός εφαρμόσει τα φρένα, στο αυτοκίνητο αναπτύσσεται μια δύναμη</a:t>
            </a:r>
            <a:r>
              <a:rPr lang="en-US" sz="2000" dirty="0">
                <a:latin typeface="Trebuchet MS" panose="020B0603020202020204" pitchFamily="34" charset="0"/>
              </a:rPr>
              <a:t> </a:t>
            </a:r>
            <a:r>
              <a:rPr lang="el-GR" sz="2000" dirty="0">
                <a:latin typeface="Trebuchet MS" panose="020B0603020202020204" pitchFamily="34" charset="0"/>
              </a:rPr>
              <a:t>τριβής ίση με</a:t>
            </a:r>
            <a:r>
              <a:rPr lang="en-US" sz="2000" dirty="0">
                <a:latin typeface="Trebuchet MS" panose="020B0603020202020204" pitchFamily="34" charset="0"/>
              </a:rPr>
              <a:t> </a:t>
            </a:r>
            <a:r>
              <a:rPr lang="el-GR" sz="2000" dirty="0">
                <a:latin typeface="Trebuchet MS" panose="020B0603020202020204" pitchFamily="34" charset="0"/>
              </a:rPr>
              <a:t>7500Ν. Να βρεθεί σε πόση απόσταση θα</a:t>
            </a:r>
            <a:r>
              <a:rPr lang="en-US" sz="2000" dirty="0">
                <a:latin typeface="Trebuchet MS" panose="020B0603020202020204" pitchFamily="34" charset="0"/>
              </a:rPr>
              <a:t> </a:t>
            </a:r>
            <a:r>
              <a:rPr lang="el-GR" sz="2000" dirty="0">
                <a:latin typeface="Trebuchet MS" panose="020B0603020202020204" pitchFamily="34" charset="0"/>
              </a:rPr>
              <a:t>σταματήσει το αυτοκίνητο.</a:t>
            </a:r>
          </a:p>
        </p:txBody>
      </p:sp>
      <p:sp>
        <p:nvSpPr>
          <p:cNvPr id="25" name="TextBox 24"/>
          <p:cNvSpPr txBox="1"/>
          <p:nvPr/>
        </p:nvSpPr>
        <p:spPr>
          <a:xfrm>
            <a:off x="3400669" y="5070113"/>
            <a:ext cx="1529862"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x</a:t>
            </a:r>
            <a:r>
              <a:rPr lang="en-US" sz="2000" b="1" dirty="0">
                <a:solidFill>
                  <a:srgbClr val="FF0000"/>
                </a:solidFill>
                <a:latin typeface="Trebuchet MS" panose="020B0603020202020204" pitchFamily="34" charset="0"/>
              </a:rPr>
              <a:t> = 15m</a:t>
            </a:r>
            <a:endParaRPr lang="el-GR" sz="2000" b="1" dirty="0">
              <a:solidFill>
                <a:srgbClr val="FF0000"/>
              </a:solidFill>
              <a:latin typeface="Trebuchet MS" panose="020B0603020202020204" pitchFamily="34" charset="0"/>
            </a:endParaRPr>
          </a:p>
        </p:txBody>
      </p:sp>
      <p:grpSp>
        <p:nvGrpSpPr>
          <p:cNvPr id="15" name="Ομάδα 14"/>
          <p:cNvGrpSpPr/>
          <p:nvPr/>
        </p:nvGrpSpPr>
        <p:grpSpPr>
          <a:xfrm>
            <a:off x="9538677" y="2005505"/>
            <a:ext cx="2024918" cy="1490287"/>
            <a:chOff x="9538677" y="2005505"/>
            <a:chExt cx="2024918" cy="1490287"/>
          </a:xfrm>
        </p:grpSpPr>
        <p:grpSp>
          <p:nvGrpSpPr>
            <p:cNvPr id="23" name="Ομάδα 22"/>
            <p:cNvGrpSpPr/>
            <p:nvPr/>
          </p:nvGrpSpPr>
          <p:grpSpPr>
            <a:xfrm>
              <a:off x="9538677" y="2005505"/>
              <a:ext cx="2024918" cy="1490287"/>
              <a:chOff x="3681290" y="4820364"/>
              <a:chExt cx="2024918" cy="1490287"/>
            </a:xfrm>
          </p:grpSpPr>
          <p:grpSp>
            <p:nvGrpSpPr>
              <p:cNvPr id="16" name="Ομάδα 15"/>
              <p:cNvGrpSpPr/>
              <p:nvPr/>
            </p:nvGrpSpPr>
            <p:grpSpPr>
              <a:xfrm>
                <a:off x="4165600" y="4910503"/>
                <a:ext cx="1338385" cy="1156189"/>
                <a:chOff x="4165600" y="4910503"/>
                <a:chExt cx="1338385" cy="1156189"/>
              </a:xfrm>
            </p:grpSpPr>
            <p:cxnSp>
              <p:nvCxnSpPr>
                <p:cNvPr id="11" name="Ευθύγραμμο βέλος σύνδεσης 10"/>
                <p:cNvCxnSpPr/>
                <p:nvPr/>
              </p:nvCxnSpPr>
              <p:spPr>
                <a:xfrm flipV="1">
                  <a:off x="4165600" y="4910503"/>
                  <a:ext cx="0" cy="11561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4165600" y="6049108"/>
                  <a:ext cx="1338385" cy="175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Ευθεία γραμμή σύνδεσης 17"/>
              <p:cNvCxnSpPr/>
              <p:nvPr/>
            </p:nvCxnSpPr>
            <p:spPr>
              <a:xfrm flipH="1">
                <a:off x="4176850" y="5366035"/>
                <a:ext cx="809382" cy="6918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38929" y="4820364"/>
                <a:ext cx="492369" cy="307777"/>
              </a:xfrm>
              <a:prstGeom prst="rect">
                <a:avLst/>
              </a:prstGeom>
              <a:noFill/>
            </p:spPr>
            <p:txBody>
              <a:bodyPr wrap="square" rtlCol="0">
                <a:spAutoFit/>
              </a:bodyPr>
              <a:lstStyle/>
              <a:p>
                <a:r>
                  <a:rPr lang="en-US" sz="1400" i="1" dirty="0"/>
                  <a:t>U</a:t>
                </a:r>
                <a:r>
                  <a:rPr lang="en-US" sz="1400" dirty="0"/>
                  <a:t>/J</a:t>
                </a:r>
                <a:endParaRPr lang="el-GR" sz="1400" dirty="0"/>
              </a:p>
            </p:txBody>
          </p:sp>
          <p:sp>
            <p:nvSpPr>
              <p:cNvPr id="20" name="TextBox 19"/>
              <p:cNvSpPr txBox="1"/>
              <p:nvPr/>
            </p:nvSpPr>
            <p:spPr>
              <a:xfrm>
                <a:off x="5140569" y="6002874"/>
                <a:ext cx="565639" cy="307777"/>
              </a:xfrm>
              <a:prstGeom prst="rect">
                <a:avLst/>
              </a:prstGeom>
              <a:noFill/>
            </p:spPr>
            <p:txBody>
              <a:bodyPr wrap="square" rtlCol="0">
                <a:spAutoFit/>
              </a:bodyPr>
              <a:lstStyle/>
              <a:p>
                <a:r>
                  <a:rPr lang="en-US" sz="1400" i="1" dirty="0"/>
                  <a:t>x</a:t>
                </a:r>
                <a:r>
                  <a:rPr lang="en-US" sz="1400" dirty="0"/>
                  <a:t>/m</a:t>
                </a:r>
                <a:endParaRPr lang="el-GR" sz="1400" dirty="0"/>
              </a:p>
            </p:txBody>
          </p:sp>
          <p:sp>
            <p:nvSpPr>
              <p:cNvPr id="21" name="TextBox 20"/>
              <p:cNvSpPr txBox="1"/>
              <p:nvPr/>
            </p:nvSpPr>
            <p:spPr>
              <a:xfrm>
                <a:off x="3681290" y="5218211"/>
                <a:ext cx="607646" cy="307777"/>
              </a:xfrm>
              <a:prstGeom prst="rect">
                <a:avLst/>
              </a:prstGeom>
              <a:noFill/>
            </p:spPr>
            <p:txBody>
              <a:bodyPr wrap="square" rtlCol="0">
                <a:spAutoFit/>
              </a:bodyPr>
              <a:lstStyle/>
              <a:p>
                <a:r>
                  <a:rPr lang="en-US" sz="1400" dirty="0"/>
                  <a:t>2000</a:t>
                </a:r>
                <a:endParaRPr lang="el-GR" sz="1400" dirty="0"/>
              </a:p>
            </p:txBody>
          </p:sp>
          <p:sp>
            <p:nvSpPr>
              <p:cNvPr id="22" name="TextBox 21"/>
              <p:cNvSpPr txBox="1"/>
              <p:nvPr/>
            </p:nvSpPr>
            <p:spPr>
              <a:xfrm>
                <a:off x="4834792" y="5998019"/>
                <a:ext cx="406400" cy="307777"/>
              </a:xfrm>
              <a:prstGeom prst="rect">
                <a:avLst/>
              </a:prstGeom>
              <a:noFill/>
            </p:spPr>
            <p:txBody>
              <a:bodyPr wrap="square" rtlCol="0">
                <a:spAutoFit/>
              </a:bodyPr>
              <a:lstStyle/>
              <a:p>
                <a:r>
                  <a:rPr lang="en-US" sz="1400" dirty="0"/>
                  <a:t>20</a:t>
                </a:r>
                <a:endParaRPr lang="el-GR" sz="1400" dirty="0"/>
              </a:p>
            </p:txBody>
          </p:sp>
        </p:grpSp>
        <p:cxnSp>
          <p:nvCxnSpPr>
            <p:cNvPr id="7" name="Ευθεία γραμμή σύνδεσης 6"/>
            <p:cNvCxnSpPr/>
            <p:nvPr/>
          </p:nvCxnSpPr>
          <p:spPr>
            <a:xfrm>
              <a:off x="10030968" y="2551176"/>
              <a:ext cx="8046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0843620" y="2554209"/>
              <a:ext cx="17584" cy="6259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 name="Θέση ημερομηνίας 4">
            <a:extLst>
              <a:ext uri="{FF2B5EF4-FFF2-40B4-BE49-F238E27FC236}">
                <a16:creationId xmlns:a16="http://schemas.microsoft.com/office/drawing/2014/main" id="{7C1D33F8-8EC9-494B-9355-36E1ED5A2D53}"/>
              </a:ext>
            </a:extLst>
          </p:cNvPr>
          <p:cNvSpPr>
            <a:spLocks noGrp="1"/>
          </p:cNvSpPr>
          <p:nvPr>
            <p:ph type="dt" sz="half" idx="10"/>
          </p:nvPr>
        </p:nvSpPr>
        <p:spPr/>
        <p:txBody>
          <a:bodyPr/>
          <a:lstStyle/>
          <a:p>
            <a:fld id="{12C57D62-5361-4907-A20A-C7E829EAFC20}"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F052192-F0C1-4CB3-BAE0-DD16F8E5CA27}"/>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0662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30901" y="229750"/>
            <a:ext cx="7730198" cy="6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Η (μεταφορική) Κινητική Ενέργεια</a:t>
            </a: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84" y="1290166"/>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2477744" y="831553"/>
                <a:ext cx="8601737" cy="107176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 ένα σώμα με μάζα </a:t>
                </a:r>
                <a:r>
                  <a:rPr lang="en-US" sz="2000" b="1" i="1" dirty="0">
                    <a:latin typeface="Comic Sans MS" panose="030F0702030302020204" pitchFamily="66" charset="0"/>
                  </a:rPr>
                  <a:t>m</a:t>
                </a:r>
                <a:r>
                  <a:rPr lang="en-US" sz="2000" b="1" dirty="0">
                    <a:latin typeface="Comic Sans MS" panose="030F0702030302020204" pitchFamily="66" charset="0"/>
                  </a:rPr>
                  <a:t> </a:t>
                </a:r>
                <a:r>
                  <a:rPr lang="el-GR" sz="2000" b="1" dirty="0">
                    <a:latin typeface="Comic Sans MS" panose="030F0702030302020204" pitchFamily="66" charset="0"/>
                  </a:rPr>
                  <a:t>που είναι ακίνητο</a:t>
                </a:r>
                <a:r>
                  <a:rPr lang="en-US" sz="2000" b="1" dirty="0">
                    <a:latin typeface="Comic Sans MS" panose="030F0702030302020204" pitchFamily="66" charset="0"/>
                  </a:rPr>
                  <a:t> (</a:t>
                </a:r>
                <a:r>
                  <a:rPr lang="el-GR" sz="2000" b="1" i="1" dirty="0">
                    <a:latin typeface="Comic Sans MS" panose="030F0702030302020204" pitchFamily="66" charset="0"/>
                  </a:rPr>
                  <a:t>υ</a:t>
                </a:r>
                <a:r>
                  <a:rPr lang="el-GR" sz="2000" b="1" baseline="-25000" dirty="0">
                    <a:latin typeface="Comic Sans MS" panose="030F0702030302020204" pitchFamily="66" charset="0"/>
                  </a:rPr>
                  <a:t>0</a:t>
                </a:r>
                <a:r>
                  <a:rPr lang="el-GR" sz="2000" b="1" dirty="0">
                    <a:latin typeface="Comic Sans MS" panose="030F0702030302020204" pitchFamily="66" charset="0"/>
                  </a:rPr>
                  <a:t>=0), του ασκείται δύναμη</a:t>
                </a:r>
                <a:r>
                  <a:rPr lang="en-US" sz="2000" b="1" dirty="0">
                    <a:latin typeface="Comic Sans MS" panose="030F0702030302020204" pitchFamily="66" charset="0"/>
                  </a:rPr>
                  <a:t>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𝑭</m:t>
                        </m:r>
                      </m:e>
                    </m:acc>
                  </m:oMath>
                </a14:m>
                <a:r>
                  <a:rPr lang="en-US" sz="2000" b="1" dirty="0">
                    <a:latin typeface="Comic Sans MS" panose="030F0702030302020204" pitchFamily="66" charset="0"/>
                  </a:rPr>
                  <a:t> </a:t>
                </a:r>
                <a:r>
                  <a:rPr lang="el-GR" sz="2000" b="1" dirty="0">
                    <a:latin typeface="Comic Sans MS" panose="030F0702030302020204" pitchFamily="66" charset="0"/>
                  </a:rPr>
                  <a:t>και αποκτά ταχύτητα μέτρου </a:t>
                </a:r>
                <a:r>
                  <a:rPr lang="el-GR" sz="2000" b="1" i="1" dirty="0">
                    <a:latin typeface="Comic Sans MS" panose="030F0702030302020204" pitchFamily="66" charset="0"/>
                  </a:rPr>
                  <a:t>υ </a:t>
                </a:r>
                <a:r>
                  <a:rPr lang="el-GR" sz="2000" b="1" dirty="0">
                    <a:latin typeface="Comic Sans MS" panose="030F0702030302020204" pitchFamily="66" charset="0"/>
                  </a:rPr>
                  <a:t>έχοντας διανύσει απόσταση </a:t>
                </a:r>
                <a:r>
                  <a:rPr lang="en-US" sz="2000" b="1" dirty="0">
                    <a:latin typeface="Comic Sans MS" panose="030F0702030302020204" pitchFamily="66" charset="0"/>
                  </a:rPr>
                  <a:t>x.</a:t>
                </a:r>
                <a:endParaRPr lang="el-GR" sz="2000" b="1" dirty="0">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77744" y="831553"/>
                <a:ext cx="8601737" cy="1071768"/>
              </a:xfrm>
              <a:prstGeom prst="rect">
                <a:avLst/>
              </a:prstGeom>
              <a:blipFill>
                <a:blip r:embed="rId3"/>
                <a:stretch>
                  <a:fillRect l="-708" r="-708" b="-2841"/>
                </a:stretch>
              </a:blipFill>
            </p:spPr>
            <p:txBody>
              <a:bodyPr/>
              <a:lstStyle/>
              <a:p>
                <a:r>
                  <a:rPr lang="el-GR">
                    <a:noFill/>
                  </a:rPr>
                  <a:t> </a:t>
                </a:r>
              </a:p>
            </p:txBody>
          </p:sp>
        </mc:Fallback>
      </mc:AlternateContent>
      <p:sp>
        <p:nvSpPr>
          <p:cNvPr id="9" name="TextBox 8"/>
          <p:cNvSpPr txBox="1"/>
          <p:nvPr/>
        </p:nvSpPr>
        <p:spPr>
          <a:xfrm>
            <a:off x="2873398" y="1770498"/>
            <a:ext cx="8071338"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(μεταφορική) Κινητική Ενέργεια ορίζεται ως το έργο που απαιτείται για να μεταφέρουμε το σώμα από αρχική ταχύτητα μηδέν σε τελική ταχύτητα </a:t>
            </a:r>
            <a:r>
              <a:rPr lang="el-GR" sz="2000" b="1" i="1" dirty="0">
                <a:latin typeface="Comic Sans MS" panose="030F0702030302020204" pitchFamily="66" charset="0"/>
              </a:rPr>
              <a:t>υ,</a:t>
            </a:r>
            <a:r>
              <a:rPr lang="el-GR" sz="2000" b="1" dirty="0">
                <a:latin typeface="Comic Sans MS" panose="030F0702030302020204" pitchFamily="66" charset="0"/>
              </a:rPr>
              <a:t> σε χρόνο </a:t>
            </a:r>
            <a:r>
              <a:rPr lang="en-US" sz="2000" b="1" i="1" dirty="0">
                <a:latin typeface="Comic Sans MS" panose="030F0702030302020204" pitchFamily="66" charset="0"/>
              </a:rPr>
              <a:t>t</a:t>
            </a:r>
            <a:r>
              <a:rPr lang="en-US" sz="2000" b="1" dirty="0">
                <a:latin typeface="Comic Sans MS" panose="030F0702030302020204" pitchFamily="66" charset="0"/>
              </a:rPr>
              <a:t>.</a:t>
            </a:r>
            <a:endParaRPr lang="el-GR" sz="2000" b="1" dirty="0">
              <a:latin typeface="Comic Sans MS" panose="030F0702030302020204" pitchFamily="66" charset="0"/>
            </a:endParaRPr>
          </a:p>
        </p:txBody>
      </p:sp>
      <p:sp>
        <p:nvSpPr>
          <p:cNvPr id="2" name="TextBox 1"/>
          <p:cNvSpPr txBox="1"/>
          <p:nvPr/>
        </p:nvSpPr>
        <p:spPr>
          <a:xfrm>
            <a:off x="2675948" y="4098831"/>
            <a:ext cx="5057044"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Κάθε σώμα που κινείται έχει κινητική ενέργεια που υπολογίζεται από τη σχέση</a:t>
            </a:r>
          </a:p>
        </p:txBody>
      </p:sp>
      <mc:AlternateContent xmlns:mc="http://schemas.openxmlformats.org/markup-compatibility/2006" xmlns:a14="http://schemas.microsoft.com/office/drawing/2010/main">
        <mc:Choice Requires="a14">
          <p:sp>
            <p:nvSpPr>
              <p:cNvPr id="8" name="Ορθογώνιο 7"/>
              <p:cNvSpPr/>
              <p:nvPr/>
            </p:nvSpPr>
            <p:spPr>
              <a:xfrm>
                <a:off x="7732992" y="4199411"/>
                <a:ext cx="180145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𝜥</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den>
                      </m:f>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𝒎</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𝝊</m:t>
                          </m:r>
                        </m:e>
                        <m:sup>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sup>
                      </m:sSup>
                    </m:oMath>
                  </m:oMathPara>
                </a14:m>
                <a:endParaRPr lang="el-GR" sz="2400" dirty="0">
                  <a:solidFill>
                    <a:srgbClr val="FF0000"/>
                  </a:solidFill>
                  <a:effectLst>
                    <a:outerShdw blurRad="38100" dist="38100" dir="2700000" algn="tl">
                      <a:srgbClr val="000000">
                        <a:alpha val="43137"/>
                      </a:srgbClr>
                    </a:outerShdw>
                  </a:effectLst>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7732992" y="4199411"/>
                <a:ext cx="1801455" cy="783804"/>
              </a:xfrm>
              <a:prstGeom prst="rect">
                <a:avLst/>
              </a:prstGeom>
              <a:blipFill>
                <a:blip r:embed="rId5"/>
                <a:stretch>
                  <a:fillRect b="-7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2979742" y="3548999"/>
                <a:ext cx="11923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𝑲</m:t>
                      </m:r>
                      <m:r>
                        <a:rPr lang="en-US" sz="2400" b="1" i="1">
                          <a:latin typeface="Cambria Math" panose="02040503050406030204" pitchFamily="18" charset="0"/>
                        </a:rPr>
                        <m:t>=</m:t>
                      </m:r>
                      <m:r>
                        <a:rPr lang="en-US" sz="2400" b="1" i="1">
                          <a:latin typeface="Cambria Math" panose="02040503050406030204" pitchFamily="18" charset="0"/>
                        </a:rPr>
                        <m:t>𝑾</m:t>
                      </m:r>
                    </m:oMath>
                  </m:oMathPara>
                </a14:m>
                <a:endParaRPr lang="el-GR" sz="2400"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2979742" y="3548999"/>
                <a:ext cx="1192378" cy="461665"/>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3946395" y="3536554"/>
                <a:ext cx="9434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𝑭𝒙</m:t>
                      </m:r>
                    </m:oMath>
                  </m:oMathPara>
                </a14:m>
                <a:endParaRPr lang="el-GR" sz="24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3946395" y="3536554"/>
                <a:ext cx="943400" cy="461665"/>
              </a:xfrm>
              <a:prstGeom prst="rect">
                <a:avLst/>
              </a:prstGeom>
              <a:blipFill>
                <a:blip r:embed="rId7"/>
                <a:stretch>
                  <a:fillRect/>
                </a:stretch>
              </a:blipFill>
            </p:spPr>
            <p:txBody>
              <a:bodyPr/>
              <a:lstStyle/>
              <a:p>
                <a:r>
                  <a:rPr lang="el-GR">
                    <a:noFill/>
                  </a:rPr>
                  <a:t> </a:t>
                </a:r>
              </a:p>
            </p:txBody>
          </p:sp>
        </mc:Fallback>
      </mc:AlternateContent>
      <p:sp>
        <p:nvSpPr>
          <p:cNvPr id="15" name="TextBox 14"/>
          <p:cNvSpPr txBox="1"/>
          <p:nvPr/>
        </p:nvSpPr>
        <p:spPr>
          <a:xfrm>
            <a:off x="3521830" y="5127406"/>
            <a:ext cx="5489479"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κινητική ενέργεια</a:t>
            </a:r>
            <a:r>
              <a:rPr lang="el-GR" sz="2000" b="1" dirty="0">
                <a:latin typeface="Comic Sans MS" panose="030F0702030302020204" pitchFamily="66" charset="0"/>
              </a:rPr>
              <a:t> είναι μονόμετρο μέγεθος με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μονάδα μέτρησης</a:t>
            </a:r>
            <a:r>
              <a:rPr lang="el-GR" sz="2000" b="1" dirty="0">
                <a:latin typeface="Comic Sans MS" panose="030F0702030302020204" pitchFamily="66" charset="0"/>
              </a:rPr>
              <a:t> στο </a:t>
            </a:r>
            <a:r>
              <a:rPr lang="en-US" sz="2000" b="1" dirty="0">
                <a:latin typeface="Comic Sans MS" panose="030F0702030302020204" pitchFamily="66" charset="0"/>
              </a:rPr>
              <a:t>SI </a:t>
            </a:r>
            <a:r>
              <a:rPr lang="el-GR" sz="2000" b="1" dirty="0">
                <a:latin typeface="Comic Sans MS" panose="030F0702030302020204" pitchFamily="66" charset="0"/>
              </a:rPr>
              <a:t>το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1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Joule </a:t>
            </a:r>
            <a:r>
              <a:rPr lang="en-US" sz="2000" b="1" dirty="0">
                <a:latin typeface="Comic Sans MS" panose="030F0702030302020204" pitchFamily="66" charset="0"/>
              </a:rPr>
              <a:t>(J).</a:t>
            </a:r>
            <a:endParaRPr lang="el-GR" sz="2000" b="1" dirty="0">
              <a:latin typeface="Comic Sans MS" panose="030F0702030302020204" pitchFamily="66" charset="0"/>
            </a:endParaRPr>
          </a:p>
        </p:txBody>
      </p:sp>
      <p:grpSp>
        <p:nvGrpSpPr>
          <p:cNvPr id="16" name="Ομάδα 15"/>
          <p:cNvGrpSpPr/>
          <p:nvPr/>
        </p:nvGrpSpPr>
        <p:grpSpPr>
          <a:xfrm>
            <a:off x="9836210" y="3855188"/>
            <a:ext cx="1312636" cy="2021620"/>
            <a:chOff x="7344308" y="4327199"/>
            <a:chExt cx="1312636" cy="2021620"/>
          </a:xfrm>
        </p:grpSpPr>
        <p:pic>
          <p:nvPicPr>
            <p:cNvPr id="17" name="Picture 101" descr="C:\Users\Merkouris\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19" y="4327199"/>
              <a:ext cx="1204625" cy="150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4308" y="5825599"/>
              <a:ext cx="1296144" cy="523220"/>
            </a:xfrm>
            <a:prstGeom prst="rect">
              <a:avLst/>
            </a:prstGeom>
            <a:noFill/>
          </p:spPr>
          <p:txBody>
            <a:bodyPr wrap="square" rtlCol="0">
              <a:spAutoFit/>
            </a:bodyPr>
            <a:lstStyle/>
            <a:p>
              <a:pPr algn="ctr"/>
              <a:r>
                <a:rPr lang="en-US" sz="1400" b="1" dirty="0">
                  <a:latin typeface="Comic Sans MS" panose="030F0702030302020204" pitchFamily="66" charset="0"/>
                  <a:hlinkClick r:id="rId9" action="ppaction://hlinkfile"/>
                </a:rPr>
                <a:t>J. P. Joule</a:t>
              </a:r>
              <a:endParaRPr lang="en-US" sz="1400" b="1" dirty="0">
                <a:latin typeface="Comic Sans MS" panose="030F0702030302020204" pitchFamily="66" charset="0"/>
              </a:endParaRPr>
            </a:p>
            <a:p>
              <a:pPr algn="ctr"/>
              <a:r>
                <a:rPr lang="en-US" sz="1400" b="1" dirty="0">
                  <a:latin typeface="Comic Sans MS" panose="030F0702030302020204" pitchFamily="66" charset="0"/>
                </a:rPr>
                <a:t>(1818-1889)</a:t>
              </a:r>
              <a:endParaRPr lang="el-GR" sz="14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19" name="Ορθογώνιο 18"/>
              <p:cNvSpPr/>
              <p:nvPr/>
            </p:nvSpPr>
            <p:spPr>
              <a:xfrm>
                <a:off x="4815813" y="3350059"/>
                <a:ext cx="179933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𝒎𝒂</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𝒂</m:t>
                      </m:r>
                      <m:sSup>
                        <m:sSupPr>
                          <m:ctrlPr>
                            <a:rPr lang="en-US"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oMath>
                  </m:oMathPara>
                </a14:m>
                <a:endParaRPr lang="el-GR" sz="2400"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4815813" y="3350059"/>
                <a:ext cx="1799339" cy="783804"/>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p:cNvSpPr/>
              <p:nvPr/>
            </p:nvSpPr>
            <p:spPr>
              <a:xfrm>
                <a:off x="6513413" y="3350059"/>
                <a:ext cx="188109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p>
                        <m:sSupPr>
                          <m:ctrlPr>
                            <a:rPr lang="en-US" sz="2400" b="1" i="1">
                              <a:latin typeface="Cambria Math" panose="02040503050406030204" pitchFamily="18" charset="0"/>
                            </a:rPr>
                          </m:ctrlPr>
                        </m:sSupPr>
                        <m:e>
                          <m:r>
                            <a:rPr lang="en-US" sz="2400" b="1" i="1">
                              <a:latin typeface="Cambria Math" panose="02040503050406030204" pitchFamily="18" charset="0"/>
                            </a:rPr>
                            <m:t>(</m:t>
                          </m:r>
                          <m:r>
                            <a:rPr lang="en-US" sz="2400" b="1" i="1">
                              <a:latin typeface="Cambria Math" panose="02040503050406030204" pitchFamily="18" charset="0"/>
                            </a:rPr>
                            <m:t>𝒂𝒕</m:t>
                          </m:r>
                          <m:r>
                            <a:rPr lang="en-US" sz="2400" b="1" i="1">
                              <a:latin typeface="Cambria Math" panose="02040503050406030204" pitchFamily="18" charset="0"/>
                            </a:rPr>
                            <m:t>)</m:t>
                          </m:r>
                        </m:e>
                        <m:sup>
                          <m:r>
                            <a:rPr lang="en-US" sz="2400" b="1" i="1">
                              <a:latin typeface="Cambria Math" panose="02040503050406030204" pitchFamily="18" charset="0"/>
                            </a:rPr>
                            <m:t>𝟐</m:t>
                          </m:r>
                        </m:sup>
                      </m:sSup>
                    </m:oMath>
                  </m:oMathPara>
                </a14:m>
                <a:endParaRPr lang="el-GR" sz="2400"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6513413" y="3350059"/>
                <a:ext cx="1881092" cy="783804"/>
              </a:xfrm>
              <a:prstGeom prst="rect">
                <a:avLst/>
              </a:prstGeom>
              <a:blipFill>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344971" y="3376661"/>
                <a:ext cx="129567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𝒎</m:t>
                      </m:r>
                      <m:sSup>
                        <m:sSupPr>
                          <m:ctrlPr>
                            <a:rPr lang="en-US" sz="2400" b="1" i="1" smtClean="0">
                              <a:latin typeface="Cambria Math" panose="02040503050406030204" pitchFamily="18" charset="0"/>
                            </a:rPr>
                          </m:ctrlPr>
                        </m:sSupPr>
                        <m:e>
                          <m:r>
                            <a:rPr lang="el-GR" sz="2400" b="1" i="1" smtClean="0">
                              <a:latin typeface="Cambria Math" panose="02040503050406030204" pitchFamily="18" charset="0"/>
                            </a:rPr>
                            <m:t>𝝊</m:t>
                          </m:r>
                        </m:e>
                        <m:sup>
                          <m:r>
                            <a:rPr lang="en-US" sz="2400" b="1" i="1" smtClean="0">
                              <a:latin typeface="Cambria Math" panose="02040503050406030204" pitchFamily="18" charset="0"/>
                            </a:rPr>
                            <m:t>𝟐</m:t>
                          </m:r>
                        </m:sup>
                      </m:sSup>
                    </m:oMath>
                  </m:oMathPara>
                </a14:m>
                <a:endParaRPr lang="el-GR"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344971" y="3376661"/>
                <a:ext cx="1295676" cy="691471"/>
              </a:xfrm>
              <a:prstGeom prst="rect">
                <a:avLst/>
              </a:prstGeom>
              <a:blipFill>
                <a:blip r:embed="rId12"/>
                <a:stretch>
                  <a:fillRect/>
                </a:stretch>
              </a:blipFill>
            </p:spPr>
            <p:txBody>
              <a:bodyPr/>
              <a:lstStyle/>
              <a:p>
                <a:r>
                  <a:rPr lang="el-GR">
                    <a:noFill/>
                  </a:rPr>
                  <a:t> </a:t>
                </a:r>
              </a:p>
            </p:txBody>
          </p:sp>
        </mc:Fallback>
      </mc:AlternateContent>
      <p:sp>
        <p:nvSpPr>
          <p:cNvPr id="10" name="Θέση ημερομηνίας 9">
            <a:extLst>
              <a:ext uri="{FF2B5EF4-FFF2-40B4-BE49-F238E27FC236}">
                <a16:creationId xmlns:a16="http://schemas.microsoft.com/office/drawing/2014/main" id="{E3EDFB4A-5E3A-49CC-959B-81B0B677A0B5}"/>
              </a:ext>
            </a:extLst>
          </p:cNvPr>
          <p:cNvSpPr>
            <a:spLocks noGrp="1"/>
          </p:cNvSpPr>
          <p:nvPr>
            <p:ph type="dt" sz="half" idx="10"/>
          </p:nvPr>
        </p:nvSpPr>
        <p:spPr/>
        <p:txBody>
          <a:bodyPr/>
          <a:lstStyle/>
          <a:p>
            <a:fld id="{CAD73319-6239-4288-86AD-D50AC7B66054}"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6A2D0F8-ABDB-4392-81D8-B66A9F4CC990}"/>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8473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1500"/>
                                        <p:tgtEl>
                                          <p:spTgt spid="2"/>
                                        </p:tgtEl>
                                      </p:cBhvr>
                                    </p:animEffect>
                                  </p:childTnLst>
                                </p:cTn>
                              </p:par>
                            </p:childTnLst>
                          </p:cTn>
                        </p:par>
                        <p:par>
                          <p:cTn id="53" fill="hold">
                            <p:stCondLst>
                              <p:cond delay="1500"/>
                            </p:stCondLst>
                            <p:childTnLst>
                              <p:par>
                                <p:cTn id="54" presetID="22" presetClass="entr" presetSubtype="8" fill="hold" grpId="0" nodeType="afterEffect">
                                  <p:stCondLst>
                                    <p:cond delay="25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500"/>
                                        <p:tgtEl>
                                          <p:spTgt spid="15"/>
                                        </p:tgtEl>
                                      </p:cBhvr>
                                    </p:animEffect>
                                  </p:childTnLst>
                                </p:cTn>
                              </p:par>
                            </p:childTnLst>
                          </p:cTn>
                        </p:par>
                        <p:par>
                          <p:cTn id="62" fill="hold">
                            <p:stCondLst>
                              <p:cond delay="1500"/>
                            </p:stCondLst>
                            <p:childTnLst>
                              <p:par>
                                <p:cTn id="63" presetID="10" presetClass="entr" presetSubtype="0" fill="hold" nodeType="afterEffect">
                                  <p:stCondLst>
                                    <p:cond delay="5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P spid="8" grpId="0"/>
      <p:bldP spid="11" grpId="0"/>
      <p:bldP spid="12" grpId="0"/>
      <p:bldP spid="15" grpId="0"/>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62453" y="281244"/>
            <a:ext cx="8877299"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n-US" sz="2000" b="1" dirty="0">
                <a:latin typeface="Trebuchet MS" panose="020B0603020202020204" pitchFamily="34" charset="0"/>
              </a:rPr>
              <a:t> </a:t>
            </a:r>
            <a:r>
              <a:rPr lang="el-GR" sz="2000" dirty="0">
                <a:latin typeface="Trebuchet MS" panose="020B0603020202020204" pitchFamily="34" charset="0"/>
              </a:rPr>
              <a:t>Ένα σώμα αφήνεται να πέσει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 20m.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Με τι</a:t>
            </a:r>
            <a:r>
              <a:rPr lang="en-US" sz="2000" dirty="0">
                <a:latin typeface="Trebuchet MS" panose="020B0603020202020204" pitchFamily="34" charset="0"/>
              </a:rPr>
              <a:t> </a:t>
            </a:r>
            <a:r>
              <a:rPr lang="el-GR" sz="2000" dirty="0">
                <a:latin typeface="Trebuchet MS" panose="020B0603020202020204" pitchFamily="34" charset="0"/>
              </a:rPr>
              <a:t>ταχύτητα φτάνει το σώμα στο έδαφος;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Τι ενέργεια είχε τ</a:t>
            </a:r>
            <a:r>
              <a:rPr lang="en-US" sz="2000" dirty="0">
                <a:latin typeface="Trebuchet MS" panose="020B0603020202020204" pitchFamily="34" charset="0"/>
              </a:rPr>
              <a:t>o </a:t>
            </a:r>
            <a:r>
              <a:rPr lang="el-GR" sz="2000" dirty="0">
                <a:latin typeface="Trebuchet MS" panose="020B0603020202020204" pitchFamily="34" charset="0"/>
              </a:rPr>
              <a:t>σώμα σε ύψος </a:t>
            </a:r>
            <a:r>
              <a:rPr lang="el-GR" sz="2000" i="1" dirty="0">
                <a:latin typeface="Trebuchet MS" panose="020B0603020202020204" pitchFamily="34" charset="0"/>
              </a:rPr>
              <a:t>h</a:t>
            </a:r>
            <a:r>
              <a:rPr lang="el-GR" sz="2000" dirty="0">
                <a:latin typeface="Trebuchet MS" panose="020B0603020202020204" pitchFamily="34" charset="0"/>
              </a:rPr>
              <a:t> και σε ποια μορφή μετατρέπεται τελικά αυτή; </a:t>
            </a:r>
            <a:r>
              <a:rPr lang="en-US" sz="2000" dirty="0">
                <a:latin typeface="Trebuchet MS" panose="020B0603020202020204" pitchFamily="34" charset="0"/>
              </a:rPr>
              <a:t>   </a:t>
            </a: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n-US" sz="2000" dirty="0">
                <a:latin typeface="Trebuchet MS" panose="020B0603020202020204" pitchFamily="34" charset="0"/>
              </a:rPr>
              <a:t>.</a:t>
            </a:r>
            <a:endParaRPr lang="el-GR" sz="2000" dirty="0">
              <a:latin typeface="Trebuchet MS" panose="020B0603020202020204" pitchFamily="34" charset="0"/>
            </a:endParaRPr>
          </a:p>
        </p:txBody>
      </p:sp>
      <p:grpSp>
        <p:nvGrpSpPr>
          <p:cNvPr id="7" name="Ομάδα 6"/>
          <p:cNvGrpSpPr/>
          <p:nvPr/>
        </p:nvGrpSpPr>
        <p:grpSpPr>
          <a:xfrm>
            <a:off x="1462454" y="2387290"/>
            <a:ext cx="9167446" cy="3606367"/>
            <a:chOff x="1462454" y="2387290"/>
            <a:chExt cx="9167446" cy="3606367"/>
          </a:xfrm>
        </p:grpSpPr>
        <p:sp>
          <p:nvSpPr>
            <p:cNvPr id="5" name="Ορθογώνιο 4"/>
            <p:cNvSpPr/>
            <p:nvPr/>
          </p:nvSpPr>
          <p:spPr>
            <a:xfrm>
              <a:off x="1462454" y="2387290"/>
              <a:ext cx="9167446"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6. </a:t>
              </a:r>
              <a:r>
                <a:rPr lang="en-US" sz="2000" b="1" dirty="0">
                  <a:latin typeface="Trebuchet MS" panose="020B0603020202020204" pitchFamily="34" charset="0"/>
                </a:rPr>
                <a:t> </a:t>
              </a:r>
              <a:r>
                <a:rPr lang="el-GR" sz="2000" dirty="0">
                  <a:latin typeface="Trebuchet MS" panose="020B0603020202020204" pitchFamily="34" charset="0"/>
                </a:rPr>
                <a:t>Ένα σώμα αφήνεται να κινηθεί κατά</a:t>
              </a:r>
              <a:r>
                <a:rPr lang="en-US" sz="2000" dirty="0">
                  <a:latin typeface="Trebuchet MS" panose="020B0603020202020204" pitchFamily="34" charset="0"/>
                </a:rPr>
                <a:t> </a:t>
              </a:r>
              <a:r>
                <a:rPr lang="el-GR" sz="2000" dirty="0">
                  <a:latin typeface="Trebuchet MS" panose="020B0603020202020204" pitchFamily="34" charset="0"/>
                </a:rPr>
                <a:t>μήκος του λείου κεκλιμένου επιπέδου. Το</a:t>
              </a:r>
              <a:r>
                <a:rPr lang="en-US" sz="2000" dirty="0">
                  <a:latin typeface="Trebuchet MS" panose="020B0603020202020204" pitchFamily="34" charset="0"/>
                </a:rPr>
                <a:t> </a:t>
              </a:r>
              <a:r>
                <a:rPr lang="el-GR" sz="2000" dirty="0">
                  <a:latin typeface="Trebuchet MS" panose="020B0603020202020204" pitchFamily="34" charset="0"/>
                </a:rPr>
                <a:t>σώμα μετά από τη διαδρομή ΑΓ εισέρχεται</a:t>
              </a:r>
              <a:r>
                <a:rPr lang="en-US" sz="2000" dirty="0">
                  <a:latin typeface="Trebuchet MS" panose="020B0603020202020204" pitchFamily="34" charset="0"/>
                </a:rPr>
                <a:t> </a:t>
              </a:r>
              <a:r>
                <a:rPr lang="el-GR" sz="2000" dirty="0">
                  <a:latin typeface="Trebuchet MS" panose="020B0603020202020204" pitchFamily="34" charset="0"/>
                </a:rPr>
                <a:t>στο οριζόντιο επίπεδο με το οποίο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 = 0,2. Αν είναι</a:t>
              </a:r>
              <a:r>
                <a:rPr lang="en-US" sz="2000" dirty="0">
                  <a:latin typeface="Trebuchet MS" panose="020B0603020202020204" pitchFamily="34" charset="0"/>
                </a:rPr>
                <a:t> </a:t>
              </a:r>
              <a:r>
                <a:rPr lang="el-GR" sz="2000" dirty="0">
                  <a:latin typeface="Trebuchet MS" panose="020B0603020202020204" pitchFamily="34" charset="0"/>
                </a:rPr>
                <a:t>ΑΓ = ΓΖ = 6m, να βρείτε την ταχύτητα με</a:t>
              </a:r>
              <a:r>
                <a:rPr lang="en-US" sz="2000" dirty="0">
                  <a:latin typeface="Trebuchet MS" panose="020B0603020202020204" pitchFamily="34" charset="0"/>
                </a:rPr>
                <a:t> </a:t>
              </a:r>
              <a:r>
                <a:rPr lang="el-GR" sz="2000" dirty="0">
                  <a:latin typeface="Trebuchet MS" panose="020B0603020202020204" pitchFamily="34" charset="0"/>
                </a:rPr>
                <a:t>την οποία φτάνει το σώμα στο σημείο Ζ.</a:t>
              </a:r>
            </a:p>
            <a:p>
              <a:pPr algn="just">
                <a:lnSpc>
                  <a:spcPct val="150000"/>
                </a:lnSpc>
              </a:pP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n-US" sz="2000" dirty="0">
                  <a:latin typeface="Trebuchet MS" panose="020B0603020202020204" pitchFamily="34" charset="0"/>
                </a:rPr>
                <a:t>.</a:t>
              </a:r>
              <a:endParaRPr lang="el-GR" sz="2000" dirty="0">
                <a:latin typeface="Trebuchet MS" panose="020B0603020202020204" pitchFamily="34" charset="0"/>
              </a:endParaRPr>
            </a:p>
          </p:txBody>
        </p:sp>
        <p:pic>
          <p:nvPicPr>
            <p:cNvPr id="6" name="Εικόνα 5"/>
            <p:cNvPicPr>
              <a:picLocks noChangeAspect="1"/>
            </p:cNvPicPr>
            <p:nvPr/>
          </p:nvPicPr>
          <p:blipFill>
            <a:blip r:embed="rId2">
              <a:clrChange>
                <a:clrFrom>
                  <a:srgbClr val="FFFFFF"/>
                </a:clrFrom>
                <a:clrTo>
                  <a:srgbClr val="FFFFFF">
                    <a:alpha val="0"/>
                  </a:srgbClr>
                </a:clrTo>
              </a:clrChange>
            </a:blip>
            <a:stretch>
              <a:fillRect/>
            </a:stretch>
          </p:blipFill>
          <p:spPr>
            <a:xfrm>
              <a:off x="5919940" y="3916345"/>
              <a:ext cx="4419813" cy="2077312"/>
            </a:xfrm>
            <a:prstGeom prst="rect">
              <a:avLst/>
            </a:prstGeom>
          </p:spPr>
        </p:pic>
      </p:grpSp>
      <p:sp>
        <p:nvSpPr>
          <p:cNvPr id="8" name="TextBox 7"/>
          <p:cNvSpPr txBox="1"/>
          <p:nvPr/>
        </p:nvSpPr>
        <p:spPr>
          <a:xfrm>
            <a:off x="6850263" y="818886"/>
            <a:ext cx="1529862"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20m/s</a:t>
            </a:r>
            <a:endParaRPr lang="el-GR" sz="2000" b="1" dirty="0">
              <a:solidFill>
                <a:srgbClr val="FF0000"/>
              </a:solidFill>
              <a:latin typeface="Trebuchet MS" panose="020B0603020202020204" pitchFamily="34" charset="0"/>
            </a:endParaRPr>
          </a:p>
        </p:txBody>
      </p:sp>
      <p:grpSp>
        <p:nvGrpSpPr>
          <p:cNvPr id="13" name="Ομάδα 12"/>
          <p:cNvGrpSpPr/>
          <p:nvPr/>
        </p:nvGrpSpPr>
        <p:grpSpPr>
          <a:xfrm>
            <a:off x="5283474" y="1749765"/>
            <a:ext cx="4663440" cy="369332"/>
            <a:chOff x="1645920" y="5605272"/>
            <a:chExt cx="4663440" cy="369332"/>
          </a:xfrm>
        </p:grpSpPr>
        <p:sp>
          <p:nvSpPr>
            <p:cNvPr id="9" name="TextBox 8"/>
            <p:cNvSpPr txBox="1"/>
            <p:nvPr/>
          </p:nvSpPr>
          <p:spPr>
            <a:xfrm>
              <a:off x="1645920" y="5605272"/>
              <a:ext cx="4663440" cy="369332"/>
            </a:xfrm>
            <a:prstGeom prst="rect">
              <a:avLst/>
            </a:prstGeom>
            <a:noFill/>
          </p:spPr>
          <p:txBody>
            <a:bodyPr wrap="square" rtlCol="0">
              <a:spAutoFit/>
            </a:bodyPr>
            <a:lstStyle/>
            <a:p>
              <a:r>
                <a:rPr lang="el-GR" b="1" dirty="0">
                  <a:solidFill>
                    <a:srgbClr val="FF0000"/>
                  </a:solidFill>
                  <a:latin typeface="Trebuchet MS" panose="020B0603020202020204" pitchFamily="34" charset="0"/>
                </a:rPr>
                <a:t>Δυναμική        Κινητική        Θερμότητα </a:t>
              </a:r>
              <a:r>
                <a:rPr lang="el-GR" b="1" dirty="0"/>
                <a:t> </a:t>
              </a:r>
            </a:p>
          </p:txBody>
        </p:sp>
        <p:cxnSp>
          <p:nvCxnSpPr>
            <p:cNvPr id="11" name="Ευθύγραμμο βέλος σύνδεσης 10"/>
            <p:cNvCxnSpPr/>
            <p:nvPr/>
          </p:nvCxnSpPr>
          <p:spPr>
            <a:xfrm>
              <a:off x="2788920" y="5792752"/>
              <a:ext cx="3657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4271078" y="5789938"/>
              <a:ext cx="3657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881255" y="4290558"/>
            <a:ext cx="1318377"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
        <p:nvSpPr>
          <p:cNvPr id="10" name="Θέση ημερομηνίας 9">
            <a:extLst>
              <a:ext uri="{FF2B5EF4-FFF2-40B4-BE49-F238E27FC236}">
                <a16:creationId xmlns:a16="http://schemas.microsoft.com/office/drawing/2014/main" id="{6A067391-E686-499A-920D-4EC10B704154}"/>
              </a:ext>
            </a:extLst>
          </p:cNvPr>
          <p:cNvSpPr>
            <a:spLocks noGrp="1"/>
          </p:cNvSpPr>
          <p:nvPr>
            <p:ph type="dt" sz="half" idx="10"/>
          </p:nvPr>
        </p:nvSpPr>
        <p:spPr/>
        <p:txBody>
          <a:bodyPr/>
          <a:lstStyle/>
          <a:p>
            <a:fld id="{A6CC772D-D8C5-4551-BF5B-682F7545ACC1}"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84A0BD4-0B84-4AE9-B0BD-F69A34365F2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648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42696" y="426276"/>
            <a:ext cx="8160727"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9. </a:t>
            </a:r>
            <a:r>
              <a:rPr lang="el-GR" sz="2000" dirty="0">
                <a:latin typeface="Trebuchet MS" panose="020B0603020202020204" pitchFamily="34" charset="0"/>
              </a:rPr>
              <a:t>Ένας μαθητής σπρώχνει ένα κιβώτιο</a:t>
            </a:r>
            <a:r>
              <a:rPr lang="en-US" sz="2000" dirty="0">
                <a:latin typeface="Trebuchet MS" panose="020B0603020202020204" pitchFamily="34" charset="0"/>
              </a:rPr>
              <a:t> </a:t>
            </a:r>
            <a:r>
              <a:rPr lang="el-GR" sz="2000" dirty="0">
                <a:latin typeface="Trebuchet MS" panose="020B0603020202020204" pitchFamily="34" charset="0"/>
              </a:rPr>
              <a:t>μάζας </a:t>
            </a:r>
            <a:r>
              <a:rPr lang="el-GR" sz="2000" i="1" dirty="0">
                <a:latin typeface="Trebuchet MS" panose="020B0603020202020204" pitchFamily="34" charset="0"/>
              </a:rPr>
              <a:t>m</a:t>
            </a:r>
            <a:r>
              <a:rPr lang="el-GR" sz="2000" dirty="0">
                <a:latin typeface="Trebuchet MS" panose="020B0603020202020204" pitchFamily="34" charset="0"/>
              </a:rPr>
              <a:t> = 100kg πάνω σ’ έναν οριζόντιο</a:t>
            </a:r>
            <a:r>
              <a:rPr lang="en-US" sz="2000" dirty="0">
                <a:latin typeface="Trebuchet MS" panose="020B0603020202020204" pitchFamily="34" charset="0"/>
              </a:rPr>
              <a:t> </a:t>
            </a:r>
            <a:r>
              <a:rPr lang="el-GR" sz="2000" dirty="0">
                <a:latin typeface="Trebuchet MS" panose="020B0603020202020204" pitchFamily="34" charset="0"/>
              </a:rPr>
              <a:t>δρόμο με τον οποίο το κιβώτιο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 = 0,5. Πόση ενέργεια προσφέρει ο μαθητής στο κιβώτιο, αν</a:t>
            </a:r>
            <a:r>
              <a:rPr lang="en-US" sz="2000" dirty="0">
                <a:latin typeface="Trebuchet MS" panose="020B0603020202020204" pitchFamily="34" charset="0"/>
              </a:rPr>
              <a:t> </a:t>
            </a:r>
            <a:r>
              <a:rPr lang="el-GR" sz="2000" dirty="0">
                <a:latin typeface="Trebuchet MS" panose="020B0603020202020204" pitchFamily="34" charset="0"/>
              </a:rPr>
              <a:t>το μετατοπίσει με σταθερή ταχύτητα, κατά</a:t>
            </a:r>
            <a:r>
              <a:rPr lang="en-US" sz="2000" dirty="0">
                <a:latin typeface="Trebuchet MS" panose="020B0603020202020204" pitchFamily="34" charset="0"/>
              </a:rPr>
              <a:t> </a:t>
            </a:r>
            <a:r>
              <a:rPr lang="el-GR" sz="2000" dirty="0">
                <a:latin typeface="Trebuchet MS" panose="020B0603020202020204" pitchFamily="34" charset="0"/>
              </a:rPr>
              <a:t>10m;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sp>
        <p:nvSpPr>
          <p:cNvPr id="5" name="Ορθογώνιο 4"/>
          <p:cNvSpPr/>
          <p:nvPr/>
        </p:nvSpPr>
        <p:spPr>
          <a:xfrm>
            <a:off x="1642696" y="2646375"/>
            <a:ext cx="8160728"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13. </a:t>
            </a:r>
            <a:r>
              <a:rPr lang="en-US" sz="2000" b="1" dirty="0">
                <a:latin typeface="Trebuchet MS" panose="020B0603020202020204" pitchFamily="34" charset="0"/>
              </a:rPr>
              <a:t> </a:t>
            </a:r>
            <a:r>
              <a:rPr lang="el-GR" sz="2000" dirty="0">
                <a:latin typeface="Trebuchet MS" panose="020B0603020202020204" pitchFamily="34" charset="0"/>
              </a:rPr>
              <a:t>Ένας μαθητής πετάει μια πέτρα κατακόρυφα προς τα επάνω και το μέγιστο ύψος,</a:t>
            </a:r>
            <a:r>
              <a:rPr lang="en-US" sz="2000" dirty="0">
                <a:latin typeface="Trebuchet MS" panose="020B0603020202020204" pitchFamily="34" charset="0"/>
              </a:rPr>
              <a:t> </a:t>
            </a:r>
            <a:r>
              <a:rPr lang="el-GR" sz="2000" dirty="0">
                <a:latin typeface="Trebuchet MS" panose="020B0603020202020204" pitchFamily="34" charset="0"/>
              </a:rPr>
              <a:t>που φτάνει αυτή είναι </a:t>
            </a:r>
            <a:r>
              <a:rPr lang="el-GR" sz="2000" i="1" dirty="0">
                <a:latin typeface="Trebuchet MS" panose="020B0603020202020204" pitchFamily="34" charset="0"/>
              </a:rPr>
              <a:t>h</a:t>
            </a:r>
            <a:r>
              <a:rPr lang="el-GR" sz="2000" dirty="0">
                <a:latin typeface="Trebuchet MS" panose="020B0603020202020204" pitchFamily="34" charset="0"/>
              </a:rPr>
              <a:t> = 40m.</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Σε ποιο ύψος η κινητική ενέργεια της</a:t>
            </a:r>
            <a:r>
              <a:rPr lang="en-US" sz="2000" dirty="0">
                <a:latin typeface="Trebuchet MS" panose="020B0603020202020204" pitchFamily="34" charset="0"/>
              </a:rPr>
              <a:t> </a:t>
            </a:r>
            <a:r>
              <a:rPr lang="el-GR" sz="2000" dirty="0">
                <a:latin typeface="Trebuchet MS" panose="020B0603020202020204" pitchFamily="34" charset="0"/>
              </a:rPr>
              <a:t>πέτρας είναι η μισή της αρχικής της;</a:t>
            </a:r>
          </a:p>
        </p:txBody>
      </p:sp>
      <p:sp>
        <p:nvSpPr>
          <p:cNvPr id="6" name="TextBox 5"/>
          <p:cNvSpPr txBox="1"/>
          <p:nvPr/>
        </p:nvSpPr>
        <p:spPr>
          <a:xfrm>
            <a:off x="9457944" y="1905657"/>
            <a:ext cx="1039368"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5000</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
        <p:nvSpPr>
          <p:cNvPr id="7" name="TextBox 6"/>
          <p:cNvSpPr txBox="1"/>
          <p:nvPr/>
        </p:nvSpPr>
        <p:spPr>
          <a:xfrm>
            <a:off x="3886200" y="4136252"/>
            <a:ext cx="804672"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20m</a:t>
            </a:r>
            <a:endParaRPr lang="el-GR" sz="2000" b="1" dirty="0">
              <a:solidFill>
                <a:srgbClr val="FF0000"/>
              </a:solidFill>
              <a:latin typeface="Trebuchet MS" panose="020B0603020202020204" pitchFamily="34" charset="0"/>
            </a:endParaRPr>
          </a:p>
        </p:txBody>
      </p:sp>
      <p:sp>
        <p:nvSpPr>
          <p:cNvPr id="8" name="Θέση ημερομηνίας 7">
            <a:extLst>
              <a:ext uri="{FF2B5EF4-FFF2-40B4-BE49-F238E27FC236}">
                <a16:creationId xmlns:a16="http://schemas.microsoft.com/office/drawing/2014/main" id="{9932F5E1-D1F7-4DBD-9CA3-E519DAB4DCB0}"/>
              </a:ext>
            </a:extLst>
          </p:cNvPr>
          <p:cNvSpPr>
            <a:spLocks noGrp="1"/>
          </p:cNvSpPr>
          <p:nvPr>
            <p:ph type="dt" sz="half" idx="10"/>
          </p:nvPr>
        </p:nvSpPr>
        <p:spPr/>
        <p:txBody>
          <a:bodyPr/>
          <a:lstStyle/>
          <a:p>
            <a:fld id="{ACB8B083-61B9-4846-858D-26FF137BF96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DF0189A-F88D-449C-84A5-811E6E66B3B3}"/>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5790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78976" y="500887"/>
            <a:ext cx="8736624"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14. </a:t>
            </a:r>
            <a:r>
              <a:rPr lang="en-US" sz="2000" b="1" dirty="0">
                <a:latin typeface="Trebuchet MS" panose="020B0603020202020204" pitchFamily="34" charset="0"/>
              </a:rPr>
              <a:t> </a:t>
            </a:r>
            <a:r>
              <a:rPr lang="el-GR" sz="2000" dirty="0">
                <a:latin typeface="Trebuchet MS" panose="020B0603020202020204" pitchFamily="34" charset="0"/>
              </a:rPr>
              <a:t>Ένα σώμα μάζας </a:t>
            </a:r>
            <a:r>
              <a:rPr lang="el-GR" sz="2000" i="1" dirty="0">
                <a:latin typeface="Trebuchet MS" panose="020B0603020202020204" pitchFamily="34" charset="0"/>
              </a:rPr>
              <a:t>m</a:t>
            </a:r>
            <a:r>
              <a:rPr lang="el-GR" sz="2000" dirty="0">
                <a:latin typeface="Trebuchet MS" panose="020B0603020202020204" pitchFamily="34" charset="0"/>
              </a:rPr>
              <a:t> = 4kg κινείται σε</a:t>
            </a:r>
            <a:r>
              <a:rPr lang="en-US" sz="2000" dirty="0">
                <a:latin typeface="Trebuchet MS" panose="020B0603020202020204" pitchFamily="34" charset="0"/>
              </a:rPr>
              <a:t> </a:t>
            </a:r>
            <a:r>
              <a:rPr lang="el-GR" sz="2000" dirty="0">
                <a:latin typeface="Trebuchet MS" panose="020B0603020202020204" pitchFamily="34" charset="0"/>
              </a:rPr>
              <a:t>λείο οριζόντιο επίπεδο με σταθερή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 10m/s. Από τη χρονική στιγμή </a:t>
            </a:r>
            <a:r>
              <a:rPr lang="el-GR" sz="2000" i="1" dirty="0">
                <a:latin typeface="Trebuchet MS" panose="020B0603020202020204" pitchFamily="34" charset="0"/>
              </a:rPr>
              <a:t>t</a:t>
            </a:r>
            <a:r>
              <a:rPr lang="el-GR" sz="2000" dirty="0">
                <a:latin typeface="Trebuchet MS" panose="020B0603020202020204" pitchFamily="34" charset="0"/>
              </a:rPr>
              <a:t> = 0,</a:t>
            </a:r>
            <a:r>
              <a:rPr lang="en-US" sz="2000" dirty="0">
                <a:latin typeface="Trebuchet MS" panose="020B0603020202020204" pitchFamily="34" charset="0"/>
              </a:rPr>
              <a:t> </a:t>
            </a:r>
            <a:r>
              <a:rPr lang="el-GR" sz="2000" dirty="0">
                <a:latin typeface="Trebuchet MS" panose="020B0603020202020204" pitchFamily="34" charset="0"/>
              </a:rPr>
              <a:t>ασκούμε στο σώμα δύναμη </a:t>
            </a:r>
            <a:r>
              <a:rPr lang="el-GR" sz="2000" i="1" dirty="0">
                <a:latin typeface="Trebuchet MS" panose="020B0603020202020204" pitchFamily="34" charset="0"/>
              </a:rPr>
              <a:t>F</a:t>
            </a:r>
            <a:r>
              <a:rPr lang="el-GR" sz="2000" dirty="0">
                <a:latin typeface="Trebuchet MS" panose="020B0603020202020204" pitchFamily="34" charset="0"/>
              </a:rPr>
              <a:t> = 10N αντίθετης κατεύθυνσης με εκείνη της ταχύτητάς</a:t>
            </a:r>
            <a:r>
              <a:rPr lang="en-US" sz="2000" dirty="0">
                <a:latin typeface="Trebuchet MS" panose="020B0603020202020204" pitchFamily="34" charset="0"/>
              </a:rPr>
              <a:t> </a:t>
            </a:r>
            <a:r>
              <a:rPr lang="el-GR" sz="2000" dirty="0">
                <a:latin typeface="Trebuchet MS" panose="020B0603020202020204" pitchFamily="34" charset="0"/>
              </a:rPr>
              <a:t>του.</a:t>
            </a:r>
          </a:p>
          <a:p>
            <a:pPr algn="just">
              <a:lnSpc>
                <a:spcPct val="150000"/>
              </a:lnSpc>
            </a:pPr>
            <a:r>
              <a:rPr lang="el-GR" sz="2000" dirty="0">
                <a:latin typeface="Trebuchet MS" panose="020B0603020202020204" pitchFamily="34" charset="0"/>
              </a:rPr>
              <a:t>Να βρεθεί:</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Η ταχύτητα του σώματος μετά από διαδρομή </a:t>
            </a:r>
            <a:r>
              <a:rPr lang="el-GR" sz="2000" i="1" dirty="0">
                <a:latin typeface="Trebuchet MS" panose="020B0603020202020204" pitchFamily="34" charset="0"/>
              </a:rPr>
              <a:t>x</a:t>
            </a:r>
            <a:r>
              <a:rPr lang="el-GR" sz="2000" baseline="-25000" dirty="0">
                <a:latin typeface="Trebuchet MS" panose="020B0603020202020204" pitchFamily="34" charset="0"/>
              </a:rPr>
              <a:t>1</a:t>
            </a:r>
            <a:r>
              <a:rPr lang="el-GR" sz="2000" dirty="0">
                <a:latin typeface="Trebuchet MS" panose="020B0603020202020204" pitchFamily="34" charset="0"/>
              </a:rPr>
              <a:t> = 7,2m.</a:t>
            </a:r>
          </a:p>
          <a:p>
            <a:pPr algn="just">
              <a:lnSpc>
                <a:spcPct val="150000"/>
              </a:lnSpc>
            </a:pPr>
            <a:r>
              <a:rPr lang="el-GR" sz="2000" b="1" dirty="0">
                <a:latin typeface="Trebuchet MS" panose="020B0603020202020204" pitchFamily="34" charset="0"/>
              </a:rPr>
              <a:t>Β. </a:t>
            </a:r>
            <a:r>
              <a:rPr lang="en-US" sz="2000" b="1" dirty="0">
                <a:latin typeface="Trebuchet MS" panose="020B0603020202020204" pitchFamily="34" charset="0"/>
              </a:rPr>
              <a:t> </a:t>
            </a:r>
            <a:r>
              <a:rPr lang="el-GR" sz="2000" dirty="0">
                <a:latin typeface="Trebuchet MS" panose="020B0603020202020204" pitchFamily="34" charset="0"/>
              </a:rPr>
              <a:t>Η απόσταση που θα διανύσει το σώμα</a:t>
            </a:r>
            <a:r>
              <a:rPr lang="en-US" sz="2000" dirty="0">
                <a:latin typeface="Trebuchet MS" panose="020B0603020202020204" pitchFamily="34" charset="0"/>
              </a:rPr>
              <a:t> </a:t>
            </a:r>
            <a:r>
              <a:rPr lang="el-GR" sz="2000" dirty="0">
                <a:latin typeface="Trebuchet MS" panose="020B0603020202020204" pitchFamily="34" charset="0"/>
              </a:rPr>
              <a:t>μέχρι να μηδενιστεί στιγμιαία η ταχύτητά του.</a:t>
            </a:r>
          </a:p>
        </p:txBody>
      </p:sp>
      <p:sp>
        <p:nvSpPr>
          <p:cNvPr id="6" name="TextBox 5"/>
          <p:cNvSpPr txBox="1"/>
          <p:nvPr/>
        </p:nvSpPr>
        <p:spPr>
          <a:xfrm>
            <a:off x="9074130" y="2405615"/>
            <a:ext cx="1340886"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8m/s</a:t>
            </a:r>
            <a:endParaRPr lang="el-GR" sz="2000" b="1" dirty="0">
              <a:solidFill>
                <a:srgbClr val="FF0000"/>
              </a:solidFill>
              <a:latin typeface="Trebuchet MS" panose="020B0603020202020204" pitchFamily="34" charset="0"/>
            </a:endParaRPr>
          </a:p>
        </p:txBody>
      </p:sp>
      <p:sp>
        <p:nvSpPr>
          <p:cNvPr id="7" name="TextBox 6"/>
          <p:cNvSpPr txBox="1"/>
          <p:nvPr/>
        </p:nvSpPr>
        <p:spPr>
          <a:xfrm>
            <a:off x="4489938" y="3338303"/>
            <a:ext cx="1234206"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x</a:t>
            </a:r>
            <a:r>
              <a:rPr lang="en-US" sz="2000" b="1" dirty="0">
                <a:solidFill>
                  <a:srgbClr val="FF0000"/>
                </a:solidFill>
                <a:latin typeface="Trebuchet MS" panose="020B0603020202020204" pitchFamily="34" charset="0"/>
              </a:rPr>
              <a:t> = 20m</a:t>
            </a:r>
            <a:endParaRPr lang="el-GR" sz="2000" b="1" dirty="0">
              <a:solidFill>
                <a:srgbClr val="FF0000"/>
              </a:solidFill>
              <a:latin typeface="Trebuchet MS" panose="020B0603020202020204" pitchFamily="34" charset="0"/>
            </a:endParaRPr>
          </a:p>
        </p:txBody>
      </p:sp>
      <p:sp>
        <p:nvSpPr>
          <p:cNvPr id="5" name="Θέση ημερομηνίας 4">
            <a:extLst>
              <a:ext uri="{FF2B5EF4-FFF2-40B4-BE49-F238E27FC236}">
                <a16:creationId xmlns:a16="http://schemas.microsoft.com/office/drawing/2014/main" id="{54BC813E-5EAD-41DB-979D-D9E4F5F54178}"/>
              </a:ext>
            </a:extLst>
          </p:cNvPr>
          <p:cNvSpPr>
            <a:spLocks noGrp="1"/>
          </p:cNvSpPr>
          <p:nvPr>
            <p:ph type="dt" sz="half" idx="10"/>
          </p:nvPr>
        </p:nvSpPr>
        <p:spPr/>
        <p:txBody>
          <a:bodyPr/>
          <a:lstStyle/>
          <a:p>
            <a:fld id="{F7CB58C6-645B-404B-A68A-80A562286F1D}"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0B72FE2-3A31-4C6F-A9F4-6474EECF755B}"/>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6097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1846385" y="366832"/>
            <a:ext cx="8765930" cy="4937492"/>
            <a:chOff x="1846385" y="393209"/>
            <a:chExt cx="8765930" cy="4937492"/>
          </a:xfrm>
        </p:grpSpPr>
        <p:pic>
          <p:nvPicPr>
            <p:cNvPr id="2" name="Εικόνα 1"/>
            <p:cNvPicPr>
              <a:picLocks noChangeAspect="1"/>
            </p:cNvPicPr>
            <p:nvPr/>
          </p:nvPicPr>
          <p:blipFill>
            <a:blip r:embed="rId2">
              <a:clrChange>
                <a:clrFrom>
                  <a:srgbClr val="FFFFFF"/>
                </a:clrFrom>
                <a:clrTo>
                  <a:srgbClr val="FFFFFF">
                    <a:alpha val="0"/>
                  </a:srgbClr>
                </a:clrTo>
              </a:clrChange>
            </a:blip>
            <a:stretch>
              <a:fillRect/>
            </a:stretch>
          </p:blipFill>
          <p:spPr>
            <a:xfrm>
              <a:off x="4376553" y="393209"/>
              <a:ext cx="3705593" cy="1613505"/>
            </a:xfrm>
            <a:prstGeom prst="rect">
              <a:avLst/>
            </a:prstGeom>
          </p:spPr>
        </p:pic>
        <p:sp>
          <p:nvSpPr>
            <p:cNvPr id="5" name="Ορθογώνιο 4"/>
            <p:cNvSpPr/>
            <p:nvPr/>
          </p:nvSpPr>
          <p:spPr>
            <a:xfrm>
              <a:off x="1846385" y="2006714"/>
              <a:ext cx="8765930"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19. </a:t>
              </a:r>
              <a:r>
                <a:rPr lang="en-US" sz="2000" b="1" dirty="0">
                  <a:latin typeface="Trebuchet MS" panose="020B0603020202020204" pitchFamily="34" charset="0"/>
                </a:rPr>
                <a:t> </a:t>
              </a:r>
              <a:r>
                <a:rPr lang="el-GR" sz="2000" dirty="0">
                  <a:latin typeface="Trebuchet MS" panose="020B0603020202020204" pitchFamily="34" charset="0"/>
                </a:rPr>
                <a:t>Το σώμα μάζας </a:t>
              </a:r>
              <a:r>
                <a:rPr lang="el-GR" sz="2000" i="1" dirty="0">
                  <a:latin typeface="Trebuchet MS" panose="020B0603020202020204" pitchFamily="34" charset="0"/>
                </a:rPr>
                <a:t>m</a:t>
              </a:r>
              <a:r>
                <a:rPr lang="el-GR" sz="2000" dirty="0">
                  <a:latin typeface="Trebuchet MS" panose="020B0603020202020204" pitchFamily="34" charset="0"/>
                </a:rPr>
                <a:t> = 2kg αφήνεται</a:t>
              </a:r>
              <a:r>
                <a:rPr lang="en-US" sz="2000" dirty="0">
                  <a:latin typeface="Trebuchet MS" panose="020B0603020202020204" pitchFamily="34" charset="0"/>
                </a:rPr>
                <a:t> </a:t>
              </a:r>
              <a:r>
                <a:rPr lang="el-GR" sz="2000" dirty="0">
                  <a:latin typeface="Trebuchet MS" panose="020B0603020202020204" pitchFamily="34" charset="0"/>
                </a:rPr>
                <a:t>στο σημείο Α του λείου κεκλιμένου επιπέδου</a:t>
              </a:r>
              <a:r>
                <a:rPr lang="en-US" sz="2000" dirty="0">
                  <a:latin typeface="Trebuchet MS" panose="020B0603020202020204" pitchFamily="34" charset="0"/>
                </a:rPr>
                <a:t> </a:t>
              </a:r>
              <a:r>
                <a:rPr lang="el-GR" sz="2000" dirty="0">
                  <a:latin typeface="Trebuchet MS" panose="020B0603020202020204" pitchFamily="34" charset="0"/>
                </a:rPr>
                <a:t>και μετά από διαδρομή </a:t>
              </a:r>
              <a:r>
                <a:rPr lang="el-GR" sz="2000" i="1" dirty="0">
                  <a:latin typeface="Trebuchet MS" panose="020B0603020202020204" pitchFamily="34" charset="0"/>
                </a:rPr>
                <a:t>x</a:t>
              </a:r>
              <a:r>
                <a:rPr lang="el-GR" sz="2000" dirty="0">
                  <a:latin typeface="Trebuchet MS" panose="020B0603020202020204" pitchFamily="34" charset="0"/>
                </a:rPr>
                <a:t> = 5m, σταματάει</a:t>
              </a:r>
              <a:r>
                <a:rPr lang="en-US" sz="2000" dirty="0">
                  <a:latin typeface="Trebuchet MS" panose="020B0603020202020204" pitchFamily="34" charset="0"/>
                </a:rPr>
                <a:t> </a:t>
              </a:r>
              <a:r>
                <a:rPr lang="el-GR" sz="2000" dirty="0">
                  <a:latin typeface="Trebuchet MS" panose="020B0603020202020204" pitchFamily="34" charset="0"/>
                </a:rPr>
                <a:t>στο σημείο Δ του οριζόντιου επιπέδου με</a:t>
              </a:r>
              <a:r>
                <a:rPr lang="en-US" sz="2000" dirty="0">
                  <a:latin typeface="Trebuchet MS" panose="020B0603020202020204" pitchFamily="34" charset="0"/>
                </a:rPr>
                <a:t> </a:t>
              </a:r>
              <a:r>
                <a:rPr lang="el-GR" sz="2000" dirty="0">
                  <a:latin typeface="Trebuchet MS" panose="020B0603020202020204" pitchFamily="34" charset="0"/>
                </a:rPr>
                <a:t>το οποίο έχει συντελεστή τριβής ολίσθησης</a:t>
              </a:r>
              <a:r>
                <a:rPr lang="en-US" sz="2000" dirty="0">
                  <a:latin typeface="Trebuchet MS" panose="020B0603020202020204" pitchFamily="34" charset="0"/>
                </a:rPr>
                <a:t> </a:t>
              </a:r>
              <a:r>
                <a:rPr lang="el-GR" sz="2000" i="1" dirty="0">
                  <a:latin typeface="Trebuchet MS" panose="020B0603020202020204" pitchFamily="34" charset="0"/>
                </a:rPr>
                <a:t>μ</a:t>
              </a:r>
              <a:r>
                <a:rPr lang="el-GR" sz="2000" dirty="0">
                  <a:latin typeface="Trebuchet MS" panose="020B0603020202020204" pitchFamily="34" charset="0"/>
                </a:rPr>
                <a:t> = 0,6.</a:t>
              </a:r>
              <a:endParaRPr lang="en-US"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Με πόση ταχύτητα φτάνει το σώμα στο</a:t>
              </a:r>
              <a:r>
                <a:rPr lang="en-US" sz="2000" dirty="0">
                  <a:latin typeface="Trebuchet MS" panose="020B0603020202020204" pitchFamily="34" charset="0"/>
                </a:rPr>
                <a:t> </a:t>
              </a:r>
              <a:r>
                <a:rPr lang="el-GR" sz="2000" dirty="0">
                  <a:latin typeface="Trebuchet MS" panose="020B0603020202020204" pitchFamily="34" charset="0"/>
                </a:rPr>
                <a:t>σημείο Γ;</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Πόση είναι η ελάχιστη ενέργεια που</a:t>
              </a:r>
              <a:r>
                <a:rPr lang="en-US" sz="2000" dirty="0">
                  <a:latin typeface="Trebuchet MS" panose="020B0603020202020204" pitchFamily="34" charset="0"/>
                </a:rPr>
                <a:t> </a:t>
              </a:r>
              <a:r>
                <a:rPr lang="el-GR" sz="2000" dirty="0">
                  <a:latin typeface="Trebuchet MS" panose="020B0603020202020204" pitchFamily="34" charset="0"/>
                </a:rPr>
                <a:t>απαιτείται για να επαναφέρουμε το</a:t>
              </a:r>
            </a:p>
            <a:p>
              <a:pPr algn="just">
                <a:lnSpc>
                  <a:spcPct val="150000"/>
                </a:lnSpc>
              </a:pPr>
              <a:r>
                <a:rPr lang="el-GR" sz="2000" dirty="0">
                  <a:latin typeface="Trebuchet MS" panose="020B0603020202020204" pitchFamily="34" charset="0"/>
                </a:rPr>
                <a:t>σώμα στο σημείο Α;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grpSp>
      <mc:AlternateContent xmlns:mc="http://schemas.openxmlformats.org/markup-compatibility/2006" xmlns:a14="http://schemas.microsoft.com/office/drawing/2010/main">
        <mc:Choice Requires="a14">
          <p:sp>
            <p:nvSpPr>
              <p:cNvPr id="7" name="TextBox 6"/>
              <p:cNvSpPr txBox="1"/>
              <p:nvPr/>
            </p:nvSpPr>
            <p:spPr>
              <a:xfrm>
                <a:off x="8351754" y="3442275"/>
                <a:ext cx="1642638" cy="429092"/>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14:m>
                  <m:oMath xmlns:m="http://schemas.openxmlformats.org/officeDocument/2006/math">
                    <m:rad>
                      <m:radPr>
                        <m:degHide m:val="on"/>
                        <m:ctrlPr>
                          <a:rPr lang="en-US" sz="2000" b="1" i="1" dirty="0" smtClean="0">
                            <a:solidFill>
                              <a:srgbClr val="FF0000"/>
                            </a:solidFill>
                            <a:latin typeface="Cambria Math" panose="02040503050406030204" pitchFamily="18" charset="0"/>
                          </a:rPr>
                        </m:ctrlPr>
                      </m:radPr>
                      <m:deg/>
                      <m:e>
                        <m:r>
                          <a:rPr lang="en-US" sz="2000" b="1" i="1" dirty="0" smtClean="0">
                            <a:solidFill>
                              <a:srgbClr val="FF0000"/>
                            </a:solidFill>
                            <a:latin typeface="Cambria Math" panose="02040503050406030204" pitchFamily="18" charset="0"/>
                          </a:rPr>
                          <m:t>𝟔𝟎</m:t>
                        </m:r>
                      </m:e>
                    </m:rad>
                  </m:oMath>
                </a14:m>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51754" y="3442275"/>
                <a:ext cx="1642638" cy="429092"/>
              </a:xfrm>
              <a:prstGeom prst="rect">
                <a:avLst/>
              </a:prstGeom>
              <a:blipFill>
                <a:blip r:embed="rId3"/>
                <a:stretch>
                  <a:fillRect l="-3704" t="-2857" b="-24286"/>
                </a:stretch>
              </a:blipFill>
            </p:spPr>
            <p:txBody>
              <a:bodyPr/>
              <a:lstStyle/>
              <a:p>
                <a:r>
                  <a:rPr lang="el-GR">
                    <a:noFill/>
                  </a:rPr>
                  <a:t> </a:t>
                </a:r>
              </a:p>
            </p:txBody>
          </p:sp>
        </mc:Fallback>
      </mc:AlternateContent>
      <p:sp>
        <p:nvSpPr>
          <p:cNvPr id="8" name="TextBox 7"/>
          <p:cNvSpPr txBox="1"/>
          <p:nvPr/>
        </p:nvSpPr>
        <p:spPr>
          <a:xfrm>
            <a:off x="4758689" y="4392825"/>
            <a:ext cx="846583"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12</a:t>
            </a:r>
            <a:r>
              <a:rPr lang="el-GR" sz="2000" b="1" dirty="0">
                <a:solidFill>
                  <a:srgbClr val="FF0000"/>
                </a:solidFill>
                <a:latin typeface="Trebuchet MS" panose="020B0603020202020204" pitchFamily="34" charset="0"/>
              </a:rPr>
              <a:t>0</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
        <p:nvSpPr>
          <p:cNvPr id="9" name="Θέση ημερομηνίας 8">
            <a:extLst>
              <a:ext uri="{FF2B5EF4-FFF2-40B4-BE49-F238E27FC236}">
                <a16:creationId xmlns:a16="http://schemas.microsoft.com/office/drawing/2014/main" id="{B0B8DDF6-B0BA-4E17-8EBB-48033A18416B}"/>
              </a:ext>
            </a:extLst>
          </p:cNvPr>
          <p:cNvSpPr>
            <a:spLocks noGrp="1"/>
          </p:cNvSpPr>
          <p:nvPr>
            <p:ph type="dt" sz="half" idx="10"/>
          </p:nvPr>
        </p:nvSpPr>
        <p:spPr/>
        <p:txBody>
          <a:bodyPr/>
          <a:lstStyle/>
          <a:p>
            <a:fld id="{65F228BD-356D-40E1-A7C3-DD5F4B6745A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3BD6B7A-0CD2-45D3-847F-43F70503998F}"/>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391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txBox="1">
            <a:spLocks noGrp="1"/>
          </p:cNvSpPr>
          <p:nvPr/>
        </p:nvSpPr>
        <p:spPr>
          <a:xfrm>
            <a:off x="9526172" y="6356351"/>
            <a:ext cx="2133600" cy="365125"/>
          </a:xfrm>
          <a:prstGeom prst="rect">
            <a:avLst/>
          </a:prstGeom>
          <a:noFill/>
        </p:spPr>
        <p:txBody>
          <a:bodyPr anchor="ctr"/>
          <a:lstStyle/>
          <a:p>
            <a:pPr algn="r">
              <a:defRPr/>
            </a:pPr>
            <a:fld id="{32BC74E7-19B2-4A37-B28D-74CB024B0D9E}" type="slidenum">
              <a:rPr lang="el-GR" sz="1200">
                <a:solidFill>
                  <a:schemeClr val="tx1">
                    <a:tint val="75000"/>
                  </a:schemeClr>
                </a:solidFill>
              </a:rPr>
              <a:pPr algn="r">
                <a:defRPr/>
              </a:pPr>
              <a:t>44</a:t>
            </a:fld>
            <a:endParaRPr lang="el-GR" sz="1200" dirty="0">
              <a:solidFill>
                <a:schemeClr val="tx1">
                  <a:tint val="75000"/>
                </a:schemeClr>
              </a:solidFill>
            </a:endParaRPr>
          </a:p>
        </p:txBody>
      </p:sp>
      <p:sp>
        <p:nvSpPr>
          <p:cNvPr id="6" name="Rectangle 4"/>
          <p:cNvSpPr>
            <a:spLocks noChangeArrowheads="1"/>
          </p:cNvSpPr>
          <p:nvPr/>
        </p:nvSpPr>
        <p:spPr bwMode="auto">
          <a:xfrm>
            <a:off x="1501140" y="1769287"/>
            <a:ext cx="9226296" cy="88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Ερωτήσεις</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και</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Ασκήσεις εκτός του βιβλίου</a:t>
            </a:r>
          </a:p>
        </p:txBody>
      </p:sp>
      <p:sp>
        <p:nvSpPr>
          <p:cNvPr id="4" name="Θέση ημερομηνίας 3">
            <a:extLst>
              <a:ext uri="{FF2B5EF4-FFF2-40B4-BE49-F238E27FC236}">
                <a16:creationId xmlns:a16="http://schemas.microsoft.com/office/drawing/2014/main" id="{7CD48943-A724-4381-86C5-74DD5D440CE7}"/>
              </a:ext>
            </a:extLst>
          </p:cNvPr>
          <p:cNvSpPr>
            <a:spLocks noGrp="1"/>
          </p:cNvSpPr>
          <p:nvPr>
            <p:ph type="dt" sz="half" idx="10"/>
          </p:nvPr>
        </p:nvSpPr>
        <p:spPr/>
        <p:txBody>
          <a:bodyPr/>
          <a:lstStyle/>
          <a:p>
            <a:fld id="{970A8A6B-AC1F-4DD6-AA6D-E7227AD237F2}" type="datetime1">
              <a:rPr lang="el-GR" smtClean="0">
                <a:solidFill>
                  <a:prstClr val="black">
                    <a:tint val="75000"/>
                  </a:prstClr>
                </a:solidFill>
              </a:rPr>
              <a:t>7/4/2021</a:t>
            </a:fld>
            <a:endParaRPr lang="el-GR">
              <a:solidFill>
                <a:prstClr val="black">
                  <a:tint val="75000"/>
                </a:prstClr>
              </a:solidFill>
            </a:endParaRPr>
          </a:p>
        </p:txBody>
      </p:sp>
      <p:sp>
        <p:nvSpPr>
          <p:cNvPr id="2" name="Θέση υποσέλιδου 1">
            <a:extLst>
              <a:ext uri="{FF2B5EF4-FFF2-40B4-BE49-F238E27FC236}">
                <a16:creationId xmlns:a16="http://schemas.microsoft.com/office/drawing/2014/main" id="{C82E08A4-E209-4068-AF7F-2293C6243B99}"/>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77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1912" y="4626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TextBox 5"/>
          <p:cNvSpPr txBox="1"/>
          <p:nvPr/>
        </p:nvSpPr>
        <p:spPr>
          <a:xfrm>
            <a:off x="1482090" y="429768"/>
            <a:ext cx="9153144" cy="1477328"/>
          </a:xfrm>
          <a:prstGeom prst="rect">
            <a:avLst/>
          </a:prstGeom>
          <a:noFill/>
        </p:spPr>
        <p:txBody>
          <a:bodyPr wrap="square" rtlCol="0">
            <a:spAutoFit/>
          </a:bodyPr>
          <a:lstStyle/>
          <a:p>
            <a:pPr algn="just">
              <a:lnSpc>
                <a:spcPct val="150000"/>
              </a:lnSpc>
            </a:pPr>
            <a:r>
              <a:rPr lang="en-US" sz="2000" dirty="0">
                <a:latin typeface="Trebuchet MS" panose="020B0603020202020204" pitchFamily="34" charset="0"/>
              </a:rPr>
              <a:t>1.  </a:t>
            </a:r>
            <a:r>
              <a:rPr lang="el-GR" sz="2000" dirty="0">
                <a:latin typeface="Trebuchet MS" panose="020B0603020202020204" pitchFamily="34" charset="0"/>
              </a:rPr>
              <a:t>Ένας μαθητής ισχυρίζεται ότι αν ανέβει με τα πόδια από το ισόγειο στον 2</a:t>
            </a:r>
            <a:r>
              <a:rPr lang="el-GR" sz="2000" baseline="30000" dirty="0">
                <a:latin typeface="Trebuchet MS" panose="020B0603020202020204" pitchFamily="34" charset="0"/>
              </a:rPr>
              <a:t>ο</a:t>
            </a:r>
            <a:r>
              <a:rPr lang="el-GR" sz="2000" dirty="0">
                <a:latin typeface="Trebuchet MS" panose="020B0603020202020204" pitchFamily="34" charset="0"/>
              </a:rPr>
              <a:t> όροφο, αυξάνεται η μηχανική του ενέργεια. Να αιτιολογήσετε το σωστό ή λάθος του ισχυρισμού του μαθητή.</a:t>
            </a:r>
          </a:p>
        </p:txBody>
      </p:sp>
      <p:sp>
        <p:nvSpPr>
          <p:cNvPr id="7" name="TextBox 6"/>
          <p:cNvSpPr txBox="1"/>
          <p:nvPr/>
        </p:nvSpPr>
        <p:spPr>
          <a:xfrm>
            <a:off x="6058662" y="1417320"/>
            <a:ext cx="2770632"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Σωστός ο ισχυρισμός</a:t>
            </a:r>
            <a:r>
              <a:rPr lang="en-US" sz="2000" b="1" dirty="0">
                <a:solidFill>
                  <a:srgbClr val="FF0000"/>
                </a:solidFill>
                <a:latin typeface="Trebuchet MS" panose="020B0603020202020204" pitchFamily="34" charset="0"/>
              </a:rPr>
              <a:t>.</a:t>
            </a:r>
            <a:endParaRPr lang="el-GR" sz="2000" b="1" dirty="0">
              <a:solidFill>
                <a:srgbClr val="FF0000"/>
              </a:solidFill>
              <a:latin typeface="Trebuchet MS" panose="020B0603020202020204" pitchFamily="34" charset="0"/>
            </a:endParaRPr>
          </a:p>
        </p:txBody>
      </p:sp>
      <p:sp>
        <p:nvSpPr>
          <p:cNvPr id="8" name="Ορθογώνιο 7"/>
          <p:cNvSpPr/>
          <p:nvPr/>
        </p:nvSpPr>
        <p:spPr>
          <a:xfrm>
            <a:off x="1482090" y="2138946"/>
            <a:ext cx="8695944"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Ποια από τις παρακάτω μονάδες είναι ισοδύναμη με 1 </a:t>
            </a:r>
            <a:r>
              <a:rPr lang="el-GR" sz="2000" dirty="0" err="1">
                <a:latin typeface="Trebuchet MS" panose="020B0603020202020204" pitchFamily="34" charset="0"/>
              </a:rPr>
              <a:t>Joule</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Kg.m</a:t>
            </a:r>
            <a:r>
              <a:rPr lang="el-GR" sz="2000" baseline="30000" dirty="0">
                <a:latin typeface="Trebuchet MS" panose="020B0603020202020204" pitchFamily="34" charset="0"/>
              </a:rPr>
              <a:t>2</a:t>
            </a:r>
            <a:r>
              <a:rPr lang="el-GR" sz="2000" dirty="0">
                <a:latin typeface="Trebuchet MS" panose="020B0603020202020204" pitchFamily="34" charset="0"/>
              </a:rPr>
              <a:t>/s.                                                              </a:t>
            </a:r>
            <a:r>
              <a:rPr lang="el-GR" sz="2000" b="1" dirty="0">
                <a:latin typeface="Trebuchet MS" panose="020B0603020202020204" pitchFamily="34" charset="0"/>
              </a:rPr>
              <a:t>β.  </a:t>
            </a:r>
            <a:r>
              <a:rPr lang="el-GR" sz="2000" dirty="0" err="1">
                <a:latin typeface="Trebuchet MS" panose="020B0603020202020204" pitchFamily="34" charset="0"/>
              </a:rPr>
              <a:t>Kg.m</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Kg.m</a:t>
            </a:r>
            <a:r>
              <a:rPr lang="el-GR" sz="2000" baseline="30000" dirty="0">
                <a:latin typeface="Trebuchet MS" panose="020B0603020202020204" pitchFamily="34" charset="0"/>
              </a:rPr>
              <a:t>2</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b="1" dirty="0">
                <a:latin typeface="Trebuchet MS" panose="020B0603020202020204" pitchFamily="34" charset="0"/>
              </a:rPr>
              <a:t>δ.  </a:t>
            </a:r>
            <a:r>
              <a:rPr lang="el-GR" sz="2000" dirty="0">
                <a:latin typeface="Trebuchet MS" panose="020B0603020202020204" pitchFamily="34" charset="0"/>
              </a:rPr>
              <a:t>Ν.m</a:t>
            </a:r>
            <a:r>
              <a:rPr lang="el-GR" sz="2000" baseline="30000" dirty="0">
                <a:latin typeface="Trebuchet MS" panose="020B0603020202020204" pitchFamily="34" charset="0"/>
              </a:rPr>
              <a:t>2</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sp>
        <p:nvSpPr>
          <p:cNvPr id="9" name="Έλλειψη 6"/>
          <p:cNvSpPr/>
          <p:nvPr/>
        </p:nvSpPr>
        <p:spPr>
          <a:xfrm>
            <a:off x="1482090" y="320123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 name="Ορθογώνιο 9"/>
              <p:cNvSpPr/>
              <p:nvPr/>
            </p:nvSpPr>
            <p:spPr>
              <a:xfrm>
                <a:off x="1482090" y="4064724"/>
                <a:ext cx="8695944" cy="2003947"/>
              </a:xfrm>
              <a:prstGeom prst="rect">
                <a:avLst/>
              </a:prstGeom>
            </p:spPr>
            <p:txBody>
              <a:bodyPr wrap="square">
                <a:spAutoFit/>
              </a:bodyPr>
              <a:lstStyle/>
              <a:p>
                <a:pPr algn="just">
                  <a:lnSpc>
                    <a:spcPct val="150000"/>
                  </a:lnSpc>
                </a:pPr>
                <a:r>
                  <a:rPr lang="el-GR" sz="2000" b="1" dirty="0">
                    <a:solidFill>
                      <a:srgbClr val="000000"/>
                    </a:solidFill>
                    <a:latin typeface="Trebuchet MS" panose="020B0603020202020204" pitchFamily="34" charset="0"/>
                  </a:rPr>
                  <a:t>3.  </a:t>
                </a:r>
                <a:r>
                  <a:rPr lang="el-GR" sz="2000" dirty="0">
                    <a:solidFill>
                      <a:srgbClr val="000000"/>
                    </a:solidFill>
                    <a:latin typeface="Trebuchet MS" panose="020B0603020202020204" pitchFamily="34" charset="0"/>
                  </a:rPr>
                  <a:t>Το μέτρο της ταχύτητας ενός αυτοκινήτου είναι </a:t>
                </a:r>
                <a:r>
                  <a:rPr lang="el-GR" sz="2000" i="1" dirty="0">
                    <a:solidFill>
                      <a:srgbClr val="000000"/>
                    </a:solidFill>
                    <a:latin typeface="Trebuchet MS" panose="020B0603020202020204" pitchFamily="34" charset="0"/>
                  </a:rPr>
                  <a:t>υ</a:t>
                </a:r>
                <a:r>
                  <a:rPr lang="el-GR" sz="2000" dirty="0">
                    <a:solidFill>
                      <a:srgbClr val="000000"/>
                    </a:solidFill>
                    <a:latin typeface="Trebuchet MS" panose="020B0603020202020204" pitchFamily="34" charset="0"/>
                  </a:rPr>
                  <a:t>. Για να διπλασιαστεί η κινητική του ενέργεια, το μέτρο της ταχύτητάς του πρέπει να γίνει</a:t>
                </a:r>
              </a:p>
              <a:p>
                <a:pPr algn="just">
                  <a:lnSpc>
                    <a:spcPct val="150000"/>
                  </a:lnSpc>
                </a:pPr>
                <a:r>
                  <a:rPr lang="el-GR" sz="2000" b="1" dirty="0">
                    <a:latin typeface="Trebuchet MS" panose="020B0603020202020204" pitchFamily="34" charset="0"/>
                  </a:rPr>
                  <a:t>α.  </a:t>
                </a:r>
                <a:r>
                  <a:rPr lang="el-GR" sz="2000" i="1" dirty="0">
                    <a:latin typeface="Trebuchet MS" panose="020B0603020202020204" pitchFamily="34" charset="0"/>
                  </a:rPr>
                  <a:t>υ</a:t>
                </a:r>
                <a:r>
                  <a:rPr lang="el-GR" sz="2000" dirty="0">
                    <a:latin typeface="Trebuchet MS" panose="020B0603020202020204" pitchFamily="34" charset="0"/>
                  </a:rPr>
                  <a:t>/2.                                                              </a:t>
                </a:r>
                <a:r>
                  <a:rPr lang="el-GR" sz="2000" b="1" dirty="0">
                    <a:latin typeface="Trebuchet MS" panose="020B0603020202020204" pitchFamily="34" charset="0"/>
                  </a:rPr>
                  <a:t>β.  </a:t>
                </a:r>
                <a:r>
                  <a:rPr lang="el-GR" sz="2000" i="1" dirty="0">
                    <a:latin typeface="Trebuchet MS" panose="020B0603020202020204" pitchFamily="34" charset="0"/>
                  </a:rPr>
                  <a:t>υ</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panose="02040503050406030204" pitchFamily="18" charset="0"/>
                          </a:rPr>
                          <m:t>2</m:t>
                        </m:r>
                      </m:e>
                    </m:rad>
                  </m:oMath>
                </a14:m>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2</a:t>
                </a:r>
                <a:r>
                  <a:rPr lang="el-GR" sz="2000" i="1" dirty="0">
                    <a:latin typeface="Trebuchet MS" panose="020B0603020202020204" pitchFamily="34" charset="0"/>
                  </a:rPr>
                  <a:t>υ</a:t>
                </a:r>
                <a:r>
                  <a:rPr lang="el-GR" sz="2000" dirty="0">
                    <a:latin typeface="Trebuchet MS" panose="020B0603020202020204" pitchFamily="34" charset="0"/>
                  </a:rPr>
                  <a:t>.                                                                </a:t>
                </a:r>
                <a:r>
                  <a:rPr lang="el-GR" sz="2000" b="1" dirty="0">
                    <a:latin typeface="Trebuchet MS" panose="020B0603020202020204" pitchFamily="34" charset="0"/>
                  </a:rPr>
                  <a:t>δ.  </a:t>
                </a:r>
                <a:r>
                  <a:rPr lang="el-GR" sz="2000" dirty="0">
                    <a:latin typeface="Trebuchet MS" panose="020B0603020202020204" pitchFamily="34" charset="0"/>
                  </a:rPr>
                  <a:t>4</a:t>
                </a:r>
                <a:r>
                  <a:rPr lang="el-GR" sz="2000" i="1" dirty="0">
                    <a:latin typeface="Trebuchet MS" panose="020B0603020202020204" pitchFamily="34" charset="0"/>
                  </a:rPr>
                  <a:t>υ</a:t>
                </a:r>
                <a:r>
                  <a:rPr lang="el-GR" sz="2000" dirty="0">
                    <a:latin typeface="Trebuchet MS" panose="020B0603020202020204" pitchFamily="34" charset="0"/>
                  </a:rPr>
                  <a:t>.</a:t>
                </a:r>
              </a:p>
            </p:txBody>
          </p:sp>
        </mc:Choice>
        <mc:Fallback xmlns="">
          <p:sp>
            <p:nvSpPr>
              <p:cNvPr id="10" name="Ορθογώνιο 9"/>
              <p:cNvSpPr>
                <a:spLocks noRot="1" noChangeAspect="1" noMove="1" noResize="1" noEditPoints="1" noAdjustHandles="1" noChangeArrowheads="1" noChangeShapeType="1" noTextEdit="1"/>
              </p:cNvSpPr>
              <p:nvPr/>
            </p:nvSpPr>
            <p:spPr>
              <a:xfrm>
                <a:off x="1482090" y="4064724"/>
                <a:ext cx="8695944" cy="2003947"/>
              </a:xfrm>
              <a:prstGeom prst="rect">
                <a:avLst/>
              </a:prstGeom>
              <a:blipFill>
                <a:blip r:embed="rId2"/>
                <a:stretch>
                  <a:fillRect l="-701" r="-701" b="-608"/>
                </a:stretch>
              </a:blipFill>
            </p:spPr>
            <p:txBody>
              <a:bodyPr/>
              <a:lstStyle/>
              <a:p>
                <a:r>
                  <a:rPr lang="el-GR">
                    <a:noFill/>
                  </a:rPr>
                  <a:t> </a:t>
                </a:r>
              </a:p>
            </p:txBody>
          </p:sp>
        </mc:Fallback>
      </mc:AlternateContent>
      <p:sp>
        <p:nvSpPr>
          <p:cNvPr id="11" name="Έλλειψη 6"/>
          <p:cNvSpPr/>
          <p:nvPr/>
        </p:nvSpPr>
        <p:spPr>
          <a:xfrm>
            <a:off x="7083552" y="5075315"/>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Θέση ημερομηνίας 4">
            <a:extLst>
              <a:ext uri="{FF2B5EF4-FFF2-40B4-BE49-F238E27FC236}">
                <a16:creationId xmlns:a16="http://schemas.microsoft.com/office/drawing/2014/main" id="{A9D4EBA0-B03E-46AA-8615-71E4D2CB3892}"/>
              </a:ext>
            </a:extLst>
          </p:cNvPr>
          <p:cNvSpPr>
            <a:spLocks noGrp="1"/>
          </p:cNvSpPr>
          <p:nvPr>
            <p:ph type="dt" sz="half" idx="10"/>
          </p:nvPr>
        </p:nvSpPr>
        <p:spPr/>
        <p:txBody>
          <a:bodyPr/>
          <a:lstStyle/>
          <a:p>
            <a:fld id="{602D0585-CC59-43D6-AFE0-DDDCBC9F6FEC}"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841C11C6-4D14-4F11-918C-59942CD7AE96}"/>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42748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930400" y="400039"/>
            <a:ext cx="858520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4</a:t>
            </a:r>
            <a:r>
              <a:rPr lang="en-US" sz="2000" b="1" dirty="0">
                <a:latin typeface="Trebuchet MS" panose="020B0603020202020204" pitchFamily="34" charset="0"/>
              </a:rPr>
              <a:t>.  </a:t>
            </a:r>
            <a:r>
              <a:rPr lang="el-GR" sz="2000" dirty="0">
                <a:latin typeface="Trebuchet MS" panose="020B0603020202020204" pitchFamily="34" charset="0"/>
              </a:rPr>
              <a:t>Μηχανική ενέργεια ονομάζεται</a:t>
            </a:r>
          </a:p>
          <a:p>
            <a:pPr algn="just">
              <a:lnSpc>
                <a:spcPct val="150000"/>
              </a:lnSpc>
            </a:pPr>
            <a:r>
              <a:rPr lang="el-GR" sz="2000" b="1" dirty="0">
                <a:latin typeface="Trebuchet MS" panose="020B0603020202020204" pitchFamily="34" charset="0"/>
              </a:rPr>
              <a:t>α.</a:t>
            </a:r>
            <a:r>
              <a:rPr lang="en-US" sz="2000" b="1" dirty="0">
                <a:latin typeface="Trebuchet MS" panose="020B0603020202020204" pitchFamily="34" charset="0"/>
              </a:rPr>
              <a:t>  </a:t>
            </a:r>
            <a:r>
              <a:rPr lang="el-GR" sz="2000" dirty="0">
                <a:latin typeface="Trebuchet MS" panose="020B0603020202020204" pitchFamily="34" charset="0"/>
              </a:rPr>
              <a:t>το έργο που παράγει μια μηχανή.</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η ενέργεια που χρησιμοποιεί μια μηχανή.</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η κινητική ενέργεια ενός σώματος όταν αυτό πέφτει ελεύθερα. </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το άθροισμα της κινητικής και της δυναμικής ενέργειας ενός σώματος.</a:t>
            </a:r>
          </a:p>
        </p:txBody>
      </p:sp>
      <p:sp>
        <p:nvSpPr>
          <p:cNvPr id="6" name="Ορθογώνιο 5"/>
          <p:cNvSpPr/>
          <p:nvPr/>
        </p:nvSpPr>
        <p:spPr>
          <a:xfrm>
            <a:off x="1930400" y="3100477"/>
            <a:ext cx="8475472"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Κατά την ελεύθερη πτώση ενός σώματος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κινητική του ενέργεια παραμένει σταθερή.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δυναμική του ενέργεια παραμένει σταθερή.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μηχανική του ενέργεια παραμένει σταθερή.</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δυναμική του ενέργεια αυξάνεται και η κινητική του ελαττώνεται.</a:t>
            </a:r>
          </a:p>
        </p:txBody>
      </p:sp>
      <p:sp>
        <p:nvSpPr>
          <p:cNvPr id="7" name="Έλλειψη 6"/>
          <p:cNvSpPr/>
          <p:nvPr/>
        </p:nvSpPr>
        <p:spPr>
          <a:xfrm>
            <a:off x="1930400" y="232618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6"/>
          <p:cNvSpPr/>
          <p:nvPr/>
        </p:nvSpPr>
        <p:spPr>
          <a:xfrm>
            <a:off x="1860273" y="459249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ημερομηνίας 1">
            <a:extLst>
              <a:ext uri="{FF2B5EF4-FFF2-40B4-BE49-F238E27FC236}">
                <a16:creationId xmlns:a16="http://schemas.microsoft.com/office/drawing/2014/main" id="{7695210A-A897-472C-B2BB-9FD95EAFCEEA}"/>
              </a:ext>
            </a:extLst>
          </p:cNvPr>
          <p:cNvSpPr>
            <a:spLocks noGrp="1"/>
          </p:cNvSpPr>
          <p:nvPr>
            <p:ph type="dt" sz="half" idx="10"/>
          </p:nvPr>
        </p:nvSpPr>
        <p:spPr/>
        <p:txBody>
          <a:bodyPr/>
          <a:lstStyle/>
          <a:p>
            <a:fld id="{B951554D-8E73-4261-BCE3-5E2BB83477C5}"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4A0EA682-0130-41AD-B722-11F63C3E362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0159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976" y="539542"/>
            <a:ext cx="8193024" cy="424731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6</a:t>
            </a:r>
            <a:r>
              <a:rPr lang="en-US" sz="2000" b="1" dirty="0">
                <a:latin typeface="Trebuchet MS" panose="020B0603020202020204" pitchFamily="34" charset="0"/>
              </a:rPr>
              <a:t>.  </a:t>
            </a:r>
            <a:r>
              <a:rPr lang="el-GR" sz="2000" dirty="0">
                <a:latin typeface="Trebuchet MS" panose="020B0603020202020204" pitchFamily="34" charset="0"/>
              </a:rPr>
              <a:t>Ένα σώμα εκτελεί ευθύγραμμη μεταφορική κίνηση.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Αν η κίνηση είναι επιβραδυνόμενη, η κινητική ενέργεια του σώματος θα είναι αρνητική.</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Αν η ταχύτητα του σώματος είναι αρνητική, η κινητική του ενέργεια θα είναι αρνητική.</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Το σώμα θα έχει κινητική ενέργεια που θα είναι πάντοτε θετική.</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Αν η ταχύτητα του σώματος αυξάνεται, η κινητική του ενέργεια θα είναι θετική, ενώ αν η ταχύτητα μειώνεται, τότε η κινητική ενέργεια θα είναι αρνητική.  </a:t>
            </a:r>
            <a:endParaRPr lang="el-GR" sz="2000" b="1" dirty="0">
              <a:latin typeface="Trebuchet MS" panose="020B0603020202020204" pitchFamily="34" charset="0"/>
            </a:endParaRPr>
          </a:p>
        </p:txBody>
      </p:sp>
      <p:sp>
        <p:nvSpPr>
          <p:cNvPr id="6" name="Έλλειψη 8"/>
          <p:cNvSpPr/>
          <p:nvPr/>
        </p:nvSpPr>
        <p:spPr>
          <a:xfrm>
            <a:off x="1901952" y="295577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ημερομηνίας 1">
            <a:extLst>
              <a:ext uri="{FF2B5EF4-FFF2-40B4-BE49-F238E27FC236}">
                <a16:creationId xmlns:a16="http://schemas.microsoft.com/office/drawing/2014/main" id="{A92E9177-63A1-4B4C-BD89-3C9A0DC068AE}"/>
              </a:ext>
            </a:extLst>
          </p:cNvPr>
          <p:cNvSpPr>
            <a:spLocks noGrp="1"/>
          </p:cNvSpPr>
          <p:nvPr>
            <p:ph type="dt" sz="half" idx="10"/>
          </p:nvPr>
        </p:nvSpPr>
        <p:spPr/>
        <p:txBody>
          <a:bodyPr/>
          <a:lstStyle/>
          <a:p>
            <a:fld id="{115F59B6-7BC0-4128-AB7F-3401592EE131}"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4D5F5E0-B21E-403B-94F4-A251057ACFF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4682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Ομάδα 6"/>
          <p:cNvGrpSpPr/>
          <p:nvPr/>
        </p:nvGrpSpPr>
        <p:grpSpPr>
          <a:xfrm>
            <a:off x="1662684" y="480167"/>
            <a:ext cx="8866632" cy="5627084"/>
            <a:chOff x="1662684" y="480167"/>
            <a:chExt cx="8866632" cy="5627084"/>
          </a:xfrm>
        </p:grpSpPr>
        <p:sp>
          <p:nvSpPr>
            <p:cNvPr id="2" name="Ορθογώνιο 1"/>
            <p:cNvSpPr/>
            <p:nvPr/>
          </p:nvSpPr>
          <p:spPr>
            <a:xfrm>
              <a:off x="1662684" y="480167"/>
              <a:ext cx="8866632" cy="1477328"/>
            </a:xfrm>
            <a:prstGeom prst="rect">
              <a:avLst/>
            </a:prstGeom>
          </p:spPr>
          <p:txBody>
            <a:bodyPr wrap="square">
              <a:spAutoFit/>
            </a:bodyPr>
            <a:lstStyle/>
            <a:p>
              <a:pPr algn="just">
                <a:lnSpc>
                  <a:spcPct val="150000"/>
                </a:lnSpc>
              </a:pPr>
              <a:r>
                <a:rPr lang="el-GR" sz="2000" b="1" dirty="0">
                  <a:solidFill>
                    <a:srgbClr val="000000"/>
                  </a:solidFill>
                  <a:latin typeface="Trebuchet MS" panose="020B0603020202020204" pitchFamily="34" charset="0"/>
                </a:rPr>
                <a:t>7.  </a:t>
              </a:r>
              <a:r>
                <a:rPr lang="el-GR" sz="2000" dirty="0">
                  <a:solidFill>
                    <a:srgbClr val="000000"/>
                  </a:solidFill>
                  <a:latin typeface="Trebuchet MS" panose="020B0603020202020204" pitchFamily="34" charset="0"/>
                </a:rPr>
                <a:t>Δύο </a:t>
              </a:r>
              <a:r>
                <a:rPr lang="el-GR" sz="2000" dirty="0" err="1">
                  <a:solidFill>
                    <a:srgbClr val="000000"/>
                  </a:solidFill>
                  <a:latin typeface="Trebuchet MS" panose="020B0603020202020204" pitchFamily="34" charset="0"/>
                </a:rPr>
                <a:t>σώµατα</a:t>
              </a:r>
              <a:r>
                <a:rPr lang="el-GR" sz="2000" dirty="0">
                  <a:solidFill>
                    <a:srgbClr val="000000"/>
                  </a:solidFill>
                  <a:latin typeface="Trebuchet MS" panose="020B0603020202020204" pitchFamily="34" charset="0"/>
                </a:rPr>
                <a:t> Α, Β µ</a:t>
              </a:r>
              <a:r>
                <a:rPr lang="el-GR" sz="2000" dirty="0" err="1">
                  <a:solidFill>
                    <a:srgbClr val="000000"/>
                  </a:solidFill>
                  <a:latin typeface="Trebuchet MS" panose="020B0603020202020204" pitchFamily="34" charset="0"/>
                </a:rPr>
                <a:t>ικρών</a:t>
              </a:r>
              <a:r>
                <a:rPr lang="el-GR" sz="2000" dirty="0">
                  <a:solidFill>
                    <a:srgbClr val="000000"/>
                  </a:solidFill>
                  <a:latin typeface="Trebuchet MS" panose="020B0603020202020204" pitchFamily="34" charset="0"/>
                </a:rPr>
                <a:t> διαστάσεων, µε µ</a:t>
              </a:r>
              <a:r>
                <a:rPr lang="el-GR" sz="2000" dirty="0" err="1">
                  <a:solidFill>
                    <a:srgbClr val="000000"/>
                  </a:solidFill>
                  <a:latin typeface="Trebuchet MS" panose="020B0603020202020204" pitchFamily="34" charset="0"/>
                </a:rPr>
                <a:t>άζες</a:t>
              </a:r>
              <a:r>
                <a:rPr lang="el-GR" sz="2000" dirty="0">
                  <a:solidFill>
                    <a:srgbClr val="000000"/>
                  </a:solidFill>
                  <a:latin typeface="Trebuchet MS" panose="020B0603020202020204" pitchFamily="34" charset="0"/>
                </a:rPr>
                <a:t> </a:t>
              </a:r>
              <a:r>
                <a:rPr lang="el-GR" sz="2000" i="1" dirty="0">
                  <a:solidFill>
                    <a:srgbClr val="000000"/>
                  </a:solidFill>
                  <a:latin typeface="Trebuchet MS" panose="020B0603020202020204" pitchFamily="34" charset="0"/>
                </a:rPr>
                <a:t>m</a:t>
              </a:r>
              <a:r>
                <a:rPr lang="el-GR" sz="2000" dirty="0">
                  <a:solidFill>
                    <a:srgbClr val="000000"/>
                  </a:solidFill>
                  <a:latin typeface="Trebuchet MS" panose="020B0603020202020204" pitchFamily="34" charset="0"/>
                </a:rPr>
                <a:t> και 2</a:t>
              </a:r>
              <a:r>
                <a:rPr lang="el-GR" sz="2000" i="1" dirty="0">
                  <a:solidFill>
                    <a:srgbClr val="000000"/>
                  </a:solidFill>
                  <a:latin typeface="Trebuchet MS" panose="020B0603020202020204" pitchFamily="34" charset="0"/>
                </a:rPr>
                <a:t>m</a:t>
              </a:r>
              <a:r>
                <a:rPr lang="el-GR" sz="2000" dirty="0">
                  <a:solidFill>
                    <a:srgbClr val="000000"/>
                  </a:solidFill>
                  <a:latin typeface="Trebuchet MS" panose="020B0603020202020204" pitchFamily="34" charset="0"/>
                </a:rPr>
                <a:t>, αφήνονται διαδοχικά να πέσουν ελεύθερα από µ</a:t>
              </a:r>
              <a:r>
                <a:rPr lang="el-GR" sz="2000" dirty="0" err="1">
                  <a:solidFill>
                    <a:srgbClr val="000000"/>
                  </a:solidFill>
                  <a:latin typeface="Trebuchet MS" panose="020B0603020202020204" pitchFamily="34" charset="0"/>
                </a:rPr>
                <a:t>ικρά</a:t>
              </a:r>
              <a:r>
                <a:rPr lang="el-GR" sz="2000" dirty="0">
                  <a:solidFill>
                    <a:srgbClr val="000000"/>
                  </a:solidFill>
                  <a:latin typeface="Trebuchet MS" panose="020B0603020202020204" pitchFamily="34" charset="0"/>
                </a:rPr>
                <a:t> ύψη 2</a:t>
              </a:r>
              <a:r>
                <a:rPr lang="el-GR" sz="2000" i="1" dirty="0">
                  <a:solidFill>
                    <a:srgbClr val="000000"/>
                  </a:solidFill>
                  <a:latin typeface="Trebuchet MS" panose="020B0603020202020204" pitchFamily="34" charset="0"/>
                </a:rPr>
                <a:t>h</a:t>
              </a:r>
              <a:r>
                <a:rPr lang="el-GR" sz="2000" dirty="0">
                  <a:solidFill>
                    <a:srgbClr val="000000"/>
                  </a:solidFill>
                  <a:latin typeface="Trebuchet MS" panose="020B0603020202020204" pitchFamily="34" charset="0"/>
                </a:rPr>
                <a:t> και </a:t>
              </a:r>
              <a:r>
                <a:rPr lang="el-GR" sz="2000" i="1" dirty="0">
                  <a:solidFill>
                    <a:srgbClr val="000000"/>
                  </a:solidFill>
                  <a:latin typeface="Trebuchet MS" panose="020B0603020202020204" pitchFamily="34" charset="0"/>
                </a:rPr>
                <a:t>h</a:t>
              </a:r>
              <a:r>
                <a:rPr lang="el-GR" sz="2000" dirty="0">
                  <a:solidFill>
                    <a:srgbClr val="000000"/>
                  </a:solidFill>
                  <a:latin typeface="Trebuchet MS" panose="020B0603020202020204" pitchFamily="34" charset="0"/>
                </a:rPr>
                <a:t> αντίστοιχα, όπως φαίνεται στο παρακάτω </a:t>
              </a:r>
              <a:r>
                <a:rPr lang="el-GR" sz="2000" dirty="0" err="1">
                  <a:solidFill>
                    <a:srgbClr val="000000"/>
                  </a:solidFill>
                  <a:latin typeface="Trebuchet MS" panose="020B0603020202020204" pitchFamily="34" charset="0"/>
                </a:rPr>
                <a:t>σχήµα</a:t>
              </a:r>
              <a:r>
                <a:rPr lang="el-GR" sz="2000" dirty="0">
                  <a:solidFill>
                    <a:srgbClr val="000000"/>
                  </a:solidFill>
                  <a:latin typeface="Trebuchet MS" panose="020B0603020202020204" pitchFamily="34" charset="0"/>
                </a:rPr>
                <a:t>.</a:t>
              </a:r>
              <a:endParaRPr lang="el-GR" sz="2000" dirty="0">
                <a:latin typeface="Trebuchet MS" panose="020B0603020202020204" pitchFamily="34" charset="0"/>
              </a:endParaRPr>
            </a:p>
          </p:txBody>
        </p:sp>
        <p:grpSp>
          <p:nvGrpSpPr>
            <p:cNvPr id="6" name="Ομάδα 5"/>
            <p:cNvGrpSpPr/>
            <p:nvPr/>
          </p:nvGrpSpPr>
          <p:grpSpPr>
            <a:xfrm>
              <a:off x="1662684" y="1809042"/>
              <a:ext cx="8866632" cy="4298209"/>
              <a:chOff x="1662684" y="1809042"/>
              <a:chExt cx="8866632" cy="4298209"/>
            </a:xfrm>
          </p:grpSpPr>
          <p:pic>
            <p:nvPicPr>
              <p:cNvPr id="4098" name="Picture 2" descr="http://www.geocities.ws/merkouris/FOTOS%20HOT%20POTATOES/15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9367" y="1809042"/>
                <a:ext cx="1993265" cy="24511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Ορθογώνιο 4"/>
                  <p:cNvSpPr/>
                  <p:nvPr/>
                </p:nvSpPr>
                <p:spPr>
                  <a:xfrm>
                    <a:off x="1662684" y="4239111"/>
                    <a:ext cx="8866632" cy="1868140"/>
                  </a:xfrm>
                  <a:prstGeom prst="rect">
                    <a:avLst/>
                  </a:prstGeom>
                </p:spPr>
                <p:txBody>
                  <a:bodyPr wrap="square">
                    <a:spAutoFit/>
                  </a:bodyPr>
                  <a:lstStyle/>
                  <a:p>
                    <a:pPr algn="just">
                      <a:lnSpc>
                        <a:spcPct val="150000"/>
                      </a:lnSpc>
                    </a:pPr>
                    <a:r>
                      <a:rPr lang="el-GR" sz="2000" dirty="0">
                        <a:latin typeface="Trebuchet MS" panose="020B0603020202020204" pitchFamily="34" charset="0"/>
                      </a:rPr>
                      <a:t>Ο λόγος των κινητικών ενεργειών </a:t>
                    </a:r>
                    <a14:m>
                      <m:oMath xmlns:m="http://schemas.openxmlformats.org/officeDocument/2006/math">
                        <m:f>
                          <m:fPr>
                            <m:ctrlPr>
                              <a:rPr lang="el-GR" sz="2400" i="1" smtClean="0">
                                <a:latin typeface="Cambria Math" panose="02040503050406030204" pitchFamily="18" charset="0"/>
                              </a:rPr>
                            </m:ctrlPr>
                          </m:fPr>
                          <m:num>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𝛫</m:t>
                                </m:r>
                              </m:e>
                              <m:sub>
                                <m:r>
                                  <m:rPr>
                                    <m:sty m:val="p"/>
                                  </m:rPr>
                                  <a:rPr lang="el-GR" sz="2400" b="0" i="0" smtClean="0">
                                    <a:latin typeface="Cambria Math" panose="02040503050406030204" pitchFamily="18" charset="0"/>
                                  </a:rPr>
                                  <m:t>Α</m:t>
                                </m:r>
                              </m:sub>
                            </m:sSub>
                          </m:num>
                          <m:den>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𝛫</m:t>
                                </m:r>
                              </m:e>
                              <m:sub>
                                <m:r>
                                  <m:rPr>
                                    <m:sty m:val="p"/>
                                  </m:rPr>
                                  <a:rPr lang="el-GR" sz="2400" b="0" i="0" smtClean="0">
                                    <a:latin typeface="Cambria Math" panose="02040503050406030204" pitchFamily="18" charset="0"/>
                                  </a:rPr>
                                  <m:t>Β</m:t>
                                </m:r>
                              </m:sub>
                            </m:sSub>
                          </m:den>
                        </m:f>
                      </m:oMath>
                    </a14:m>
                    <a:r>
                      <a:rPr lang="el-GR" sz="2000" dirty="0">
                        <a:latin typeface="Trebuchet MS" panose="020B0603020202020204" pitchFamily="34" charset="0"/>
                      </a:rPr>
                      <a:t> µε τις οποίες τα δύο σώματα φτάνουν στο έδαφος είναι ίσος με</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1.                        </a:t>
                    </a:r>
                    <a:r>
                      <a:rPr lang="el-GR" sz="2000" b="1" dirty="0">
                        <a:latin typeface="Trebuchet MS" panose="020B0603020202020204" pitchFamily="34" charset="0"/>
                      </a:rPr>
                      <a:t>β.  </a:t>
                    </a:r>
                    <a:r>
                      <a:rPr lang="el-GR" sz="2000" dirty="0">
                        <a:latin typeface="Trebuchet MS" panose="020B0603020202020204" pitchFamily="34" charset="0"/>
                      </a:rPr>
                      <a:t>1,5.                        </a:t>
                    </a:r>
                    <a:r>
                      <a:rPr lang="el-GR" sz="2000" b="1" dirty="0">
                        <a:latin typeface="Trebuchet MS" panose="020B0603020202020204" pitchFamily="34" charset="0"/>
                      </a:rPr>
                      <a:t>γ.  </a:t>
                    </a:r>
                    <a:r>
                      <a:rPr lang="el-GR" sz="2000" dirty="0">
                        <a:latin typeface="Trebuchet MS" panose="020B0603020202020204" pitchFamily="34" charset="0"/>
                      </a:rPr>
                      <a:t>2.                        </a:t>
                    </a:r>
                    <a:r>
                      <a:rPr lang="el-GR" sz="2000" b="1" dirty="0">
                        <a:latin typeface="Trebuchet MS" panose="020B0603020202020204" pitchFamily="34" charset="0"/>
                      </a:rPr>
                      <a:t>δ.  </a:t>
                    </a:r>
                    <a:r>
                      <a:rPr lang="el-GR" sz="2000" dirty="0">
                        <a:latin typeface="Trebuchet MS" panose="020B0603020202020204" pitchFamily="34" charset="0"/>
                      </a:rPr>
                      <a:t>4</a:t>
                    </a:r>
                    <a:r>
                      <a:rPr lang="el-GR" sz="2000" i="1" dirty="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662684" y="4239111"/>
                    <a:ext cx="8866632" cy="1868140"/>
                  </a:xfrm>
                  <a:prstGeom prst="rect">
                    <a:avLst/>
                  </a:prstGeom>
                  <a:blipFill>
                    <a:blip r:embed="rId3"/>
                    <a:stretch>
                      <a:fillRect l="-757" r="-688" b="-1629"/>
                    </a:stretch>
                  </a:blipFill>
                </p:spPr>
                <p:txBody>
                  <a:bodyPr/>
                  <a:lstStyle/>
                  <a:p>
                    <a:r>
                      <a:rPr lang="el-GR">
                        <a:noFill/>
                      </a:rPr>
                      <a:t> </a:t>
                    </a:r>
                  </a:p>
                </p:txBody>
              </p:sp>
            </mc:Fallback>
          </mc:AlternateContent>
        </p:grpSp>
      </p:grpSp>
      <p:sp>
        <p:nvSpPr>
          <p:cNvPr id="9" name="Έλλειψη 6"/>
          <p:cNvSpPr/>
          <p:nvPr/>
        </p:nvSpPr>
        <p:spPr>
          <a:xfrm>
            <a:off x="1662684" y="567520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ημερομηνίας 7">
            <a:extLst>
              <a:ext uri="{FF2B5EF4-FFF2-40B4-BE49-F238E27FC236}">
                <a16:creationId xmlns:a16="http://schemas.microsoft.com/office/drawing/2014/main" id="{446CB3E4-72C6-47B9-B785-561A1F8C3D28}"/>
              </a:ext>
            </a:extLst>
          </p:cNvPr>
          <p:cNvSpPr>
            <a:spLocks noGrp="1"/>
          </p:cNvSpPr>
          <p:nvPr>
            <p:ph type="dt" sz="half" idx="10"/>
          </p:nvPr>
        </p:nvSpPr>
        <p:spPr/>
        <p:txBody>
          <a:bodyPr/>
          <a:lstStyle/>
          <a:p>
            <a:fld id="{0C8B6A99-4F79-444F-AEEE-290DC8694ACA}"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2020FF7-6B73-454C-9039-E14FE33865CB}"/>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3276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9529" y="235325"/>
            <a:ext cx="8150471" cy="240065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Σώμα μάζας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εκτοξεύεται κατακόρυφα προς τα πάνω από ύψος 10</a:t>
            </a:r>
            <a:r>
              <a:rPr lang="en-US" sz="2000" dirty="0">
                <a:latin typeface="Trebuchet MS" panose="020B0603020202020204" pitchFamily="34" charset="0"/>
              </a:rPr>
              <a:t>m </a:t>
            </a:r>
            <a:r>
              <a:rPr lang="el-GR" sz="2000" dirty="0">
                <a:latin typeface="Trebuchet MS" panose="020B0603020202020204" pitchFamily="34" charset="0"/>
              </a:rPr>
              <a:t>από το έδαφος, με αρχική ταχύτητα 10</a:t>
            </a:r>
            <a:r>
              <a:rPr lang="en-US" sz="2000" dirty="0">
                <a:latin typeface="Trebuchet MS" panose="020B0603020202020204" pitchFamily="34" charset="0"/>
              </a:rPr>
              <a:t>m/s. </a:t>
            </a:r>
            <a:r>
              <a:rPr lang="el-GR" sz="2000" dirty="0">
                <a:latin typeface="Trebuchet MS" panose="020B0603020202020204" pitchFamily="34" charset="0"/>
              </a:rPr>
              <a:t>Το μέγιστο ύψος που θα φτάσει το σώμα από το έδαφος είναι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β. </a:t>
            </a:r>
            <a:r>
              <a:rPr lang="el-GR" sz="2000" dirty="0">
                <a:latin typeface="Trebuchet MS" panose="020B0603020202020204" pitchFamily="34" charset="0"/>
              </a:rPr>
              <a:t>15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γ. </a:t>
            </a:r>
            <a:r>
              <a:rPr lang="en-US" sz="2000" dirty="0">
                <a:latin typeface="Trebuchet MS" panose="020B0603020202020204" pitchFamily="34" charset="0"/>
              </a:rPr>
              <a:t>2</a:t>
            </a:r>
            <a:r>
              <a:rPr lang="el-GR" sz="2000" dirty="0">
                <a:latin typeface="Trebuchet MS" panose="020B0603020202020204" pitchFamily="34" charset="0"/>
              </a:rPr>
              <a:t>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δ. </a:t>
            </a:r>
            <a:r>
              <a:rPr lang="en-US" sz="2000" dirty="0">
                <a:latin typeface="Trebuchet MS" panose="020B0603020202020204" pitchFamily="34" charset="0"/>
              </a:rPr>
              <a:t>40m.</a:t>
            </a:r>
          </a:p>
          <a:p>
            <a:pPr algn="just">
              <a:lnSpc>
                <a:spcPct val="150000"/>
              </a:lnSpc>
            </a:pPr>
            <a:r>
              <a:rPr lang="el-GR" sz="2000" dirty="0">
                <a:latin typeface="Trebuchet MS" panose="020B0603020202020204" pitchFamily="34" charset="0"/>
              </a:rPr>
              <a:t>Δίνεται</a:t>
            </a:r>
            <a:r>
              <a:rPr lang="en-US" sz="2000" dirty="0">
                <a:latin typeface="Trebuchet MS" panose="020B0603020202020204" pitchFamily="34" charset="0"/>
              </a:rPr>
              <a:t> </a:t>
            </a:r>
            <a:r>
              <a:rPr lang="en-US" sz="2000" i="1" dirty="0">
                <a:latin typeface="Trebuchet MS" panose="020B0603020202020204" pitchFamily="34" charset="0"/>
              </a:rPr>
              <a:t>g</a:t>
            </a:r>
            <a:r>
              <a:rPr lang="en-US" sz="2000" dirty="0">
                <a:latin typeface="Trebuchet MS" panose="020B0603020202020204" pitchFamily="34" charset="0"/>
              </a:rPr>
              <a:t> = 10m/s</a:t>
            </a:r>
            <a:r>
              <a:rPr lang="en-US" sz="2000" baseline="30000" dirty="0">
                <a:latin typeface="Trebuchet MS" panose="020B0603020202020204" pitchFamily="34" charset="0"/>
              </a:rPr>
              <a:t>2</a:t>
            </a:r>
            <a:r>
              <a:rPr lang="en-US" sz="2000" dirty="0">
                <a:latin typeface="Trebuchet MS" panose="020B0603020202020204" pitchFamily="34" charset="0"/>
              </a:rPr>
              <a:t>. </a:t>
            </a:r>
            <a:endParaRPr lang="el-GR" sz="2000" b="1" dirty="0">
              <a:latin typeface="Trebuchet MS" panose="020B0603020202020204" pitchFamily="34" charset="0"/>
            </a:endParaRPr>
          </a:p>
        </p:txBody>
      </p:sp>
      <p:sp>
        <p:nvSpPr>
          <p:cNvPr id="6" name="Έλλειψη 6"/>
          <p:cNvSpPr/>
          <p:nvPr/>
        </p:nvSpPr>
        <p:spPr>
          <a:xfrm>
            <a:off x="4094457" y="169689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2012696" y="2834173"/>
            <a:ext cx="8566912" cy="332398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9.  </a:t>
            </a:r>
            <a:r>
              <a:rPr lang="el-GR" sz="2000" dirty="0">
                <a:latin typeface="Trebuchet MS" panose="020B0603020202020204" pitchFamily="34" charset="0"/>
              </a:rPr>
              <a:t>Δύο σώματα Α, Β με μάζες </a:t>
            </a:r>
            <a:r>
              <a:rPr lang="en-US" sz="2000" i="1" dirty="0">
                <a:latin typeface="Trebuchet MS" panose="020B0603020202020204" pitchFamily="34" charset="0"/>
              </a:rPr>
              <a:t>m</a:t>
            </a:r>
            <a:r>
              <a:rPr lang="el-GR" sz="2000" baseline="-25000" dirty="0">
                <a:latin typeface="Trebuchet MS" panose="020B0603020202020204" pitchFamily="34" charset="0"/>
              </a:rPr>
              <a:t>Α</a:t>
            </a:r>
            <a:r>
              <a:rPr lang="en-US" sz="2000" dirty="0">
                <a:latin typeface="Trebuchet MS" panose="020B0603020202020204" pitchFamily="34" charset="0"/>
              </a:rPr>
              <a:t> </a:t>
            </a:r>
            <a:r>
              <a:rPr lang="el-GR" sz="2000" dirty="0">
                <a:latin typeface="Trebuchet MS" panose="020B0603020202020204" pitchFamily="34" charset="0"/>
              </a:rPr>
              <a:t>και </a:t>
            </a:r>
            <a:r>
              <a:rPr lang="en-US" sz="2000" i="1" dirty="0">
                <a:latin typeface="Trebuchet MS" panose="020B0603020202020204" pitchFamily="34" charset="0"/>
              </a:rPr>
              <a:t>m</a:t>
            </a:r>
            <a:r>
              <a:rPr lang="el-GR" sz="2000" baseline="-25000" dirty="0">
                <a:latin typeface="Trebuchet MS" panose="020B0603020202020204" pitchFamily="34" charset="0"/>
              </a:rPr>
              <a:t>Β</a:t>
            </a:r>
            <a:r>
              <a:rPr lang="en-US" sz="2000" dirty="0">
                <a:latin typeface="Trebuchet MS" panose="020B0603020202020204" pitchFamily="34" charset="0"/>
              </a:rPr>
              <a:t> </a:t>
            </a:r>
            <a:r>
              <a:rPr lang="el-GR" sz="2000" dirty="0">
                <a:latin typeface="Trebuchet MS" panose="020B0603020202020204" pitchFamily="34" charset="0"/>
              </a:rPr>
              <a:t>(</a:t>
            </a:r>
            <a:r>
              <a:rPr lang="en-US" sz="2000" i="1" dirty="0">
                <a:latin typeface="Trebuchet MS" panose="020B0603020202020204" pitchFamily="34" charset="0"/>
              </a:rPr>
              <a:t>m</a:t>
            </a:r>
            <a:r>
              <a:rPr lang="el-GR" sz="2000" baseline="-25000" dirty="0">
                <a:latin typeface="Trebuchet MS" panose="020B0603020202020204" pitchFamily="34" charset="0"/>
              </a:rPr>
              <a:t>Α </a:t>
            </a:r>
            <a:r>
              <a:rPr lang="el-GR" sz="2000" dirty="0">
                <a:latin typeface="Trebuchet MS" panose="020B0603020202020204" pitchFamily="34" charset="0"/>
              </a:rPr>
              <a:t>&lt; </a:t>
            </a:r>
            <a:r>
              <a:rPr lang="en-US" sz="2000" i="1" dirty="0">
                <a:latin typeface="Trebuchet MS" panose="020B0603020202020204" pitchFamily="34" charset="0"/>
              </a:rPr>
              <a:t>m</a:t>
            </a:r>
            <a:r>
              <a:rPr lang="el-GR" sz="2000" baseline="-25000" dirty="0">
                <a:latin typeface="Trebuchet MS" panose="020B0603020202020204" pitchFamily="34" charset="0"/>
              </a:rPr>
              <a:t>Β</a:t>
            </a:r>
            <a:r>
              <a:rPr lang="el-GR" sz="2000" dirty="0">
                <a:latin typeface="Trebuchet MS" panose="020B0603020202020204" pitchFamily="34" charset="0"/>
              </a:rPr>
              <a:t>) αντίστοιχα, αφήνονται να κάνουν ελεύθερη πτώση από το ίδιο ύψος κοντά στο έδαφος.</a:t>
            </a:r>
          </a:p>
          <a:p>
            <a:pPr algn="just">
              <a:lnSpc>
                <a:spcPct val="150000"/>
              </a:lnSpc>
            </a:pPr>
            <a:r>
              <a:rPr lang="el-GR" sz="2000" dirty="0">
                <a:latin typeface="Trebuchet MS" panose="020B0603020202020204" pitchFamily="34" charset="0"/>
              </a:rPr>
              <a:t>Όταν φτάσουν στο έδαφος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μεγαλύτερη κινητική ενέργεια θα έχει το σώμα Α.</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μεγαλύτερη κινητική ενέργεια θα έχει το σώμα Β.</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τα δύο σώματα θα έχουν ίδιες κινητικές ενέργειες.</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το σώμα Α θα έχει μεγαλύτερη ταχύτητα από αυτή του σώματος Β. </a:t>
            </a:r>
          </a:p>
        </p:txBody>
      </p:sp>
      <p:sp>
        <p:nvSpPr>
          <p:cNvPr id="10" name="Έλλειψη 6"/>
          <p:cNvSpPr/>
          <p:nvPr/>
        </p:nvSpPr>
        <p:spPr>
          <a:xfrm>
            <a:off x="2012696" y="4750527"/>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ημερομηνίας 1">
            <a:extLst>
              <a:ext uri="{FF2B5EF4-FFF2-40B4-BE49-F238E27FC236}">
                <a16:creationId xmlns:a16="http://schemas.microsoft.com/office/drawing/2014/main" id="{BCE47C9A-E6E9-4EC2-8ED0-E32FC3781B58}"/>
              </a:ext>
            </a:extLst>
          </p:cNvPr>
          <p:cNvSpPr>
            <a:spLocks noGrp="1"/>
          </p:cNvSpPr>
          <p:nvPr>
            <p:ph type="dt" sz="half" idx="10"/>
          </p:nvPr>
        </p:nvSpPr>
        <p:spPr/>
        <p:txBody>
          <a:bodyPr/>
          <a:lstStyle/>
          <a:p>
            <a:fld id="{53094E61-A64D-46D1-BFCE-B8774E21C337}"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369503A3-84C0-4FBC-A623-103665FDF850}"/>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552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739" y="0"/>
            <a:ext cx="7921869" cy="6880759"/>
          </a:xfrm>
          <a:prstGeom prst="rect">
            <a:avLst/>
          </a:prstGeom>
        </p:spPr>
      </p:pic>
      <p:sp>
        <p:nvSpPr>
          <p:cNvPr id="5" name="Rectangle 4"/>
          <p:cNvSpPr>
            <a:spLocks noChangeArrowheads="1"/>
          </p:cNvSpPr>
          <p:nvPr/>
        </p:nvSpPr>
        <p:spPr bwMode="auto">
          <a:xfrm>
            <a:off x="4573934" y="1622450"/>
            <a:ext cx="3029477" cy="76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Έργο Βάρους</a:t>
            </a:r>
          </a:p>
        </p:txBody>
      </p:sp>
      <p:sp>
        <p:nvSpPr>
          <p:cNvPr id="6" name="Θέση ημερομηνίας 5">
            <a:extLst>
              <a:ext uri="{FF2B5EF4-FFF2-40B4-BE49-F238E27FC236}">
                <a16:creationId xmlns:a16="http://schemas.microsoft.com/office/drawing/2014/main" id="{AABBE368-6570-49DF-9546-46342B46896B}"/>
              </a:ext>
            </a:extLst>
          </p:cNvPr>
          <p:cNvSpPr>
            <a:spLocks noGrp="1"/>
          </p:cNvSpPr>
          <p:nvPr>
            <p:ph type="dt" sz="half" idx="10"/>
          </p:nvPr>
        </p:nvSpPr>
        <p:spPr/>
        <p:txBody>
          <a:bodyPr/>
          <a:lstStyle/>
          <a:p>
            <a:fld id="{D98DD290-21A1-4669-8573-C65F9A5CECB2}"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2FEA3BC-A247-4698-8F43-47D8D53DD4C4}"/>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1695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391400" y="2743200"/>
            <a:ext cx="838200" cy="152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pSp>
        <p:nvGrpSpPr>
          <p:cNvPr id="7" name="Ομάδα 6"/>
          <p:cNvGrpSpPr/>
          <p:nvPr/>
        </p:nvGrpSpPr>
        <p:grpSpPr>
          <a:xfrm>
            <a:off x="1439768" y="493776"/>
            <a:ext cx="9009888" cy="3808349"/>
            <a:chOff x="1439768" y="493776"/>
            <a:chExt cx="9009888" cy="3808349"/>
          </a:xfrm>
        </p:grpSpPr>
        <p:grpSp>
          <p:nvGrpSpPr>
            <p:cNvPr id="5" name="Ομάδα 4"/>
            <p:cNvGrpSpPr/>
            <p:nvPr/>
          </p:nvGrpSpPr>
          <p:grpSpPr>
            <a:xfrm>
              <a:off x="1439768" y="493776"/>
              <a:ext cx="9009888" cy="3808349"/>
              <a:chOff x="1439768" y="493776"/>
              <a:chExt cx="9009888" cy="3808349"/>
            </a:xfrm>
          </p:grpSpPr>
          <mc:AlternateContent xmlns:mc="http://schemas.openxmlformats.org/markup-compatibility/2006" xmlns:a14="http://schemas.microsoft.com/office/drawing/2010/main">
            <mc:Choice Requires="a14">
              <p:sp>
                <p:nvSpPr>
                  <p:cNvPr id="2" name="TextBox 1"/>
                  <p:cNvSpPr txBox="1"/>
                  <p:nvPr/>
                </p:nvSpPr>
                <p:spPr>
                  <a:xfrm>
                    <a:off x="1439768" y="2307027"/>
                    <a:ext cx="9009888" cy="1995098"/>
                  </a:xfrm>
                  <a:prstGeom prst="rect">
                    <a:avLst/>
                  </a:prstGeom>
                  <a:noFill/>
                </p:spPr>
                <p:txBody>
                  <a:bodyPr wrap="square" rtlCol="0">
                    <a:spAutoFit/>
                  </a:bodyPr>
                  <a:lstStyle/>
                  <a:p>
                    <a:pPr algn="just">
                      <a:lnSpc>
                        <a:spcPct val="150000"/>
                      </a:lnSpc>
                    </a:pPr>
                    <a:r>
                      <a:rPr lang="el-GR" sz="2000" dirty="0">
                        <a:latin typeface="Trebuchet MS" panose="020B0603020202020204" pitchFamily="34" charset="0"/>
                      </a:rPr>
                      <a:t>Ένα βλήμα μάζας 20</a:t>
                    </a:r>
                    <a:r>
                      <a:rPr lang="en-US" sz="2000" dirty="0">
                        <a:latin typeface="Trebuchet MS" panose="020B0603020202020204" pitchFamily="34" charset="0"/>
                      </a:rPr>
                      <a:t>g </a:t>
                    </a:r>
                    <a:r>
                      <a:rPr lang="el-GR" sz="2000" dirty="0">
                        <a:latin typeface="Trebuchet MS" panose="020B0603020202020204" pitchFamily="34" charset="0"/>
                      </a:rPr>
                      <a:t>κτυπά σε τοίχο με ταχύτητα 80</a:t>
                    </a:r>
                    <a:r>
                      <a:rPr lang="en-US" sz="2000" dirty="0">
                        <a:latin typeface="Trebuchet MS" panose="020B0603020202020204" pitchFamily="34" charset="0"/>
                      </a:rPr>
                      <a:t>m/s. </a:t>
                    </a:r>
                    <a:r>
                      <a:rPr lang="el-GR" sz="2000" dirty="0">
                        <a:latin typeface="Trebuchet MS" panose="020B0603020202020204" pitchFamily="34" charset="0"/>
                      </a:rPr>
                      <a:t>Το βλήμα εισχωρεί στον τοίχο και σταματά αφού διανύσει απόσταση 2</a:t>
                    </a:r>
                    <a:r>
                      <a:rPr lang="en-US" sz="2000" dirty="0">
                        <a:latin typeface="Trebuchet MS" panose="020B0603020202020204" pitchFamily="34" charset="0"/>
                      </a:rPr>
                      <a:t>cm.</a:t>
                    </a:r>
                    <a:r>
                      <a:rPr lang="el-GR" sz="2000" dirty="0">
                        <a:latin typeface="Trebuchet MS" panose="020B0603020202020204" pitchFamily="34" charset="0"/>
                      </a:rPr>
                      <a:t> Το μέτρο της σταθερής δύναμης </a:t>
                    </a:r>
                    <a14:m>
                      <m:oMath xmlns:m="http://schemas.openxmlformats.org/officeDocument/2006/math">
                        <m:acc>
                          <m:accPr>
                            <m:chr m:val="⃗"/>
                            <m:ctrlPr>
                              <a:rPr lang="el-GR" sz="2000" i="1" smtClean="0">
                                <a:latin typeface="Cambria Math" panose="02040503050406030204" pitchFamily="18" charset="0"/>
                              </a:rPr>
                            </m:ctrlPr>
                          </m:accPr>
                          <m:e>
                            <m:r>
                              <a:rPr lang="en-US" sz="2000" b="0" i="1" smtClean="0">
                                <a:latin typeface="Cambria Math" panose="02040503050406030204" pitchFamily="18" charset="0"/>
                              </a:rPr>
                              <m:t>𝐹</m:t>
                            </m:r>
                          </m:e>
                        </m:acc>
                      </m:oMath>
                    </a14:m>
                    <a:r>
                      <a:rPr lang="en-US" sz="2000" dirty="0">
                        <a:latin typeface="Trebuchet MS" panose="020B0603020202020204" pitchFamily="34" charset="0"/>
                      </a:rPr>
                      <a:t> </a:t>
                    </a:r>
                    <a:r>
                      <a:rPr lang="el-GR" sz="2000" dirty="0">
                        <a:latin typeface="Trebuchet MS" panose="020B0603020202020204" pitchFamily="34" charset="0"/>
                      </a:rPr>
                      <a:t>που δέχεται το βλήμα εισχωρώντας στον τοίχο, είναι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1500Ν.                 </a:t>
                    </a:r>
                    <a:r>
                      <a:rPr lang="el-GR" sz="2000" b="1" dirty="0">
                        <a:latin typeface="Trebuchet MS" panose="020B0603020202020204" pitchFamily="34" charset="0"/>
                      </a:rPr>
                      <a:t>β.  </a:t>
                    </a:r>
                    <a:r>
                      <a:rPr lang="el-GR" sz="2000" dirty="0">
                        <a:latin typeface="Trebuchet MS" panose="020B0603020202020204" pitchFamily="34" charset="0"/>
                      </a:rPr>
                      <a:t>2200Ν.                 </a:t>
                    </a:r>
                    <a:r>
                      <a:rPr lang="el-GR" sz="2000" b="1" dirty="0">
                        <a:latin typeface="Trebuchet MS" panose="020B0603020202020204" pitchFamily="34" charset="0"/>
                      </a:rPr>
                      <a:t>γ.  </a:t>
                    </a:r>
                    <a:r>
                      <a:rPr lang="el-GR" sz="2000" dirty="0">
                        <a:latin typeface="Trebuchet MS" panose="020B0603020202020204" pitchFamily="34" charset="0"/>
                      </a:rPr>
                      <a:t>3200Ν.                 </a:t>
                    </a:r>
                    <a:r>
                      <a:rPr lang="el-GR" sz="2000" b="1" dirty="0">
                        <a:latin typeface="Trebuchet MS" panose="020B0603020202020204" pitchFamily="34" charset="0"/>
                      </a:rPr>
                      <a:t>δ.  </a:t>
                    </a:r>
                    <a:r>
                      <a:rPr lang="el-GR" sz="2000" dirty="0">
                        <a:latin typeface="Trebuchet MS" panose="020B0603020202020204" pitchFamily="34" charset="0"/>
                      </a:rPr>
                      <a:t>4000Ν.</a:t>
                    </a:r>
                  </a:p>
                </p:txBody>
              </p:sp>
            </mc:Choice>
            <mc:Fallback xmlns="">
              <p:sp>
                <p:nvSpPr>
                  <p:cNvPr id="2" name="TextBox 1"/>
                  <p:cNvSpPr txBox="1">
                    <a:spLocks noRot="1" noChangeAspect="1" noMove="1" noResize="1" noEditPoints="1" noAdjustHandles="1" noChangeArrowheads="1" noChangeShapeType="1" noTextEdit="1"/>
                  </p:cNvSpPr>
                  <p:nvPr/>
                </p:nvSpPr>
                <p:spPr>
                  <a:xfrm>
                    <a:off x="1439768" y="2307027"/>
                    <a:ext cx="9009888" cy="1995098"/>
                  </a:xfrm>
                  <a:prstGeom prst="rect">
                    <a:avLst/>
                  </a:prstGeom>
                  <a:blipFill>
                    <a:blip r:embed="rId2"/>
                    <a:stretch>
                      <a:fillRect l="-677" r="-744" b="-1220"/>
                    </a:stretch>
                  </a:blipFill>
                </p:spPr>
                <p:txBody>
                  <a:bodyPr/>
                  <a:lstStyle/>
                  <a:p>
                    <a:r>
                      <a:rPr lang="el-GR">
                        <a:noFill/>
                      </a:rPr>
                      <a:t> </a:t>
                    </a:r>
                  </a:p>
                </p:txBody>
              </p:sp>
            </mc:Fallback>
          </mc:AlternateContent>
          <p:grpSp>
            <p:nvGrpSpPr>
              <p:cNvPr id="36" name="Ομάδα 35"/>
              <p:cNvGrpSpPr/>
              <p:nvPr/>
            </p:nvGrpSpPr>
            <p:grpSpPr>
              <a:xfrm>
                <a:off x="4925568" y="493776"/>
                <a:ext cx="1905000" cy="1524000"/>
                <a:chOff x="4312920" y="1106424"/>
                <a:chExt cx="1905000" cy="1524000"/>
              </a:xfrm>
            </p:grpSpPr>
            <p:grpSp>
              <p:nvGrpSpPr>
                <p:cNvPr id="30" name="Ομάδα 29"/>
                <p:cNvGrpSpPr/>
                <p:nvPr/>
              </p:nvGrpSpPr>
              <p:grpSpPr>
                <a:xfrm>
                  <a:off x="4312920" y="1106424"/>
                  <a:ext cx="1905000" cy="1524000"/>
                  <a:chOff x="3581400" y="2057400"/>
                  <a:chExt cx="1905000" cy="1524000"/>
                </a:xfrm>
              </p:grpSpPr>
              <p:sp>
                <p:nvSpPr>
                  <p:cNvPr id="24" name="Freeform 3"/>
                  <p:cNvSpPr>
                    <a:spLocks/>
                  </p:cNvSpPr>
                  <p:nvPr/>
                </p:nvSpPr>
                <p:spPr bwMode="auto">
                  <a:xfrm>
                    <a:off x="3581400" y="2057400"/>
                    <a:ext cx="1905000" cy="1524000"/>
                  </a:xfrm>
                  <a:custGeom>
                    <a:avLst/>
                    <a:gdLst>
                      <a:gd name="T0" fmla="*/ 0 w 978"/>
                      <a:gd name="T1" fmla="*/ 777 h 822"/>
                      <a:gd name="T2" fmla="*/ 88 w 978"/>
                      <a:gd name="T3" fmla="*/ 733 h 822"/>
                      <a:gd name="T4" fmla="*/ 200 w 978"/>
                      <a:gd name="T5" fmla="*/ 622 h 822"/>
                      <a:gd name="T6" fmla="*/ 288 w 978"/>
                      <a:gd name="T7" fmla="*/ 599 h 822"/>
                      <a:gd name="T8" fmla="*/ 366 w 978"/>
                      <a:gd name="T9" fmla="*/ 499 h 822"/>
                      <a:gd name="T10" fmla="*/ 400 w 978"/>
                      <a:gd name="T11" fmla="*/ 322 h 822"/>
                      <a:gd name="T12" fmla="*/ 411 w 978"/>
                      <a:gd name="T13" fmla="*/ 166 h 822"/>
                      <a:gd name="T14" fmla="*/ 644 w 978"/>
                      <a:gd name="T15" fmla="*/ 66 h 822"/>
                      <a:gd name="T16" fmla="*/ 900 w 978"/>
                      <a:gd name="T17" fmla="*/ 77 h 822"/>
                      <a:gd name="T18" fmla="*/ 911 w 978"/>
                      <a:gd name="T19" fmla="*/ 611 h 822"/>
                      <a:gd name="T20" fmla="*/ 922 w 978"/>
                      <a:gd name="T21" fmla="*/ 666 h 822"/>
                      <a:gd name="T22" fmla="*/ 922 w 978"/>
                      <a:gd name="T23"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822">
                        <a:moveTo>
                          <a:pt x="0" y="777"/>
                        </a:moveTo>
                        <a:cubicBezTo>
                          <a:pt x="29" y="762"/>
                          <a:pt x="64" y="756"/>
                          <a:pt x="88" y="733"/>
                        </a:cubicBezTo>
                        <a:cubicBezTo>
                          <a:pt x="118" y="704"/>
                          <a:pt x="163" y="639"/>
                          <a:pt x="200" y="622"/>
                        </a:cubicBezTo>
                        <a:cubicBezTo>
                          <a:pt x="228" y="609"/>
                          <a:pt x="288" y="599"/>
                          <a:pt x="288" y="599"/>
                        </a:cubicBezTo>
                        <a:cubicBezTo>
                          <a:pt x="363" y="525"/>
                          <a:pt x="345" y="563"/>
                          <a:pt x="366" y="499"/>
                        </a:cubicBezTo>
                        <a:cubicBezTo>
                          <a:pt x="375" y="438"/>
                          <a:pt x="387" y="382"/>
                          <a:pt x="400" y="322"/>
                        </a:cubicBezTo>
                        <a:cubicBezTo>
                          <a:pt x="404" y="270"/>
                          <a:pt x="402" y="217"/>
                          <a:pt x="411" y="166"/>
                        </a:cubicBezTo>
                        <a:cubicBezTo>
                          <a:pt x="423" y="100"/>
                          <a:pt x="593" y="74"/>
                          <a:pt x="644" y="66"/>
                        </a:cubicBezTo>
                        <a:cubicBezTo>
                          <a:pt x="729" y="70"/>
                          <a:pt x="862" y="0"/>
                          <a:pt x="900" y="77"/>
                        </a:cubicBezTo>
                        <a:cubicBezTo>
                          <a:pt x="978" y="237"/>
                          <a:pt x="904" y="433"/>
                          <a:pt x="911" y="611"/>
                        </a:cubicBezTo>
                        <a:cubicBezTo>
                          <a:pt x="912" y="630"/>
                          <a:pt x="921" y="647"/>
                          <a:pt x="922" y="666"/>
                        </a:cubicBezTo>
                        <a:cubicBezTo>
                          <a:pt x="925" y="718"/>
                          <a:pt x="922" y="770"/>
                          <a:pt x="922" y="822"/>
                        </a:cubicBezTo>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nvGrpSpPr>
                  <p:cNvPr id="11" name="Group 8"/>
                  <p:cNvGrpSpPr>
                    <a:grpSpLocks/>
                  </p:cNvGrpSpPr>
                  <p:nvPr/>
                </p:nvGrpSpPr>
                <p:grpSpPr bwMode="auto">
                  <a:xfrm>
                    <a:off x="3781394" y="2636838"/>
                    <a:ext cx="381000" cy="152400"/>
                    <a:chOff x="2736" y="2112"/>
                    <a:chExt cx="432" cy="96"/>
                  </a:xfrm>
                  <a:solidFill>
                    <a:schemeClr val="tx1"/>
                  </a:solidFill>
                </p:grpSpPr>
                <p:sp>
                  <p:nvSpPr>
                    <p:cNvPr id="19" name="Rectangle 9"/>
                    <p:cNvSpPr>
                      <a:spLocks noChangeArrowheads="1"/>
                    </p:cNvSpPr>
                    <p:nvPr/>
                  </p:nvSpPr>
                  <p:spPr bwMode="auto">
                    <a:xfrm>
                      <a:off x="2736" y="2112"/>
                      <a:ext cx="288" cy="9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20" name="AutoShape 10"/>
                    <p:cNvSpPr>
                      <a:spLocks noChangeArrowheads="1"/>
                    </p:cNvSpPr>
                    <p:nvPr/>
                  </p:nvSpPr>
                  <p:spPr bwMode="auto">
                    <a:xfrm rot="5400000">
                      <a:off x="3048" y="2088"/>
                      <a:ext cx="96" cy="144"/>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sp>
                <p:nvSpPr>
                  <p:cNvPr id="13" name="Rectangle 12"/>
                  <p:cNvSpPr>
                    <a:spLocks noChangeArrowheads="1"/>
                  </p:cNvSpPr>
                  <p:nvPr/>
                </p:nvSpPr>
                <p:spPr bwMode="auto">
                  <a:xfrm>
                    <a:off x="4289394" y="2636838"/>
                    <a:ext cx="622300" cy="152400"/>
                  </a:xfrm>
                  <a:prstGeom prst="rect">
                    <a:avLst/>
                  </a:prstGeom>
                  <a:solidFill>
                    <a:schemeClr val="bg1"/>
                  </a:solidFill>
                  <a:ln w="9525">
                    <a:noFill/>
                    <a:miter lim="800000"/>
                    <a:headEnd/>
                    <a:tailEnd/>
                  </a:ln>
                  <a:effectLst/>
                  <a:extLst/>
                </p:spPr>
                <p:txBody>
                  <a:bodyPr wrap="square" anchor="ctr">
                    <a:spAutoFit/>
                  </a:bodyPr>
                  <a:lstStyle/>
                  <a:p>
                    <a:endParaRPr lang="el-GR"/>
                  </a:p>
                </p:txBody>
              </p:sp>
              <p:grpSp>
                <p:nvGrpSpPr>
                  <p:cNvPr id="26" name="Group 8"/>
                  <p:cNvGrpSpPr>
                    <a:grpSpLocks/>
                  </p:cNvGrpSpPr>
                  <p:nvPr/>
                </p:nvGrpSpPr>
                <p:grpSpPr bwMode="auto">
                  <a:xfrm>
                    <a:off x="4530694" y="2636838"/>
                    <a:ext cx="381000" cy="152400"/>
                    <a:chOff x="2736" y="2112"/>
                    <a:chExt cx="432" cy="96"/>
                  </a:xfrm>
                  <a:solidFill>
                    <a:schemeClr val="tx1"/>
                  </a:solidFill>
                </p:grpSpPr>
                <p:sp>
                  <p:nvSpPr>
                    <p:cNvPr id="27" name="Rectangle 9"/>
                    <p:cNvSpPr>
                      <a:spLocks noChangeArrowheads="1"/>
                    </p:cNvSpPr>
                    <p:nvPr/>
                  </p:nvSpPr>
                  <p:spPr bwMode="auto">
                    <a:xfrm>
                      <a:off x="2736" y="2112"/>
                      <a:ext cx="288" cy="9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28" name="AutoShape 10"/>
                    <p:cNvSpPr>
                      <a:spLocks noChangeArrowheads="1"/>
                    </p:cNvSpPr>
                    <p:nvPr/>
                  </p:nvSpPr>
                  <p:spPr bwMode="auto">
                    <a:xfrm rot="5400000">
                      <a:off x="3048" y="2088"/>
                      <a:ext cx="96" cy="144"/>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grpSp>
            <p:grpSp>
              <p:nvGrpSpPr>
                <p:cNvPr id="35" name="Ομάδα 34"/>
                <p:cNvGrpSpPr/>
                <p:nvPr/>
              </p:nvGrpSpPr>
              <p:grpSpPr>
                <a:xfrm>
                  <a:off x="4834512" y="1469763"/>
                  <a:ext cx="427702" cy="368499"/>
                  <a:chOff x="2580674" y="1393563"/>
                  <a:chExt cx="427702" cy="368499"/>
                </a:xfrm>
              </p:grpSpPr>
              <p:cxnSp>
                <p:nvCxnSpPr>
                  <p:cNvPr id="32" name="Ευθύγραμμο βέλος σύνδεσης 31"/>
                  <p:cNvCxnSpPr>
                    <a:endCxn id="13" idx="1"/>
                  </p:cNvCxnSpPr>
                  <p:nvPr/>
                </p:nvCxnSpPr>
                <p:spPr>
                  <a:xfrm flipH="1">
                    <a:off x="2767076" y="1685862"/>
                    <a:ext cx="24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Ορθογώνιο 32"/>
                      <p:cNvSpPr/>
                      <p:nvPr/>
                    </p:nvSpPr>
                    <p:spPr>
                      <a:xfrm>
                        <a:off x="2580674" y="1393563"/>
                        <a:ext cx="364202"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oMath>
                          </m:oMathPara>
                        </a14:m>
                        <a:endParaRPr lang="el-GR" sz="1600" b="1" dirty="0"/>
                      </a:p>
                    </p:txBody>
                  </p:sp>
                </mc:Choice>
                <mc:Fallback xmlns="">
                  <p:sp>
                    <p:nvSpPr>
                      <p:cNvPr id="33" name="Ορθογώνιο 32"/>
                      <p:cNvSpPr>
                        <a:spLocks noRot="1" noChangeAspect="1" noMove="1" noResize="1" noEditPoints="1" noAdjustHandles="1" noChangeArrowheads="1" noChangeShapeType="1" noTextEdit="1"/>
                      </p:cNvSpPr>
                      <p:nvPr/>
                    </p:nvSpPr>
                    <p:spPr>
                      <a:xfrm>
                        <a:off x="2580674" y="1393563"/>
                        <a:ext cx="364202" cy="368499"/>
                      </a:xfrm>
                      <a:prstGeom prst="rect">
                        <a:avLst/>
                      </a:prstGeom>
                      <a:blipFill>
                        <a:blip r:embed="rId3"/>
                        <a:stretch>
                          <a:fillRect/>
                        </a:stretch>
                      </a:blipFill>
                    </p:spPr>
                    <p:txBody>
                      <a:bodyPr/>
                      <a:lstStyle/>
                      <a:p>
                        <a:r>
                          <a:rPr lang="el-GR">
                            <a:noFill/>
                          </a:rPr>
                          <a:t> </a:t>
                        </a:r>
                      </a:p>
                    </p:txBody>
                  </p:sp>
                </mc:Fallback>
              </mc:AlternateContent>
            </p:grpSp>
          </p:grpSp>
        </p:grpSp>
        <p:sp>
          <p:nvSpPr>
            <p:cNvPr id="6" name="Ορθογώνιο 5"/>
            <p:cNvSpPr/>
            <p:nvPr/>
          </p:nvSpPr>
          <p:spPr>
            <a:xfrm>
              <a:off x="1439768" y="493776"/>
              <a:ext cx="657552" cy="400110"/>
            </a:xfrm>
            <a:prstGeom prst="rect">
              <a:avLst/>
            </a:prstGeom>
          </p:spPr>
          <p:txBody>
            <a:bodyPr wrap="none">
              <a:spAutoFit/>
            </a:bodyPr>
            <a:lstStyle/>
            <a:p>
              <a:r>
                <a:rPr lang="el-GR" sz="2000" b="1" dirty="0">
                  <a:latin typeface="Trebuchet MS" panose="020B0603020202020204" pitchFamily="34" charset="0"/>
                </a:rPr>
                <a:t>10</a:t>
              </a:r>
              <a:r>
                <a:rPr lang="en-US" sz="2000" b="1" dirty="0">
                  <a:latin typeface="Trebuchet MS" panose="020B0603020202020204" pitchFamily="34" charset="0"/>
                </a:rPr>
                <a:t>. </a:t>
              </a:r>
              <a:endParaRPr lang="el-GR" sz="2000" dirty="0"/>
            </a:p>
          </p:txBody>
        </p:sp>
      </p:grpSp>
      <p:sp>
        <p:nvSpPr>
          <p:cNvPr id="23" name="Έλλειψη 6"/>
          <p:cNvSpPr/>
          <p:nvPr/>
        </p:nvSpPr>
        <p:spPr>
          <a:xfrm>
            <a:off x="6398520" y="385597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ημερομηνίας 7">
            <a:extLst>
              <a:ext uri="{FF2B5EF4-FFF2-40B4-BE49-F238E27FC236}">
                <a16:creationId xmlns:a16="http://schemas.microsoft.com/office/drawing/2014/main" id="{B7D5C782-BFD4-41A3-ACBC-2446F8BF2C2F}"/>
              </a:ext>
            </a:extLst>
          </p:cNvPr>
          <p:cNvSpPr>
            <a:spLocks noGrp="1"/>
          </p:cNvSpPr>
          <p:nvPr>
            <p:ph type="dt" sz="half" idx="10"/>
          </p:nvPr>
        </p:nvSpPr>
        <p:spPr/>
        <p:txBody>
          <a:bodyPr/>
          <a:lstStyle/>
          <a:p>
            <a:fld id="{3FD48901-918E-4737-885C-3F808E651F8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2404E71-9C82-43C0-BE96-64F7AC375ED9}"/>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4195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Box 4"/>
              <p:cNvSpPr txBox="1">
                <a:spLocks noChangeArrowheads="1"/>
              </p:cNvSpPr>
              <p:nvPr/>
            </p:nvSpPr>
            <p:spPr bwMode="auto">
              <a:xfrm>
                <a:off x="1732026" y="523685"/>
                <a:ext cx="8352606" cy="29184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Trebuchet MS" panose="020B0603020202020204" pitchFamily="34" charset="0"/>
                  </a:rPr>
                  <a:t>11</a:t>
                </a:r>
                <a:r>
                  <a:rPr lang="en-US" altLang="el-GR" sz="2000" b="1" dirty="0">
                    <a:latin typeface="Trebuchet MS" panose="020B0603020202020204" pitchFamily="34" charset="0"/>
                  </a:rPr>
                  <a:t>. </a:t>
                </a:r>
                <a:r>
                  <a:rPr lang="el-GR" altLang="el-GR" sz="2000" dirty="0">
                    <a:latin typeface="Trebuchet MS" panose="020B0603020202020204" pitchFamily="34" charset="0"/>
                  </a:rPr>
                  <a:t>Σ’ ένα σώμα μάζας </a:t>
                </a:r>
                <a:r>
                  <a:rPr lang="en-US" altLang="el-GR" sz="2000" i="1" dirty="0">
                    <a:latin typeface="Trebuchet MS" panose="020B0603020202020204" pitchFamily="34" charset="0"/>
                  </a:rPr>
                  <a:t>m</a:t>
                </a:r>
                <a:r>
                  <a:rPr lang="en-US" altLang="el-GR" sz="2000" dirty="0">
                    <a:latin typeface="Trebuchet MS" panose="020B0603020202020204" pitchFamily="34" charset="0"/>
                  </a:rPr>
                  <a:t>=4kg </a:t>
                </a:r>
                <a:r>
                  <a:rPr lang="el-GR" altLang="el-GR" sz="2000" dirty="0">
                    <a:latin typeface="Trebuchet MS" panose="020B0603020202020204" pitchFamily="34" charset="0"/>
                  </a:rPr>
                  <a:t>το οποίο κινείται σε λείο οριζόντιο επίπεδο με σταθερή ταχύτητα</a:t>
                </a:r>
                <a:r>
                  <a:rPr lang="en-US" altLang="el-GR" sz="2000" dirty="0">
                    <a:latin typeface="Trebuchet MS" panose="020B0603020202020204" pitchFamily="34" charset="0"/>
                  </a:rPr>
                  <a:t> </a:t>
                </a:r>
                <a:r>
                  <a:rPr lang="el-GR" altLang="el-GR" sz="2000" dirty="0">
                    <a:latin typeface="Trebuchet MS" panose="020B0603020202020204" pitchFamily="34" charset="0"/>
                  </a:rPr>
                  <a:t>μέτρου </a:t>
                </a:r>
                <a:r>
                  <a:rPr lang="el-GR" altLang="el-GR" sz="2000" i="1" dirty="0">
                    <a:latin typeface="Trebuchet MS" panose="020B0603020202020204" pitchFamily="34" charset="0"/>
                  </a:rPr>
                  <a:t>υ</a:t>
                </a:r>
                <a:r>
                  <a:rPr lang="el-GR" altLang="el-GR" sz="2000" dirty="0">
                    <a:latin typeface="Trebuchet MS" panose="020B0603020202020204" pitchFamily="34" charset="0"/>
                  </a:rPr>
                  <a:t>=2</a:t>
                </a:r>
                <a:r>
                  <a:rPr lang="en-US" altLang="el-GR" sz="2000" dirty="0">
                    <a:latin typeface="Trebuchet MS" panose="020B0603020202020204" pitchFamily="34" charset="0"/>
                  </a:rPr>
                  <a:t>m/s</a:t>
                </a:r>
                <a:r>
                  <a:rPr lang="el-GR" altLang="el-GR" sz="2000" dirty="0">
                    <a:latin typeface="Trebuchet MS" panose="020B0603020202020204" pitchFamily="34" charset="0"/>
                  </a:rPr>
                  <a:t>, αρχίζει να ασκείται τη στιγμή </a:t>
                </a:r>
                <a:r>
                  <a:rPr lang="en-US" altLang="el-GR" sz="2000" i="1" dirty="0">
                    <a:latin typeface="Trebuchet MS" panose="020B0603020202020204" pitchFamily="34" charset="0"/>
                  </a:rPr>
                  <a:t>t</a:t>
                </a:r>
                <a:r>
                  <a:rPr lang="en-US" altLang="el-GR" sz="2000" dirty="0">
                    <a:latin typeface="Trebuchet MS" panose="020B0603020202020204" pitchFamily="34" charset="0"/>
                  </a:rPr>
                  <a:t>=0 </a:t>
                </a:r>
                <a:r>
                  <a:rPr lang="el-GR" altLang="el-GR" sz="2000" dirty="0">
                    <a:latin typeface="Trebuchet MS" panose="020B0603020202020204" pitchFamily="34" charset="0"/>
                  </a:rPr>
                  <a:t>οριζόντια δύναμη με μέτρο </a:t>
                </a:r>
                <a:r>
                  <a:rPr lang="en-US" altLang="el-GR" sz="2000" i="1" dirty="0">
                    <a:latin typeface="Trebuchet MS" panose="020B0603020202020204" pitchFamily="34" charset="0"/>
                  </a:rPr>
                  <a:t>F</a:t>
                </a:r>
                <a:r>
                  <a:rPr lang="en-US" altLang="el-GR" sz="2000" dirty="0">
                    <a:latin typeface="Trebuchet MS" panose="020B0603020202020204" pitchFamily="34" charset="0"/>
                  </a:rPr>
                  <a:t>=10N </a:t>
                </a:r>
                <a:r>
                  <a:rPr lang="el-GR" altLang="el-GR" sz="2000" dirty="0">
                    <a:latin typeface="Trebuchet MS" panose="020B0603020202020204" pitchFamily="34" charset="0"/>
                  </a:rPr>
                  <a:t>και κατεύθυνση εκείνη της </a:t>
                </a:r>
                <a14:m>
                  <m:oMath xmlns:m="http://schemas.openxmlformats.org/officeDocument/2006/math">
                    <m:acc>
                      <m:accPr>
                        <m:chr m:val="⃗"/>
                        <m:ctrlPr>
                          <a:rPr lang="el-GR" altLang="el-GR" sz="2000" i="1" smtClean="0">
                            <a:latin typeface="Cambria Math" panose="02040503050406030204" pitchFamily="18" charset="0"/>
                          </a:rPr>
                        </m:ctrlPr>
                      </m:accPr>
                      <m:e>
                        <m:r>
                          <a:rPr lang="el-GR" altLang="el-GR" sz="2000" b="0" i="1" smtClean="0">
                            <a:latin typeface="Cambria Math" panose="02040503050406030204" pitchFamily="18" charset="0"/>
                          </a:rPr>
                          <m:t>𝜐</m:t>
                        </m:r>
                      </m:e>
                    </m:acc>
                  </m:oMath>
                </a14:m>
                <a:r>
                  <a:rPr lang="el-GR" altLang="el-GR" sz="2000" dirty="0">
                    <a:latin typeface="Trebuchet MS" panose="020B0603020202020204" pitchFamily="34" charset="0"/>
                  </a:rPr>
                  <a:t>. Να βρείτε την κινητική ενέργεια του σώματος αρχικά και την κινητική του ενέργεια μετά από μετατόπιση κατά 5</a:t>
                </a:r>
                <a:r>
                  <a:rPr lang="en-US" altLang="el-GR" sz="2000" dirty="0">
                    <a:latin typeface="Trebuchet MS" panose="020B0603020202020204" pitchFamily="34" charset="0"/>
                  </a:rPr>
                  <a:t>m</a:t>
                </a:r>
                <a:r>
                  <a:rPr lang="el-GR" altLang="el-GR" sz="2000"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από τη στιγμή που άρχισε να ασκείται η</a:t>
                </a:r>
                <a:r>
                  <a:rPr lang="en-US" altLang="el-GR" sz="2000" dirty="0">
                    <a:latin typeface="Trebuchet MS" panose="020B0603020202020204" pitchFamily="34" charset="0"/>
                  </a:rPr>
                  <a:t> </a:t>
                </a:r>
                <a14:m>
                  <m:oMath xmlns:m="http://schemas.openxmlformats.org/officeDocument/2006/math">
                    <m:acc>
                      <m:accPr>
                        <m:chr m:val="⃗"/>
                        <m:ctrlPr>
                          <a:rPr lang="en-US" altLang="el-GR" sz="2000" i="1" smtClean="0">
                            <a:latin typeface="Cambria Math" panose="02040503050406030204" pitchFamily="18" charset="0"/>
                          </a:rPr>
                        </m:ctrlPr>
                      </m:accPr>
                      <m:e>
                        <m:r>
                          <a:rPr lang="en-US" altLang="el-GR" sz="2000" b="0" i="1" smtClean="0">
                            <a:latin typeface="Cambria Math" panose="02040503050406030204" pitchFamily="18" charset="0"/>
                          </a:rPr>
                          <m:t>𝐹</m:t>
                        </m:r>
                      </m:e>
                    </m:acc>
                  </m:oMath>
                </a14:m>
                <a:r>
                  <a:rPr lang="en-US" altLang="el-GR" sz="2000" dirty="0">
                    <a:latin typeface="Trebuchet MS" panose="020B0603020202020204" pitchFamily="34" charset="0"/>
                  </a:rPr>
                  <a:t>.</a:t>
                </a:r>
                <a:r>
                  <a:rPr lang="el-GR" altLang="el-GR" sz="2000" dirty="0">
                    <a:latin typeface="Trebuchet MS" panose="020B0603020202020204" pitchFamily="34" charset="0"/>
                  </a:rPr>
                  <a:t> </a:t>
                </a:r>
                <a:endParaRPr lang="el-GR" altLang="el-GR" sz="2000" b="1" dirty="0">
                  <a:latin typeface="Trebuchet MS" panose="020B0603020202020204" pitchFamily="34" charset="0"/>
                </a:endParaRPr>
              </a:p>
            </p:txBody>
          </p:sp>
        </mc:Choice>
        <mc:Fallback xmlns="">
          <p:sp>
            <p:nvSpPr>
              <p:cNvPr id="6" name="Text Box 4"/>
              <p:cNvSpPr txBox="1">
                <a:spLocks noRot="1" noChangeAspect="1" noMove="1" noResize="1" noEditPoints="1" noAdjustHandles="1" noChangeArrowheads="1" noChangeShapeType="1" noTextEdit="1"/>
              </p:cNvSpPr>
              <p:nvPr/>
            </p:nvSpPr>
            <p:spPr bwMode="auto">
              <a:xfrm>
                <a:off x="1732026" y="523685"/>
                <a:ext cx="8352606" cy="2918428"/>
              </a:xfrm>
              <a:prstGeom prst="rect">
                <a:avLst/>
              </a:prstGeom>
              <a:blipFill>
                <a:blip r:embed="rId2"/>
                <a:stretch>
                  <a:fillRect l="-730" r="-803" b="-20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9" name="Rectangle 5"/>
          <p:cNvSpPr>
            <a:spLocks noChangeArrowheads="1"/>
          </p:cNvSpPr>
          <p:nvPr/>
        </p:nvSpPr>
        <p:spPr bwMode="auto">
          <a:xfrm>
            <a:off x="1732026" y="3605213"/>
            <a:ext cx="83526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pPr>
            <a:r>
              <a:rPr lang="el-GR" altLang="el-GR" sz="2000" b="1" dirty="0">
                <a:latin typeface="Trebuchet MS" panose="020B0603020202020204" pitchFamily="34" charset="0"/>
              </a:rPr>
              <a:t>1</a:t>
            </a:r>
            <a:r>
              <a:rPr lang="en-US" altLang="el-GR" sz="2000" b="1"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Ένα σώμα μάζας </a:t>
            </a:r>
            <a:r>
              <a:rPr lang="en-US" altLang="el-GR" sz="2000" i="1" dirty="0">
                <a:latin typeface="Trebuchet MS" panose="020B0603020202020204" pitchFamily="34" charset="0"/>
              </a:rPr>
              <a:t>m</a:t>
            </a:r>
            <a:r>
              <a:rPr lang="en-US" altLang="el-GR" sz="2000" dirty="0">
                <a:latin typeface="Trebuchet MS" panose="020B0603020202020204" pitchFamily="34" charset="0"/>
              </a:rPr>
              <a:t>=</a:t>
            </a:r>
            <a:r>
              <a:rPr lang="el-GR" altLang="el-GR" sz="2000" dirty="0">
                <a:latin typeface="Trebuchet MS" panose="020B0603020202020204" pitchFamily="34" charset="0"/>
              </a:rPr>
              <a:t>2</a:t>
            </a:r>
            <a:r>
              <a:rPr lang="en-US" altLang="el-GR" sz="2000" dirty="0">
                <a:latin typeface="Trebuchet MS" panose="020B0603020202020204" pitchFamily="34" charset="0"/>
              </a:rPr>
              <a:t>kg</a:t>
            </a:r>
            <a:r>
              <a:rPr lang="el-GR" altLang="el-GR" sz="2000" dirty="0">
                <a:latin typeface="Trebuchet MS" panose="020B0603020202020204" pitchFamily="34" charset="0"/>
              </a:rPr>
              <a:t> αρχικά ηρεμεί σε λείο οριζόντιο επίπεδο. Στο σώμα αρχίζει να ασκείται δύναμη </a:t>
            </a:r>
            <a:r>
              <a:rPr lang="en-US" altLang="el-GR" sz="2000" i="1" dirty="0">
                <a:latin typeface="Trebuchet MS" panose="020B0603020202020204" pitchFamily="34" charset="0"/>
              </a:rPr>
              <a:t>F</a:t>
            </a:r>
            <a:r>
              <a:rPr lang="en-US" altLang="el-GR" sz="2000" dirty="0">
                <a:latin typeface="Trebuchet MS" panose="020B0603020202020204" pitchFamily="34" charset="0"/>
              </a:rPr>
              <a:t>=10N</a:t>
            </a:r>
            <a:r>
              <a:rPr lang="el-GR" altLang="el-GR" sz="2000" dirty="0">
                <a:latin typeface="Trebuchet MS" panose="020B0603020202020204" pitchFamily="34" charset="0"/>
              </a:rPr>
              <a:t>, που σχηματίζει με το οριζόντιο επίπεδο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Να βρείτε την ταχύτητα του σώματος μετά από μετατόπισή του κατά 3,2</a:t>
            </a:r>
            <a:r>
              <a:rPr lang="en-US" altLang="el-GR" sz="2000" dirty="0">
                <a:latin typeface="Trebuchet MS" panose="020B0603020202020204" pitchFamily="34" charset="0"/>
              </a:rPr>
              <a:t>m. </a:t>
            </a:r>
            <a:r>
              <a:rPr lang="el-GR" altLang="el-GR" sz="2000" dirty="0">
                <a:latin typeface="Trebuchet MS" panose="020B0603020202020204" pitchFamily="34" charset="0"/>
              </a:rPr>
              <a:t> </a:t>
            </a:r>
          </a:p>
        </p:txBody>
      </p:sp>
      <p:sp>
        <p:nvSpPr>
          <p:cNvPr id="2" name="TextBox 1"/>
          <p:cNvSpPr txBox="1"/>
          <p:nvPr/>
        </p:nvSpPr>
        <p:spPr>
          <a:xfrm>
            <a:off x="5515610" y="2921046"/>
            <a:ext cx="2510790"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α</a:t>
            </a:r>
            <a:r>
              <a:rPr lang="el-GR" sz="2000" b="1" dirty="0">
                <a:solidFill>
                  <a:srgbClr val="FF0000"/>
                </a:solidFill>
                <a:latin typeface="Trebuchet MS" panose="020B0603020202020204" pitchFamily="34" charset="0"/>
              </a:rPr>
              <a:t> = 8</a:t>
            </a:r>
            <a:r>
              <a:rPr lang="en-US" sz="2000" b="1" dirty="0">
                <a:solidFill>
                  <a:srgbClr val="FF0000"/>
                </a:solidFill>
                <a:latin typeface="Trebuchet MS" panose="020B0603020202020204" pitchFamily="34" charset="0"/>
              </a:rPr>
              <a:t>J</a:t>
            </a:r>
            <a:r>
              <a:rPr lang="el-GR" sz="2000" b="1" dirty="0">
                <a:solidFill>
                  <a:srgbClr val="FF0000"/>
                </a:solidFill>
                <a:latin typeface="Trebuchet MS" panose="020B0603020202020204" pitchFamily="34" charset="0"/>
              </a:rPr>
              <a:t>,    </a:t>
            </a:r>
            <a:r>
              <a:rPr lang="en-US" sz="2000" b="1" i="1" dirty="0">
                <a:solidFill>
                  <a:srgbClr val="FF0000"/>
                </a:solidFill>
                <a:latin typeface="Trebuchet MS" panose="020B0603020202020204" pitchFamily="34" charset="0"/>
              </a:rPr>
              <a:t>K</a:t>
            </a:r>
            <a:r>
              <a:rPr lang="el-GR" sz="2000" b="1" dirty="0">
                <a:solidFill>
                  <a:srgbClr val="FF0000"/>
                </a:solidFill>
                <a:latin typeface="Trebuchet MS" panose="020B0603020202020204" pitchFamily="34" charset="0"/>
              </a:rPr>
              <a:t> = 58</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
        <p:nvSpPr>
          <p:cNvPr id="7" name="TextBox 6"/>
          <p:cNvSpPr txBox="1"/>
          <p:nvPr/>
        </p:nvSpPr>
        <p:spPr>
          <a:xfrm>
            <a:off x="6650970" y="5067723"/>
            <a:ext cx="1281958"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r>
              <a:rPr lang="el-GR" sz="2000" b="1" dirty="0">
                <a:solidFill>
                  <a:srgbClr val="FF0000"/>
                </a:solidFill>
                <a:latin typeface="Trebuchet MS" panose="020B0603020202020204" pitchFamily="34" charset="0"/>
              </a:rPr>
              <a:t>4</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
        <p:nvSpPr>
          <p:cNvPr id="5" name="Θέση ημερομηνίας 4">
            <a:extLst>
              <a:ext uri="{FF2B5EF4-FFF2-40B4-BE49-F238E27FC236}">
                <a16:creationId xmlns:a16="http://schemas.microsoft.com/office/drawing/2014/main" id="{447B0939-2CE8-48EB-A6F9-32F7BCE5683E}"/>
              </a:ext>
            </a:extLst>
          </p:cNvPr>
          <p:cNvSpPr>
            <a:spLocks noGrp="1"/>
          </p:cNvSpPr>
          <p:nvPr>
            <p:ph type="dt" sz="half" idx="10"/>
          </p:nvPr>
        </p:nvSpPr>
        <p:spPr/>
        <p:txBody>
          <a:bodyPr/>
          <a:lstStyle/>
          <a:p>
            <a:fld id="{A2BD3894-B122-408B-9A06-B3BF668C86A2}"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0928B3F-6FD1-4D64-A35A-21EEA3CFD756}"/>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5515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Ομάδα 23"/>
          <p:cNvGrpSpPr/>
          <p:nvPr/>
        </p:nvGrpSpPr>
        <p:grpSpPr>
          <a:xfrm>
            <a:off x="1965324" y="504214"/>
            <a:ext cx="8135937" cy="3876636"/>
            <a:chOff x="1965324" y="504214"/>
            <a:chExt cx="8135937" cy="3876636"/>
          </a:xfrm>
        </p:grpSpPr>
        <p:grpSp>
          <p:nvGrpSpPr>
            <p:cNvPr id="6" name="Group 23"/>
            <p:cNvGrpSpPr>
              <a:grpSpLocks/>
            </p:cNvGrpSpPr>
            <p:nvPr/>
          </p:nvGrpSpPr>
          <p:grpSpPr bwMode="auto">
            <a:xfrm>
              <a:off x="3620293" y="884829"/>
              <a:ext cx="4321175" cy="881062"/>
              <a:chOff x="1292" y="436"/>
              <a:chExt cx="2722" cy="555"/>
            </a:xfrm>
          </p:grpSpPr>
          <p:sp>
            <p:nvSpPr>
              <p:cNvPr id="8" name="Line 4"/>
              <p:cNvSpPr>
                <a:spLocks noChangeShapeType="1"/>
              </p:cNvSpPr>
              <p:nvPr/>
            </p:nvSpPr>
            <p:spPr bwMode="auto">
              <a:xfrm>
                <a:off x="1292" y="799"/>
                <a:ext cx="2722" cy="0"/>
              </a:xfrm>
              <a:prstGeom prst="line">
                <a:avLst/>
              </a:prstGeom>
              <a:noFill/>
              <a:ln w="9525">
                <a:solidFill>
                  <a:srgbClr val="C0C0C0"/>
                </a:solidFill>
                <a:round/>
                <a:headEnd/>
                <a:tailEnd/>
              </a:ln>
              <a:effectLst/>
              <a:scene3d>
                <a:camera prst="legacyObliqueTopRight"/>
                <a:lightRig rig="legacyFlat3" dir="b"/>
              </a:scene3d>
              <a:sp3d extrusionH="430200" prstMaterial="legacyMatte">
                <a:bevelT w="13500" h="13500" prst="angle"/>
                <a:bevelB w="13500" h="13500" prst="angle"/>
                <a:extrusionClr>
                  <a:srgbClr val="C0C0C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9" name="Text Box 5"/>
              <p:cNvSpPr txBox="1">
                <a:spLocks noChangeArrowheads="1"/>
              </p:cNvSpPr>
              <p:nvPr/>
            </p:nvSpPr>
            <p:spPr bwMode="auto">
              <a:xfrm>
                <a:off x="2472"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0" name="Text Box 6"/>
              <p:cNvSpPr txBox="1">
                <a:spLocks noChangeArrowheads="1"/>
              </p:cNvSpPr>
              <p:nvPr/>
            </p:nvSpPr>
            <p:spPr bwMode="auto">
              <a:xfrm>
                <a:off x="1474"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1" name="Text Box 7"/>
              <p:cNvSpPr txBox="1">
                <a:spLocks noChangeArrowheads="1"/>
              </p:cNvSpPr>
              <p:nvPr/>
            </p:nvSpPr>
            <p:spPr bwMode="auto">
              <a:xfrm>
                <a:off x="3424"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6" name="Text Box 13"/>
              <p:cNvSpPr txBox="1">
                <a:spLocks noChangeArrowheads="1"/>
              </p:cNvSpPr>
              <p:nvPr/>
            </p:nvSpPr>
            <p:spPr bwMode="auto">
              <a:xfrm>
                <a:off x="1474" y="754"/>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a:t>Α</a:t>
                </a:r>
              </a:p>
            </p:txBody>
          </p:sp>
          <p:sp>
            <p:nvSpPr>
              <p:cNvPr id="17" name="Text Box 14"/>
              <p:cNvSpPr txBox="1">
                <a:spLocks noChangeArrowheads="1"/>
              </p:cNvSpPr>
              <p:nvPr/>
            </p:nvSpPr>
            <p:spPr bwMode="auto">
              <a:xfrm>
                <a:off x="3696" y="754"/>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a:t>Γ</a:t>
                </a:r>
              </a:p>
            </p:txBody>
          </p:sp>
          <p:grpSp>
            <p:nvGrpSpPr>
              <p:cNvPr id="18" name="Group 22"/>
              <p:cNvGrpSpPr>
                <a:grpSpLocks/>
              </p:cNvGrpSpPr>
              <p:nvPr/>
            </p:nvGrpSpPr>
            <p:grpSpPr bwMode="auto">
              <a:xfrm>
                <a:off x="1746" y="799"/>
                <a:ext cx="1950" cy="192"/>
                <a:chOff x="1746" y="799"/>
                <a:chExt cx="1950" cy="192"/>
              </a:xfrm>
            </p:grpSpPr>
            <p:sp>
              <p:nvSpPr>
                <p:cNvPr id="19" name="Line 16"/>
                <p:cNvSpPr>
                  <a:spLocks noChangeShapeType="1"/>
                </p:cNvSpPr>
                <p:nvPr/>
              </p:nvSpPr>
              <p:spPr bwMode="auto">
                <a:xfrm>
                  <a:off x="1746" y="799"/>
                  <a:ext cx="0" cy="1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Line 17"/>
                <p:cNvSpPr>
                  <a:spLocks noChangeShapeType="1"/>
                </p:cNvSpPr>
                <p:nvPr/>
              </p:nvSpPr>
              <p:spPr bwMode="auto">
                <a:xfrm>
                  <a:off x="3696" y="799"/>
                  <a:ext cx="0" cy="18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Line 18"/>
                <p:cNvSpPr>
                  <a:spLocks noChangeShapeType="1"/>
                </p:cNvSpPr>
                <p:nvPr/>
              </p:nvSpPr>
              <p:spPr bwMode="auto">
                <a:xfrm>
                  <a:off x="1746" y="890"/>
                  <a:ext cx="90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 name="Line 19"/>
                <p:cNvSpPr>
                  <a:spLocks noChangeShapeType="1"/>
                </p:cNvSpPr>
                <p:nvPr/>
              </p:nvSpPr>
              <p:spPr bwMode="auto">
                <a:xfrm>
                  <a:off x="2880" y="890"/>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Text Box 20"/>
                <p:cNvSpPr txBox="1">
                  <a:spLocks noChangeArrowheads="1"/>
                </p:cNvSpPr>
                <p:nvPr/>
              </p:nvSpPr>
              <p:spPr bwMode="auto">
                <a:xfrm>
                  <a:off x="2608" y="799"/>
                  <a:ext cx="4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dirty="0"/>
                    <a:t>16</a:t>
                  </a:r>
                  <a:r>
                    <a:rPr lang="en-US" altLang="el-GR" sz="1400" dirty="0"/>
                    <a:t>m</a:t>
                  </a:r>
                  <a:endParaRPr lang="el-GR" altLang="el-GR" sz="1400" dirty="0"/>
                </a:p>
              </p:txBody>
            </p:sp>
          </p:grpSp>
        </p:grpSp>
        <p:sp>
          <p:nvSpPr>
            <p:cNvPr id="7" name="Text Box 24"/>
            <p:cNvSpPr txBox="1">
              <a:spLocks noChangeArrowheads="1"/>
            </p:cNvSpPr>
            <p:nvPr/>
          </p:nvSpPr>
          <p:spPr bwMode="auto">
            <a:xfrm>
              <a:off x="1965324" y="1980193"/>
              <a:ext cx="813593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l-GR" altLang="el-GR" sz="2000" dirty="0">
                  <a:latin typeface="Trebuchet MS" panose="020B0603020202020204" pitchFamily="34" charset="0"/>
                </a:rPr>
                <a:t>Ένα</a:t>
              </a:r>
              <a:r>
                <a:rPr lang="el-GR" altLang="el-GR" sz="2000" b="1" dirty="0">
                  <a:latin typeface="Trebuchet MS" panose="020B0603020202020204" pitchFamily="34" charset="0"/>
                </a:rPr>
                <a:t> </a:t>
              </a:r>
              <a:r>
                <a:rPr lang="el-GR" altLang="el-GR" sz="2000" dirty="0">
                  <a:latin typeface="Trebuchet MS" panose="020B0603020202020204" pitchFamily="34" charset="0"/>
                </a:rPr>
                <a:t>σώμα</a:t>
              </a:r>
              <a:r>
                <a:rPr lang="el-GR" altLang="el-GR" sz="2000" b="1" dirty="0">
                  <a:latin typeface="Trebuchet MS" panose="020B0603020202020204" pitchFamily="34" charset="0"/>
                </a:rPr>
                <a:t> </a:t>
              </a:r>
              <a:r>
                <a:rPr lang="el-GR" altLang="el-GR" sz="2000" dirty="0">
                  <a:latin typeface="Trebuchet MS" panose="020B0603020202020204" pitchFamily="34" charset="0"/>
                </a:rPr>
                <a:t>κινείται σε οριζόντιο δάπεδο και στη θέση Α έχει κινητική ενέργεια 80</a:t>
              </a:r>
              <a:r>
                <a:rPr lang="en-US" altLang="el-GR" sz="2000" dirty="0">
                  <a:latin typeface="Trebuchet MS" panose="020B0603020202020204" pitchFamily="34" charset="0"/>
                </a:rPr>
                <a:t>J. </a:t>
              </a:r>
              <a:r>
                <a:rPr lang="el-GR" altLang="el-GR" sz="2000" dirty="0">
                  <a:latin typeface="Trebuchet MS" panose="020B0603020202020204" pitchFamily="34" charset="0"/>
                </a:rPr>
                <a:t>Να βρείτε την κινητική ενέργεια του σώματος στη θέση Γ, όταν η μόνη οριζόντια δύναμη που δέχεται το σώμα είναι η δύναμη της τριβής από το δάπεδο, μέτρου 5Ν. Η απόσταση του Γ από το Α είναι 16</a:t>
              </a:r>
              <a:r>
                <a:rPr lang="en-US" altLang="el-GR" sz="2000" dirty="0">
                  <a:latin typeface="Trebuchet MS" panose="020B0603020202020204" pitchFamily="34" charset="0"/>
                </a:rPr>
                <a:t>m.</a:t>
              </a:r>
              <a:endParaRPr lang="el-GR" altLang="el-GR" sz="2000" b="1" dirty="0">
                <a:latin typeface="Trebuchet MS" panose="020B0603020202020204" pitchFamily="34" charset="0"/>
              </a:endParaRPr>
            </a:p>
          </p:txBody>
        </p:sp>
        <p:sp>
          <p:nvSpPr>
            <p:cNvPr id="2" name="Ορθογώνιο 1"/>
            <p:cNvSpPr/>
            <p:nvPr/>
          </p:nvSpPr>
          <p:spPr>
            <a:xfrm>
              <a:off x="1965324" y="504214"/>
              <a:ext cx="607859" cy="369332"/>
            </a:xfrm>
            <a:prstGeom prst="rect">
              <a:avLst/>
            </a:prstGeom>
          </p:spPr>
          <p:txBody>
            <a:bodyPr wrap="none">
              <a:spAutoFit/>
            </a:bodyPr>
            <a:lstStyle/>
            <a:p>
              <a:r>
                <a:rPr lang="el-GR" altLang="el-GR" b="1" dirty="0">
                  <a:latin typeface="Trebuchet MS" panose="020B0603020202020204" pitchFamily="34" charset="0"/>
                </a:rPr>
                <a:t>13. </a:t>
              </a:r>
              <a:endParaRPr lang="el-GR" dirty="0"/>
            </a:p>
          </p:txBody>
        </p:sp>
      </p:grpSp>
      <p:sp>
        <p:nvSpPr>
          <p:cNvPr id="25" name="TextBox 24"/>
          <p:cNvSpPr txBox="1"/>
          <p:nvPr/>
        </p:nvSpPr>
        <p:spPr>
          <a:xfrm>
            <a:off x="4505339" y="3894175"/>
            <a:ext cx="1111219"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Γ</a:t>
            </a:r>
            <a:r>
              <a:rPr lang="el-GR" sz="2000" b="1" dirty="0">
                <a:solidFill>
                  <a:srgbClr val="FF0000"/>
                </a:solidFill>
                <a:latin typeface="Trebuchet MS" panose="020B0603020202020204" pitchFamily="34" charset="0"/>
              </a:rPr>
              <a:t> = 0</a:t>
            </a:r>
            <a:r>
              <a:rPr lang="en-US" sz="2000" b="1" dirty="0">
                <a:solidFill>
                  <a:srgbClr val="FF0000"/>
                </a:solidFill>
                <a:latin typeface="Trebuchet MS" panose="020B0603020202020204" pitchFamily="34" charset="0"/>
              </a:rPr>
              <a:t>J</a:t>
            </a:r>
            <a:r>
              <a:rPr lang="el-GR" sz="2000" b="1" dirty="0">
                <a:solidFill>
                  <a:srgbClr val="FF0000"/>
                </a:solidFill>
                <a:latin typeface="Trebuchet MS" panose="020B0603020202020204" pitchFamily="34" charset="0"/>
              </a:rPr>
              <a:t>    </a:t>
            </a:r>
          </a:p>
        </p:txBody>
      </p:sp>
      <p:sp>
        <p:nvSpPr>
          <p:cNvPr id="5" name="Θέση ημερομηνίας 4">
            <a:extLst>
              <a:ext uri="{FF2B5EF4-FFF2-40B4-BE49-F238E27FC236}">
                <a16:creationId xmlns:a16="http://schemas.microsoft.com/office/drawing/2014/main" id="{C8ACEE79-0706-484C-8B60-03AAD2465E83}"/>
              </a:ext>
            </a:extLst>
          </p:cNvPr>
          <p:cNvSpPr>
            <a:spLocks noGrp="1"/>
          </p:cNvSpPr>
          <p:nvPr>
            <p:ph type="dt" sz="half" idx="10"/>
          </p:nvPr>
        </p:nvSpPr>
        <p:spPr/>
        <p:txBody>
          <a:bodyPr/>
          <a:lstStyle/>
          <a:p>
            <a:fld id="{7B195126-49C0-4C41-BA49-017B4F7F1E5D}"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2385E171-501C-4EFB-B374-0865EA98E7DA}"/>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5108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Ομάδα 16"/>
          <p:cNvGrpSpPr/>
          <p:nvPr/>
        </p:nvGrpSpPr>
        <p:grpSpPr>
          <a:xfrm>
            <a:off x="1591675" y="226939"/>
            <a:ext cx="9008650" cy="5730099"/>
            <a:chOff x="1625823" y="354955"/>
            <a:chExt cx="9008650" cy="5730099"/>
          </a:xfrm>
        </p:grpSpPr>
        <mc:AlternateContent xmlns:mc="http://schemas.openxmlformats.org/markup-compatibility/2006" xmlns:a14="http://schemas.microsoft.com/office/drawing/2010/main">
          <mc:Choice Requires="a14">
            <p:sp>
              <p:nvSpPr>
                <p:cNvPr id="6" name="Text Box 4"/>
                <p:cNvSpPr txBox="1">
                  <a:spLocks noChangeArrowheads="1"/>
                </p:cNvSpPr>
                <p:nvPr/>
              </p:nvSpPr>
              <p:spPr bwMode="auto">
                <a:xfrm>
                  <a:off x="1625823" y="1166079"/>
                  <a:ext cx="9008650" cy="49189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Trebuchet MS" panose="020B0603020202020204" pitchFamily="34" charset="0"/>
                    </a:rPr>
                    <a:t>1</a:t>
                  </a:r>
                  <a:r>
                    <a:rPr lang="en-US" altLang="el-GR" sz="2000" b="1" dirty="0">
                      <a:latin typeface="Trebuchet MS" panose="020B0603020202020204" pitchFamily="34" charset="0"/>
                    </a:rPr>
                    <a:t>4.  </a:t>
                  </a:r>
                  <a:r>
                    <a:rPr lang="el-GR" altLang="el-GR" sz="2000" dirty="0">
                      <a:latin typeface="Trebuchet MS" panose="020B0603020202020204" pitchFamily="34" charset="0"/>
                    </a:rPr>
                    <a:t>Σε σώμα μάζας 5</a:t>
                  </a:r>
                  <a:r>
                    <a:rPr lang="en-US" altLang="el-GR" sz="2000" dirty="0">
                      <a:latin typeface="Trebuchet MS" panose="020B0603020202020204" pitchFamily="34" charset="0"/>
                    </a:rPr>
                    <a:t>kg </a:t>
                  </a:r>
                  <a:r>
                    <a:rPr lang="el-GR" altLang="el-GR" sz="2000" dirty="0">
                      <a:latin typeface="Trebuchet MS" panose="020B0603020202020204" pitchFamily="34" charset="0"/>
                    </a:rPr>
                    <a:t>το οποίο αρχικά ηρεμεί σε οριζόντιο δάπεδο, αρχίζει να ασκείται δύναμη μέτρου </a:t>
                  </a:r>
                  <a:r>
                    <a:rPr lang="en-US" altLang="el-GR" sz="2000" i="1" dirty="0">
                      <a:latin typeface="Trebuchet MS" panose="020B0603020202020204" pitchFamily="34" charset="0"/>
                    </a:rPr>
                    <a:t>F</a:t>
                  </a:r>
                  <a:r>
                    <a:rPr lang="el-GR" altLang="el-GR" sz="2000" dirty="0">
                      <a:latin typeface="Trebuchet MS" panose="020B0603020202020204" pitchFamily="34" charset="0"/>
                    </a:rPr>
                    <a:t>=50Ν, όπως φαίνεται στο σχήμα. Ο συντελεστής τριβής ολίσθησης ανάμεσα στο σώμα και στο δάπεδο είναι 0,5. Να βρείτε</a:t>
                  </a:r>
                  <a:r>
                    <a:rPr lang="en-US" altLang="el-GR" sz="2000" dirty="0">
                      <a:latin typeface="Trebuchet MS" panose="020B0603020202020204" pitchFamily="34" charset="0"/>
                    </a:rPr>
                    <a:t>:</a:t>
                  </a:r>
                  <a:endParaRPr lang="el-GR" altLang="el-GR" sz="2000" dirty="0">
                    <a:latin typeface="Trebuchet MS" panose="020B0603020202020204" pitchFamily="34" charset="0"/>
                  </a:endParaRPr>
                </a:p>
                <a:p>
                  <a:pPr algn="just">
                    <a:spcBef>
                      <a:spcPct val="50000"/>
                    </a:spcBef>
                  </a:pPr>
                  <a:r>
                    <a:rPr lang="el-GR" altLang="el-GR" sz="2000" b="1" dirty="0">
                      <a:latin typeface="Trebuchet MS" panose="020B0603020202020204" pitchFamily="34" charset="0"/>
                    </a:rPr>
                    <a:t>α.</a:t>
                  </a:r>
                  <a:r>
                    <a:rPr lang="el-GR" altLang="el-GR" sz="2000" dirty="0">
                      <a:latin typeface="Trebuchet MS" panose="020B0603020202020204" pitchFamily="34" charset="0"/>
                    </a:rPr>
                    <a:t>  Την αντίδραση του δαπέδου στο σώμα καθώς αυτό κινείται.</a:t>
                  </a:r>
                </a:p>
                <a:p>
                  <a:pPr algn="just">
                    <a:spcBef>
                      <a:spcPct val="50000"/>
                    </a:spcBef>
                  </a:pPr>
                  <a:r>
                    <a:rPr lang="el-GR" altLang="el-GR" sz="2000" b="1" dirty="0">
                      <a:latin typeface="Trebuchet MS" panose="020B0603020202020204" pitchFamily="34" charset="0"/>
                    </a:rPr>
                    <a:t>β.</a:t>
                  </a:r>
                  <a:r>
                    <a:rPr lang="en-US" altLang="el-GR" sz="2000" dirty="0">
                      <a:latin typeface="Trebuchet MS" panose="020B0603020202020204" pitchFamily="34" charset="0"/>
                    </a:rPr>
                    <a:t> </a:t>
                  </a:r>
                  <a:r>
                    <a:rPr lang="el-GR" altLang="el-GR" sz="2000" dirty="0">
                      <a:latin typeface="Trebuchet MS" panose="020B0603020202020204" pitchFamily="34" charset="0"/>
                    </a:rPr>
                    <a:t> Την επιτάχυνση του σώματος.</a:t>
                  </a:r>
                </a:p>
                <a:p>
                  <a:pPr algn="just">
                    <a:spcBef>
                      <a:spcPct val="50000"/>
                    </a:spcBef>
                  </a:pPr>
                  <a:r>
                    <a:rPr lang="el-GR" altLang="el-GR" sz="2000" b="1" dirty="0">
                      <a:latin typeface="Trebuchet MS" panose="020B0603020202020204" pitchFamily="34" charset="0"/>
                    </a:rPr>
                    <a:t>γ.  </a:t>
                  </a:r>
                  <a:r>
                    <a:rPr lang="el-GR" altLang="el-GR" sz="2000" dirty="0">
                      <a:latin typeface="Trebuchet MS" panose="020B0603020202020204" pitchFamily="34" charset="0"/>
                    </a:rPr>
                    <a:t>Την</a:t>
                  </a:r>
                  <a:r>
                    <a:rPr lang="el-GR" altLang="el-GR" sz="2000" b="1" dirty="0">
                      <a:latin typeface="Trebuchet MS" panose="020B0603020202020204" pitchFamily="34" charset="0"/>
                    </a:rPr>
                    <a:t> </a:t>
                  </a:r>
                  <a:r>
                    <a:rPr lang="el-GR" altLang="el-GR" sz="2000" dirty="0">
                      <a:latin typeface="Trebuchet MS" panose="020B0603020202020204" pitchFamily="34" charset="0"/>
                    </a:rPr>
                    <a:t>ταχύτητα</a:t>
                  </a:r>
                  <a:r>
                    <a:rPr lang="el-GR" altLang="el-GR" sz="2000" b="1" dirty="0">
                      <a:latin typeface="Trebuchet MS" panose="020B0603020202020204" pitchFamily="34" charset="0"/>
                    </a:rPr>
                    <a:t> </a:t>
                  </a:r>
                  <a:r>
                    <a:rPr lang="el-GR" altLang="el-GR" sz="2000" dirty="0">
                      <a:latin typeface="Trebuchet MS" panose="020B0603020202020204" pitchFamily="34" charset="0"/>
                    </a:rPr>
                    <a:t>του σώματος μόλις έχει διανύσει απόσταση 3</a:t>
                  </a:r>
                  <a:r>
                    <a:rPr lang="en-US" altLang="el-GR" sz="2000" dirty="0">
                      <a:latin typeface="Trebuchet MS" panose="020B0603020202020204" pitchFamily="34" charset="0"/>
                    </a:rPr>
                    <a:t>m.</a:t>
                  </a:r>
                </a:p>
                <a:p>
                  <a:pPr algn="just">
                    <a:spcBef>
                      <a:spcPct val="50000"/>
                    </a:spcBef>
                  </a:pPr>
                  <a:r>
                    <a:rPr lang="el-GR" altLang="el-GR" sz="2000" dirty="0">
                      <a:latin typeface="Trebuchet MS" panose="020B0603020202020204" pitchFamily="34" charset="0"/>
                    </a:rPr>
                    <a:t>Τη στιγμή που το σώμα έχει διανύσει 3</a:t>
                  </a:r>
                  <a:r>
                    <a:rPr lang="en-US" altLang="el-GR" sz="2000" dirty="0">
                      <a:latin typeface="Trebuchet MS" panose="020B0603020202020204" pitchFamily="34" charset="0"/>
                    </a:rPr>
                    <a:t>m, </a:t>
                  </a:r>
                  <a:r>
                    <a:rPr lang="el-GR" altLang="el-GR" sz="2000" dirty="0">
                      <a:latin typeface="Trebuchet MS" panose="020B0603020202020204" pitchFamily="34" charset="0"/>
                    </a:rPr>
                    <a:t>παύει να ασκείται η </a:t>
                  </a:r>
                  <a14:m>
                    <m:oMath xmlns:m="http://schemas.openxmlformats.org/officeDocument/2006/math">
                      <m:acc>
                        <m:accPr>
                          <m:chr m:val="⃗"/>
                          <m:ctrlPr>
                            <a:rPr lang="el-GR" altLang="el-GR" sz="2000" i="1" smtClean="0">
                              <a:latin typeface="Cambria Math" panose="02040503050406030204" pitchFamily="18" charset="0"/>
                            </a:rPr>
                          </m:ctrlPr>
                        </m:accPr>
                        <m:e>
                          <m:r>
                            <a:rPr lang="en-US" altLang="el-GR" sz="2000" b="0" i="1" smtClean="0">
                              <a:latin typeface="Cambria Math" panose="02040503050406030204" pitchFamily="18" charset="0"/>
                            </a:rPr>
                            <m:t>𝐹</m:t>
                          </m:r>
                        </m:e>
                      </m:acc>
                    </m:oMath>
                  </a14:m>
                  <a:r>
                    <a:rPr lang="en-US" altLang="el-GR" sz="2000" dirty="0">
                      <a:latin typeface="Trebuchet MS" panose="020B0603020202020204" pitchFamily="34" charset="0"/>
                    </a:rPr>
                    <a:t>. </a:t>
                  </a:r>
                  <a:endParaRPr lang="el-GR" altLang="el-GR" sz="2000" dirty="0">
                    <a:latin typeface="Trebuchet MS" panose="020B0603020202020204" pitchFamily="34" charset="0"/>
                  </a:endParaRPr>
                </a:p>
                <a:p>
                  <a:pPr algn="just">
                    <a:lnSpc>
                      <a:spcPct val="150000"/>
                    </a:lnSpc>
                    <a:spcBef>
                      <a:spcPct val="50000"/>
                    </a:spcBef>
                  </a:pPr>
                  <a:r>
                    <a:rPr lang="el-GR" altLang="el-GR" sz="2000" b="1" dirty="0">
                      <a:latin typeface="Trebuchet MS" panose="020B0603020202020204" pitchFamily="34" charset="0"/>
                    </a:rPr>
                    <a:t>δ.  </a:t>
                  </a:r>
                  <a:r>
                    <a:rPr lang="el-GR" altLang="el-GR" sz="2000" dirty="0">
                      <a:latin typeface="Trebuchet MS" panose="020B0603020202020204" pitchFamily="34" charset="0"/>
                    </a:rPr>
                    <a:t>Να υπολογίσετε το χρόνο που θα χρειαστεί και τη διαδρομή που θα διανύσει, μέχρι να σταματήσει το σώμα.</a:t>
                  </a:r>
                </a:p>
                <a:p>
                  <a:pPr algn="just">
                    <a:spcBef>
                      <a:spcPct val="50000"/>
                    </a:spcBef>
                  </a:pPr>
                  <a:r>
                    <a:rPr lang="el-GR" altLang="el-GR" sz="2000" dirty="0">
                      <a:latin typeface="Trebuchet MS" panose="020B0603020202020204" pitchFamily="34" charset="0"/>
                    </a:rPr>
                    <a:t>Δίνονται</a:t>
                  </a:r>
                  <a:r>
                    <a:rPr lang="en-US" altLang="el-GR" sz="2000" dirty="0">
                      <a:latin typeface="Trebuchet MS" panose="020B0603020202020204" pitchFamily="34" charset="0"/>
                    </a:rPr>
                    <a:t>: </a:t>
                  </a:r>
                  <a:r>
                    <a:rPr lang="el-GR" altLang="el-GR" sz="2000" dirty="0" err="1">
                      <a:latin typeface="Trebuchet MS" panose="020B0603020202020204" pitchFamily="34" charset="0"/>
                    </a:rPr>
                    <a:t>ημ</a:t>
                  </a:r>
                  <a:r>
                    <a:rPr lang="el-GR" altLang="el-GR" sz="2000" i="1" dirty="0" err="1">
                      <a:latin typeface="Trebuchet MS" panose="020B0603020202020204" pitchFamily="34" charset="0"/>
                    </a:rPr>
                    <a:t>φ</a:t>
                  </a:r>
                  <a:r>
                    <a:rPr lang="el-GR" altLang="el-GR" sz="2000" dirty="0">
                      <a:latin typeface="Trebuchet MS" panose="020B0603020202020204" pitchFamily="34" charset="0"/>
                    </a:rPr>
                    <a:t>=0,6 ,   </a:t>
                  </a:r>
                  <a:r>
                    <a:rPr lang="el-GR" altLang="el-GR" sz="2000" dirty="0" err="1">
                      <a:latin typeface="Trebuchet MS" panose="020B0603020202020204" pitchFamily="34" charset="0"/>
                    </a:rPr>
                    <a:t>συν</a:t>
                  </a:r>
                  <a:r>
                    <a:rPr lang="el-GR" altLang="el-GR" sz="2000" i="1" dirty="0" err="1">
                      <a:latin typeface="Trebuchet MS" panose="020B0603020202020204" pitchFamily="34" charset="0"/>
                    </a:rPr>
                    <a:t>φ</a:t>
                  </a:r>
                  <a:r>
                    <a:rPr lang="el-GR" altLang="el-GR" sz="2000" dirty="0">
                      <a:latin typeface="Trebuchet MS" panose="020B0603020202020204" pitchFamily="34" charset="0"/>
                    </a:rPr>
                    <a:t>=0,8 ,     </a:t>
                  </a:r>
                  <a:r>
                    <a:rPr lang="en-US" altLang="el-GR" sz="2000" i="1" dirty="0">
                      <a:latin typeface="Trebuchet MS" panose="020B0603020202020204" pitchFamily="34" charset="0"/>
                    </a:rPr>
                    <a:t>g</a:t>
                  </a:r>
                  <a:r>
                    <a:rPr lang="en-US" altLang="el-GR" sz="2000" dirty="0">
                      <a:latin typeface="Trebuchet MS" panose="020B0603020202020204" pitchFamily="34" charset="0"/>
                    </a:rPr>
                    <a:t>=10m/s</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a:t>
                  </a:r>
                  <a:endParaRPr lang="el-GR" altLang="el-GR" sz="2000" dirty="0">
                    <a:latin typeface="Trebuchet MS" panose="020B0603020202020204" pitchFamily="34" charset="0"/>
                  </a:endParaRPr>
                </a:p>
              </p:txBody>
            </p:sp>
          </mc:Choice>
          <mc:Fallback xmlns="">
            <p:sp>
              <p:nvSpPr>
                <p:cNvPr id="6" name="Text Box 4"/>
                <p:cNvSpPr txBox="1">
                  <a:spLocks noRot="1" noChangeAspect="1" noMove="1" noResize="1" noEditPoints="1" noAdjustHandles="1" noChangeArrowheads="1" noChangeShapeType="1" noTextEdit="1"/>
                </p:cNvSpPr>
                <p:nvPr/>
              </p:nvSpPr>
              <p:spPr bwMode="auto">
                <a:xfrm>
                  <a:off x="1625823" y="1166079"/>
                  <a:ext cx="9008650" cy="4918975"/>
                </a:xfrm>
                <a:prstGeom prst="rect">
                  <a:avLst/>
                </a:prstGeom>
                <a:blipFill>
                  <a:blip r:embed="rId3"/>
                  <a:stretch>
                    <a:fillRect l="-677" r="-744" b="-12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16" name="Ομάδα 15"/>
            <p:cNvGrpSpPr/>
            <p:nvPr/>
          </p:nvGrpSpPr>
          <p:grpSpPr>
            <a:xfrm>
              <a:off x="4221973" y="354955"/>
              <a:ext cx="3816350" cy="811124"/>
              <a:chOff x="4069906" y="232245"/>
              <a:chExt cx="3816350" cy="811124"/>
            </a:xfrm>
          </p:grpSpPr>
          <p:grpSp>
            <p:nvGrpSpPr>
              <p:cNvPr id="7" name="Group 12"/>
              <p:cNvGrpSpPr>
                <a:grpSpLocks/>
              </p:cNvGrpSpPr>
              <p:nvPr/>
            </p:nvGrpSpPr>
            <p:grpSpPr bwMode="auto">
              <a:xfrm>
                <a:off x="4069906" y="467106"/>
                <a:ext cx="3816350" cy="576263"/>
                <a:chOff x="1429" y="300"/>
                <a:chExt cx="2404" cy="363"/>
              </a:xfrm>
            </p:grpSpPr>
            <p:grpSp>
              <p:nvGrpSpPr>
                <p:cNvPr id="9" name="Group 10"/>
                <p:cNvGrpSpPr>
                  <a:grpSpLocks/>
                </p:cNvGrpSpPr>
                <p:nvPr/>
              </p:nvGrpSpPr>
              <p:grpSpPr bwMode="auto">
                <a:xfrm>
                  <a:off x="1429" y="300"/>
                  <a:ext cx="2404" cy="363"/>
                  <a:chOff x="1429" y="119"/>
                  <a:chExt cx="2404" cy="363"/>
                </a:xfrm>
              </p:grpSpPr>
              <p:sp>
                <p:nvSpPr>
                  <p:cNvPr id="12" name="Line 5"/>
                  <p:cNvSpPr>
                    <a:spLocks noChangeShapeType="1"/>
                  </p:cNvSpPr>
                  <p:nvPr/>
                </p:nvSpPr>
                <p:spPr bwMode="auto">
                  <a:xfrm>
                    <a:off x="1429" y="482"/>
                    <a:ext cx="2404" cy="0"/>
                  </a:xfrm>
                  <a:prstGeom prst="line">
                    <a:avLst/>
                  </a:prstGeom>
                  <a:noFill/>
                  <a:ln w="9525">
                    <a:solidFill>
                      <a:srgbClr val="C0C0C0"/>
                    </a:solidFill>
                    <a:round/>
                    <a:headEnd/>
                    <a:tailEnd/>
                  </a:ln>
                  <a:effectLst/>
                  <a:scene3d>
                    <a:camera prst="legacyObliqueTopRight"/>
                    <a:lightRig rig="legacyFlat3" dir="b"/>
                  </a:scene3d>
                  <a:sp3d extrusionH="430200" prstMaterial="legacyMatte">
                    <a:bevelT w="13500" h="13500" prst="angle"/>
                    <a:bevelB w="13500" h="13500" prst="angle"/>
                    <a:extrusionClr>
                      <a:srgbClr val="C0C0C0"/>
                    </a:extrusionClr>
                    <a:contourClr>
                      <a:srgbClr val="C0C0C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3" name="Rectangle 6"/>
                  <p:cNvSpPr>
                    <a:spLocks noChangeArrowheads="1"/>
                  </p:cNvSpPr>
                  <p:nvPr/>
                </p:nvSpPr>
                <p:spPr bwMode="auto">
                  <a:xfrm>
                    <a:off x="2154" y="164"/>
                    <a:ext cx="408" cy="22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 name="Line 7"/>
                  <p:cNvSpPr>
                    <a:spLocks noChangeShapeType="1"/>
                  </p:cNvSpPr>
                  <p:nvPr/>
                </p:nvSpPr>
                <p:spPr bwMode="auto">
                  <a:xfrm>
                    <a:off x="2562" y="300"/>
                    <a:ext cx="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8"/>
                  <p:cNvSpPr>
                    <a:spLocks noChangeShapeType="1"/>
                  </p:cNvSpPr>
                  <p:nvPr/>
                </p:nvSpPr>
                <p:spPr bwMode="auto">
                  <a:xfrm flipV="1">
                    <a:off x="2562" y="119"/>
                    <a:ext cx="318" cy="18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xmlns:a14="http://schemas.microsoft.com/office/drawing/2010/main">
              <mc:Choice Requires="a14">
                <p:graphicFrame>
                  <p:nvGraphicFramePr>
                    <p:cNvPr id="11" name="Object 11"/>
                    <p:cNvGraphicFramePr>
                      <a:graphicFrameLocks noChangeAspect="1"/>
                    </p:cNvGraphicFramePr>
                    <p:nvPr/>
                  </p:nvGraphicFramePr>
                  <p:xfrm>
                    <a:off x="2744" y="391"/>
                    <a:ext cx="80" cy="104"/>
                  </p:xfrm>
                  <a:graphic>
                    <a:graphicData uri="http://schemas.openxmlformats.org/presentationml/2006/ole">
                      <mc:AlternateContent>
                        <mc:Choice xmlns:v="urn:schemas-microsoft-com:vml" Requires="v">
                          <p:oleObj spid="_x0000_s2107" name="Εξίσωση" r:id="rId4" imgW="126720" imgH="164880" progId="Equation.3">
                            <p:embed/>
                          </p:oleObj>
                        </mc:Choice>
                        <mc:Fallback>
                          <p:oleObj name="Εξίσωση" r:id="rId4" imgW="126720" imgH="164880" progId="Equation.3">
                            <p:embed/>
                            <p:pic>
                              <p:nvPicPr>
                                <p:cNvPr id="9227" name="Object 11"/>
                                <p:cNvPicPr>
                                  <a:picLocks noChangeAspect="1" noChangeArrowheads="1"/>
                                </p:cNvPicPr>
                                <p:nvPr/>
                              </p:nvPicPr>
                              <p:blipFill>
                                <a:blip r:embed="rId5">
                                  <a:extLst>
                                    <a:ext uri="{28A0092B-C50C-407E-A947-70E740481C1C}">
                                      <a14:useLocalDpi val="0"/>
                                    </a:ext>
                                  </a:extLst>
                                </a:blip>
                                <a:srcRect/>
                                <a:stretch>
                                  <a:fillRect/>
                                </a:stretch>
                              </p:blipFill>
                              <p:spPr bwMode="auto">
                                <a:xfrm>
                                  <a:off x="2744" y="391"/>
                                  <a:ext cx="80" cy="1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11" name="Object 11"/>
                    <p:cNvGraphicFramePr>
                      <a:graphicFrameLocks noChangeAspect="1"/>
                    </p:cNvGraphicFramePr>
                    <p:nvPr/>
                  </p:nvGraphicFramePr>
                  <p:xfrm>
                    <a:off x="2744" y="391"/>
                    <a:ext cx="80" cy="104"/>
                  </p:xfrm>
                  <a:graphic>
                    <a:graphicData uri="http://schemas.openxmlformats.org/presentationml/2006/ole">
                      <mc:AlternateContent>
                        <mc:Choice xmlns:v="urn:schemas-microsoft-com:vml" Requires="v">
                          <p:oleObj spid="_x0000_s2060" name="Εξίσωση" r:id="rId6" imgW="126720" imgH="164880" progId="Equation.3">
                            <p:embed/>
                          </p:oleObj>
                        </mc:Choice>
                        <mc:Fallback>
                          <p:oleObj name="Εξίσωση" r:id="rId6" imgW="126720" imgH="164880" progId="Equation.3">
                            <p:embed/>
                            <p:pic>
                              <p:nvPicPr>
                                <p:cNvPr id="92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 y="391"/>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2" name="TextBox 1"/>
                  <p:cNvSpPr txBox="1"/>
                  <p:nvPr/>
                </p:nvSpPr>
                <p:spPr>
                  <a:xfrm>
                    <a:off x="6419916" y="232245"/>
                    <a:ext cx="179536" cy="276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600" i="1" smtClean="0">
                                  <a:latin typeface="Cambria Math" panose="02040503050406030204" pitchFamily="18" charset="0"/>
                                </a:rPr>
                              </m:ctrlPr>
                            </m:accPr>
                            <m:e>
                              <m:r>
                                <a:rPr lang="en-US" sz="1600" b="0" i="1" smtClean="0">
                                  <a:latin typeface="Cambria Math" panose="02040503050406030204" pitchFamily="18" charset="0"/>
                                </a:rPr>
                                <m:t>𝐹</m:t>
                              </m:r>
                            </m:e>
                          </m:acc>
                        </m:oMath>
                      </m:oMathPara>
                    </a14:m>
                    <a:endParaRPr lang="el-GR"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6419916" y="232245"/>
                    <a:ext cx="179536" cy="276166"/>
                  </a:xfrm>
                  <a:prstGeom prst="rect">
                    <a:avLst/>
                  </a:prstGeom>
                  <a:blipFill>
                    <a:blip r:embed="rId8"/>
                    <a:stretch>
                      <a:fillRect l="-23333" t="-34783" r="-93333" b="-4348"/>
                    </a:stretch>
                  </a:blipFill>
                </p:spPr>
                <p:txBody>
                  <a:bodyPr/>
                  <a:lstStyle/>
                  <a:p>
                    <a:r>
                      <a:rPr lang="el-GR">
                        <a:noFill/>
                      </a:rPr>
                      <a:t> </a:t>
                    </a:r>
                  </a:p>
                </p:txBody>
              </p:sp>
            </mc:Fallback>
          </mc:AlternateContent>
        </p:grpSp>
      </p:grpSp>
      <p:sp>
        <p:nvSpPr>
          <p:cNvPr id="5" name="TextBox 4"/>
          <p:cNvSpPr txBox="1"/>
          <p:nvPr/>
        </p:nvSpPr>
        <p:spPr>
          <a:xfrm>
            <a:off x="9300464" y="2551176"/>
            <a:ext cx="731520"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20Ν</a:t>
            </a:r>
          </a:p>
        </p:txBody>
      </p:sp>
      <p:sp>
        <p:nvSpPr>
          <p:cNvPr id="18" name="TextBox 17"/>
          <p:cNvSpPr txBox="1"/>
          <p:nvPr/>
        </p:nvSpPr>
        <p:spPr>
          <a:xfrm>
            <a:off x="6096000" y="3030795"/>
            <a:ext cx="1059688"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 m/s</a:t>
            </a:r>
            <a:r>
              <a:rPr lang="en-US" sz="2000" b="1" baseline="30000" dirty="0">
                <a:solidFill>
                  <a:srgbClr val="FF0000"/>
                </a:solidFill>
                <a:latin typeface="Trebuchet MS" panose="020B0603020202020204" pitchFamily="34" charset="0"/>
              </a:rPr>
              <a:t>2</a:t>
            </a:r>
            <a:endParaRPr lang="el-GR" sz="2000" b="1" baseline="30000" dirty="0">
              <a:solidFill>
                <a:srgbClr val="FF0000"/>
              </a:solidFill>
              <a:latin typeface="Trebuchet MS" panose="020B0603020202020204" pitchFamily="34" charset="0"/>
            </a:endParaRPr>
          </a:p>
        </p:txBody>
      </p:sp>
      <p:sp>
        <p:nvSpPr>
          <p:cNvPr id="19" name="TextBox 18"/>
          <p:cNvSpPr txBox="1"/>
          <p:nvPr/>
        </p:nvSpPr>
        <p:spPr>
          <a:xfrm>
            <a:off x="9412224" y="3497550"/>
            <a:ext cx="84734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 m/s</a:t>
            </a:r>
            <a:endParaRPr lang="el-GR" sz="2000" b="1" baseline="30000" dirty="0">
              <a:solidFill>
                <a:srgbClr val="FF0000"/>
              </a:solidFill>
              <a:latin typeface="Trebuchet MS" panose="020B0603020202020204" pitchFamily="34" charset="0"/>
            </a:endParaRPr>
          </a:p>
        </p:txBody>
      </p:sp>
      <p:sp>
        <p:nvSpPr>
          <p:cNvPr id="20" name="TextBox 19"/>
          <p:cNvSpPr txBox="1"/>
          <p:nvPr/>
        </p:nvSpPr>
        <p:spPr>
          <a:xfrm>
            <a:off x="6717371" y="5023526"/>
            <a:ext cx="1692656"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1 s,    3,6m</a:t>
            </a:r>
            <a:endParaRPr lang="el-GR" sz="2000" b="1" baseline="30000" dirty="0">
              <a:solidFill>
                <a:srgbClr val="FF0000"/>
              </a:solidFill>
              <a:latin typeface="Trebuchet MS" panose="020B0603020202020204" pitchFamily="34" charset="0"/>
            </a:endParaRPr>
          </a:p>
        </p:txBody>
      </p:sp>
      <p:sp>
        <p:nvSpPr>
          <p:cNvPr id="8" name="Θέση ημερομηνίας 7">
            <a:extLst>
              <a:ext uri="{FF2B5EF4-FFF2-40B4-BE49-F238E27FC236}">
                <a16:creationId xmlns:a16="http://schemas.microsoft.com/office/drawing/2014/main" id="{2FAF7824-C7D8-451F-83AB-A6182C9A3957}"/>
              </a:ext>
            </a:extLst>
          </p:cNvPr>
          <p:cNvSpPr>
            <a:spLocks noGrp="1"/>
          </p:cNvSpPr>
          <p:nvPr>
            <p:ph type="dt" sz="half" idx="10"/>
          </p:nvPr>
        </p:nvSpPr>
        <p:spPr/>
        <p:txBody>
          <a:bodyPr/>
          <a:lstStyle/>
          <a:p>
            <a:fld id="{F444F471-C101-4264-985A-218DAFE0C4C6}"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F56090EC-BA23-4B10-A6E4-9199003F94EA}"/>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95762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418" y="564149"/>
            <a:ext cx="9283622" cy="332398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15.  </a:t>
            </a:r>
            <a:r>
              <a:rPr lang="el-GR" sz="2000" dirty="0">
                <a:latin typeface="Trebuchet MS" panose="020B0603020202020204" pitchFamily="34" charset="0"/>
              </a:rPr>
              <a:t>Ο οδηγός ενός αυτοκινήτου που τρέχει ασκεί ξαφνικά στο πετάλι του φρένου σταθερή δύναμη για ν’ αποφύγει ατύχημα. Το ίχνος του φρεναρίσματος στο δρόμο έχει μήκος 25</a:t>
            </a:r>
            <a:r>
              <a:rPr lang="en-US" sz="2000" dirty="0">
                <a:latin typeface="Trebuchet MS" panose="020B0603020202020204" pitchFamily="34" charset="0"/>
              </a:rPr>
              <a:t>m. </a:t>
            </a:r>
            <a:r>
              <a:rPr lang="el-GR" sz="2000" dirty="0">
                <a:latin typeface="Trebuchet MS" panose="020B0603020202020204" pitchFamily="34" charset="0"/>
              </a:rPr>
              <a:t>Αν ο συντελεστής τριβής ολίσθησης ανάμεσα στη ρόδα και τον δρόμο είναι </a:t>
            </a:r>
            <a:r>
              <a:rPr lang="el-GR" sz="2000" i="1" dirty="0">
                <a:latin typeface="Trebuchet MS" panose="020B0603020202020204" pitchFamily="34" charset="0"/>
              </a:rPr>
              <a:t>μ</a:t>
            </a:r>
            <a:r>
              <a:rPr lang="el-GR" sz="2000" dirty="0">
                <a:latin typeface="Trebuchet MS" panose="020B0603020202020204" pitchFamily="34" charset="0"/>
              </a:rPr>
              <a:t>=0,8, να υπολογίσετε την ταχύτητα που είχε το αυτοκίνητο τη στιγμή που ο οδηγός ξεκίνησε να πατά το φρένο. (Το ίχνος δημιουργήθηκε από τη στιγμή που ξεκίνησε το φρενάρισμα μέχρι το σταμάτημα του αυτοκινήτου.)</a:t>
            </a:r>
          </a:p>
        </p:txBody>
      </p:sp>
      <p:sp>
        <p:nvSpPr>
          <p:cNvPr id="5" name="TextBox 4"/>
          <p:cNvSpPr txBox="1"/>
          <p:nvPr/>
        </p:nvSpPr>
        <p:spPr>
          <a:xfrm>
            <a:off x="4165600" y="3425954"/>
            <a:ext cx="96926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20</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
        <p:nvSpPr>
          <p:cNvPr id="6" name="Θέση ημερομηνίας 5">
            <a:extLst>
              <a:ext uri="{FF2B5EF4-FFF2-40B4-BE49-F238E27FC236}">
                <a16:creationId xmlns:a16="http://schemas.microsoft.com/office/drawing/2014/main" id="{04BB1598-E57D-4043-8691-1B88EE5382CF}"/>
              </a:ext>
            </a:extLst>
          </p:cNvPr>
          <p:cNvSpPr>
            <a:spLocks noGrp="1"/>
          </p:cNvSpPr>
          <p:nvPr>
            <p:ph type="dt" sz="half" idx="10"/>
          </p:nvPr>
        </p:nvSpPr>
        <p:spPr/>
        <p:txBody>
          <a:bodyPr/>
          <a:lstStyle/>
          <a:p>
            <a:fld id="{7347169C-42E6-4775-8DBF-36529E807536}"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C06C702-679A-4377-9038-811CF58FCB7E}"/>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4598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845410" y="4625975"/>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p>
        </p:txBody>
      </p:sp>
      <p:grpSp>
        <p:nvGrpSpPr>
          <p:cNvPr id="7" name="Ομάδα 6"/>
          <p:cNvGrpSpPr/>
          <p:nvPr/>
        </p:nvGrpSpPr>
        <p:grpSpPr>
          <a:xfrm>
            <a:off x="2700338" y="1196975"/>
            <a:ext cx="576262" cy="3429000"/>
            <a:chOff x="2700338" y="1196975"/>
            <a:chExt cx="576262" cy="3429000"/>
          </a:xfrm>
        </p:grpSpPr>
        <p:sp>
          <p:nvSpPr>
            <p:cNvPr id="8" name="Line 7"/>
            <p:cNvSpPr>
              <a:spLocks noChangeShapeType="1"/>
            </p:cNvSpPr>
            <p:nvPr/>
          </p:nvSpPr>
          <p:spPr bwMode="auto">
            <a:xfrm flipV="1">
              <a:off x="2700338" y="1196975"/>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11"/>
            <p:cNvSpPr>
              <a:spLocks noChangeShapeType="1"/>
            </p:cNvSpPr>
            <p:nvPr/>
          </p:nvSpPr>
          <p:spPr bwMode="auto">
            <a:xfrm>
              <a:off x="2916238" y="1196975"/>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23"/>
            <p:cNvSpPr txBox="1">
              <a:spLocks noChangeArrowheads="1"/>
            </p:cNvSpPr>
            <p:nvPr/>
          </p:nvSpPr>
          <p:spPr bwMode="auto">
            <a:xfrm>
              <a:off x="2700338" y="270827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000" b="1" i="1">
                  <a:latin typeface="Comic Sans MS" pitchFamily="66" charset="0"/>
                </a:rPr>
                <a:t>h</a:t>
              </a:r>
              <a:endParaRPr lang="el-GR" altLang="el-GR" sz="2000" b="1" i="1">
                <a:latin typeface="Comic Sans MS" pitchFamily="66" charset="0"/>
              </a:endParaRPr>
            </a:p>
          </p:txBody>
        </p:sp>
      </p:grpSp>
      <p:sp>
        <p:nvSpPr>
          <p:cNvPr id="11" name="Text Box 30"/>
          <p:cNvSpPr txBox="1">
            <a:spLocks noChangeArrowheads="1"/>
          </p:cNvSpPr>
          <p:nvPr/>
        </p:nvSpPr>
        <p:spPr bwMode="auto">
          <a:xfrm>
            <a:off x="3132138" y="981075"/>
            <a:ext cx="1008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b="1" i="1" dirty="0">
                <a:latin typeface="Comic Sans MS" pitchFamily="66" charset="0"/>
              </a:rPr>
              <a:t>υ</a:t>
            </a:r>
            <a:r>
              <a:rPr lang="el-GR" altLang="el-GR" b="1" baseline="-25000" dirty="0">
                <a:latin typeface="Comic Sans MS" pitchFamily="66" charset="0"/>
              </a:rPr>
              <a:t>αρχ </a:t>
            </a:r>
            <a:r>
              <a:rPr lang="el-GR" altLang="el-GR" b="1" dirty="0">
                <a:latin typeface="Comic Sans MS" pitchFamily="66" charset="0"/>
              </a:rPr>
              <a:t>=0</a:t>
            </a:r>
            <a:endParaRPr lang="el-GR" altLang="el-GR" b="1" i="1" dirty="0">
              <a:latin typeface="Comic Sans MS" pitchFamily="66" charset="0"/>
            </a:endParaRPr>
          </a:p>
        </p:txBody>
      </p:sp>
      <p:grpSp>
        <p:nvGrpSpPr>
          <p:cNvPr id="12" name="Ομάδα 11"/>
          <p:cNvGrpSpPr/>
          <p:nvPr/>
        </p:nvGrpSpPr>
        <p:grpSpPr>
          <a:xfrm>
            <a:off x="2171766" y="1067871"/>
            <a:ext cx="576263" cy="772623"/>
            <a:chOff x="5959267" y="1512048"/>
            <a:chExt cx="576263" cy="772623"/>
          </a:xfrm>
        </p:grpSpPr>
        <p:sp>
          <p:nvSpPr>
            <p:cNvPr id="13" name="Oval 4"/>
            <p:cNvSpPr>
              <a:spLocks noChangeArrowheads="1"/>
            </p:cNvSpPr>
            <p:nvPr/>
          </p:nvSpPr>
          <p:spPr bwMode="auto">
            <a:xfrm>
              <a:off x="5959267" y="1512048"/>
              <a:ext cx="228600" cy="228600"/>
            </a:xfrm>
            <a:prstGeom prst="ellipse">
              <a:avLst/>
            </a:prstGeom>
            <a:solidFill>
              <a:srgbClr val="FF9900"/>
            </a:solidFill>
            <a:ln w="9525">
              <a:solidFill>
                <a:schemeClr val="tx1"/>
              </a:solidFill>
              <a:round/>
              <a:headEnd/>
              <a:tailEnd/>
            </a:ln>
            <a:effectLst/>
          </p:spPr>
          <p:txBody>
            <a:bodyPr/>
            <a:lstStyle/>
            <a:p>
              <a:endParaRPr lang="el-GR"/>
            </a:p>
          </p:txBody>
        </p:sp>
        <p:grpSp>
          <p:nvGrpSpPr>
            <p:cNvPr id="14" name="Ομάδα 13"/>
            <p:cNvGrpSpPr/>
            <p:nvPr/>
          </p:nvGrpSpPr>
          <p:grpSpPr>
            <a:xfrm>
              <a:off x="5959267" y="1740648"/>
              <a:ext cx="576263" cy="544023"/>
              <a:chOff x="2171766" y="1330325"/>
              <a:chExt cx="576263" cy="544023"/>
            </a:xfrm>
          </p:grpSpPr>
          <p:cxnSp>
            <p:nvCxnSpPr>
              <p:cNvPr id="15" name="Ευθύγραμμο βέλος σύνδεσης 14"/>
              <p:cNvCxnSpPr/>
              <p:nvPr/>
            </p:nvCxnSpPr>
            <p:spPr>
              <a:xfrm>
                <a:off x="2297113" y="1330325"/>
                <a:ext cx="12700" cy="442913"/>
              </a:xfrm>
              <a:prstGeom prst="straightConnector1">
                <a:avLst/>
              </a:pr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6" name="Text Box 18"/>
              <p:cNvSpPr txBox="1">
                <a:spLocks noChangeArrowheads="1"/>
              </p:cNvSpPr>
              <p:nvPr/>
            </p:nvSpPr>
            <p:spPr bwMode="auto">
              <a:xfrm>
                <a:off x="2171766" y="1505016"/>
                <a:ext cx="576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dirty="0">
                    <a:latin typeface="Comic Sans MS" pitchFamily="66" charset="0"/>
                  </a:rPr>
                  <a:t>w</a:t>
                </a:r>
                <a:endParaRPr lang="el-GR" altLang="el-GR" b="1" i="1" dirty="0">
                  <a:latin typeface="Comic Sans MS" pitchFamily="66" charset="0"/>
                </a:endParaRPr>
              </a:p>
            </p:txBody>
          </p:sp>
        </p:grpSp>
      </p:grpSp>
      <p:sp>
        <p:nvSpPr>
          <p:cNvPr id="19" name="Rectangle 14"/>
          <p:cNvSpPr>
            <a:spLocks noChangeArrowheads="1"/>
          </p:cNvSpPr>
          <p:nvPr/>
        </p:nvSpPr>
        <p:spPr bwMode="auto">
          <a:xfrm>
            <a:off x="467796" y="1012894"/>
            <a:ext cx="1703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αρχική θέση </a:t>
            </a:r>
            <a:r>
              <a:rPr lang="en-US" altLang="el-GR" sz="1600" b="1" dirty="0">
                <a:latin typeface="Comic Sans MS" pitchFamily="66" charset="0"/>
              </a:rPr>
              <a:t>A</a:t>
            </a:r>
            <a:r>
              <a:rPr lang="en-US" altLang="el-GR" sz="1600" dirty="0">
                <a:latin typeface="Comic Sans MS" pitchFamily="66" charset="0"/>
              </a:rPr>
              <a:t> </a:t>
            </a:r>
          </a:p>
        </p:txBody>
      </p:sp>
      <p:sp>
        <p:nvSpPr>
          <p:cNvPr id="20" name="Rectangle 14"/>
          <p:cNvSpPr>
            <a:spLocks noChangeArrowheads="1"/>
          </p:cNvSpPr>
          <p:nvPr/>
        </p:nvSpPr>
        <p:spPr bwMode="auto">
          <a:xfrm>
            <a:off x="528154" y="4661693"/>
            <a:ext cx="1583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τελική θέση Γ</a:t>
            </a:r>
            <a:r>
              <a:rPr lang="en-US" altLang="el-GR" sz="1600" dirty="0">
                <a:latin typeface="Comic Sans MS" pitchFamily="66" charset="0"/>
              </a:rPr>
              <a:t> </a:t>
            </a:r>
          </a:p>
        </p:txBody>
      </p:sp>
      <p:pic>
        <p:nvPicPr>
          <p:cNvPr id="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29" y="722118"/>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0727" y="397456"/>
            <a:ext cx="5894725" cy="877356"/>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Να υπολογίσουμε το έργο του βάρους του σώματος μάζας </a:t>
            </a:r>
            <a:r>
              <a:rPr lang="en-US" b="1" i="1" dirty="0">
                <a:latin typeface="Comic Sans MS" panose="030F0702030302020204" pitchFamily="66" charset="0"/>
              </a:rPr>
              <a:t>m</a:t>
            </a:r>
            <a:r>
              <a:rPr lang="el-GR" b="1" i="1" dirty="0">
                <a:latin typeface="Comic Sans MS" panose="030F0702030302020204" pitchFamily="66" charset="0"/>
              </a:rPr>
              <a:t>,</a:t>
            </a:r>
            <a:r>
              <a:rPr lang="en-US" b="1" dirty="0">
                <a:latin typeface="Comic Sans MS" panose="030F0702030302020204" pitchFamily="66" charset="0"/>
              </a:rPr>
              <a:t> </a:t>
            </a:r>
            <a:r>
              <a:rPr lang="el-GR" b="1" dirty="0">
                <a:latin typeface="Comic Sans MS" panose="030F0702030302020204" pitchFamily="66" charset="0"/>
              </a:rPr>
              <a:t>κατά την ελεύθερη πτώση από το Α στο Γ.</a:t>
            </a:r>
          </a:p>
        </p:txBody>
      </p:sp>
      <mc:AlternateContent xmlns:mc="http://schemas.openxmlformats.org/markup-compatibility/2006" xmlns:a14="http://schemas.microsoft.com/office/drawing/2010/main">
        <mc:Choice Requires="a14">
          <p:sp>
            <p:nvSpPr>
              <p:cNvPr id="5" name="TextBox 4"/>
              <p:cNvSpPr txBox="1"/>
              <p:nvPr/>
            </p:nvSpPr>
            <p:spPr>
              <a:xfrm>
                <a:off x="9107982" y="2721391"/>
                <a:ext cx="10520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𝛕𝛆𝛌</m:t>
                          </m:r>
                        </m:sub>
                      </m:sSub>
                    </m:oMath>
                  </m:oMathPara>
                </a14:m>
                <a:endParaRPr lang="el-GR"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107982" y="2721391"/>
                <a:ext cx="1052018" cy="369332"/>
              </a:xfrm>
              <a:prstGeom prst="rect">
                <a:avLst/>
              </a:prstGeom>
              <a:blipFill>
                <a:blip r:embed="rId3"/>
                <a:stretch>
                  <a:fillRect l="-2890" r="-3468" b="-16393"/>
                </a:stretch>
              </a:blipFill>
            </p:spPr>
            <p:txBody>
              <a:bodyPr/>
              <a:lstStyle/>
              <a:p>
                <a:r>
                  <a:rPr lang="el-GR">
                    <a:noFill/>
                  </a:rPr>
                  <a:t> </a:t>
                </a:r>
              </a:p>
            </p:txBody>
          </p:sp>
        </mc:Fallback>
      </mc:AlternateContent>
      <p:grpSp>
        <p:nvGrpSpPr>
          <p:cNvPr id="38" name="Ομάδα 37"/>
          <p:cNvGrpSpPr/>
          <p:nvPr/>
        </p:nvGrpSpPr>
        <p:grpSpPr>
          <a:xfrm>
            <a:off x="4987067" y="1739384"/>
            <a:ext cx="2344873" cy="497252"/>
            <a:chOff x="5021499" y="3574872"/>
            <a:chExt cx="2344873" cy="497252"/>
          </a:xfrm>
        </p:grpSpPr>
        <p:cxnSp>
          <p:nvCxnSpPr>
            <p:cNvPr id="33" name="Ευθύγραμμο βέλος σύνδεσης 32"/>
            <p:cNvCxnSpPr/>
            <p:nvPr/>
          </p:nvCxnSpPr>
          <p:spPr>
            <a:xfrm flipV="1">
              <a:off x="5867126" y="3894512"/>
              <a:ext cx="306862" cy="9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Ορθογώνιο 36"/>
                <p:cNvSpPr/>
                <p:nvPr/>
              </p:nvSpPr>
              <p:spPr>
                <a:xfrm>
                  <a:off x="5021499" y="3574872"/>
                  <a:ext cx="2344873" cy="4972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𝒘</m:t>
                            </m:r>
                            <m:r>
                              <a:rPr lang="en-US" sz="2400" b="1" i="1">
                                <a:latin typeface="Cambria Math" panose="02040503050406030204" pitchFamily="18" charset="0"/>
                              </a:rPr>
                              <m:t>(</m:t>
                            </m:r>
                            <m:r>
                              <a:rPr lang="en-US" sz="2400" b="1">
                                <a:latin typeface="Cambria Math" panose="02040503050406030204" pitchFamily="18" charset="0"/>
                              </a:rPr>
                              <m:t>𝐀</m:t>
                            </m:r>
                            <m:r>
                              <a:rPr lang="el-GR" sz="2400" b="1">
                                <a:latin typeface="Cambria Math" panose="02040503050406030204" pitchFamily="18" charset="0"/>
                              </a:rPr>
                              <m:t>      </m:t>
                            </m:r>
                            <m:r>
                              <a:rPr lang="el-GR" sz="2400" b="1">
                                <a:latin typeface="Cambria Math" panose="02040503050406030204" pitchFamily="18" charset="0"/>
                              </a:rPr>
                              <m:t>𝚪</m:t>
                            </m:r>
                            <m:r>
                              <a:rPr lang="en-US" sz="2400" b="1" i="1">
                                <a:latin typeface="Cambria Math" panose="02040503050406030204" pitchFamily="18" charset="0"/>
                              </a:rPr>
                              <m:t>)</m:t>
                            </m:r>
                          </m:sub>
                        </m:sSub>
                        <m:r>
                          <a:rPr lang="el-GR" sz="2400" b="1" i="1">
                            <a:latin typeface="Cambria Math" panose="02040503050406030204" pitchFamily="18" charset="0"/>
                          </a:rPr>
                          <m:t>=</m:t>
                        </m:r>
                        <m:r>
                          <a:rPr lang="en-US" sz="2400" b="1" i="1">
                            <a:latin typeface="Cambria Math" panose="02040503050406030204" pitchFamily="18" charset="0"/>
                          </a:rPr>
                          <m:t>𝒘𝒉</m:t>
                        </m:r>
                      </m:oMath>
                    </m:oMathPara>
                  </a14:m>
                  <a:endParaRPr lang="el-GR" sz="2400" dirty="0"/>
                </a:p>
              </p:txBody>
            </p:sp>
          </mc:Choice>
          <mc:Fallback xmlns="">
            <p:sp>
              <p:nvSpPr>
                <p:cNvPr id="37" name="Ορθογώνιο 36"/>
                <p:cNvSpPr>
                  <a:spLocks noRot="1" noChangeAspect="1" noMove="1" noResize="1" noEditPoints="1" noAdjustHandles="1" noChangeArrowheads="1" noChangeShapeType="1" noTextEdit="1"/>
                </p:cNvSpPr>
                <p:nvPr/>
              </p:nvSpPr>
              <p:spPr>
                <a:xfrm>
                  <a:off x="5021499" y="3574872"/>
                  <a:ext cx="2344873" cy="497252"/>
                </a:xfrm>
                <a:prstGeom prst="rect">
                  <a:avLst/>
                </a:prstGeom>
                <a:blipFill>
                  <a:blip r:embed="rId4"/>
                  <a:stretch>
                    <a:fillRect b="-10976"/>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0" name="Ορθογώνιο 39"/>
              <p:cNvSpPr/>
              <p:nvPr/>
            </p:nvSpPr>
            <p:spPr>
              <a:xfrm>
                <a:off x="7197022" y="1757177"/>
                <a:ext cx="1255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𝒎𝒈𝒉</m:t>
                      </m:r>
                    </m:oMath>
                  </m:oMathPara>
                </a14:m>
                <a:endParaRPr lang="el-GR" sz="2400" dirty="0"/>
              </a:p>
            </p:txBody>
          </p:sp>
        </mc:Choice>
        <mc:Fallback xmlns="">
          <p:sp>
            <p:nvSpPr>
              <p:cNvPr id="40" name="Ορθογώνιο 39"/>
              <p:cNvSpPr>
                <a:spLocks noRot="1" noChangeAspect="1" noMove="1" noResize="1" noEditPoints="1" noAdjustHandles="1" noChangeArrowheads="1" noChangeShapeType="1" noTextEdit="1"/>
              </p:cNvSpPr>
              <p:nvPr/>
            </p:nvSpPr>
            <p:spPr>
              <a:xfrm>
                <a:off x="7197022" y="1757177"/>
                <a:ext cx="1255985" cy="461665"/>
              </a:xfrm>
              <a:prstGeom prst="rect">
                <a:avLst/>
              </a:prstGeom>
              <a:blipFill>
                <a:blip r:embed="rId5"/>
                <a:stretch>
                  <a:fillRect r="-1456" b="-184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1" name="Ορθογώνιο 40"/>
              <p:cNvSpPr/>
              <p:nvPr/>
            </p:nvSpPr>
            <p:spPr>
              <a:xfrm>
                <a:off x="8318089" y="1552331"/>
                <a:ext cx="228395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𝒎𝒈</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𝒈</m:t>
                      </m:r>
                      <m:sSup>
                        <m:sSupPr>
                          <m:ctrlPr>
                            <a:rPr lang="en-US"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l-GR" sz="2400" b="1" i="1" smtClean="0">
                          <a:latin typeface="Cambria Math" panose="02040503050406030204" pitchFamily="18" charset="0"/>
                        </a:rPr>
                        <m:t>= </m:t>
                      </m:r>
                    </m:oMath>
                  </m:oMathPara>
                </a14:m>
                <a:endParaRPr lang="el-GR" sz="2400" dirty="0"/>
              </a:p>
            </p:txBody>
          </p:sp>
        </mc:Choice>
        <mc:Fallback xmlns="">
          <p:sp>
            <p:nvSpPr>
              <p:cNvPr id="41" name="Ορθογώνιο 40"/>
              <p:cNvSpPr>
                <a:spLocks noRot="1" noChangeAspect="1" noMove="1" noResize="1" noEditPoints="1" noAdjustHandles="1" noChangeArrowheads="1" noChangeShapeType="1" noTextEdit="1"/>
              </p:cNvSpPr>
              <p:nvPr/>
            </p:nvSpPr>
            <p:spPr>
              <a:xfrm>
                <a:off x="8318089" y="1552331"/>
                <a:ext cx="2283959" cy="783804"/>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Ορθογώνιο 41"/>
              <p:cNvSpPr/>
              <p:nvPr/>
            </p:nvSpPr>
            <p:spPr>
              <a:xfrm>
                <a:off x="5550624" y="2500186"/>
                <a:ext cx="189872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p>
                        <m:sSupPr>
                          <m:ctrlPr>
                            <a:rPr lang="en-US" sz="2400" b="1" i="1">
                              <a:latin typeface="Cambria Math" panose="02040503050406030204" pitchFamily="18" charset="0"/>
                            </a:rPr>
                          </m:ctrlPr>
                        </m:sSupPr>
                        <m:e>
                          <m:r>
                            <a:rPr lang="en-US" sz="2400" b="1" i="1">
                              <a:latin typeface="Cambria Math" panose="02040503050406030204" pitchFamily="18" charset="0"/>
                            </a:rPr>
                            <m:t>(</m:t>
                          </m:r>
                          <m:r>
                            <a:rPr lang="en-US" sz="2400" b="1" i="1">
                              <a:latin typeface="Cambria Math" panose="02040503050406030204" pitchFamily="18" charset="0"/>
                            </a:rPr>
                            <m:t>𝒈𝒕</m:t>
                          </m:r>
                          <m:r>
                            <a:rPr lang="en-US" sz="2400" b="1" i="1">
                              <a:latin typeface="Cambria Math" panose="02040503050406030204" pitchFamily="18" charset="0"/>
                            </a:rPr>
                            <m:t>)</m:t>
                          </m:r>
                        </m:e>
                        <m:sup>
                          <m:r>
                            <a:rPr lang="en-US" sz="2400" b="1" i="1">
                              <a:latin typeface="Cambria Math" panose="02040503050406030204" pitchFamily="18" charset="0"/>
                            </a:rPr>
                            <m:t>𝟐</m:t>
                          </m:r>
                        </m:sup>
                      </m:sSup>
                    </m:oMath>
                  </m:oMathPara>
                </a14:m>
                <a:endParaRPr lang="el-GR" sz="2400" dirty="0"/>
              </a:p>
            </p:txBody>
          </p:sp>
        </mc:Choice>
        <mc:Fallback xmlns="">
          <p:sp>
            <p:nvSpPr>
              <p:cNvPr id="42" name="Ορθογώνιο 41"/>
              <p:cNvSpPr>
                <a:spLocks noRot="1" noChangeAspect="1" noMove="1" noResize="1" noEditPoints="1" noAdjustHandles="1" noChangeArrowheads="1" noChangeShapeType="1" noTextEdit="1"/>
              </p:cNvSpPr>
              <p:nvPr/>
            </p:nvSpPr>
            <p:spPr>
              <a:xfrm>
                <a:off x="5550624" y="2500186"/>
                <a:ext cx="1898725" cy="783804"/>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Ορθογώνιο 42"/>
              <p:cNvSpPr/>
              <p:nvPr/>
            </p:nvSpPr>
            <p:spPr>
              <a:xfrm>
                <a:off x="7360999" y="2500186"/>
                <a:ext cx="169834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bSup>
                        <m:sSubSupPr>
                          <m:ctrlPr>
                            <a:rPr lang="en-US" sz="2400" b="1" i="1">
                              <a:latin typeface="Cambria Math" panose="02040503050406030204" pitchFamily="18" charset="0"/>
                            </a:rPr>
                          </m:ctrlPr>
                        </m:sSubSupPr>
                        <m:e>
                          <m:r>
                            <a:rPr lang="el-GR" sz="2400" b="1" i="1">
                              <a:latin typeface="Cambria Math" panose="02040503050406030204" pitchFamily="18" charset="0"/>
                            </a:rPr>
                            <m:t>𝝊</m:t>
                          </m:r>
                        </m:e>
                        <m:sub>
                          <m:r>
                            <a:rPr lang="el-GR" sz="2400" b="1">
                              <a:latin typeface="Cambria Math" panose="02040503050406030204" pitchFamily="18" charset="0"/>
                            </a:rPr>
                            <m:t>𝛕𝛆𝛌</m:t>
                          </m:r>
                        </m:sub>
                        <m:sup>
                          <m:r>
                            <a:rPr lang="en-US" sz="2400" b="1" i="1">
                              <a:latin typeface="Cambria Math" panose="02040503050406030204" pitchFamily="18" charset="0"/>
                            </a:rPr>
                            <m:t>𝟐</m:t>
                          </m:r>
                        </m:sup>
                      </m:sSubSup>
                    </m:oMath>
                  </m:oMathPara>
                </a14:m>
                <a:endParaRPr lang="el-GR" sz="2400" dirty="0"/>
              </a:p>
            </p:txBody>
          </p:sp>
        </mc:Choice>
        <mc:Fallback xmlns="">
          <p:sp>
            <p:nvSpPr>
              <p:cNvPr id="43" name="Ορθογώνιο 42"/>
              <p:cNvSpPr>
                <a:spLocks noRot="1" noChangeAspect="1" noMove="1" noResize="1" noEditPoints="1" noAdjustHandles="1" noChangeArrowheads="1" noChangeShapeType="1" noTextEdit="1"/>
              </p:cNvSpPr>
              <p:nvPr/>
            </p:nvSpPr>
            <p:spPr>
              <a:xfrm>
                <a:off x="7360999" y="2500186"/>
                <a:ext cx="1698349" cy="783804"/>
              </a:xfrm>
              <a:prstGeom prst="rect">
                <a:avLst/>
              </a:prstGeom>
              <a:blipFill>
                <a:blip r:embed="rId8"/>
                <a:stretch>
                  <a:fillRect/>
                </a:stretch>
              </a:blipFill>
            </p:spPr>
            <p:txBody>
              <a:bodyPr/>
              <a:lstStyle/>
              <a:p>
                <a:r>
                  <a:rPr lang="el-GR">
                    <a:noFill/>
                  </a:rPr>
                  <a:t> </a:t>
                </a:r>
              </a:p>
            </p:txBody>
          </p:sp>
        </mc:Fallback>
      </mc:AlternateContent>
      <p:sp>
        <p:nvSpPr>
          <p:cNvPr id="44" name="TextBox 43"/>
          <p:cNvSpPr txBox="1"/>
          <p:nvPr/>
        </p:nvSpPr>
        <p:spPr>
          <a:xfrm>
            <a:off x="4433829" y="3418825"/>
            <a:ext cx="6969794" cy="17543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Στην ελεύθερη πτώση του σώματος,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το Έργο του Βάρους</a:t>
            </a:r>
            <a:r>
              <a:rPr lang="el-GR" sz="2000" b="1" dirty="0">
                <a:latin typeface="Comic Sans MS" panose="030F0702030302020204" pitchFamily="66" charset="0"/>
              </a:rPr>
              <a:t> είναι θετικό και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ίσο με την Κινητική Ενέργεια</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το σώμα στο τέλος της κίνησής του. </a:t>
            </a:r>
          </a:p>
        </p:txBody>
      </p:sp>
      <p:grpSp>
        <p:nvGrpSpPr>
          <p:cNvPr id="45" name="Ομάδα 44"/>
          <p:cNvGrpSpPr/>
          <p:nvPr/>
        </p:nvGrpSpPr>
        <p:grpSpPr>
          <a:xfrm>
            <a:off x="6466362" y="5179377"/>
            <a:ext cx="2469394" cy="497252"/>
            <a:chOff x="5025599" y="3574872"/>
            <a:chExt cx="2469394" cy="497252"/>
          </a:xfrm>
        </p:grpSpPr>
        <p:cxnSp>
          <p:nvCxnSpPr>
            <p:cNvPr id="46" name="Ευθύγραμμο βέλος σύνδεσης 45"/>
            <p:cNvCxnSpPr/>
            <p:nvPr/>
          </p:nvCxnSpPr>
          <p:spPr>
            <a:xfrm flipV="1">
              <a:off x="5867126" y="3894512"/>
              <a:ext cx="306862" cy="9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Ορθογώνιο 46"/>
                <p:cNvSpPr/>
                <p:nvPr/>
              </p:nvSpPr>
              <p:spPr>
                <a:xfrm>
                  <a:off x="5025599" y="3574872"/>
                  <a:ext cx="2469394" cy="497252"/>
                </a:xfrm>
                <a:prstGeom prst="rect">
                  <a:avLst/>
                </a:prstGeom>
              </p:spPr>
              <p:txBody>
                <a:bodyPr wrap="none">
                  <a:spAutoFit/>
                </a:bodyPr>
                <a:lstStyle/>
                <a:p>
                  <a14:m>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𝒘</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0">
                              <a:solidFill>
                                <a:srgbClr val="FF0000"/>
                              </a:solidFill>
                              <a:effectLst>
                                <a:outerShdw blurRad="38100" dist="38100" dir="2700000" algn="tl">
                                  <a:srgbClr val="000000">
                                    <a:alpha val="43137"/>
                                  </a:srgbClr>
                                </a:outerShdw>
                              </a:effectLst>
                              <a:latin typeface="Cambria Math" panose="02040503050406030204" pitchFamily="18" charset="0"/>
                            </a:rPr>
                            <m:t>𝐀</m:t>
                          </m:r>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0">
                              <a:solidFill>
                                <a:srgbClr val="FF0000"/>
                              </a:solidFill>
                              <a:effectLst>
                                <a:outerShdw blurRad="38100" dist="38100" dir="2700000" algn="tl">
                                  <a:srgbClr val="000000">
                                    <a:alpha val="43137"/>
                                  </a:srgbClr>
                                </a:outerShdw>
                              </a:effectLst>
                              <a:latin typeface="Cambria Math" panose="02040503050406030204" pitchFamily="18" charset="0"/>
                            </a:rPr>
                            <m:t>𝚪</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sub>
                      </m:s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m:t>
                      </m:r>
                    </m:oMath>
                  </a14:m>
                  <a:r>
                    <a:rPr lang="el-GR" sz="2400" b="1" dirty="0">
                      <a:solidFill>
                        <a:srgbClr val="FF0000"/>
                      </a:solidFill>
                      <a:effectLst>
                        <a:outerShdw blurRad="38100" dist="38100" dir="2700000" algn="tl">
                          <a:srgbClr val="000000">
                            <a:alpha val="43137"/>
                          </a:srgbClr>
                        </a:outerShdw>
                      </a:effectLst>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𝜥</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𝛕𝛆𝛌</a:t>
                  </a:r>
                  <a:endParaRPr lang="el-GR" sz="2400" b="1" baseline="-25000" dirty="0">
                    <a:solidFill>
                      <a:srgbClr val="FF0000"/>
                    </a:solidFill>
                    <a:effectLst>
                      <a:outerShdw blurRad="38100" dist="38100" dir="2700000" algn="tl">
                        <a:srgbClr val="000000">
                          <a:alpha val="43137"/>
                        </a:srgbClr>
                      </a:outerShdw>
                    </a:effectLst>
                  </a:endParaRPr>
                </a:p>
              </p:txBody>
            </p:sp>
          </mc:Choice>
          <mc:Fallback xmlns="">
            <p:sp>
              <p:nvSpPr>
                <p:cNvPr id="47" name="Ορθογώνιο 46"/>
                <p:cNvSpPr>
                  <a:spLocks noRot="1" noChangeAspect="1" noMove="1" noResize="1" noEditPoints="1" noAdjustHandles="1" noChangeArrowheads="1" noChangeShapeType="1" noTextEdit="1"/>
                </p:cNvSpPr>
                <p:nvPr/>
              </p:nvSpPr>
              <p:spPr>
                <a:xfrm>
                  <a:off x="5025599" y="3574872"/>
                  <a:ext cx="2469394" cy="497252"/>
                </a:xfrm>
                <a:prstGeom prst="rect">
                  <a:avLst/>
                </a:prstGeom>
                <a:blipFill>
                  <a:blip r:embed="rId9"/>
                  <a:stretch>
                    <a:fillRect l="-988" t="-12346" r="-2222" b="-25926"/>
                  </a:stretch>
                </a:blipFill>
              </p:spPr>
              <p:txBody>
                <a:bodyPr/>
                <a:lstStyle/>
                <a:p>
                  <a:r>
                    <a:rPr lang="el-GR">
                      <a:noFill/>
                    </a:rPr>
                    <a:t> </a:t>
                  </a:r>
                </a:p>
              </p:txBody>
            </p:sp>
          </mc:Fallback>
        </mc:AlternateContent>
      </p:grpSp>
      <p:grpSp>
        <p:nvGrpSpPr>
          <p:cNvPr id="17" name="Ομάδα 16"/>
          <p:cNvGrpSpPr/>
          <p:nvPr/>
        </p:nvGrpSpPr>
        <p:grpSpPr>
          <a:xfrm>
            <a:off x="1787771" y="4697412"/>
            <a:ext cx="543285" cy="707000"/>
            <a:chOff x="1310647" y="4724400"/>
            <a:chExt cx="543285" cy="707000"/>
          </a:xfrm>
        </p:grpSpPr>
        <mc:AlternateContent xmlns:mc="http://schemas.openxmlformats.org/markup-compatibility/2006" xmlns:a14="http://schemas.microsoft.com/office/drawing/2010/main">
          <mc:Choice Requires="a14">
            <p:sp>
              <p:nvSpPr>
                <p:cNvPr id="31" name="Text Box 24"/>
                <p:cNvSpPr txBox="1">
                  <a:spLocks noChangeArrowheads="1"/>
                </p:cNvSpPr>
                <p:nvPr/>
              </p:nvSpPr>
              <p:spPr bwMode="auto">
                <a:xfrm>
                  <a:off x="1310647" y="5098488"/>
                  <a:ext cx="543285"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τελ</a:t>
                  </a:r>
                </a:p>
              </p:txBody>
            </p:sp>
          </mc:Choice>
          <mc:Fallback xmlns="">
            <p:sp>
              <p:nvSpPr>
                <p:cNvPr id="31" name="Text Box 24"/>
                <p:cNvSpPr txBox="1">
                  <a:spLocks noRot="1" noChangeAspect="1" noMove="1" noResize="1" noEditPoints="1" noAdjustHandles="1" noChangeArrowheads="1" noChangeShapeType="1" noTextEdit="1"/>
                </p:cNvSpPr>
                <p:nvPr/>
              </p:nvSpPr>
              <p:spPr bwMode="auto">
                <a:xfrm>
                  <a:off x="1310647" y="5098488"/>
                  <a:ext cx="543285" cy="332912"/>
                </a:xfrm>
                <a:prstGeom prst="rect">
                  <a:avLst/>
                </a:prstGeom>
                <a:blipFill>
                  <a:blip r:embed="rId10"/>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2" name="Line 25"/>
            <p:cNvSpPr>
              <a:spLocks noChangeShapeType="1"/>
            </p:cNvSpPr>
            <p:nvPr/>
          </p:nvSpPr>
          <p:spPr bwMode="auto">
            <a:xfrm>
              <a:off x="1615256" y="47244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18" name="Θέση ημερομηνίας 17">
            <a:extLst>
              <a:ext uri="{FF2B5EF4-FFF2-40B4-BE49-F238E27FC236}">
                <a16:creationId xmlns:a16="http://schemas.microsoft.com/office/drawing/2014/main" id="{0D082E8E-B21F-42B6-877C-3DDD2BCDD8D6}"/>
              </a:ext>
            </a:extLst>
          </p:cNvPr>
          <p:cNvSpPr>
            <a:spLocks noGrp="1"/>
          </p:cNvSpPr>
          <p:nvPr>
            <p:ph type="dt" sz="half" idx="10"/>
          </p:nvPr>
        </p:nvSpPr>
        <p:spPr/>
        <p:txBody>
          <a:bodyPr/>
          <a:lstStyle/>
          <a:p>
            <a:fld id="{D661CA62-D8DE-4E21-AED0-AE69274F55B7}"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C7DBE529-26E6-48C1-B76B-653FBCA86F05}"/>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21478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42" presetClass="path" presetSubtype="0" accel="50000" decel="50000" fill="hold" nodeType="afterEffect">
                                  <p:stCondLst>
                                    <p:cond delay="500"/>
                                  </p:stCondLst>
                                  <p:childTnLst>
                                    <p:animMotion origin="layout" path="M -2.70833E-6 2.96296E-6 L -0.00338 0.4831 " pathEditMode="relative" rAng="0" ptsTypes="AA">
                                      <p:cBhvr>
                                        <p:cTn id="14" dur="3000" fill="hold"/>
                                        <p:tgtEl>
                                          <p:spTgt spid="12"/>
                                        </p:tgtEl>
                                        <p:attrNameLst>
                                          <p:attrName>ppt_x</p:attrName>
                                          <p:attrName>ppt_y</p:attrName>
                                        </p:attrNameLst>
                                      </p:cBhvr>
                                      <p:rCtr x="-169" y="24144"/>
                                    </p:animMotion>
                                  </p:childTnLst>
                                </p:cTn>
                              </p:par>
                            </p:childTnLst>
                          </p:cTn>
                        </p:par>
                        <p:par>
                          <p:cTn id="15" fill="hold">
                            <p:stCondLst>
                              <p:cond delay="4750"/>
                            </p:stCondLst>
                            <p:childTnLst>
                              <p:par>
                                <p:cTn id="16" presetID="10" presetClass="entr" presetSubtype="0"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6000"/>
                            </p:stCondLst>
                            <p:childTnLst>
                              <p:par>
                                <p:cTn id="24" presetID="22" presetClass="entr" presetSubtype="1" fill="hold"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par>
                          <p:cTn id="27" fill="hold">
                            <p:stCondLst>
                              <p:cond delay="7250"/>
                            </p:stCondLst>
                            <p:childTnLst>
                              <p:par>
                                <p:cTn id="28" presetID="10" presetClass="entr" presetSubtype="0" fill="hold" nodeType="after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00"/>
                            </p:stCondLst>
                            <p:childTnLst>
                              <p:par>
                                <p:cTn id="37" presetID="22" presetClass="entr" presetSubtype="8" fill="hold" grpId="0" nodeType="after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1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1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1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1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1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1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repeatCount="200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3000" fill="hold"/>
                                        <p:tgtEl>
                                          <p:spTgt spid="5"/>
                                        </p:tgtEl>
                                        <p:attrNameLst>
                                          <p:attrName>ppt_w</p:attrName>
                                        </p:attrNameLst>
                                      </p:cBhvr>
                                      <p:tavLst>
                                        <p:tav tm="0">
                                          <p:val>
                                            <p:fltVal val="0"/>
                                          </p:val>
                                        </p:tav>
                                        <p:tav tm="100000">
                                          <p:val>
                                            <p:strVal val="#ppt_w"/>
                                          </p:val>
                                        </p:tav>
                                      </p:tavLst>
                                    </p:anim>
                                    <p:anim calcmode="lin" valueType="num">
                                      <p:cBhvr>
                                        <p:cTn id="70" dur="3000" fill="hold"/>
                                        <p:tgtEl>
                                          <p:spTgt spid="5"/>
                                        </p:tgtEl>
                                        <p:attrNameLst>
                                          <p:attrName>ppt_h</p:attrName>
                                        </p:attrNameLst>
                                      </p:cBhvr>
                                      <p:tavLst>
                                        <p:tav tm="0">
                                          <p:val>
                                            <p:fltVal val="0"/>
                                          </p:val>
                                        </p:tav>
                                        <p:tav tm="100000">
                                          <p:val>
                                            <p:strVal val="#ppt_h"/>
                                          </p:val>
                                        </p:tav>
                                      </p:tavLst>
                                    </p:anim>
                                    <p:animEffect transition="in" filter="fade">
                                      <p:cBhvr>
                                        <p:cTn id="71" dur="30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2000"/>
                                        <p:tgtEl>
                                          <p:spTgt spid="44"/>
                                        </p:tgtEl>
                                      </p:cBhvr>
                                    </p:animEffect>
                                  </p:childTnLst>
                                </p:cTn>
                              </p:par>
                            </p:childTnLst>
                          </p:cTn>
                        </p:par>
                        <p:par>
                          <p:cTn id="77" fill="hold">
                            <p:stCondLst>
                              <p:cond delay="2000"/>
                            </p:stCondLst>
                            <p:childTnLst>
                              <p:par>
                                <p:cTn id="78" presetID="22" presetClass="entr" presetSubtype="8" fill="hold" nodeType="afterEffect">
                                  <p:stCondLst>
                                    <p:cond delay="50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9" grpId="0"/>
      <p:bldP spid="20" grpId="0"/>
      <p:bldP spid="2" grpId="0"/>
      <p:bldP spid="5"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34" y="0"/>
            <a:ext cx="5550331" cy="6858000"/>
          </a:xfrm>
          <a:prstGeom prst="rect">
            <a:avLst/>
          </a:prstGeom>
        </p:spPr>
      </p:pic>
      <p:sp>
        <p:nvSpPr>
          <p:cNvPr id="6" name="Rectangle 4"/>
          <p:cNvSpPr>
            <a:spLocks noChangeArrowheads="1"/>
          </p:cNvSpPr>
          <p:nvPr/>
        </p:nvSpPr>
        <p:spPr bwMode="auto">
          <a:xfrm>
            <a:off x="370214" y="198097"/>
            <a:ext cx="4834832" cy="150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Θεώρημα Μεταβολής της Κινητικής Ενέργειας</a:t>
            </a:r>
          </a:p>
          <a:p>
            <a:pPr algn="ctr">
              <a:defRPr/>
            </a:pPr>
            <a:r>
              <a:rPr lang="el-GR" sz="3200" b="1" dirty="0">
                <a:solidFill>
                  <a:srgbClr val="800000"/>
                </a:solidFill>
                <a:effectLst>
                  <a:outerShdw blurRad="38100" dist="38100" dir="2700000" algn="tl">
                    <a:srgbClr val="000000"/>
                  </a:outerShdw>
                </a:effectLst>
                <a:latin typeface="Comic Sans MS" pitchFamily="66" charset="0"/>
              </a:rPr>
              <a:t>(Θ.Μ.Κ.Ε.)</a:t>
            </a:r>
          </a:p>
        </p:txBody>
      </p:sp>
      <p:sp>
        <p:nvSpPr>
          <p:cNvPr id="2" name="Θέση ημερομηνίας 1">
            <a:extLst>
              <a:ext uri="{FF2B5EF4-FFF2-40B4-BE49-F238E27FC236}">
                <a16:creationId xmlns:a16="http://schemas.microsoft.com/office/drawing/2014/main" id="{0230E36B-31D1-4DAB-9F1C-85820C6D7337}"/>
              </a:ext>
            </a:extLst>
          </p:cNvPr>
          <p:cNvSpPr>
            <a:spLocks noGrp="1"/>
          </p:cNvSpPr>
          <p:nvPr>
            <p:ph type="dt" sz="half" idx="10"/>
          </p:nvPr>
        </p:nvSpPr>
        <p:spPr/>
        <p:txBody>
          <a:bodyPr/>
          <a:lstStyle/>
          <a:p>
            <a:fld id="{1265F198-8C88-4E7C-A1AE-5368937769F1}"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FBE2F43-D330-4CEE-A03C-5418EFFA4151}"/>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8334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ppt_x</p:attrName>
                                        </p:attrNameLst>
                                      </p:cBhvr>
                                      <p:tavLst>
                                        <p:tav tm="0">
                                          <p:val>
                                            <p:strVal val="#ppt_x-.2"/>
                                          </p:val>
                                        </p:tav>
                                        <p:tav tm="100000">
                                          <p:val>
                                            <p:strVal val="#ppt_x"/>
                                          </p:val>
                                        </p:tav>
                                      </p:tavLst>
                                    </p:anim>
                                    <p:anim calcmode="lin" valueType="num">
                                      <p:cBhvr>
                                        <p:cTn id="1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28" y="581407"/>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41638" y="272527"/>
            <a:ext cx="8176846"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Ας δούμε τι σχέση υπάρχει ανάμεσα στο έργο του βάρους και στη μεταβολή της κινητικής ενέργειας του σώματος κατά την ελεύθερη πτώση. </a:t>
            </a:r>
          </a:p>
        </p:txBody>
      </p:sp>
      <p:sp>
        <p:nvSpPr>
          <p:cNvPr id="6" name="Text Box 9"/>
          <p:cNvSpPr txBox="1">
            <a:spLocks noChangeArrowheads="1"/>
          </p:cNvSpPr>
          <p:nvPr/>
        </p:nvSpPr>
        <p:spPr bwMode="auto">
          <a:xfrm>
            <a:off x="870810" y="5531056"/>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p>
        </p:txBody>
      </p:sp>
      <p:grpSp>
        <p:nvGrpSpPr>
          <p:cNvPr id="7" name="Ομάδα 6"/>
          <p:cNvGrpSpPr/>
          <p:nvPr/>
        </p:nvGrpSpPr>
        <p:grpSpPr>
          <a:xfrm>
            <a:off x="2725738" y="2102056"/>
            <a:ext cx="576262" cy="3429000"/>
            <a:chOff x="2700338" y="1196975"/>
            <a:chExt cx="576262" cy="3429000"/>
          </a:xfrm>
        </p:grpSpPr>
        <p:sp>
          <p:nvSpPr>
            <p:cNvPr id="8" name="Line 7"/>
            <p:cNvSpPr>
              <a:spLocks noChangeShapeType="1"/>
            </p:cNvSpPr>
            <p:nvPr/>
          </p:nvSpPr>
          <p:spPr bwMode="auto">
            <a:xfrm flipV="1">
              <a:off x="2700338" y="1196975"/>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11"/>
            <p:cNvSpPr>
              <a:spLocks noChangeShapeType="1"/>
            </p:cNvSpPr>
            <p:nvPr/>
          </p:nvSpPr>
          <p:spPr bwMode="auto">
            <a:xfrm>
              <a:off x="2916238" y="1196975"/>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23"/>
            <p:cNvSpPr txBox="1">
              <a:spLocks noChangeArrowheads="1"/>
            </p:cNvSpPr>
            <p:nvPr/>
          </p:nvSpPr>
          <p:spPr bwMode="auto">
            <a:xfrm>
              <a:off x="2700338" y="270827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000" b="1" i="1">
                  <a:latin typeface="Comic Sans MS" pitchFamily="66" charset="0"/>
                </a:rPr>
                <a:t>h</a:t>
              </a:r>
              <a:endParaRPr lang="el-GR" altLang="el-GR" sz="2000" b="1" i="1">
                <a:latin typeface="Comic Sans MS" pitchFamily="66" charset="0"/>
              </a:endParaRPr>
            </a:p>
          </p:txBody>
        </p:sp>
      </p:grpSp>
      <p:grpSp>
        <p:nvGrpSpPr>
          <p:cNvPr id="12" name="Ομάδα 11"/>
          <p:cNvGrpSpPr/>
          <p:nvPr/>
        </p:nvGrpSpPr>
        <p:grpSpPr>
          <a:xfrm>
            <a:off x="2197166" y="1972952"/>
            <a:ext cx="588833" cy="819388"/>
            <a:chOff x="5959267" y="1512048"/>
            <a:chExt cx="588833" cy="819388"/>
          </a:xfrm>
        </p:grpSpPr>
        <p:sp>
          <p:nvSpPr>
            <p:cNvPr id="13" name="Oval 4"/>
            <p:cNvSpPr>
              <a:spLocks noChangeArrowheads="1"/>
            </p:cNvSpPr>
            <p:nvPr/>
          </p:nvSpPr>
          <p:spPr bwMode="auto">
            <a:xfrm>
              <a:off x="5959267" y="1512048"/>
              <a:ext cx="228600" cy="228600"/>
            </a:xfrm>
            <a:prstGeom prst="ellipse">
              <a:avLst/>
            </a:prstGeom>
            <a:solidFill>
              <a:srgbClr val="FF9900"/>
            </a:solidFill>
            <a:ln w="9525">
              <a:solidFill>
                <a:schemeClr val="tx1"/>
              </a:solidFill>
              <a:round/>
              <a:headEnd/>
              <a:tailEnd/>
            </a:ln>
            <a:effectLst/>
          </p:spPr>
          <p:txBody>
            <a:bodyPr/>
            <a:lstStyle/>
            <a:p>
              <a:endParaRPr lang="el-GR"/>
            </a:p>
          </p:txBody>
        </p:sp>
        <p:grpSp>
          <p:nvGrpSpPr>
            <p:cNvPr id="14" name="Ομάδα 13"/>
            <p:cNvGrpSpPr/>
            <p:nvPr/>
          </p:nvGrpSpPr>
          <p:grpSpPr>
            <a:xfrm>
              <a:off x="6084614" y="1740648"/>
              <a:ext cx="463486" cy="590788"/>
              <a:chOff x="2297113" y="1330325"/>
              <a:chExt cx="463486" cy="590788"/>
            </a:xfrm>
          </p:grpSpPr>
          <p:cxnSp>
            <p:nvCxnSpPr>
              <p:cNvPr id="15" name="Ευθύγραμμο βέλος σύνδεσης 14"/>
              <p:cNvCxnSpPr/>
              <p:nvPr/>
            </p:nvCxnSpPr>
            <p:spPr>
              <a:xfrm>
                <a:off x="2297113" y="1330325"/>
                <a:ext cx="12700" cy="442913"/>
              </a:xfrm>
              <a:prstGeom prst="straightConnector1">
                <a:avLst/>
              </a:pr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 Box 18"/>
                  <p:cNvSpPr txBox="1">
                    <a:spLocks noChangeArrowheads="1"/>
                  </p:cNvSpPr>
                  <p:nvPr/>
                </p:nvSpPr>
                <p:spPr bwMode="auto">
                  <a:xfrm>
                    <a:off x="2303463" y="1551781"/>
                    <a:ext cx="45713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16" name="Text Box 18"/>
                  <p:cNvSpPr txBox="1">
                    <a:spLocks noRot="1" noChangeAspect="1" noMove="1" noResize="1" noEditPoints="1" noAdjustHandles="1" noChangeArrowheads="1" noChangeShapeType="1" noTextEdit="1"/>
                  </p:cNvSpPr>
                  <p:nvPr/>
                </p:nvSpPr>
                <p:spPr bwMode="auto">
                  <a:xfrm>
                    <a:off x="2303463" y="1551781"/>
                    <a:ext cx="45713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sp>
        <p:nvSpPr>
          <p:cNvPr id="17" name="Rectangle 14"/>
          <p:cNvSpPr>
            <a:spLocks noChangeArrowheads="1"/>
          </p:cNvSpPr>
          <p:nvPr/>
        </p:nvSpPr>
        <p:spPr bwMode="auto">
          <a:xfrm>
            <a:off x="493196" y="1917975"/>
            <a:ext cx="1703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αρχική θέση </a:t>
            </a:r>
            <a:r>
              <a:rPr lang="en-US" altLang="el-GR" sz="1600" b="1" dirty="0">
                <a:latin typeface="Comic Sans MS" pitchFamily="66" charset="0"/>
              </a:rPr>
              <a:t>A</a:t>
            </a:r>
            <a:r>
              <a:rPr lang="en-US" altLang="el-GR" sz="1600" dirty="0">
                <a:latin typeface="Comic Sans MS" pitchFamily="66" charset="0"/>
              </a:rPr>
              <a:t> </a:t>
            </a:r>
          </a:p>
        </p:txBody>
      </p:sp>
      <p:sp>
        <p:nvSpPr>
          <p:cNvPr id="18" name="Rectangle 14"/>
          <p:cNvSpPr>
            <a:spLocks noChangeArrowheads="1"/>
          </p:cNvSpPr>
          <p:nvPr/>
        </p:nvSpPr>
        <p:spPr bwMode="auto">
          <a:xfrm>
            <a:off x="553554" y="5566774"/>
            <a:ext cx="1583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τελική θέση Γ</a:t>
            </a:r>
            <a:r>
              <a:rPr lang="en-US" altLang="el-GR" sz="1600" dirty="0">
                <a:latin typeface="Comic Sans MS" pitchFamily="66" charset="0"/>
              </a:rPr>
              <a:t> </a:t>
            </a:r>
          </a:p>
        </p:txBody>
      </p:sp>
      <mc:AlternateContent xmlns:mc="http://schemas.openxmlformats.org/markup-compatibility/2006" xmlns:a14="http://schemas.microsoft.com/office/drawing/2010/main">
        <mc:Choice Requires="a14">
          <p:sp>
            <p:nvSpPr>
              <p:cNvPr id="19" name="TextBox 18"/>
              <p:cNvSpPr txBox="1"/>
              <p:nvPr/>
            </p:nvSpPr>
            <p:spPr>
              <a:xfrm>
                <a:off x="4773168" y="1499616"/>
                <a:ext cx="4837176" cy="400110"/>
              </a:xfrm>
              <a:prstGeom prst="rect">
                <a:avLst/>
              </a:prstGeom>
              <a:noFill/>
            </p:spPr>
            <p:txBody>
              <a:bodyPr wrap="square" rtlCol="0">
                <a:spAutoFit/>
              </a:bodyPr>
              <a:lstStyle/>
              <a:p>
                <a:r>
                  <a:rPr lang="el-GR" b="1" dirty="0">
                    <a:latin typeface="Comic Sans MS" panose="030F0702030302020204" pitchFamily="66" charset="0"/>
                  </a:rPr>
                  <a:t>Αρχική θέση</a:t>
                </a:r>
                <a:r>
                  <a:rPr lang="en-US" b="1" dirty="0">
                    <a:latin typeface="Comic Sans MS" panose="030F0702030302020204" pitchFamily="66" charset="0"/>
                  </a:rPr>
                  <a:t>: </a:t>
                </a:r>
                <a:r>
                  <a:rPr lang="el-GR" b="1" dirty="0">
                    <a:latin typeface="Comic Sans MS" panose="030F0702030302020204" pitchFamily="66" charset="0"/>
                  </a:rPr>
                  <a:t>    </a:t>
                </a:r>
                <a14:m>
                  <m:oMath xmlns:m="http://schemas.openxmlformats.org/officeDocument/2006/math">
                    <m:r>
                      <a:rPr lang="el-GR" altLang="el-GR" sz="2000" b="1" i="1" dirty="0" smtClean="0">
                        <a:latin typeface="Cambria Math" panose="02040503050406030204" pitchFamily="18" charset="0"/>
                      </a:rPr>
                      <m:t>𝝊</m:t>
                    </m:r>
                    <m:r>
                      <a:rPr lang="el-GR" altLang="el-GR" sz="2000" b="1" i="0" baseline="-25000" dirty="0" smtClean="0">
                        <a:latin typeface="Cambria Math" panose="02040503050406030204" pitchFamily="18" charset="0"/>
                      </a:rPr>
                      <m:t>𝛂𝛒𝛘</m:t>
                    </m:r>
                    <m:r>
                      <a:rPr lang="el-GR" altLang="el-GR" sz="2000" b="1" i="1" dirty="0" smtClean="0">
                        <a:latin typeface="Cambria Math" panose="02040503050406030204" pitchFamily="18" charset="0"/>
                      </a:rPr>
                      <m:t>=</m:t>
                    </m:r>
                    <m:r>
                      <a:rPr lang="el-GR" altLang="el-GR" sz="2000" b="1" i="1" dirty="0" smtClean="0">
                        <a:latin typeface="Cambria Math" panose="02040503050406030204" pitchFamily="18" charset="0"/>
                      </a:rPr>
                      <m:t>𝟎</m:t>
                    </m:r>
                  </m:oMath>
                </a14:m>
                <a:r>
                  <a:rPr lang="en-US" altLang="el-GR" sz="2000" b="1" dirty="0">
                    <a:latin typeface="Comic Sans MS" pitchFamily="66" charset="0"/>
                  </a:rPr>
                  <a:t>,     </a:t>
                </a:r>
                <a14:m>
                  <m:oMath xmlns:m="http://schemas.openxmlformats.org/officeDocument/2006/math">
                    <m:r>
                      <a:rPr lang="el-GR" altLang="el-GR" sz="2000" b="1" i="1" dirty="0" smtClean="0">
                        <a:latin typeface="Cambria Math" panose="02040503050406030204" pitchFamily="18" charset="0"/>
                      </a:rPr>
                      <m:t>𝜥</m:t>
                    </m:r>
                    <m:r>
                      <a:rPr lang="el-GR" altLang="el-GR" sz="2000" b="1" i="0" baseline="-25000" dirty="0" err="1" smtClean="0">
                        <a:latin typeface="Cambria Math" panose="02040503050406030204" pitchFamily="18" charset="0"/>
                      </a:rPr>
                      <m:t>𝛂𝛒𝛘</m:t>
                    </m:r>
                    <m:r>
                      <a:rPr lang="el-GR" altLang="el-GR" sz="2000" b="1" i="1" dirty="0" smtClean="0">
                        <a:latin typeface="Cambria Math" panose="02040503050406030204" pitchFamily="18" charset="0"/>
                      </a:rPr>
                      <m:t> = </m:t>
                    </m:r>
                    <m:r>
                      <a:rPr lang="el-GR" altLang="el-GR" sz="2000" b="1" i="1" dirty="0" smtClean="0">
                        <a:latin typeface="Cambria Math" panose="02040503050406030204" pitchFamily="18" charset="0"/>
                      </a:rPr>
                      <m:t>𝟎</m:t>
                    </m:r>
                    <m:r>
                      <a:rPr lang="en-US" sz="2000" b="1" i="1" dirty="0" smtClean="0">
                        <a:latin typeface="Cambria Math" panose="02040503050406030204" pitchFamily="18" charset="0"/>
                      </a:rPr>
                      <m:t> </m:t>
                    </m:r>
                  </m:oMath>
                </a14:m>
                <a:endParaRPr lang="el-GR" sz="2000" b="1" dirty="0">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73168" y="1499616"/>
                <a:ext cx="4837176" cy="400110"/>
              </a:xfrm>
              <a:prstGeom prst="rect">
                <a:avLst/>
              </a:prstGeom>
              <a:blipFill>
                <a:blip r:embed="rId4"/>
                <a:stretch>
                  <a:fillRect l="-1008"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773168" y="2177460"/>
                <a:ext cx="5148072" cy="535468"/>
              </a:xfrm>
              <a:prstGeom prst="rect">
                <a:avLst/>
              </a:prstGeom>
              <a:noFill/>
            </p:spPr>
            <p:txBody>
              <a:bodyPr wrap="square" rtlCol="0">
                <a:spAutoFit/>
              </a:bodyPr>
              <a:lstStyle/>
              <a:p>
                <a:r>
                  <a:rPr lang="el-GR" b="1" dirty="0">
                    <a:latin typeface="Comic Sans MS" panose="030F0702030302020204" pitchFamily="66" charset="0"/>
                  </a:rPr>
                  <a:t>Τελική θέση</a:t>
                </a:r>
                <a:r>
                  <a:rPr lang="en-US" b="1" dirty="0">
                    <a:latin typeface="Comic Sans MS" panose="030F0702030302020204" pitchFamily="66" charset="0"/>
                  </a:rPr>
                  <a:t>: </a:t>
                </a:r>
                <a:r>
                  <a:rPr lang="el-GR" b="1" dirty="0">
                    <a:latin typeface="Comic Sans MS" panose="030F0702030302020204" pitchFamily="66" charset="0"/>
                  </a:rPr>
                  <a:t>    </a:t>
                </a:r>
                <a14:m>
                  <m:oMath xmlns:m="http://schemas.openxmlformats.org/officeDocument/2006/math">
                    <m:r>
                      <a:rPr lang="el-GR" altLang="el-GR" sz="2000" b="1" i="1" dirty="0" smtClean="0">
                        <a:latin typeface="Cambria Math" panose="02040503050406030204" pitchFamily="18" charset="0"/>
                      </a:rPr>
                      <m:t>𝝊</m:t>
                    </m:r>
                    <m:r>
                      <a:rPr lang="el-GR" altLang="el-GR" sz="2000" b="1" i="0" baseline="-25000" dirty="0" err="1" smtClean="0">
                        <a:latin typeface="Cambria Math" panose="02040503050406030204" pitchFamily="18" charset="0"/>
                      </a:rPr>
                      <m:t>𝛕𝛆𝛌</m:t>
                    </m:r>
                    <m:r>
                      <a:rPr lang="el-GR" altLang="el-GR" sz="2000" b="1" i="1" dirty="0" smtClean="0">
                        <a:latin typeface="Cambria Math" panose="02040503050406030204" pitchFamily="18" charset="0"/>
                      </a:rPr>
                      <m:t>=</m:t>
                    </m:r>
                    <m:r>
                      <a:rPr lang="el-GR" altLang="el-GR" sz="2000" b="1" i="1" dirty="0" smtClean="0">
                        <a:latin typeface="Cambria Math" panose="02040503050406030204" pitchFamily="18" charset="0"/>
                      </a:rPr>
                      <m:t>𝝊</m:t>
                    </m:r>
                  </m:oMath>
                </a14:m>
                <a:r>
                  <a:rPr lang="en-US" altLang="el-GR" sz="2000" b="1" dirty="0">
                    <a:latin typeface="Comic Sans MS" pitchFamily="66" charset="0"/>
                  </a:rPr>
                  <a:t>,     </a:t>
                </a:r>
                <a14:m>
                  <m:oMath xmlns:m="http://schemas.openxmlformats.org/officeDocument/2006/math">
                    <m:r>
                      <a:rPr lang="el-GR" altLang="el-GR" sz="2000" b="1" i="1" dirty="0" smtClean="0">
                        <a:latin typeface="Cambria Math" panose="02040503050406030204" pitchFamily="18" charset="0"/>
                      </a:rPr>
                      <m:t>𝜥</m:t>
                    </m:r>
                    <m:r>
                      <a:rPr lang="el-GR" altLang="el-GR" sz="2000" b="1" i="0" baseline="-25000" dirty="0" err="1" smtClean="0">
                        <a:latin typeface="Cambria Math" panose="02040503050406030204" pitchFamily="18" charset="0"/>
                      </a:rPr>
                      <m:t>𝛕𝛆𝛌</m:t>
                    </m:r>
                  </m:oMath>
                </a14:m>
                <a:r>
                  <a:rPr lang="el-GR" altLang="el-GR" sz="2000" b="1" dirty="0">
                    <a:latin typeface="Comic Sans MS" pitchFamily="66" charset="0"/>
                  </a:rPr>
                  <a:t> = </a:t>
                </a:r>
                <a14:m>
                  <m:oMath xmlns:m="http://schemas.openxmlformats.org/officeDocument/2006/math">
                    <m:f>
                      <m:fPr>
                        <m:ctrlPr>
                          <a:rPr lang="el-GR" altLang="el-GR" sz="2000" b="1" i="1" smtClean="0">
                            <a:latin typeface="Cambria Math" panose="02040503050406030204" pitchFamily="18" charset="0"/>
                          </a:rPr>
                        </m:ctrlPr>
                      </m:fPr>
                      <m:num>
                        <m:r>
                          <a:rPr lang="el-GR" altLang="el-GR" sz="2000" b="1" i="1" smtClean="0">
                            <a:latin typeface="Cambria Math" panose="02040503050406030204" pitchFamily="18" charset="0"/>
                          </a:rPr>
                          <m:t>𝟏</m:t>
                        </m:r>
                      </m:num>
                      <m:den>
                        <m:r>
                          <a:rPr lang="el-GR" altLang="el-GR" sz="2000" b="1" i="1" smtClean="0">
                            <a:latin typeface="Cambria Math" panose="02040503050406030204" pitchFamily="18" charset="0"/>
                          </a:rPr>
                          <m:t>𝟐</m:t>
                        </m:r>
                      </m:den>
                    </m:f>
                    <m:r>
                      <a:rPr lang="en-US" altLang="el-GR" sz="2000" b="1" i="1" smtClean="0">
                        <a:latin typeface="Cambria Math" panose="02040503050406030204" pitchFamily="18" charset="0"/>
                      </a:rPr>
                      <m:t>𝒎</m:t>
                    </m:r>
                    <m:sSup>
                      <m:sSupPr>
                        <m:ctrlPr>
                          <a:rPr lang="en-US" altLang="el-GR" sz="2000" b="1" i="1" smtClean="0">
                            <a:latin typeface="Cambria Math" panose="02040503050406030204" pitchFamily="18" charset="0"/>
                          </a:rPr>
                        </m:ctrlPr>
                      </m:sSupPr>
                      <m:e>
                        <m:r>
                          <a:rPr lang="el-GR" altLang="el-GR" sz="2000" b="1" i="1" smtClean="0">
                            <a:latin typeface="Cambria Math" panose="02040503050406030204" pitchFamily="18" charset="0"/>
                          </a:rPr>
                          <m:t>𝝊</m:t>
                        </m:r>
                      </m:e>
                      <m:sup>
                        <m:r>
                          <a:rPr lang="en-US" altLang="el-GR" sz="2000" b="1" i="1" smtClean="0">
                            <a:latin typeface="Cambria Math" panose="02040503050406030204" pitchFamily="18" charset="0"/>
                          </a:rPr>
                          <m:t>𝟐</m:t>
                        </m:r>
                      </m:sup>
                    </m:sSup>
                  </m:oMath>
                </a14:m>
                <a:endParaRPr lang="el-GR" sz="2000" b="1" dirty="0">
                  <a:latin typeface="Comic Sans MS" panose="030F0702030302020204" pitchFamily="66"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773168" y="2177460"/>
                <a:ext cx="5148072" cy="535468"/>
              </a:xfrm>
              <a:prstGeom prst="rect">
                <a:avLst/>
              </a:prstGeom>
              <a:blipFill>
                <a:blip r:embed="rId5"/>
                <a:stretch>
                  <a:fillRect l="-947" b="-68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236067" y="3957611"/>
                <a:ext cx="10071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el-GR" sz="2400" b="1" i="1" smtClean="0">
                          <a:latin typeface="Cambria Math" panose="02040503050406030204" pitchFamily="18" charset="0"/>
                        </a:rPr>
                        <m:t>= </m:t>
                      </m:r>
                      <m:sSub>
                        <m:sSubPr>
                          <m:ctrlPr>
                            <a:rPr lang="en-US" altLang="el-GR" sz="2400" b="1" i="1" smtClean="0">
                              <a:latin typeface="Cambria Math" panose="02040503050406030204" pitchFamily="18" charset="0"/>
                            </a:rPr>
                          </m:ctrlPr>
                        </m:sSubPr>
                        <m:e>
                          <m:r>
                            <a:rPr lang="en-US" altLang="el-GR" sz="2400" b="1" i="1" smtClean="0">
                              <a:latin typeface="Cambria Math" panose="02040503050406030204" pitchFamily="18" charset="0"/>
                            </a:rPr>
                            <m:t>𝑾</m:t>
                          </m:r>
                        </m:e>
                        <m:sub>
                          <m:r>
                            <a:rPr lang="en-US" altLang="el-GR" sz="2400" b="1" i="1" smtClean="0">
                              <a:latin typeface="Cambria Math" panose="02040503050406030204" pitchFamily="18" charset="0"/>
                            </a:rPr>
                            <m:t>𝒘</m:t>
                          </m:r>
                        </m:sub>
                      </m:sSub>
                    </m:oMath>
                  </m:oMathPara>
                </a14:m>
                <a:endParaRPr lang="en-US" altLang="el-GR" sz="2400" b="1"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236067" y="3957611"/>
                <a:ext cx="1007135" cy="369332"/>
              </a:xfrm>
              <a:prstGeom prst="rect">
                <a:avLst/>
              </a:prstGeom>
              <a:blipFill>
                <a:blip r:embed="rId6"/>
                <a:stretch>
                  <a:fillRect b="-983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Ορθογώνιο 21"/>
              <p:cNvSpPr/>
              <p:nvPr/>
            </p:nvSpPr>
            <p:spPr>
              <a:xfrm>
                <a:off x="4434873" y="3003964"/>
                <a:ext cx="2903231" cy="494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a:latin typeface="Cambria Math" panose="02040503050406030204" pitchFamily="18" charset="0"/>
                        </a:rPr>
                        <m:t>𝚫</m:t>
                      </m:r>
                      <m:r>
                        <a:rPr lang="el-GR" sz="2400" b="1" i="1">
                          <a:latin typeface="Cambria Math" panose="02040503050406030204" pitchFamily="18" charset="0"/>
                        </a:rPr>
                        <m:t>𝜥</m:t>
                      </m:r>
                      <m:r>
                        <a:rPr lang="el-GR" sz="2400" b="1">
                          <a:latin typeface="Cambria Math" panose="02040503050406030204" pitchFamily="18" charset="0"/>
                        </a:rPr>
                        <m:t>=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𝛕𝛆𝛌</m:t>
                          </m:r>
                        </m:sub>
                      </m:sSub>
                      <m:r>
                        <a:rPr lang="el-GR" sz="2400" b="1" i="1">
                          <a:latin typeface="Cambria Math" panose="02040503050406030204" pitchFamily="18" charset="0"/>
                        </a:rPr>
                        <m:t> −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𝛂𝛒𝛘</m:t>
                          </m:r>
                        </m:sub>
                      </m:sSub>
                    </m:oMath>
                  </m:oMathPara>
                </a14:m>
                <a:endParaRPr lang="el-GR" sz="2400" dirty="0"/>
              </a:p>
            </p:txBody>
          </p:sp>
        </mc:Choice>
        <mc:Fallback xmlns="">
          <p:sp>
            <p:nvSpPr>
              <p:cNvPr id="22" name="Ορθογώνιο 21"/>
              <p:cNvSpPr>
                <a:spLocks noRot="1" noChangeAspect="1" noMove="1" noResize="1" noEditPoints="1" noAdjustHandles="1" noChangeArrowheads="1" noChangeShapeType="1" noTextEdit="1"/>
              </p:cNvSpPr>
              <p:nvPr/>
            </p:nvSpPr>
            <p:spPr>
              <a:xfrm>
                <a:off x="4434873" y="3003964"/>
                <a:ext cx="2903231" cy="494687"/>
              </a:xfrm>
              <a:prstGeom prst="rect">
                <a:avLst/>
              </a:prstGeom>
              <a:blipFill>
                <a:blip r:embed="rId7"/>
                <a:stretch>
                  <a:fillRect b="-740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Ορθογώνιο 22"/>
              <p:cNvSpPr/>
              <p:nvPr/>
            </p:nvSpPr>
            <p:spPr>
              <a:xfrm>
                <a:off x="7171978" y="2810793"/>
                <a:ext cx="148034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a:latin typeface="Cambria Math" panose="02040503050406030204" pitchFamily="18" charset="0"/>
                        </a:rPr>
                        <m:t>= </m:t>
                      </m:r>
                      <m:f>
                        <m:fPr>
                          <m:ctrlPr>
                            <a:rPr lang="el-GR" altLang="el-GR" sz="2400" b="1" i="1">
                              <a:latin typeface="Cambria Math" panose="02040503050406030204" pitchFamily="18" charset="0"/>
                            </a:rPr>
                          </m:ctrlPr>
                        </m:fPr>
                        <m:num>
                          <m:r>
                            <a:rPr lang="el-GR" altLang="el-GR" sz="2400" b="1" i="1">
                              <a:latin typeface="Cambria Math" panose="02040503050406030204" pitchFamily="18" charset="0"/>
                            </a:rPr>
                            <m:t>𝟏</m:t>
                          </m:r>
                        </m:num>
                        <m:den>
                          <m:r>
                            <a:rPr lang="el-GR" altLang="el-GR" sz="2400" b="1" i="1">
                              <a:latin typeface="Cambria Math" panose="02040503050406030204" pitchFamily="18" charset="0"/>
                            </a:rPr>
                            <m:t>𝟐</m:t>
                          </m:r>
                        </m:den>
                      </m:f>
                      <m:r>
                        <a:rPr lang="en-US" altLang="el-GR" sz="2400" b="1" i="1">
                          <a:latin typeface="Cambria Math" panose="02040503050406030204" pitchFamily="18" charset="0"/>
                        </a:rPr>
                        <m:t>𝒎</m:t>
                      </m:r>
                      <m:sSup>
                        <m:sSupPr>
                          <m:ctrlPr>
                            <a:rPr lang="en-US" altLang="el-GR" sz="2400" b="1" i="1">
                              <a:latin typeface="Cambria Math" panose="02040503050406030204" pitchFamily="18" charset="0"/>
                            </a:rPr>
                          </m:ctrlPr>
                        </m:sSupPr>
                        <m:e>
                          <m:r>
                            <a:rPr lang="el-GR" altLang="el-GR" sz="2400" b="1" i="1">
                              <a:latin typeface="Cambria Math" panose="02040503050406030204" pitchFamily="18" charset="0"/>
                            </a:rPr>
                            <m:t>𝝊</m:t>
                          </m:r>
                        </m:e>
                        <m:sup>
                          <m:r>
                            <a:rPr lang="en-US" altLang="el-GR" sz="2400" b="1" i="1">
                              <a:latin typeface="Cambria Math" panose="02040503050406030204" pitchFamily="18" charset="0"/>
                            </a:rPr>
                            <m:t>𝟐</m:t>
                          </m:r>
                        </m:sup>
                      </m:sSup>
                    </m:oMath>
                  </m:oMathPara>
                </a14:m>
                <a:endParaRPr lang="el-GR" sz="2400" dirty="0"/>
              </a:p>
            </p:txBody>
          </p:sp>
        </mc:Choice>
        <mc:Fallback xmlns="">
          <p:sp>
            <p:nvSpPr>
              <p:cNvPr id="23" name="Ορθογώνιο 22"/>
              <p:cNvSpPr>
                <a:spLocks noRot="1" noChangeAspect="1" noMove="1" noResize="1" noEditPoints="1" noAdjustHandles="1" noChangeArrowheads="1" noChangeShapeType="1" noTextEdit="1"/>
              </p:cNvSpPr>
              <p:nvPr/>
            </p:nvSpPr>
            <p:spPr>
              <a:xfrm>
                <a:off x="7171978" y="2810793"/>
                <a:ext cx="1480342" cy="783804"/>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Ορθογώνιο 23"/>
              <p:cNvSpPr/>
              <p:nvPr/>
            </p:nvSpPr>
            <p:spPr>
              <a:xfrm>
                <a:off x="8504143" y="2810793"/>
                <a:ext cx="221240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el-GR" sz="2400" b="1" smtClean="0">
                          <a:latin typeface="Cambria Math" panose="02040503050406030204" pitchFamily="18" charset="0"/>
                        </a:rPr>
                        <m:t>= </m:t>
                      </m:r>
                      <m:f>
                        <m:fPr>
                          <m:ctrlPr>
                            <a:rPr lang="el-GR" altLang="el-GR" sz="2400" b="1" i="1">
                              <a:latin typeface="Cambria Math" panose="02040503050406030204" pitchFamily="18" charset="0"/>
                            </a:rPr>
                          </m:ctrlPr>
                        </m:fPr>
                        <m:num>
                          <m:r>
                            <a:rPr lang="el-GR" altLang="el-GR" sz="2400" b="1" i="1">
                              <a:latin typeface="Cambria Math" panose="02040503050406030204" pitchFamily="18" charset="0"/>
                            </a:rPr>
                            <m:t>𝟏</m:t>
                          </m:r>
                        </m:num>
                        <m:den>
                          <m:r>
                            <a:rPr lang="el-GR" altLang="el-GR" sz="2400" b="1" i="1">
                              <a:latin typeface="Cambria Math" panose="02040503050406030204" pitchFamily="18" charset="0"/>
                            </a:rPr>
                            <m:t>𝟐</m:t>
                          </m:r>
                        </m:den>
                      </m:f>
                      <m:r>
                        <a:rPr lang="en-US" altLang="el-GR" sz="2400" b="1" i="1">
                          <a:latin typeface="Cambria Math" panose="02040503050406030204" pitchFamily="18" charset="0"/>
                        </a:rPr>
                        <m:t>𝒎</m:t>
                      </m:r>
                      <m:sSup>
                        <m:sSupPr>
                          <m:ctrlPr>
                            <a:rPr lang="en-US" altLang="el-GR" sz="2400" b="1" i="1">
                              <a:latin typeface="Cambria Math" panose="02040503050406030204" pitchFamily="18" charset="0"/>
                            </a:rPr>
                          </m:ctrlPr>
                        </m:sSupPr>
                        <m:e>
                          <m:d>
                            <m:dPr>
                              <m:ctrlPr>
                                <a:rPr lang="en-US" altLang="el-GR" sz="2400" b="1" i="1">
                                  <a:latin typeface="Cambria Math" panose="02040503050406030204" pitchFamily="18" charset="0"/>
                                </a:rPr>
                              </m:ctrlPr>
                            </m:dPr>
                            <m:e>
                              <m:r>
                                <a:rPr lang="en-US" altLang="el-GR" sz="2400" b="1" i="1">
                                  <a:latin typeface="Cambria Math" panose="02040503050406030204" pitchFamily="18" charset="0"/>
                                </a:rPr>
                                <m:t>𝒈𝒕</m:t>
                              </m:r>
                            </m:e>
                          </m:d>
                        </m:e>
                        <m:sup>
                          <m:r>
                            <a:rPr lang="en-US" altLang="el-GR" sz="2400" b="1" i="1">
                              <a:latin typeface="Cambria Math" panose="02040503050406030204" pitchFamily="18" charset="0"/>
                            </a:rPr>
                            <m:t>𝟐</m:t>
                          </m:r>
                        </m:sup>
                      </m:sSup>
                      <m:r>
                        <a:rPr lang="en-US" altLang="el-GR" sz="2400" b="1" i="1" smtClean="0">
                          <a:latin typeface="Cambria Math" panose="02040503050406030204" pitchFamily="18" charset="0"/>
                        </a:rPr>
                        <m:t>=</m:t>
                      </m:r>
                    </m:oMath>
                  </m:oMathPara>
                </a14:m>
                <a:endParaRPr lang="el-GR" sz="2400"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8504143" y="2810793"/>
                <a:ext cx="2212401" cy="783804"/>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Ορθογώνιο 24"/>
              <p:cNvSpPr/>
              <p:nvPr/>
            </p:nvSpPr>
            <p:spPr>
              <a:xfrm>
                <a:off x="5384068" y="3708745"/>
                <a:ext cx="209108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l-GR" sz="2400" b="1" i="1" smtClean="0">
                          <a:latin typeface="Cambria Math" panose="02040503050406030204" pitchFamily="18" charset="0"/>
                        </a:rPr>
                        <m:t>=(</m:t>
                      </m:r>
                      <m:r>
                        <a:rPr lang="en-US" altLang="el-GR" sz="2400" b="1" i="1">
                          <a:latin typeface="Cambria Math" panose="02040503050406030204" pitchFamily="18" charset="0"/>
                        </a:rPr>
                        <m:t>𝒎𝒈</m:t>
                      </m:r>
                      <m:r>
                        <a:rPr lang="en-US" altLang="el-GR" sz="2400" b="1" i="1" smtClean="0">
                          <a:latin typeface="Cambria Math" panose="02040503050406030204" pitchFamily="18" charset="0"/>
                        </a:rPr>
                        <m:t>)</m:t>
                      </m:r>
                      <m:f>
                        <m:fPr>
                          <m:ctrlPr>
                            <a:rPr lang="en-US" altLang="el-GR" sz="2400" b="1" i="1">
                              <a:latin typeface="Cambria Math" panose="02040503050406030204" pitchFamily="18" charset="0"/>
                            </a:rPr>
                          </m:ctrlPr>
                        </m:fPr>
                        <m:num>
                          <m:r>
                            <a:rPr lang="en-US" altLang="el-GR" sz="2400" b="1" i="1">
                              <a:latin typeface="Cambria Math" panose="02040503050406030204" pitchFamily="18" charset="0"/>
                            </a:rPr>
                            <m:t>𝟏</m:t>
                          </m:r>
                        </m:num>
                        <m:den>
                          <m:r>
                            <a:rPr lang="en-US" altLang="el-GR" sz="2400" b="1" i="1">
                              <a:latin typeface="Cambria Math" panose="02040503050406030204" pitchFamily="18" charset="0"/>
                            </a:rPr>
                            <m:t>𝟐</m:t>
                          </m:r>
                        </m:den>
                      </m:f>
                      <m:r>
                        <a:rPr lang="en-US" altLang="el-GR" sz="2400" b="1" i="1">
                          <a:latin typeface="Cambria Math" panose="02040503050406030204" pitchFamily="18" charset="0"/>
                        </a:rPr>
                        <m:t>𝒈</m:t>
                      </m:r>
                      <m:sSup>
                        <m:sSupPr>
                          <m:ctrlPr>
                            <a:rPr lang="en-US" altLang="el-GR" sz="2400" b="1" i="1">
                              <a:latin typeface="Cambria Math" panose="02040503050406030204" pitchFamily="18" charset="0"/>
                            </a:rPr>
                          </m:ctrlPr>
                        </m:sSupPr>
                        <m:e>
                          <m:r>
                            <a:rPr lang="en-US" altLang="el-GR" sz="2400" b="1" i="1">
                              <a:latin typeface="Cambria Math" panose="02040503050406030204" pitchFamily="18" charset="0"/>
                            </a:rPr>
                            <m:t>𝒕</m:t>
                          </m:r>
                        </m:e>
                        <m:sup>
                          <m:r>
                            <a:rPr lang="en-US" altLang="el-GR" sz="2400" b="1" i="1">
                              <a:latin typeface="Cambria Math" panose="02040503050406030204" pitchFamily="18" charset="0"/>
                            </a:rPr>
                            <m:t>𝟐</m:t>
                          </m:r>
                        </m:sup>
                      </m:sSup>
                    </m:oMath>
                  </m:oMathPara>
                </a14:m>
                <a:endParaRPr lang="el-GR" sz="2400"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5384068" y="3708745"/>
                <a:ext cx="2091085" cy="783804"/>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Ορθογώνιο 25"/>
              <p:cNvSpPr/>
              <p:nvPr/>
            </p:nvSpPr>
            <p:spPr>
              <a:xfrm>
                <a:off x="7353453" y="3911445"/>
                <a:ext cx="1004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l-GR" sz="2400" b="1" i="1">
                          <a:latin typeface="Cambria Math" panose="02040503050406030204" pitchFamily="18" charset="0"/>
                        </a:rPr>
                        <m:t>=</m:t>
                      </m:r>
                      <m:r>
                        <a:rPr lang="en-US" altLang="el-GR" sz="2400" b="1" i="1">
                          <a:latin typeface="Cambria Math" panose="02040503050406030204" pitchFamily="18" charset="0"/>
                        </a:rPr>
                        <m:t>𝒘𝒉</m:t>
                      </m:r>
                    </m:oMath>
                  </m:oMathPara>
                </a14:m>
                <a:endParaRPr lang="el-GR" sz="2400" dirty="0"/>
              </a:p>
            </p:txBody>
          </p:sp>
        </mc:Choice>
        <mc:Fallback xmlns="">
          <p:sp>
            <p:nvSpPr>
              <p:cNvPr id="26" name="Ορθογώνιο 25"/>
              <p:cNvSpPr>
                <a:spLocks noRot="1" noChangeAspect="1" noMove="1" noResize="1" noEditPoints="1" noAdjustHandles="1" noChangeArrowheads="1" noChangeShapeType="1" noTextEdit="1"/>
              </p:cNvSpPr>
              <p:nvPr/>
            </p:nvSpPr>
            <p:spPr>
              <a:xfrm>
                <a:off x="7353453" y="3911445"/>
                <a:ext cx="1004314" cy="461665"/>
              </a:xfrm>
              <a:prstGeom prst="rect">
                <a:avLst/>
              </a:prstGeom>
              <a:blipFill>
                <a:blip r:embed="rId11"/>
                <a:stretch>
                  <a:fillRect/>
                </a:stretch>
              </a:blipFill>
            </p:spPr>
            <p:txBody>
              <a:bodyPr/>
              <a:lstStyle/>
              <a:p>
                <a:r>
                  <a:rPr lang="el-GR">
                    <a:noFill/>
                  </a:rPr>
                  <a:t> </a:t>
                </a:r>
              </a:p>
            </p:txBody>
          </p:sp>
        </mc:Fallback>
      </mc:AlternateContent>
      <p:pic>
        <p:nvPicPr>
          <p:cNvPr id="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592" y="4833100"/>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Ορθογώνιο 28"/>
          <p:cNvSpPr/>
          <p:nvPr/>
        </p:nvSpPr>
        <p:spPr>
          <a:xfrm>
            <a:off x="4832537" y="4460434"/>
            <a:ext cx="6827520" cy="1477328"/>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Δηλαδή αποδείξαμε ότι στην ελεύθερη πτώση, μέσω του έργου του βάρους, μεταφέρθηκε στο σώμα κινητική ενέργεια που είναι ακριβώς ίση με το έργο του βάρους.</a:t>
            </a:r>
          </a:p>
        </p:txBody>
      </p:sp>
      <p:grpSp>
        <p:nvGrpSpPr>
          <p:cNvPr id="30" name="Ομάδα 29"/>
          <p:cNvGrpSpPr/>
          <p:nvPr/>
        </p:nvGrpSpPr>
        <p:grpSpPr>
          <a:xfrm>
            <a:off x="1662085" y="5566774"/>
            <a:ext cx="543285" cy="706999"/>
            <a:chOff x="1204551" y="4724400"/>
            <a:chExt cx="543285" cy="706999"/>
          </a:xfrm>
        </p:grpSpPr>
        <mc:AlternateContent xmlns:mc="http://schemas.openxmlformats.org/markup-compatibility/2006" xmlns:a14="http://schemas.microsoft.com/office/drawing/2010/main">
          <mc:Choice Requires="a14">
            <p:sp>
              <p:nvSpPr>
                <p:cNvPr id="31" name="Text Box 24"/>
                <p:cNvSpPr txBox="1">
                  <a:spLocks noChangeArrowheads="1"/>
                </p:cNvSpPr>
                <p:nvPr/>
              </p:nvSpPr>
              <p:spPr bwMode="auto">
                <a:xfrm>
                  <a:off x="1204551" y="5098487"/>
                  <a:ext cx="543285"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m:oMathPara>
                  </a14:m>
                  <a:endParaRPr lang="el-GR" altLang="el-GR" sz="1600" b="1" baseline="-25000" dirty="0">
                    <a:solidFill>
                      <a:srgbClr val="006600"/>
                    </a:solidFill>
                    <a:effectLst>
                      <a:outerShdw blurRad="38100" dist="38100" dir="2700000" algn="tl">
                        <a:srgbClr val="000000"/>
                      </a:outerShdw>
                    </a:effectLst>
                    <a:latin typeface="Comic Sans MS" pitchFamily="66" charset="0"/>
                  </a:endParaRPr>
                </a:p>
              </p:txBody>
            </p:sp>
          </mc:Choice>
          <mc:Fallback xmlns="">
            <p:sp>
              <p:nvSpPr>
                <p:cNvPr id="31" name="Text Box 24"/>
                <p:cNvSpPr txBox="1">
                  <a:spLocks noRot="1" noChangeAspect="1" noMove="1" noResize="1" noEditPoints="1" noAdjustHandles="1" noChangeArrowheads="1" noChangeShapeType="1" noTextEdit="1"/>
                </p:cNvSpPr>
                <p:nvPr/>
              </p:nvSpPr>
              <p:spPr bwMode="auto">
                <a:xfrm>
                  <a:off x="1204551" y="5098487"/>
                  <a:ext cx="543285" cy="332912"/>
                </a:xfrm>
                <a:prstGeom prst="rect">
                  <a:avLst/>
                </a:prstGeom>
                <a:blipFill>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2" name="Line 25"/>
            <p:cNvSpPr>
              <a:spLocks noChangeShapeType="1"/>
            </p:cNvSpPr>
            <p:nvPr/>
          </p:nvSpPr>
          <p:spPr bwMode="auto">
            <a:xfrm>
              <a:off x="1615256" y="47244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11" name="Θέση ημερομηνίας 10">
            <a:extLst>
              <a:ext uri="{FF2B5EF4-FFF2-40B4-BE49-F238E27FC236}">
                <a16:creationId xmlns:a16="http://schemas.microsoft.com/office/drawing/2014/main" id="{8EE6937C-0D57-4A65-A332-BE99A63C8007}"/>
              </a:ext>
            </a:extLst>
          </p:cNvPr>
          <p:cNvSpPr>
            <a:spLocks noGrp="1"/>
          </p:cNvSpPr>
          <p:nvPr>
            <p:ph type="dt" sz="half" idx="10"/>
          </p:nvPr>
        </p:nvSpPr>
        <p:spPr/>
        <p:txBody>
          <a:bodyPr/>
          <a:lstStyle/>
          <a:p>
            <a:fld id="{833AC9DC-738E-4390-BE96-7D8BC27C4525}"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D9FB4FC7-9290-4CB8-930F-649A709480AD}"/>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1590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125E-6 -0.00069 L -0.00339 0.48241 " pathEditMode="relative" rAng="0" ptsTypes="AA">
                                      <p:cBhvr>
                                        <p:cTn id="25" dur="3000" fill="hold"/>
                                        <p:tgtEl>
                                          <p:spTgt spid="12"/>
                                        </p:tgtEl>
                                        <p:attrNameLst>
                                          <p:attrName>ppt_x</p:attrName>
                                          <p:attrName>ppt_y</p:attrName>
                                        </p:attrNameLst>
                                      </p:cBhvr>
                                      <p:rCtr x="-169" y="24144"/>
                                    </p:animMotion>
                                  </p:childTnLst>
                                </p:cTn>
                              </p:par>
                            </p:childTnLst>
                          </p:cTn>
                        </p:par>
                        <p:par>
                          <p:cTn id="26" fill="hold">
                            <p:stCondLst>
                              <p:cond delay="3000"/>
                            </p:stCondLst>
                            <p:childTnLst>
                              <p:par>
                                <p:cTn id="27" presetID="10" presetClass="entr" presetSubtype="0" fill="hold" nodeType="after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3750"/>
                            </p:stCondLst>
                            <p:childTnLst>
                              <p:par>
                                <p:cTn id="31" presetID="10" presetClass="entr" presetSubtype="0" fill="hold" grpId="0"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0"/>
                            </p:stCondLst>
                            <p:childTnLst>
                              <p:par>
                                <p:cTn id="39" presetID="22" presetClass="entr" presetSubtype="1" fill="hold" nodeType="after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par>
                          <p:cTn id="42" fill="hold">
                            <p:stCondLst>
                              <p:cond delay="6250"/>
                            </p:stCondLst>
                            <p:childTnLst>
                              <p:par>
                                <p:cTn id="43" presetID="22" presetClass="entr" presetSubtype="8" fill="hold" grpId="0" nodeType="after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1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1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1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repeatCount="200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3000" fill="hold"/>
                                        <p:tgtEl>
                                          <p:spTgt spid="21"/>
                                        </p:tgtEl>
                                        <p:attrNameLst>
                                          <p:attrName>ppt_w</p:attrName>
                                        </p:attrNameLst>
                                      </p:cBhvr>
                                      <p:tavLst>
                                        <p:tav tm="0">
                                          <p:val>
                                            <p:fltVal val="0"/>
                                          </p:val>
                                        </p:tav>
                                        <p:tav tm="100000">
                                          <p:val>
                                            <p:strVal val="#ppt_w"/>
                                          </p:val>
                                        </p:tav>
                                      </p:tavLst>
                                    </p:anim>
                                    <p:anim calcmode="lin" valueType="num">
                                      <p:cBhvr>
                                        <p:cTn id="76" dur="3000" fill="hold"/>
                                        <p:tgtEl>
                                          <p:spTgt spid="21"/>
                                        </p:tgtEl>
                                        <p:attrNameLst>
                                          <p:attrName>ppt_h</p:attrName>
                                        </p:attrNameLst>
                                      </p:cBhvr>
                                      <p:tavLst>
                                        <p:tav tm="0">
                                          <p:val>
                                            <p:fltVal val="0"/>
                                          </p:val>
                                        </p:tav>
                                        <p:tav tm="100000">
                                          <p:val>
                                            <p:strVal val="#ppt_h"/>
                                          </p:val>
                                        </p:tav>
                                      </p:tavLst>
                                    </p:anim>
                                    <p:animEffect transition="in" filter="fade">
                                      <p:cBhvr>
                                        <p:cTn id="77" dur="3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500"/>
                            </p:stCondLst>
                            <p:childTnLst>
                              <p:par>
                                <p:cTn id="84" presetID="22" presetClass="entr" presetSubtype="8" fill="hold" grpId="0" nodeType="afterEffect">
                                  <p:stCondLst>
                                    <p:cond delay="25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7" grpId="0"/>
      <p:bldP spid="18" grpId="0"/>
      <p:bldP spid="19" grpId="0"/>
      <p:bldP spid="20" grpId="0"/>
      <p:bldP spid="21" grpId="0"/>
      <p:bldP spid="22" grpId="0"/>
      <p:bldP spid="23" grpId="0"/>
      <p:bldP spid="24" grpId="0"/>
      <p:bldP spid="25" grpId="0"/>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40" y="54180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74750" y="246888"/>
            <a:ext cx="8515170"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Το προηγούμενο συμπέρασμα μπορεί να γενικευτεί για κάθε περίπτωση όπου σ’ ένα σώμα δρουν πολλές δυνάμεις και μεταβάλλεται η κινητική του ενέργεια.</a:t>
            </a:r>
          </a:p>
        </p:txBody>
      </p:sp>
      <p:sp>
        <p:nvSpPr>
          <p:cNvPr id="6" name="Text Box 4"/>
          <p:cNvSpPr txBox="1">
            <a:spLocks noChangeArrowheads="1"/>
          </p:cNvSpPr>
          <p:nvPr/>
        </p:nvSpPr>
        <p:spPr bwMode="auto">
          <a:xfrm>
            <a:off x="2274750" y="1465131"/>
            <a:ext cx="863404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solidFill>
                  <a:srgbClr val="FF0000"/>
                </a:solidFill>
                <a:effectLst>
                  <a:outerShdw blurRad="38100" dist="38100" dir="2700000" algn="tl">
                    <a:srgbClr val="000000">
                      <a:alpha val="43137"/>
                    </a:srgbClr>
                  </a:outerShdw>
                </a:effectLst>
                <a:latin typeface="Comic Sans MS" pitchFamily="66" charset="0"/>
              </a:rPr>
              <a:t>Η μεταβολή Δ</a:t>
            </a:r>
            <a:r>
              <a:rPr lang="el-GR" altLang="el-GR" sz="2000" b="1" i="1" dirty="0">
                <a:solidFill>
                  <a:srgbClr val="FF0000"/>
                </a:solidFill>
                <a:effectLst>
                  <a:outerShdw blurRad="38100" dist="38100" dir="2700000" algn="tl">
                    <a:srgbClr val="000000">
                      <a:alpha val="43137"/>
                    </a:srgbClr>
                  </a:outerShdw>
                </a:effectLst>
                <a:latin typeface="Comic Sans MS" pitchFamily="66" charset="0"/>
              </a:rPr>
              <a:t>Κ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της κινητικής ενέργειας</a:t>
            </a:r>
            <a:r>
              <a:rPr lang="el-GR" altLang="el-GR" sz="2000" b="1" dirty="0">
                <a:latin typeface="Comic Sans MS" pitchFamily="66" charset="0"/>
              </a:rPr>
              <a:t> ενός σώματος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είναι ίση με το αλγεβρικό άθροισμα </a:t>
            </a: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W</a:t>
            </a:r>
            <a:r>
              <a:rPr lang="el-GR" altLang="el-GR" sz="2000" b="1" baseline="-25000" dirty="0" err="1">
                <a:solidFill>
                  <a:srgbClr val="FF0000"/>
                </a:solidFill>
                <a:effectLst>
                  <a:outerShdw blurRad="38100" dist="38100" dir="2700000" algn="tl">
                    <a:srgbClr val="000000">
                      <a:alpha val="43137"/>
                    </a:srgbClr>
                  </a:outerShdw>
                </a:effectLst>
                <a:latin typeface="Comic Sans MS" pitchFamily="66" charset="0"/>
              </a:rPr>
              <a:t>ολ</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latin typeface="Comic Sans MS" pitchFamily="66" charset="0"/>
              </a:rPr>
              <a:t>των έργων όλων των δυνάμεων που δρουν στο σώμα ή (ισοδύναμα) είναι ίση με το έργο της συνισταμένης δύναμης. </a:t>
            </a:r>
            <a:endParaRPr lang="el-GR" altLang="el-GR" sz="2000" b="1" i="1"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4422392" y="2989643"/>
                <a:ext cx="3347216" cy="5380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l-GR" sz="2400" b="1" i="0" dirty="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𝜥</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 </m:t>
                      </m:r>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𝑾</m:t>
                      </m:r>
                      <m:r>
                        <a:rPr lang="el-GR" sz="2400" b="1" i="0" baseline="-25000" dirty="0" err="1" smtClean="0">
                          <a:solidFill>
                            <a:srgbClr val="FF0000"/>
                          </a:solidFill>
                          <a:effectLst>
                            <a:outerShdw blurRad="38100" dist="38100" dir="2700000" algn="tl">
                              <a:srgbClr val="000000">
                                <a:alpha val="43137"/>
                              </a:srgbClr>
                            </a:outerShdw>
                          </a:effectLst>
                          <a:latin typeface="Cambria Math" panose="02040503050406030204" pitchFamily="18" charset="0"/>
                        </a:rPr>
                        <m:t>𝛐𝛌</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sSub>
                            <m:sSubPr>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sz="2400" b="1" i="0" dirty="0" smtClean="0">
                                  <a:solidFill>
                                    <a:srgbClr val="FF0000"/>
                                  </a:solidFill>
                                  <a:effectLst>
                                    <a:outerShdw blurRad="38100" dist="38100" dir="2700000" algn="tl">
                                      <a:srgbClr val="000000">
                                        <a:alpha val="43137"/>
                                      </a:srgbClr>
                                    </a:outerShdw>
                                  </a:effectLst>
                                  <a:latin typeface="Cambria Math" panose="02040503050406030204" pitchFamily="18" charset="0"/>
                                </a:rPr>
                                <m:t>𝛐𝛌</m:t>
                              </m:r>
                            </m:sub>
                          </m:sSub>
                        </m:sub>
                      </m:sSub>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22392" y="2989643"/>
                <a:ext cx="3347216" cy="538032"/>
              </a:xfrm>
              <a:prstGeom prst="rect">
                <a:avLst/>
              </a:prstGeom>
              <a:blipFill>
                <a:blip r:embed="rId3"/>
                <a:stretch>
                  <a:fillRect b="-8989"/>
                </a:stretch>
              </a:blipFill>
            </p:spPr>
            <p:txBody>
              <a:bodyPr/>
              <a:lstStyle/>
              <a:p>
                <a:r>
                  <a:rPr lang="el-GR">
                    <a:noFill/>
                  </a:rPr>
                  <a:t> </a:t>
                </a:r>
              </a:p>
            </p:txBody>
          </p:sp>
        </mc:Fallback>
      </mc:AlternateContent>
      <p:sp>
        <p:nvSpPr>
          <p:cNvPr id="8" name="TextBox 7"/>
          <p:cNvSpPr txBox="1"/>
          <p:nvPr/>
        </p:nvSpPr>
        <p:spPr>
          <a:xfrm>
            <a:off x="3063240" y="3845446"/>
            <a:ext cx="7360920"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γενικευμένο αυτό συμπέρασμα αποτελεί το </a:t>
            </a:r>
          </a:p>
          <a:p>
            <a:pPr algn="just">
              <a:lnSpc>
                <a:spcPct val="150000"/>
              </a:lnSpc>
            </a:pP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Θεώρημα Μεταβολής της Κινητικής Ενέργειας (Θ.Μ.Κ.Ε.) </a:t>
            </a:r>
            <a:r>
              <a:rPr lang="el-GR" sz="2000" b="1" dirty="0">
                <a:latin typeface="Comic Sans MS" panose="030F0702030302020204" pitchFamily="66" charset="0"/>
              </a:rPr>
              <a:t>ή</a:t>
            </a:r>
          </a:p>
          <a:p>
            <a:pPr algn="just">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Θεώρημα Έργου – Ενέργειας</a:t>
            </a:r>
            <a:r>
              <a:rPr lang="el-GR" sz="2000" b="1" dirty="0">
                <a:solidFill>
                  <a:srgbClr val="0000FF"/>
                </a:solidFill>
                <a:latin typeface="Comic Sans MS" panose="030F0702030302020204" pitchFamily="66" charset="0"/>
              </a:rPr>
              <a:t>.</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890" y="426036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Θέση ημερομηνίας 9">
            <a:extLst>
              <a:ext uri="{FF2B5EF4-FFF2-40B4-BE49-F238E27FC236}">
                <a16:creationId xmlns:a16="http://schemas.microsoft.com/office/drawing/2014/main" id="{31C3BDF6-313B-4B96-AE22-D7E2B94A0AAD}"/>
              </a:ext>
            </a:extLst>
          </p:cNvPr>
          <p:cNvSpPr>
            <a:spLocks noGrp="1"/>
          </p:cNvSpPr>
          <p:nvPr>
            <p:ph type="dt" sz="half" idx="10"/>
          </p:nvPr>
        </p:nvSpPr>
        <p:spPr/>
        <p:txBody>
          <a:bodyPr/>
          <a:lstStyle/>
          <a:p>
            <a:fld id="{77B88468-3120-4D58-980A-EDBCD9DD66DB}" type="datetime1">
              <a:rPr lang="el-GR" smtClean="0">
                <a:solidFill>
                  <a:prstClr val="black">
                    <a:tint val="75000"/>
                  </a:prstClr>
                </a:solidFill>
              </a:rPr>
              <a:t>7/4/2021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A83368DE-0FF9-413B-A34A-1035582C1D3B}"/>
              </a:ext>
            </a:extLst>
          </p:cNvPr>
          <p:cNvSpPr>
            <a:spLocks noGrp="1"/>
          </p:cNvSpPr>
          <p:nvPr>
            <p:ph type="ftr" sz="quarter" idx="11"/>
          </p:nvPr>
        </p:nvSpPr>
        <p:spPr/>
        <p:txBody>
          <a:bodyPr/>
          <a:lstStyle/>
          <a:p>
            <a:r>
              <a:rPr lang="el-GR">
                <a:solidFill>
                  <a:prstClr val="black">
                    <a:tint val="75000"/>
                  </a:prstClr>
                </a:solidFill>
              </a:rPr>
              <a:t>Μερκ. Παναγιωτόπουλος-Φυσικός         www.merkopanas.blogspot.gr</a:t>
            </a:r>
          </a:p>
        </p:txBody>
      </p:sp>
    </p:spTree>
    <p:extLst>
      <p:ext uri="{BB962C8B-B14F-4D97-AF65-F5344CB8AC3E}">
        <p14:creationId xmlns:p14="http://schemas.microsoft.com/office/powerpoint/2010/main" val="38466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par>
                          <p:cTn id="17" fill="hold">
                            <p:stCondLst>
                              <p:cond delay="200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childTnLst>
                                </p:cTn>
                              </p:par>
                            </p:childTnLst>
                          </p:cTn>
                        </p:par>
                        <p:par>
                          <p:cTn id="30" fill="hold">
                            <p:stCondLst>
                              <p:cond delay="1750"/>
                            </p:stCondLst>
                            <p:childTnLst>
                              <p:par>
                                <p:cTn id="31" presetID="22" presetClass="entr" presetSubtype="8" fill="hold" nodeType="afterEffect">
                                  <p:stCondLst>
                                    <p:cond delay="25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1500"/>
                                        <p:tgtEl>
                                          <p:spTgt spid="8">
                                            <p:txEl>
                                              <p:pRg st="1" end="1"/>
                                            </p:txEl>
                                          </p:spTgt>
                                        </p:tgtEl>
                                      </p:cBhvr>
                                    </p:animEffect>
                                  </p:childTnLst>
                                </p:cTn>
                              </p:par>
                            </p:childTnLst>
                          </p:cTn>
                        </p:par>
                        <p:par>
                          <p:cTn id="34" fill="hold">
                            <p:stCondLst>
                              <p:cond delay="3500"/>
                            </p:stCondLst>
                            <p:childTnLst>
                              <p:par>
                                <p:cTn id="35" presetID="22" presetClass="entr" presetSubtype="8" fill="hold" nodeType="afterEffect">
                                  <p:stCondLst>
                                    <p:cond delay="25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1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3551</TotalTime>
  <Words>5338</Words>
  <Application>Microsoft Office PowerPoint</Application>
  <PresentationFormat>Ευρεία οθόνη</PresentationFormat>
  <Paragraphs>522</Paragraphs>
  <Slides>54</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3" baseType="lpstr">
      <vt:lpstr>Arial</vt:lpstr>
      <vt:lpstr>Calibri</vt:lpstr>
      <vt:lpstr>Cambria Math</vt:lpstr>
      <vt:lpstr>Comic Sans MS</vt:lpstr>
      <vt:lpstr>Tahoma</vt:lpstr>
      <vt:lpstr>TimesNewRomanPSMT</vt:lpstr>
      <vt:lpstr>Trebuchet MS</vt:lpstr>
      <vt:lpstr>2_Θέμα του Office</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Lyk_Paian</cp:lastModifiedBy>
  <cp:revision>327</cp:revision>
  <dcterms:created xsi:type="dcterms:W3CDTF">2020-04-05T20:07:34Z</dcterms:created>
  <dcterms:modified xsi:type="dcterms:W3CDTF">2021-04-07T05:00:42Z</dcterms:modified>
</cp:coreProperties>
</file>