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8" r:id="rId3"/>
    <p:sldId id="257" r:id="rId4"/>
    <p:sldId id="258" r:id="rId5"/>
    <p:sldId id="259" r:id="rId6"/>
    <p:sldId id="260" r:id="rId7"/>
    <p:sldId id="261" r:id="rId8"/>
    <p:sldId id="289" r:id="rId9"/>
    <p:sldId id="262" r:id="rId10"/>
    <p:sldId id="263" r:id="rId11"/>
    <p:sldId id="264" r:id="rId12"/>
    <p:sldId id="290" r:id="rId13"/>
    <p:sldId id="265" r:id="rId14"/>
    <p:sldId id="266" r:id="rId15"/>
    <p:sldId id="287" r:id="rId16"/>
    <p:sldId id="267" r:id="rId17"/>
    <p:sldId id="268" r:id="rId18"/>
    <p:sldId id="269" r:id="rId19"/>
    <p:sldId id="270" r:id="rId20"/>
    <p:sldId id="286" r:id="rId21"/>
    <p:sldId id="299" r:id="rId22"/>
    <p:sldId id="271" r:id="rId23"/>
    <p:sldId id="272" r:id="rId24"/>
    <p:sldId id="273" r:id="rId25"/>
    <p:sldId id="300" r:id="rId26"/>
    <p:sldId id="274" r:id="rId27"/>
    <p:sldId id="291" r:id="rId28"/>
    <p:sldId id="275" r:id="rId29"/>
    <p:sldId id="276" r:id="rId30"/>
    <p:sldId id="277" r:id="rId31"/>
    <p:sldId id="292" r:id="rId32"/>
    <p:sldId id="278" r:id="rId33"/>
    <p:sldId id="293" r:id="rId34"/>
    <p:sldId id="279" r:id="rId35"/>
    <p:sldId id="295" r:id="rId36"/>
    <p:sldId id="280" r:id="rId37"/>
    <p:sldId id="296" r:id="rId38"/>
    <p:sldId id="281" r:id="rId39"/>
    <p:sldId id="294" r:id="rId40"/>
    <p:sldId id="282" r:id="rId41"/>
    <p:sldId id="283" r:id="rId42"/>
    <p:sldId id="284" r:id="rId43"/>
    <p:sldId id="297" r:id="rId44"/>
    <p:sldId id="285" r:id="rId45"/>
    <p:sldId id="298"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3678" autoAdjust="0"/>
  </p:normalViewPr>
  <p:slideViewPr>
    <p:cSldViewPr>
      <p:cViewPr varScale="1">
        <p:scale>
          <a:sx n="85" d="100"/>
          <a:sy n="85" d="100"/>
        </p:scale>
        <p:origin x="-236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5CA57-486A-4E26-9430-592DC5424C7F}" type="datetimeFigureOut">
              <a:rPr lang="el-GR" smtClean="0"/>
              <a:t>15/3/2024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ED444-7E12-434A-A602-88D69A666FD8}"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0ED444-7E12-434A-A602-88D69A666FD8}" type="slidenum">
              <a:rPr lang="el-GR" smtClean="0"/>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7B179D8-AF56-469B-ACDF-BE874095FC5D}" type="datetimeFigureOut">
              <a:rPr lang="el-GR" smtClean="0"/>
              <a:t>15/3/2024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AFF571-4C65-4DAF-BECE-0834457ABE1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179D8-AF56-469B-ACDF-BE874095FC5D}" type="datetimeFigureOut">
              <a:rPr lang="el-GR" smtClean="0"/>
              <a:t>15/3/2024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FF571-4C65-4DAF-BECE-0834457ABE1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ndex.php?title=%CE%91%CE%BC%CE%BF%CF%81%CE%B3%CF%8C%CF%82_(%CF%80%CE%BF%CE%AF%CE%B7%CF%83%CE%B7)&amp;action=edit&amp;redlink=1" TargetMode="External"/><Relationship Id="rId2" Type="http://schemas.openxmlformats.org/officeDocument/2006/relationships/hyperlink" Target="https://el.wikipedia.org/wiki/%CE%9D%CE%AF%CE%BA%CE%BF%CF%82_%CE%93%CE%BA%CE%AC%CF%84%CF%83%CE%BF%CF%82" TargetMode="External"/><Relationship Id="rId1" Type="http://schemas.openxmlformats.org/officeDocument/2006/relationships/slideLayout" Target="../slideLayouts/slideLayout7.xml"/><Relationship Id="rId6" Type="http://schemas.openxmlformats.org/officeDocument/2006/relationships/hyperlink" Target="https://el.wikipedia.org/wiki/%CE%9C%CE%AE%CF%84%CF%83%CE%BF%CF%82_%CE%A0%CE%B1%CF%80%CE%B1%CE%BD%CE%B9%CE%BA%CE%BF%CE%BB%CE%AC%CE%BF%CF%85" TargetMode="External"/><Relationship Id="rId5" Type="http://schemas.openxmlformats.org/officeDocument/2006/relationships/hyperlink" Target="https://el.wikipedia.org/wiki/%CE%9A%CE%BF%CF%81%CF%85%CF%84%CF%83%CE%AC" TargetMode="External"/><Relationship Id="rId4" Type="http://schemas.openxmlformats.org/officeDocument/2006/relationships/hyperlink" Target="https://el.wikipedia.org/wiki/%CE%9A%CE%AD%CF%81%CE%BA%CF%85%CF%81%CE%B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1%CE%BD%CE%B8%CF%85%CF%80%CE%BF%CE%BB%CE%BF%CF%87%CE%B1%CE%B3%CF%8C%CF%82" TargetMode="External"/><Relationship Id="rId7" Type="http://schemas.openxmlformats.org/officeDocument/2006/relationships/hyperlink" Target="https://el.wikipedia.org/w/index.php?title=%CE%9A%CF%8D%CE%BA%CE%BB%CE%BF%CF%82_%CE%A0%CE%B1%CE%BB%CE%B1%CE%BC%CE%AC&amp;action=edit&amp;redlink=1" TargetMode="External"/><Relationship Id="rId2" Type="http://schemas.openxmlformats.org/officeDocument/2006/relationships/hyperlink" Target="https://el.wikipedia.org/wiki/%CE%95%CE%BB%CE%BB%CE%B7%CE%BD%CE%BF%CF%8A%CF%84%CE%B1%CE%BB%CE%B9%CE%BA%CF%8C%CF%82_%CF%80%CF%8C%CE%BB%CE%B5%CE%BC%CE%BF%CF%82_(1940-1941)" TargetMode="External"/><Relationship Id="rId1" Type="http://schemas.openxmlformats.org/officeDocument/2006/relationships/slideLayout" Target="../slideLayouts/slideLayout7.xml"/><Relationship Id="rId6" Type="http://schemas.openxmlformats.org/officeDocument/2006/relationships/hyperlink" Target="https://el.wikipedia.org/wiki/%CE%9A%CE%B1%CF%84%CE%BF%CF%87%CE%AE_%CF%84%CE%B7%CF%82_%CE%95%CE%BB%CE%BB%CE%AC%CE%B4%CE%B1%CF%82_1941-1944" TargetMode="External"/><Relationship Id="rId5" Type="http://schemas.openxmlformats.org/officeDocument/2006/relationships/hyperlink" Target="https://el.wikipedia.org/wiki/%CE%99%CF%89%CE%AC%CE%BD%CE%BD%CE%B9%CE%BD%CE%B1" TargetMode="External"/><Relationship Id="rId4" Type="http://schemas.openxmlformats.org/officeDocument/2006/relationships/hyperlink" Target="https://el.wikipedia.org/w/index.php?title=%CE%91%CE%84_%CE%A3%CF%8E%CE%BC%CE%B1_%CE%A3%CF%84%CF%81%CE%B1%CF%84%CE%BF%CF%8D&amp;action=edit&amp;redlink=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1%CE%BB%CE%B2%CE%B1%CE%BD%CE%AF%CE%B1" TargetMode="External"/><Relationship Id="rId2" Type="http://schemas.openxmlformats.org/officeDocument/2006/relationships/hyperlink" Target="https://el.wikipedia.org/wiki/%CE%A6%CE%B5%CE%BD%CF%84%CE%B5%CF%81%CE%AF%CE%BA%CE%BF_%CE%93%CE%BA%CE%B1%CF%81%CE%B8%CE%AF%CE%B1_%CE%9B%CF%8C%CF%81%CE%BA%CE%B1" TargetMode="External"/><Relationship Id="rId1" Type="http://schemas.openxmlformats.org/officeDocument/2006/relationships/slideLayout" Target="../slideLayouts/slideLayout7.xml"/><Relationship Id="rId5" Type="http://schemas.openxmlformats.org/officeDocument/2006/relationships/hyperlink" Target="https://el.wikipedia.org/wiki/%CE%91%CE%B8%CE%AE%CE%BD%CE%B1" TargetMode="External"/><Relationship Id="rId4" Type="http://schemas.openxmlformats.org/officeDocument/2006/relationships/hyperlink" Target="https://el.wikipedia.org/wiki/%CE%93%CE%B9%CF%8E%CF%81%CE%B3%CE%BF%CF%82_%CE%A3%CE%B1%CF%81%CE%B1%CE%BD%CF%84%CE%AC%CF%81%CE%B7%CF%82"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l.wikipedia.org/wiki/%CE%91%CE%BB%CE%BC%CF%80%CE%AD%CF%81_%CE%9A%CE%B1%CE%BC%CF%8D" TargetMode="External"/><Relationship Id="rId13" Type="http://schemas.openxmlformats.org/officeDocument/2006/relationships/hyperlink" Target="https://el.wikipedia.org/wiki/%CE%91%CE%BD%CF%81%CE%AF_%CE%9C%CE%B1%CF%84%CE%AF%CF%82" TargetMode="External"/><Relationship Id="rId18" Type="http://schemas.openxmlformats.org/officeDocument/2006/relationships/hyperlink" Target="https://el.wikipedia.org/wiki/%CE%99%CF%83%CF%80%CE%B1%CE%BD%CE%AF%CE%B1" TargetMode="External"/><Relationship Id="rId3" Type="http://schemas.openxmlformats.org/officeDocument/2006/relationships/hyperlink" Target="https://el.wikipedia.org/wiki/%CE%A0%CE%B1%CF%81%CE%AF%CF%83%CE%B9" TargetMode="External"/><Relationship Id="rId21" Type="http://schemas.openxmlformats.org/officeDocument/2006/relationships/hyperlink" Target="https://el.wikipedia.org/wiki/%CE%86%CE%BE%CE%B9%CE%BF%CE%BD_%CE%95%CF%83%CF%84%CE%AF_(%CF%80%CE%BF%CE%AF%CE%B7%CE%BC%CE%B1)" TargetMode="External"/><Relationship Id="rId7" Type="http://schemas.openxmlformats.org/officeDocument/2006/relationships/hyperlink" Target="https://el.wikipedia.org/wiki/%CE%A0%CF%89%CE%BB_%CE%95%CE%BB%CF%85%CE%AC%CF%81" TargetMode="External"/><Relationship Id="rId12" Type="http://schemas.openxmlformats.org/officeDocument/2006/relationships/hyperlink" Target="https://el.wikipedia.org/wiki/%CE%A3%CF%84%CF%81%CE%B1%CF%84%CE%AE%CF%82_%CE%95%CE%BB%CE%B5%CF%85%CE%B8%CE%B5%CF%81%CE%B9%CE%AC%CE%B4%CE%B7%CF%82" TargetMode="External"/><Relationship Id="rId17" Type="http://schemas.openxmlformats.org/officeDocument/2006/relationships/hyperlink" Target="https://el.wikipedia.org/wiki/%CE%A0%CE%AC%CE%BC%CF%80%CE%BB%CE%BF_%CE%A0%CE%B9%CE%BA%CE%AC%CF%83%CE%BF" TargetMode="External"/><Relationship Id="rId2" Type="http://schemas.openxmlformats.org/officeDocument/2006/relationships/hyperlink" Target="https://el.wikipedia.org/wiki/%CE%95%CE%BB%CE%B2%CE%B5%CF%84%CE%AF%CE%B1" TargetMode="External"/><Relationship Id="rId16" Type="http://schemas.openxmlformats.org/officeDocument/2006/relationships/hyperlink" Target="https://el.wikipedia.org/wiki/%CE%A4%CE%B6%CF%8C%CF%81%CF%84%CE%B6%CE%B9%CE%BF_%CE%BD%CF%84%CE%B5_%CE%9A%CE%AF%CF%81%CE%B9%CE%BA%CE%BF" TargetMode="External"/><Relationship Id="rId20" Type="http://schemas.openxmlformats.org/officeDocument/2006/relationships/hyperlink" Target="https://el.wikipedia.org/wiki/BBC" TargetMode="External"/><Relationship Id="rId1" Type="http://schemas.openxmlformats.org/officeDocument/2006/relationships/slideLayout" Target="../slideLayouts/slideLayout7.xml"/><Relationship Id="rId6" Type="http://schemas.openxmlformats.org/officeDocument/2006/relationships/hyperlink" Target="https://el.wikipedia.org/wiki/%CE%91%CE%BD%CF%84%CF%81%CE%AD_%CE%9C%CF%80%CF%81%CE%B5%CF%84%CF%8C%CE%BD" TargetMode="External"/><Relationship Id="rId11" Type="http://schemas.openxmlformats.org/officeDocument/2006/relationships/hyperlink" Target="https://el.wikipedia.org/wiki/%CE%96%CE%BF%CF%85%CE%AC%CE%BD_%CE%9C%CE%B9%CF%81%CF%8C" TargetMode="External"/><Relationship Id="rId5" Type="http://schemas.openxmlformats.org/officeDocument/2006/relationships/hyperlink" Target="https://el.wikipedia.org/wiki/%CE%A3%CE%BF%CF%81%CE%B2%CF%8C%CE%BD%CE%BD%CE%B7" TargetMode="External"/><Relationship Id="rId15" Type="http://schemas.openxmlformats.org/officeDocument/2006/relationships/hyperlink" Target="https://el.wikipedia.org/wiki/%CE%91%CE%BB%CE%BC%CF%80%CE%AD%CF%81%CF%84%CE%BF_%CE%A4%CE%B6%CE%B9%CE%B1%CE%BA%CE%BF%CE%BC%CE%AD%CF%84%CE%B9" TargetMode="External"/><Relationship Id="rId10" Type="http://schemas.openxmlformats.org/officeDocument/2006/relationships/hyperlink" Target="https://el.wikipedia.org/w/index.php?title=%CE%A0%CE%B9%CE%B5%CF%81_%CE%96%CE%B1%CE%BD_%CE%96%CE%BF%CF%85%CE%B2&amp;action=edit&amp;redlink=1" TargetMode="External"/><Relationship Id="rId19" Type="http://schemas.openxmlformats.org/officeDocument/2006/relationships/hyperlink" Target="https://el.wikipedia.org/wiki/%CE%9B%CE%BF%CE%BD%CE%B4%CE%AF%CE%BD%CE%BF" TargetMode="External"/><Relationship Id="rId4" Type="http://schemas.openxmlformats.org/officeDocument/2006/relationships/hyperlink" Target="https://el.wikipedia.org/wiki/%CE%A6%CE%B9%CE%BB%CE%BF%CF%83%CE%BF%CF%86%CE%AF%CE%B1" TargetMode="External"/><Relationship Id="rId9" Type="http://schemas.openxmlformats.org/officeDocument/2006/relationships/hyperlink" Target="https://el.wikipedia.org/wiki/%CE%A4%CF%81%CE%B9%CF%83%CF%84%CE%AC%CE%BD_%CE%A4%CE%B6%CE%B1%CF%81%CE%AC" TargetMode="External"/><Relationship Id="rId14" Type="http://schemas.openxmlformats.org/officeDocument/2006/relationships/hyperlink" Target="https://el.wikipedia.org/wiki/%CE%9C%CE%B1%CF%81%CE%BA_%CE%A3%CE%B1%CE%B3%CE%BA%CE%AC%CE%BB"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el.wikipedia.org/wiki/%CE%93%CE%B5%CF%81%CE%BC%CE%B1%CE%BD%CE%AF%CE%B1" TargetMode="External"/><Relationship Id="rId3" Type="http://schemas.openxmlformats.org/officeDocument/2006/relationships/hyperlink" Target="https://el.wikipedia.org/wiki/%CE%9A%CF%85%CE%B2%CE%AD%CF%81%CE%BD%CE%B7%CF%83%CE%B7_%CE%91%CE%BB%CE%AD%CE%BE%CE%B1%CE%BD%CE%B4%CF%81%CE%BF%CF%85_%CE%A0%CE%B1%CF%80%CE%AC%CE%B3%CE%BF%CF%85_1952" TargetMode="External"/><Relationship Id="rId7" Type="http://schemas.openxmlformats.org/officeDocument/2006/relationships/hyperlink" Target="https://el.wikipedia.org/wiki/%CE%9A%CE%AC%CF%81%CE%BF%CE%BB%CE%BF%CF%82_%CE%9A%CE%BF%CF%85%CE%BD" TargetMode="External"/><Relationship Id="rId2" Type="http://schemas.openxmlformats.org/officeDocument/2006/relationships/hyperlink" Target="https://el.wikipedia.org/wiki/%CE%9F%CE%BC%CE%AC%CE%B4%CE%B1_%CF%84%CF%89%CE%BD_%CE%94%CF%8E%CE%B4%CE%B5%CE%BA%CE%B1" TargetMode="External"/><Relationship Id="rId1" Type="http://schemas.openxmlformats.org/officeDocument/2006/relationships/slideLayout" Target="../slideLayouts/slideLayout7.xml"/><Relationship Id="rId6" Type="http://schemas.openxmlformats.org/officeDocument/2006/relationships/hyperlink" Target="https://el.wikipedia.org/wiki/%CE%98%CE%AD%CE%B1%CF%84%CF%81%CE%BF_%CE%A4%CE%AD%CF%87%CE%BD%CE%B7%CF%82" TargetMode="External"/><Relationship Id="rId5" Type="http://schemas.openxmlformats.org/officeDocument/2006/relationships/hyperlink" Target="https://el.wikipedia.org/wiki/%CE%92%CE%B5%CE%BD%CE%B5%CF%84%CE%AF%CE%B1" TargetMode="External"/><Relationship Id="rId4" Type="http://schemas.openxmlformats.org/officeDocument/2006/relationships/hyperlink" Target="https://el.wikipedia.org/wiki/%CE%95%CF%85%CF%81%CF%89%CF%80%CE%B1%CF%8A%CE%BA%CE%AE_%CE%95%CF%84%CE%B1%CE%B9%CF%81%CE%B5%CE%AF%CE%B1_%CE%A0%CE%BF%CE%BB%CE%B9%CF%84%CE%B9%CF%83%CE%BC%CE%BF%CF%8D"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l.wikipedia.org/wiki/%CE%9C%CF%8C%CF%83%CF%87%CE%B1" TargetMode="External"/><Relationship Id="rId3" Type="http://schemas.openxmlformats.org/officeDocument/2006/relationships/hyperlink" Target="https://el.wikipedia.org/wiki/%CE%A1%CF%8E%CE%BC%CE%B7" TargetMode="External"/><Relationship Id="rId7" Type="http://schemas.openxmlformats.org/officeDocument/2006/relationships/hyperlink" Target="https://el.wikipedia.org/wiki/%CE%9F%CE%B4%CE%B7%CF%83%CF%83%CF%8C%CF%82" TargetMode="External"/><Relationship Id="rId12" Type="http://schemas.openxmlformats.org/officeDocument/2006/relationships/hyperlink" Target="https://el.wikipedia.org/wiki/%CE%A9%CE%B4%CE%B5%CE%AF%CE%BF_%CE%97%CF%81%CF%8E%CE%B4%CE%BF%CF%85_%CF%84%CE%BF%CF%85_%CE%91%CF%84%CF%84%CE%B9%CE%BA%CE%BF%CF%8D" TargetMode="External"/><Relationship Id="rId2" Type="http://schemas.openxmlformats.org/officeDocument/2006/relationships/hyperlink" Target="https://el.wikipedia.org/wiki/%CE%97%CE%BD%CF%89%CE%BC%CE%AD%CE%BD%CE%B5%CF%82_%CE%A0%CE%BF%CE%BB%CE%B9%CF%84%CE%B5%CE%AF%CE%B5%CF%82" TargetMode="External"/><Relationship Id="rId1" Type="http://schemas.openxmlformats.org/officeDocument/2006/relationships/slideLayout" Target="../slideLayouts/slideLayout7.xml"/><Relationship Id="rId6" Type="http://schemas.openxmlformats.org/officeDocument/2006/relationships/hyperlink" Target="https://el.wikipedia.org/wiki/%CE%93%CE%B9%CF%8E%CF%81%CE%B3%CE%BF%CF%82_%CE%98%CE%B5%CE%BF%CF%84%CE%BF%CE%BA%CE%AC%CF%82" TargetMode="External"/><Relationship Id="rId11" Type="http://schemas.openxmlformats.org/officeDocument/2006/relationships/hyperlink" Target="https://el.wikipedia.org/wiki/%CE%A6%CE%B5%CF%83%CF%84%CE%B9%CE%B2%CE%AC%CE%BB_%CE%91%CE%B8%CE%B7%CE%BD%CF%8E%CE%BD" TargetMode="External"/><Relationship Id="rId5" Type="http://schemas.openxmlformats.org/officeDocument/2006/relationships/hyperlink" Target="https://el.wikipedia.org/wiki/%CE%91%CE%BD%CE%B4%CF%81%CE%AD%CE%B1%CF%82_%CE%95%CE%BC%CF%80%CE%B5%CE%B9%CF%81%CE%AF%CE%BA%CE%BF%CF%82" TargetMode="External"/><Relationship Id="rId10" Type="http://schemas.openxmlformats.org/officeDocument/2006/relationships/hyperlink" Target="https://el.wikipedia.org/wiki/%CE%9C%CE%AF%CE%BA%CE%B7%CF%82_%CE%98%CE%B5%CE%BF%CE%B4%CF%89%CF%81%CE%AC%CE%BA%CE%B7%CF%82" TargetMode="External"/><Relationship Id="rId4" Type="http://schemas.openxmlformats.org/officeDocument/2006/relationships/hyperlink" Target="https://el.wikipedia.org/wiki/%CE%A3%CE%BF%CE%B2%CE%B9%CE%B5%CF%84%CE%B9%CE%BA%CE%AE_%CE%88%CE%BD%CF%89%CF%83%CE%B7" TargetMode="External"/><Relationship Id="rId9" Type="http://schemas.openxmlformats.org/officeDocument/2006/relationships/hyperlink" Target="https://el.wikipedia.org/wiki/%CE%91%CE%B3%CE%AF%CE%B1_%CE%A0%CE%B5%CF%84%CF%81%CE%BF%CF%8D%CF%80%CE%BF%CE%BB%CE%B7"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l.wikipedia.org/wiki/%CE%96%CF%89%CE%B3%CF%81%CE%B1%CF%86%CE%B9%CE%BA%CE%AE" TargetMode="External"/><Relationship Id="rId13" Type="http://schemas.openxmlformats.org/officeDocument/2006/relationships/hyperlink" Target="https://el.wikipedia.org/wiki/%CE%91%CF%81%CE%B9%CF%83%CF%84%CE%BF%CF%84%CE%AD%CE%BB%CE%B5%CE%B9%CE%BF_%CE%A0%CE%B1%CE%BD%CE%B5%CF%80%CE%B9%CF%83%CF%84%CE%AE%CE%BC%CE%B9%CE%BF_%CE%98%CE%B5%CF%83%CF%83%CE%B1%CE%BB%CE%BF%CE%BD%CE%AF%CE%BA%CE%B7%CF%82" TargetMode="External"/><Relationship Id="rId3" Type="http://schemas.openxmlformats.org/officeDocument/2006/relationships/hyperlink" Target="https://el.wikipedia.org/wiki/%CE%A4%CE%AC%CE%B3%CE%BC%CE%B1_%CF%84%CE%BF%CF%85_%CE%A6%CE%BF%CE%AF%CE%BD%CE%B9%CE%BA%CE%BF%CF%82" TargetMode="External"/><Relationship Id="rId7" Type="http://schemas.openxmlformats.org/officeDocument/2006/relationships/hyperlink" Target="https://el.wikipedia.org/wiki/%CE%A7%CE%BF%CF%8D%CE%BD%CF%84%CE%B1_%CF%84%CF%89%CE%BD_%CE%A3%CF%85%CE%BD%CF%84%CE%B1%CE%B3%CE%BC%CE%B1%CF%84%CE%B1%CF%81%CF%87%CF%8E%CE%BD" TargetMode="External"/><Relationship Id="rId12" Type="http://schemas.openxmlformats.org/officeDocument/2006/relationships/hyperlink" Target="https://el.wikipedia.org/wiki/%CE%94%CE%B9%CE%B4%CE%AC%CE%BA%CF%84%CE%BF%CF%81%CE%B1%CF%82" TargetMode="External"/><Relationship Id="rId2" Type="http://schemas.openxmlformats.org/officeDocument/2006/relationships/hyperlink" Target="https://el.wikipedia.org/wiki/%CE%9A%CF%89%CE%BD%CF%83%CF%84%CE%B1%CE%BD%CF%84%CE%AF%CE%BD%CE%BF%CF%82_%CE%92%CE%84_%CF%84%CF%89%CE%BD_%CE%95%CE%BB%CE%BB%CE%AE%CE%BD%CF%89%CE%BD" TargetMode="External"/><Relationship Id="rId1" Type="http://schemas.openxmlformats.org/officeDocument/2006/relationships/slideLayout" Target="../slideLayouts/slideLayout7.xml"/><Relationship Id="rId6" Type="http://schemas.openxmlformats.org/officeDocument/2006/relationships/hyperlink" Target="https://el.wikipedia.org/wiki/%CE%91%CE%AF%CE%B3%CF%85%CF%80%CF%84%CE%BF%CF%82" TargetMode="External"/><Relationship Id="rId11" Type="http://schemas.openxmlformats.org/officeDocument/2006/relationships/hyperlink" Target="https://el.wikipedia.org/wiki/%CE%95%CE%B8%CE%BD%CE%B9%CE%BA%CF%8C_%CE%98%CE%AD%CE%B1%CF%84%CF%81%CE%BF" TargetMode="External"/><Relationship Id="rId5" Type="http://schemas.openxmlformats.org/officeDocument/2006/relationships/hyperlink" Target="https://el.wikipedia.org/w/index.php?title=%CE%88%CE%BD%CF%89%CF%83%CE%B7%CF%82_%CE%92%CE%BF%CF%85%CE%BB%CE%B3%CE%AC%CF%81%CF%89%CE%BD_%CE%A3%CF%85%CE%B3%CE%B3%CF%81%CE%B1%CF%86%CE%AD%CF%89%CE%BD&amp;action=edit&amp;redlink=1" TargetMode="External"/><Relationship Id="rId10" Type="http://schemas.openxmlformats.org/officeDocument/2006/relationships/hyperlink" Target="https://el.wikipedia.org/wiki/%CE%9A%CF%8D%CF%80%CF%81%CE%BF%CF%82" TargetMode="External"/><Relationship Id="rId4" Type="http://schemas.openxmlformats.org/officeDocument/2006/relationships/hyperlink" Target="https://el.wikipedia.org/wiki/%CE%A3%CF%8C%CF%86%CE%B9%CE%B1" TargetMode="External"/><Relationship Id="rId9" Type="http://schemas.openxmlformats.org/officeDocument/2006/relationships/hyperlink" Target="https://el.wikipedia.org/wiki/%CE%9A%CE%BF%CE%BB%CE%AC%CE%B6"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l.wikipedia.org/wiki/%CE%9D%CE%B9%CE%BF%CF%85_%CE%A4%CE%B6%CE%AD%CF%81%CF%83%CE%B5%CF%8A" TargetMode="External"/><Relationship Id="rId13" Type="http://schemas.openxmlformats.org/officeDocument/2006/relationships/hyperlink" Target="https://el.wikipedia.org/wiki/1996" TargetMode="External"/><Relationship Id="rId3" Type="http://schemas.openxmlformats.org/officeDocument/2006/relationships/hyperlink" Target="https://el.wikipedia.org/wiki/%CE%A3%CE%BF%CF%85%CE%B7%CE%B4%CE%B9%CE%BA%CE%AE_%CE%91%CE%BA%CE%B1%CE%B4%CE%B7%CE%BC%CE%AF%CE%B1" TargetMode="External"/><Relationship Id="rId7" Type="http://schemas.openxmlformats.org/officeDocument/2006/relationships/hyperlink" Target="https://el.wikipedia.org/wiki/%CE%A0%CE%B1%CE%BD%CE%B5%CF%80%CE%B9%CF%83%CF%84%CE%AE%CE%BC%CE%B9%CE%BF_%CE%A1%CE%BF%CF%8D%CF%84%CE%B3%CE%BA%CE%B5%CF%81%CF%82" TargetMode="External"/><Relationship Id="rId12" Type="http://schemas.openxmlformats.org/officeDocument/2006/relationships/hyperlink" Target="https://el.wikipedia.org/wiki/18_%CE%9C%CE%B1%CF%81%CF%84%CE%AF%CE%BF%CF%85" TargetMode="External"/><Relationship Id="rId2" Type="http://schemas.openxmlformats.org/officeDocument/2006/relationships/hyperlink" Target="https://el.wikipedia.org/wiki/%CE%92%CF%81%CE%B1%CE%B2%CE%B5%CE%AF%CE%BF_%CE%9D%CF%8C%CE%BC%CF%80%CE%B5%CE%BB_%CE%9B%CE%BF%CE%B3%CE%BF%CF%84%CE%B5%CF%87%CE%BD%CE%AF%CE%B1%CF%82" TargetMode="External"/><Relationship Id="rId1" Type="http://schemas.openxmlformats.org/officeDocument/2006/relationships/slideLayout" Target="../slideLayouts/slideLayout7.xml"/><Relationship Id="rId6" Type="http://schemas.openxmlformats.org/officeDocument/2006/relationships/hyperlink" Target="https://el.wikipedia.org/wiki/%CE%A0%CE%B1%CE%BD%CE%B5%CF%80%CE%B9%CF%83%CF%84%CE%AE%CE%BC%CE%B9%CE%BF_%CF%84%CE%B7%CF%82_%CE%A3%CE%BF%CF%81%CE%B2%CF%8C%CE%BD%CE%B7%CF%82" TargetMode="External"/><Relationship Id="rId11" Type="http://schemas.openxmlformats.org/officeDocument/2006/relationships/hyperlink" Target="https://el.wikipedia.org/wiki/%CE%95%CE%BB%CE%BB%CE%B7%CE%BD%CE%B9%CE%BA%CE%AE_%CE%A1%CE%B1%CE%B4%CE%B9%CE%BF%CF%86%CF%89%CE%BD%CE%AF%CE%B1_%CE%A4%CE%B7%CE%BB%CE%B5%CF%8C%CF%81%CE%B1%CF%83%CE%B7" TargetMode="External"/><Relationship Id="rId5" Type="http://schemas.openxmlformats.org/officeDocument/2006/relationships/hyperlink" Target="https://el.wikipedia.org/wiki/%CE%9C%CE%BF%CF%85%CF%83%CE%B5%CE%AF%CE%BF_%CE%9C%CF%80%CE%B5%CE%BD%CE%AC%CE%BA%CE%B7" TargetMode="External"/><Relationship Id="rId10" Type="http://schemas.openxmlformats.org/officeDocument/2006/relationships/hyperlink" Target="https://el.wikipedia.org/wiki/%CE%A3%CF%84%CE%BF%CE%BA%CF%87%CF%8C%CE%BB%CE%BC%CE%B7" TargetMode="External"/><Relationship Id="rId4" Type="http://schemas.openxmlformats.org/officeDocument/2006/relationships/hyperlink" Target="https://el.wikipedia.org/wiki/18_%CE%9F%CE%BA%CF%84%CF%89%CE%B2%CF%81%CE%AF%CE%BF%CF%85" TargetMode="External"/><Relationship Id="rId9" Type="http://schemas.openxmlformats.org/officeDocument/2006/relationships/hyperlink" Target="https://el.wikipedia.org/w/index.php?title=%CE%92%CE%B1%CF%83%CE%B9%CE%BB%CE%B9%CE%BA%CE%AE_%CE%A6%CE%B9%CE%BB%CE%BF%CE%BB%CE%BF%CE%B3%CE%B9%CE%BA%CE%AE_%CE%95%CF%84%CE%B1%CE%B9%CF%81%CE%B5%CE%AF%CE%B1_%CF%84%CE%BF%CF%85_%CE%9B%CE%BF%CE%BD%CE%B4%CE%AF%CE%BD%CE%BF%CF%85&amp;action=edit&amp;redlink=1" TargetMode="External"/><Relationship Id="rId14" Type="http://schemas.openxmlformats.org/officeDocument/2006/relationships/hyperlink" Target="https://el.wikipedia.org/wiki/%CE%91%CE%B8%CE%AE%CE%BD%CE%B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el.wikipedia.org/w/index.php?title=%CE%86%CF%83%CE%BC%CE%B1_%CE%B7%CF%81%CF%89%CE%B9%CE%BA%CF%8C_%CE%BA%CE%B1%CE%B9_%CF%80%CE%AD%CE%BD%CE%B8%CE%B9%CE%BC%CE%BF_%CE%B3%CE%B9%CE%B1_%CF%84%CE%BF%CE%BD_%CF%87%CE%B1%CE%BC%CE%AD%CE%BD%CE%BF_%CE%B1%CE%BD%CE%B8%CF%85%CF%80%CE%BF%CE%BB%CE%BF%CF%87%CE%B1%CE%B3%CF%8C_%CF%84%CE%B7%CF%82_%CE%91%CE%BB%CE%B2%CE%B1%CE%BD%CE%AF%CE%B1%CF%82&amp;action=edit&amp;redlink=1" TargetMode="External"/><Relationship Id="rId3" Type="http://schemas.openxmlformats.org/officeDocument/2006/relationships/hyperlink" Target="https://el.wikipedia.org/wiki/%CE%A0%CE%BF%CE%BB%CE%B9%CF%84%CE%B9%CE%BA%CE%AE" TargetMode="External"/><Relationship Id="rId7" Type="http://schemas.openxmlformats.org/officeDocument/2006/relationships/hyperlink" Target="https://el.wikipedia.org/w/index.php?title=%CE%89%CE%BB%CE%B9%CE%BF%CF%82_%CE%BF_%CE%A0%CF%81%CF%8E%CF%84%CE%BF%CF%82,_%CE%9C%CE%B1%CE%B6%CE%AF_%CE%BC%CE%B5_%CF%84%CE%B9%CF%82_%CF%80%CE%B1%CF%81%CE%B1%CE%BB%CE%BB%CE%B1%CE%B3%CE%AD%CF%82_%CF%80%CE%AC%CE%BD%CF%89_%CF%83%CE%B5_%CE%BC%CE%B9%CE%B1%CE%BD_%CE%B1%CF%87%CF%84%CE%AF%CE%B4%CE%B1&amp;action=edit&amp;redlink=1" TargetMode="External"/><Relationship Id="rId12" Type="http://schemas.openxmlformats.org/officeDocument/2006/relationships/hyperlink" Target="https://el.wikipedia.org/w/index.php?title=%CE%A4%CE%BF_%CE%A6%CF%89%CF%84%CF%8C%CE%B4%CE%B5%CE%BD%CF%84%CF%81%CE%BF_%CE%BA%CE%B1%CE%B9_%CE%B7_%CE%94%CE%AD%CE%BA%CE%B1%CF%84%CE%B7_%CE%A4%CE%AD%CF%84%CE%B1%CF%81%CF%84%CE%B7_%CE%9F%CE%BC%CE%BF%CF%81%CF%86%CE%B9%CE%AC&amp;action=edit&amp;redlink=1" TargetMode="External"/><Relationship Id="rId2" Type="http://schemas.openxmlformats.org/officeDocument/2006/relationships/hyperlink" Target="https://el.wikipedia.org/wiki/%CE%91%CE%BB%CE%BB%CE%B7%CE%B3%CE%BF%CF%81%CE%AF%CE%B1" TargetMode="External"/><Relationship Id="rId1" Type="http://schemas.openxmlformats.org/officeDocument/2006/relationships/slideLayout" Target="../slideLayouts/slideLayout7.xml"/><Relationship Id="rId6" Type="http://schemas.openxmlformats.org/officeDocument/2006/relationships/hyperlink" Target="https://el.wikipedia.org/w/index.php?title=%CE%9F%CE%B9_%CE%BA%CE%BB%CE%B5%CF%88%CF%8D%CE%B4%CF%81%CE%B5%CF%82_%CF%84%CE%BF%CF%85_%CE%B1%CE%B3%CE%BD%CF%8E%CF%83%CF%84%CE%BF%CF%85&amp;action=edit&amp;redlink=1" TargetMode="External"/><Relationship Id="rId11" Type="http://schemas.openxmlformats.org/officeDocument/2006/relationships/hyperlink" Target="https://el.wikipedia.org/w/index.php?title=%CE%9F_%CE%89%CE%BB%CE%B9%CE%BF%CF%82_%CE%BF_%CE%97%CE%BB%CE%B9%CE%AC%CF%84%CE%BF%CF%81%CE%B1%CF%82&amp;action=edit&amp;redlink=1" TargetMode="External"/><Relationship Id="rId5" Type="http://schemas.openxmlformats.org/officeDocument/2006/relationships/hyperlink" Target="https://el.wikipedia.org/w/index.php?title=%CE%A0%CF%81%CE%BF%CF%83%CE%B1%CE%BD%CE%B1%CF%84%CE%BF%CE%BB%CE%B9%CF%83%CE%BC%CE%BF%CE%AF&amp;action=edit&amp;redlink=1" TargetMode="External"/><Relationship Id="rId10" Type="http://schemas.openxmlformats.org/officeDocument/2006/relationships/hyperlink" Target="https://el.wikipedia.org/w/index.php?title=%CE%88%CE%BE%CE%B9_%CE%BA%CE%B1%CE%B9_%CE%BC%CE%AF%CE%B1_%CF%84%CF%8D%CF%88%CE%B5%CE%B9%CF%82_%CE%B3%CE%B9%CE%B1_%CF%84%CE%BF%CE%BD_%CE%BF%CF%85%CF%81%CE%B1%CE%BD%CF%8C&amp;action=edit&amp;redlink=1" TargetMode="External"/><Relationship Id="rId4" Type="http://schemas.openxmlformats.org/officeDocument/2006/relationships/hyperlink" Target="https://el.wikipedia.org/w/index.php?title=%CE%95%CE%BB%CE%BB%CE%B7%CE%BD%CE%B9%CF%83%CE%BC%CF%8C%CF%82&amp;action=edit&amp;redlink=1" TargetMode="External"/><Relationship Id="rId9" Type="http://schemas.openxmlformats.org/officeDocument/2006/relationships/hyperlink" Target="https://el.wikipedia.org/wiki/%CE%A4%CE%BF_%CE%86%CE%BE%CE%B9%CE%BF%CE%BD_%CE%95%CF%83%CF%84%CE%AF_(%CF%80%CE%BF%CE%AF%CE%B7%CE%BC%CE%B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l.wikipedia.org/wiki/1959" TargetMode="External"/><Relationship Id="rId13" Type="http://schemas.openxmlformats.org/officeDocument/2006/relationships/hyperlink" Target="https://el.wikipedia.org/wiki/%CE%9D%CE%AC%CE%BD%CE%B1_%CE%9C%CE%BF%CF%8D%CF%83%CF%87%CE%BF%CF%85%CF%81%CE%B7" TargetMode="External"/><Relationship Id="rId3" Type="http://schemas.openxmlformats.org/officeDocument/2006/relationships/hyperlink" Target="https://el.wikipedia.org/w/index.php?title=%CE%A4%CE%B1_%CE%A1%CF%89_%CF%84%CE%BF%CF%85_%CE%88%CF%81%CF%89%CF%84%CE%B1&amp;action=edit&amp;redlink=1" TargetMode="External"/><Relationship Id="rId7" Type="http://schemas.openxmlformats.org/officeDocument/2006/relationships/hyperlink" Target="https://el.wikipedia.org/wiki/%CE%9C%CF%80%CE%AD%CF%81%CF%84%CE%BF%CE%BB%CF%84_%CE%9C%CF%80%CF%81%CE%B5%CF%87%CF%84" TargetMode="External"/><Relationship Id="rId12" Type="http://schemas.openxmlformats.org/officeDocument/2006/relationships/hyperlink" Target="https://el.wikipedia.org/wiki/%CE%93%CE%B9%CE%AC%CE%BD%CE%BD%CE%B7%CF%82_%CE%A1%CE%AF%CF%84%CF%83%CE%BF%CF%82" TargetMode="External"/><Relationship Id="rId2" Type="http://schemas.openxmlformats.org/officeDocument/2006/relationships/hyperlink" Target="https://el.wikipedia.org/w/index.php?title=%CE%A4%CE%BF_%CE%9C%CE%BF%CE%BD%CF%8C%CE%B3%CF%81%CE%B1%CE%BC%CE%BC%CE%B1&amp;action=edit&amp;redlink=1" TargetMode="External"/><Relationship Id="rId1" Type="http://schemas.openxmlformats.org/officeDocument/2006/relationships/slideLayout" Target="../slideLayouts/slideLayout7.xml"/><Relationship Id="rId6" Type="http://schemas.openxmlformats.org/officeDocument/2006/relationships/hyperlink" Target="https://el.wikipedia.org/wiki/%CE%9F_%CE%BA%CF%8D%CE%BA%CE%BB%CE%BF%CF%82_%CE%BC%CE%B5_%CF%84%CE%B7%CE%BD_%CE%BA%CE%B9%CE%BC%CF%89%CE%BB%CE%AF%CE%B1" TargetMode="External"/><Relationship Id="rId11" Type="http://schemas.openxmlformats.org/officeDocument/2006/relationships/hyperlink" Target="https://el.wikipedia.org/wiki/%CE%95%CF%80%CE%B9%CF%84%CE%AC%CF%86%CE%B9%CE%BF%CF%82_(%CE%93%CE%B9%CE%AC%CE%BD%CE%BD%CE%B7%CF%82_%CE%A1%CE%AF%CF%84%CF%83%CE%BF%CF%82)" TargetMode="External"/><Relationship Id="rId5" Type="http://schemas.openxmlformats.org/officeDocument/2006/relationships/hyperlink" Target="https://el.wikipedia.org/wiki/%CE%9C%CE%AC%CE%BD%CE%BF%CF%82_%CE%A7%CE%B1%CF%84%CE%B6%CE%B9%CE%B4%CE%AC%CE%BA%CE%B9%CF%82" TargetMode="External"/><Relationship Id="rId10" Type="http://schemas.openxmlformats.org/officeDocument/2006/relationships/hyperlink" Target="https://el.wikipedia.org/wiki/%CE%93%CE%B9%CE%AC%CE%BD%CE%BD%CE%B7%CF%82_%CE%A4%CF%83%CE%B1%CF%81%CE%BF%CF%8D%CF%87%CE%B7%CF%82" TargetMode="External"/><Relationship Id="rId4" Type="http://schemas.openxmlformats.org/officeDocument/2006/relationships/hyperlink" Target="https://el.wikipedia.org/w/index.php?title=%CE%A4%CE%B1_%CE%95%CF%84%CE%B5%CF%81%CE%BF%CE%B8%CE%B1%CE%BB%CE%AE&amp;action=edit&amp;redlink=1" TargetMode="External"/><Relationship Id="rId9" Type="http://schemas.openxmlformats.org/officeDocument/2006/relationships/hyperlink" Target="https://el.wikipedia.org/wiki/%CE%9C%CE%AF%CE%BA%CE%B7%CF%82_%CE%98%CE%B5%CE%BF%CE%B4%CF%89%CF%81%CE%AC%CE%BA%CE%B7%CF%82"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l.wikipedia.org/wiki/1946" TargetMode="External"/><Relationship Id="rId7" Type="http://schemas.openxmlformats.org/officeDocument/2006/relationships/image" Target="../media/image9.png"/><Relationship Id="rId2" Type="http://schemas.openxmlformats.org/officeDocument/2006/relationships/hyperlink" Target="https://el.wikipedia.org/wiki/%CE%9D%CF%8C%CF%84%CE%B7%CF%82_%CE%9C%CE%B1%CF%85%CF%81%CE%BF%CF%85%CE%B4%CE%AE%CF%82" TargetMode="External"/><Relationship Id="rId1" Type="http://schemas.openxmlformats.org/officeDocument/2006/relationships/slideLayout" Target="../slideLayouts/slideLayout7.xml"/><Relationship Id="rId6" Type="http://schemas.openxmlformats.org/officeDocument/2006/relationships/hyperlink" Target="https://el.wikipedia.org/wiki/%CE%94%CE%B7%CE%BC%CE%AE%CF%84%CF%81%CE%B7%CF%82_%CE%9B%CE%AC%CE%B3%CE%B9%CE%BF%CF%82" TargetMode="External"/><Relationship Id="rId5" Type="http://schemas.openxmlformats.org/officeDocument/2006/relationships/hyperlink" Target="https://el.wikipedia.org/wiki/%CE%93%CE%B9%CE%AC%CE%BD%CE%BD%CE%B7%CF%82_%CE%9C%CE%B1%CF%81%CE%BA%CF%8C%CF%80%CE%BF%CF%85%CE%BB%CE%BF%CF%82" TargetMode="External"/><Relationship Id="rId4" Type="http://schemas.openxmlformats.org/officeDocument/2006/relationships/hyperlink" Target="https://el.wikipedia.org/wiki/194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el.wikipedia.org/wiki/%CE%92%CF%81%CE%B1%CE%B2%CE%B5%CE%AF%CE%BF_%CE%9D%CF%8C%CE%BC%CF%80%CE%B5%CE%BB_%CE%9B%CE%BF%CE%B3%CE%BF%CF%84%CE%B5%CF%87%CE%BD%CE%AF%CE%B1%CF%82" TargetMode="External"/><Relationship Id="rId13" Type="http://schemas.openxmlformats.org/officeDocument/2006/relationships/hyperlink" Target="https://el.wikipedia.org/w/index.php?title=%CE%94%CE%B9%CE%B5%CE%B8%CE%BD%CE%AE%CF%82_%CE%88%CE%BD%CF%89%CF%83%CE%B7_%CE%9A%CF%81%CE%B9%CF%84%CE%B9%CE%BA%CF%8E%CE%BD_%CE%88%CF%81%CE%B3%CF%89%CE%BD_%CE%A4%CE%AD%CF%87%CE%BD%CE%B7%CF%82&amp;action=edit&amp;redlink=1" TargetMode="External"/><Relationship Id="rId3" Type="http://schemas.openxmlformats.org/officeDocument/2006/relationships/hyperlink" Target="https://el.wikipedia.org/wiki/%CE%91%CE%B8%CE%AE%CE%BD%CE%B1" TargetMode="External"/><Relationship Id="rId7" Type="http://schemas.openxmlformats.org/officeDocument/2006/relationships/hyperlink" Target="https://el.wikipedia.org/wiki/%CE%9A%CF%81%CE%B1%CF%84%CE%B9%CE%BA%CE%AC_%CE%9B%CE%BF%CE%B3%CE%BF%CF%84%CE%B5%CF%87%CE%BD%CE%B9%CE%BA%CE%AC_%CE%92%CF%81%CE%B1%CE%B2%CE%B5%CE%AF%CE%B1" TargetMode="External"/><Relationship Id="rId12" Type="http://schemas.openxmlformats.org/officeDocument/2006/relationships/hyperlink" Target="https://el.wikipedia.org/w/index.php?title=%CE%95%CE%BB%CE%BB%CE%B7%CE%BD%CE%B9%CE%BA%CE%AE_%CF%80%CE%BF%CE%AF%CE%B7%CF%83%CE%B7&amp;action=edit&amp;redlink=1" TargetMode="External"/><Relationship Id="rId2" Type="http://schemas.openxmlformats.org/officeDocument/2006/relationships/hyperlink" Target="https://el.wikipedia.org/wiki/%CE%97%CF%81%CE%AC%CE%BA%CE%BB%CE%B5%CE%B9%CE%BF_%CE%9A%CF%81%CE%AE%CF%84%CE%B7%CF%82" TargetMode="External"/><Relationship Id="rId16" Type="http://schemas.openxmlformats.org/officeDocument/2006/relationships/hyperlink" Target="https://el.wikipedia.org/wiki/%CE%A1%CF%8E%CE%BC%CE%B7" TargetMode="External"/><Relationship Id="rId1" Type="http://schemas.openxmlformats.org/officeDocument/2006/relationships/slideLayout" Target="../slideLayouts/slideLayout7.xml"/><Relationship Id="rId6" Type="http://schemas.openxmlformats.org/officeDocument/2006/relationships/hyperlink" Target="https://el.wikipedia.org/wiki/%CE%93%CE%B5%CE%BD%CE%B9%CE%AC_%CF%84%CE%BF%CF%85_%E2%80%9930" TargetMode="External"/><Relationship Id="rId11" Type="http://schemas.openxmlformats.org/officeDocument/2006/relationships/hyperlink" Target="https://el.wikipedia.org/w/index.php?title=%CE%A0%CF%81%CE%BF%CF%83%CE%B1%CE%BD%CE%B1%CF%84%CE%BF%CE%BB%CE%B9%CF%83%CE%BC%CE%BF%CE%AF&amp;action=edit&amp;redlink=1" TargetMode="External"/><Relationship Id="rId5" Type="http://schemas.openxmlformats.org/officeDocument/2006/relationships/hyperlink" Target="https://el.wikipedia.org/wiki/%CE%A0%CE%BF%CE%AF%CE%B7%CF%83%CE%B7" TargetMode="External"/><Relationship Id="rId15" Type="http://schemas.openxmlformats.org/officeDocument/2006/relationships/hyperlink" Target="https://el.wikipedia.org/wiki/%CE%93%CE%B5%CE%BD%CE%B5%CF%8D%CE%B7" TargetMode="External"/><Relationship Id="rId10" Type="http://schemas.openxmlformats.org/officeDocument/2006/relationships/hyperlink" Target="https://el.wikipedia.org/w/index.php?title=%CE%89%CE%BB%CE%B9%CE%BF%CF%82_%CE%BF_%CF%80%CF%81%CF%8E%CF%84%CE%BF%CF%82&amp;action=edit&amp;redlink=1" TargetMode="External"/><Relationship Id="rId4" Type="http://schemas.openxmlformats.org/officeDocument/2006/relationships/hyperlink" Target="https://el.wikipedia.org/wiki/%CE%88%CE%BB%CE%BB%CE%B7%CE%BD%CE%B5%CF%82" TargetMode="External"/><Relationship Id="rId9" Type="http://schemas.openxmlformats.org/officeDocument/2006/relationships/hyperlink" Target="https://el.wikipedia.org/wiki/%CE%A4%CE%BF_%CE%86%CE%BE%CE%B9%CE%BF%CE%BD_%CE%95%CF%83%CF%84%CE%AF_(%CF%80%CE%BF%CE%AF%CE%B7%CE%BC%CE%B1)" TargetMode="External"/><Relationship Id="rId14" Type="http://schemas.openxmlformats.org/officeDocument/2006/relationships/hyperlink" Target="https://el.wikipedia.org/w/index.php?title=%CE%95%CF%85%CF%81%CF%89%CF%80%CE%B1%CF%8A%CE%BA%CE%AE_%CE%95%CF%84%CE%B1%CE%B9%CF%81%CE%B5%CE%AF%CE%B1_%CE%9A%CF%81%CE%B9%CF%84%CE%B9%CE%BA%CE%AE%CF%82&amp;action=edit&amp;redlink=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hyperlink" Target="https://el.wikipedia.org/wiki/%CE%A0%CE%B1%CF%80%CF%80%CE%AC%CE%B4%CE%BF%CF%82_%CE%9B%CE%AD%CF%83%CE%B2%CE%BF%CF%85" TargetMode="External"/><Relationship Id="rId7" Type="http://schemas.openxmlformats.org/officeDocument/2006/relationships/hyperlink" Target="https://commons.wikimedia.org/wiki/File:Elytis_family.gif" TargetMode="External"/><Relationship Id="rId2" Type="http://schemas.openxmlformats.org/officeDocument/2006/relationships/hyperlink" Target="https://el.wikipedia.org/wiki/%CE%A0%CE%B1%CE%BD%CE%B1%CE%B3%CE%B9%CE%BF%CF%8D%CE%B4%CE%B1_%CE%9B%CE%AD%CF%83%CE%B2%CE%BF%CF%85" TargetMode="External"/><Relationship Id="rId1" Type="http://schemas.openxmlformats.org/officeDocument/2006/relationships/slideLayout" Target="../slideLayouts/slideLayout7.xml"/><Relationship Id="rId6" Type="http://schemas.openxmlformats.org/officeDocument/2006/relationships/hyperlink" Target="https://el.wikipedia.org/wiki/%CE%91%CE%B8%CE%AE%CE%BD%CE%B1" TargetMode="External"/><Relationship Id="rId5" Type="http://schemas.openxmlformats.org/officeDocument/2006/relationships/hyperlink" Target="https://el.wikipedia.org/wiki/%CE%A0%CE%B5%CE%B9%CF%81%CE%B1%CE%B9%CE%AC%CF%82" TargetMode="External"/><Relationship Id="rId4" Type="http://schemas.openxmlformats.org/officeDocument/2006/relationships/hyperlink" Target="https://el.wikipedia.org/wiki/%CE%9B%CE%AD%CF%83%CE%B2%CE%BF%CF%8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blogger.googleusercontent.com/img/b/R29vZ2xl/AVvXsEhJfrohJ8Pl3J8vCa4HnWUrj9vRd_0-OjB3BR1cpvGPTCzmPF2BFDqofbbU0SoBY7Q29WtJCVv_Z7bQxnaXORgwS-FGTfg8Dq7-Dy-1ZtMFiat9P2_TmTvklEpdtVExkvOT5ZETtWpb3ss/s1600/images.jp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99%CF%84%CE%B1%CE%BB%CE%AF%CE%B1" TargetMode="External"/><Relationship Id="rId3" Type="http://schemas.openxmlformats.org/officeDocument/2006/relationships/hyperlink" Target="https://el.wikipedia.org/wiki/%CE%99%CF%89%CE%AC%CE%BD%CE%BD%CE%B7%CF%82_%CE%9A%CE%B1%CE%BA%CF%81%CE%B9%CE%B4%CE%AE%CF%82" TargetMode="External"/><Relationship Id="rId7" Type="http://schemas.openxmlformats.org/officeDocument/2006/relationships/hyperlink" Target="https://el.wikipedia.org/wiki/%CE%95%CF%85%CF%81%CF%8E%CF%80%CE%B7" TargetMode="External"/><Relationship Id="rId12" Type="http://schemas.openxmlformats.org/officeDocument/2006/relationships/hyperlink" Target="https://el.wikipedia.org/wiki/%CE%9B%CF%89%CE%B6%CE%AC%CE%BD%CE%B7" TargetMode="External"/><Relationship Id="rId2" Type="http://schemas.openxmlformats.org/officeDocument/2006/relationships/hyperlink" Target="https://el.wikipedia.org/wiki/%CE%99.%CE%9C._%CE%A0%CE%B1%CE%BD%CE%B1%CE%B3%CE%B9%CF%89%CF%84%CF%8C%CF%80%CE%BF%CF%85%CE%BB%CE%BF%CF%82" TargetMode="External"/><Relationship Id="rId1" Type="http://schemas.openxmlformats.org/officeDocument/2006/relationships/slideLayout" Target="../slideLayouts/slideLayout7.xml"/><Relationship Id="rId6" Type="http://schemas.openxmlformats.org/officeDocument/2006/relationships/hyperlink" Target="https://el.wikipedia.org/wiki/%CE%92%CE%B5%CE%BD%CE%B9%CE%B6%CE%B5%CE%BB%CE%B9%CF%83%CE%BC%CF%8C%CF%82" TargetMode="External"/><Relationship Id="rId11" Type="http://schemas.openxmlformats.org/officeDocument/2006/relationships/hyperlink" Target="https://el.wikipedia.org/wiki/%CE%93%CE%B9%CE%BF%CF%85%CE%B3%CE%BA%CE%BF%CF%83%CE%BB%CE%B1%CE%B2%CE%AF%CE%B1" TargetMode="External"/><Relationship Id="rId5" Type="http://schemas.openxmlformats.org/officeDocument/2006/relationships/hyperlink" Target="https://el.wikipedia.org/wiki/%CE%95%CE%BB%CE%B5%CF%85%CE%B8%CE%AD%CF%81%CE%B9%CE%BF%CF%82_%CE%92%CE%B5%CE%BD%CE%B9%CE%B6%CE%AD%CE%BB%CE%BF%CF%82" TargetMode="External"/><Relationship Id="rId10" Type="http://schemas.openxmlformats.org/officeDocument/2006/relationships/hyperlink" Target="https://el.wikipedia.org/wiki/%CE%93%CE%B5%CF%81%CE%BC%CE%B1%CE%BD%CE%AF%CE%B1" TargetMode="External"/><Relationship Id="rId4" Type="http://schemas.openxmlformats.org/officeDocument/2006/relationships/hyperlink" Target="https://el.wikipedia.org/wiki/%CE%A3%CF%80%CE%AD%CF%84%CF%83%CE%B5%CF%82" TargetMode="External"/><Relationship Id="rId9" Type="http://schemas.openxmlformats.org/officeDocument/2006/relationships/hyperlink" Target="https://el.wikipedia.org/wiki/%CE%95%CE%BB%CE%B2%CE%B5%CF%84%CE%AF%CE%B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A%CF%89%CE%BD%CF%83%CF%84%CE%B1%CE%BD%CF%84%CE%AF%CE%BD%CE%BF%CF%82_%CE%9A%CE%B1%CE%B2%CE%AC%CF%86%CE%B7%CF%82" TargetMode="External"/><Relationship Id="rId7" Type="http://schemas.openxmlformats.org/officeDocument/2006/relationships/hyperlink" Target="https://el.wikipedia.org/wiki/%CE%A5%CF%80%CE%B5%CF%81%CF%81%CE%B5%CE%B1%CE%BB%CE%B9%CF%83%CE%BC%CF%8C%CF%82" TargetMode="External"/><Relationship Id="rId2" Type="http://schemas.openxmlformats.org/officeDocument/2006/relationships/hyperlink" Target="https://el.wikipedia.org/wiki/%CE%A7%CE%B7%CE%BC%CE%B5%CE%AF%CE%B1" TargetMode="External"/><Relationship Id="rId1" Type="http://schemas.openxmlformats.org/officeDocument/2006/relationships/slideLayout" Target="../slideLayouts/slideLayout7.xml"/><Relationship Id="rId6" Type="http://schemas.openxmlformats.org/officeDocument/2006/relationships/hyperlink" Target="https://el.wikipedia.org/wiki/%CE%A0%CF%89%CE%BB_%CE%95%CE%BB%CF%85%CE%AC%CF%81" TargetMode="External"/><Relationship Id="rId5" Type="http://schemas.openxmlformats.org/officeDocument/2006/relationships/hyperlink" Target="https://el.wikipedia.org/wiki/%CE%9B%CF%85%CF%81%CE%B9%CE%BA%CE%AE_%CF%80%CE%BF%CE%AF%CE%B7%CF%83%CE%B7" TargetMode="External"/><Relationship Id="rId4" Type="http://schemas.openxmlformats.org/officeDocument/2006/relationships/hyperlink" Target="https://el.wikipedia.org/wiki/%CE%91%CE%BD%CE%B4%CF%81%CE%AD%CE%B1%CF%82_%CE%9A%CE%AC%CE%BB%CE%B2%CE%BF%CF%8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9A%CE%BF%CF%83%CE%BC%CE%AC%CF%82_%CE%A0%CE%BF%CE%BB%CE%AF%CF%84%CE%B7%CF%82" TargetMode="External"/><Relationship Id="rId3" Type="http://schemas.openxmlformats.org/officeDocument/2006/relationships/hyperlink" Target="https://el.wikipedia.org/wiki/%CE%93%CE%B9%CF%8E%CF%81%CE%B3%CE%BF%CF%82_%CE%A3%CE%B1%CF%81%CE%B1%CE%BD%CF%84%CE%AC%CF%81%CE%B7%CF%82" TargetMode="External"/><Relationship Id="rId7" Type="http://schemas.openxmlformats.org/officeDocument/2006/relationships/hyperlink" Target="https://el.wikipedia.org/wiki/%CE%86%CE%B3%CE%B3%CE%B5%CE%BB%CE%BF%CF%82_%CE%A4%CE%B5%CF%81%CE%B6%CE%AC%CE%BA%CE%B7%CF%82" TargetMode="External"/><Relationship Id="rId2" Type="http://schemas.openxmlformats.org/officeDocument/2006/relationships/hyperlink" Target="https://el.wikipedia.org/wiki/%CE%9D%CE%BF%CE%BC%CE%B9%CE%BA%CE%AE_%CE%A3%CF%87%CE%BF%CE%BB%CE%AE_%CE%91%CE%B8%CE%B7%CE%BD%CF%8E%CE%BD" TargetMode="External"/><Relationship Id="rId1" Type="http://schemas.openxmlformats.org/officeDocument/2006/relationships/slideLayout" Target="../slideLayouts/slideLayout7.xml"/><Relationship Id="rId6" Type="http://schemas.openxmlformats.org/officeDocument/2006/relationships/hyperlink" Target="https://el.wikipedia.org/wiki/%CE%93%CE%B5%CF%8E%CF%81%CE%B3%CE%B9%CE%BF%CF%82_%CE%98%CE%B5%CE%BF%CF%84%CE%BF%CE%BA%CE%AC%CF%82" TargetMode="External"/><Relationship Id="rId5" Type="http://schemas.openxmlformats.org/officeDocument/2006/relationships/hyperlink" Target="https://el.wikipedia.org/wiki/%CE%91%CE%BD%CF%84%CF%81%CE%AD%CE%B1%CF%82_%CE%9A%CE%B1%CF%81%CE%B1%CE%BD%CF%84%CF%8E%CE%BD%CE%B7%CF%82" TargetMode="External"/><Relationship Id="rId10" Type="http://schemas.openxmlformats.org/officeDocument/2006/relationships/hyperlink" Target="https://el.wikipedia.org/wiki/%CE%93%CE%B5%CE%BD%CE%B9%CE%AC_%CF%84%CE%BF%CF%85_%E2%80%9930" TargetMode="External"/><Relationship Id="rId4" Type="http://schemas.openxmlformats.org/officeDocument/2006/relationships/hyperlink" Target="https://el.wikipedia.org/w/index.php?title=%CE%9D%CE%AD%CE%B1_%CE%93%CF%81%CE%AC%CE%BC%CE%BC%CE%B1%CF%84%CE%B1&amp;action=edit&amp;redlink=1" TargetMode="External"/><Relationship Id="rId9" Type="http://schemas.openxmlformats.org/officeDocument/2006/relationships/hyperlink" Target="https://el.wikipedia.org/wiki/%CE%86%CE%B3%CE%B3%CE%B5%CE%BB%CE%BF%CF%82_%CE%A3%CE%B9%CE%BA%CE%B5%CE%BB%CE%B9%CE%B1%CE%BD%CF%8C%CF%8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A5%CF%80%CE%B5%CF%81%CF%81%CE%B5%CE%B1%CE%BB%CE%B9%CF%83%CE%BC%CF%8C%CF%82" TargetMode="External"/><Relationship Id="rId2" Type="http://schemas.openxmlformats.org/officeDocument/2006/relationships/hyperlink" Target="https://el.wikipedia.org/wiki/%CE%91%CE%BD%CE%B4%CF%81%CE%AD%CE%B1%CF%82_%CE%95%CE%BC%CF%80%CE%B5%CE%B9%CF%81%CE%AF%CE%BA%CE%BF%CF%8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6600" dirty="0" smtClean="0">
                <a:solidFill>
                  <a:schemeClr val="tx2">
                    <a:lumMod val="60000"/>
                    <a:lumOff val="40000"/>
                  </a:schemeClr>
                </a:solidFill>
              </a:rPr>
              <a:t>ΟΔΥΣΣΕΑΣ ΕΛΥΤΗΣ</a:t>
            </a:r>
            <a:endParaRPr lang="el-GR" sz="6600" dirty="0">
              <a:solidFill>
                <a:schemeClr val="tx2">
                  <a:lumMod val="60000"/>
                  <a:lumOff val="40000"/>
                </a:schemeClr>
              </a:solidFill>
            </a:endParaRPr>
          </a:p>
        </p:txBody>
      </p:sp>
      <p:sp>
        <p:nvSpPr>
          <p:cNvPr id="3" name="2 - Υπότιτλος"/>
          <p:cNvSpPr>
            <a:spLocks noGrp="1"/>
          </p:cNvSpPr>
          <p:nvPr>
            <p:ph type="subTitle" idx="1"/>
          </p:nvPr>
        </p:nvSpPr>
        <p:spPr/>
        <p:txBody>
          <a:bodyPr>
            <a:noAutofit/>
          </a:bodyPr>
          <a:lstStyle/>
          <a:p>
            <a:r>
              <a:rPr lang="el-GR" sz="6600" dirty="0" smtClean="0">
                <a:solidFill>
                  <a:srgbClr val="FF0000"/>
                </a:solidFill>
              </a:rPr>
              <a:t>ΙΟΥΛΙΤΑ ΗΛΙΟΠΟΥΛΟΥ</a:t>
            </a:r>
            <a:endParaRPr lang="el-GR" sz="6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00100" y="1000108"/>
            <a:ext cx="742955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Η δημοσίευση των πρώτων ποιημάτων του στα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Νέα Γράμματα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έγινε τον Νοέμβριο του 1935, στο 11ο τεύχος του περιοδικού.</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Ο Ελύτης γνωρίστηκε επίσης με τον ποιητή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Νίκος Γκάτσος"/>
              </a:rPr>
              <a:t>Νίκο Γκάτσο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που μερικά χρόνια αργότερα τύπωσε την υπερρεαλιστική </a:t>
            </a:r>
            <a:r>
              <a:rPr kumimoji="0" lang="el-GR" sz="1600" b="0" i="1" u="none" strike="noStrike" cap="none" normalizeH="0" baseline="0" dirty="0" smtClean="0">
                <a:ln>
                  <a:noFill/>
                </a:ln>
                <a:solidFill>
                  <a:schemeClr val="accent2">
                    <a:lumMod val="75000"/>
                  </a:schemeClr>
                </a:solidFill>
                <a:effectLst/>
                <a:latin typeface="Arial Black" pitchFamily="34" charset="0"/>
                <a:ea typeface="Times New Roman" pitchFamily="18" charset="0"/>
                <a:cs typeface="Arial" pitchFamily="34" charset="0"/>
                <a:hlinkClick r:id="rId3" tooltip="Αμοργός (ποίηση) (δεν έχει γραφτεί ακόμα)"/>
              </a:rPr>
              <a:t>Αμοργό</a:t>
            </a:r>
            <a:r>
              <a:rPr kumimoji="0" lang="el-GR" sz="1600" b="0" i="1"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1937 υπηρέτησε τη στρατιωτική του θητεία στη Σχολή Εφέδρων Αξιωματικών στην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Κέρκυρα"/>
              </a:rPr>
              <a:t>Κέρκυρα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αλληλογραφώντας παράλληλα με τον Νίκο Γκάτσο και τον Γιώργο Σεφέρη, που βρίσκονταν στην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5" tooltip="Κορυτσά"/>
              </a:rPr>
              <a:t>Κορυτσά</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Λίγο μετά την απόλυσή του, τον επόμενο χρόνο, 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6" tooltip="Μήτσος Παπανικολάου"/>
              </a:rPr>
              <a:t>Μήτσος Παπανικολάου</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δημοσίευσε το άρθρο «Ο ποιητής Οδυσσέας Ελύτης» στα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Νέα Γράμματα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οποίο συνέβαλε στην καθιέρωσή του.</a:t>
            </a:r>
            <a:r>
              <a:rPr lang="el-GR" sz="1600" dirty="0">
                <a:latin typeface="Arial Black" pitchFamily="34" charset="0"/>
              </a:rPr>
              <a:t> </a:t>
            </a:r>
            <a:endParaRPr lang="el-GR" sz="1600" dirty="0" smtClean="0">
              <a:latin typeface="Arial Black" pitchFamily="34" charset="0"/>
            </a:endParaRPr>
          </a:p>
          <a:p>
            <a:pPr lvl="0" eaLnBrk="0" fontAlgn="base" hangingPunct="0">
              <a:spcBef>
                <a:spcPct val="0"/>
              </a:spcBef>
              <a:spcAft>
                <a:spcPct val="0"/>
              </a:spcAft>
            </a:pPr>
            <a:endParaRPr lang="el-GR" sz="1600" dirty="0">
              <a:latin typeface="Arial Black" pitchFamily="34" charset="0"/>
            </a:endParaRPr>
          </a:p>
          <a:p>
            <a:pPr lvl="0" eaLnBrk="0" fontAlgn="base" hangingPunct="0">
              <a:spcBef>
                <a:spcPct val="0"/>
              </a:spcBef>
              <a:spcAft>
                <a:spcPct val="0"/>
              </a:spcAft>
            </a:pPr>
            <a:r>
              <a:rPr lang="el-GR" sz="1600" dirty="0" smtClean="0">
                <a:latin typeface="Arial Black" pitchFamily="34" charset="0"/>
              </a:rPr>
              <a:t>       Το </a:t>
            </a:r>
            <a:r>
              <a:rPr lang="el-GR" sz="1600" dirty="0">
                <a:latin typeface="Arial Black" pitchFamily="34" charset="0"/>
              </a:rPr>
              <a:t>1939 εγκατέλειψε οριστικά τις νομικές σπουδές και, μετά από αρκετές </a:t>
            </a:r>
            <a:r>
              <a:rPr lang="el-GR" sz="1600" dirty="0" smtClean="0">
                <a:latin typeface="Arial Black" pitchFamily="34" charset="0"/>
              </a:rPr>
              <a:t>δημοσιεύσεις ποιημάτων </a:t>
            </a:r>
            <a:r>
              <a:rPr lang="el-GR" sz="1600" dirty="0">
                <a:latin typeface="Arial Black" pitchFamily="34" charset="0"/>
              </a:rPr>
              <a:t>του σε περιοδικά, τυπώθηκε η πρώτη του ποιητική συλλογή με </a:t>
            </a:r>
            <a:r>
              <a:rPr lang="el-GR" sz="1600" dirty="0" smtClean="0">
                <a:latin typeface="Arial Black" pitchFamily="34" charset="0"/>
              </a:rPr>
              <a:t>τίτλο </a:t>
            </a:r>
            <a:r>
              <a:rPr lang="el-GR" sz="1600" i="1" dirty="0" smtClean="0">
                <a:solidFill>
                  <a:schemeClr val="accent2">
                    <a:lumMod val="75000"/>
                  </a:schemeClr>
                </a:solidFill>
                <a:latin typeface="Arial Black" pitchFamily="34" charset="0"/>
              </a:rPr>
              <a:t>Προσανατολισμοί</a:t>
            </a:r>
            <a:r>
              <a:rPr lang="el-GR" sz="1600" dirty="0">
                <a:solidFill>
                  <a:schemeClr val="accent2">
                    <a:lumMod val="75000"/>
                  </a:schemeClr>
                </a:solidFill>
                <a:latin typeface="Arial Black" pitchFamily="34" charset="0"/>
              </a:rPr>
              <a:t>.</a:t>
            </a:r>
            <a:r>
              <a:rPr lang="el-GR" sz="1600" dirty="0">
                <a:latin typeface="Arial Black" pitchFamily="34" charset="0"/>
              </a:rPr>
              <a:t> </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857233"/>
            <a:ext cx="4572000" cy="4524315"/>
          </a:xfrm>
          <a:prstGeom prst="rect">
            <a:avLst/>
          </a:prstGeom>
        </p:spPr>
        <p:txBody>
          <a:bodyPr wrap="square">
            <a:spAutoFit/>
          </a:bodyPr>
          <a:lstStyle/>
          <a:p>
            <a:r>
              <a:rPr lang="el-GR" sz="1600" dirty="0" smtClean="0">
                <a:latin typeface="Arial Black" pitchFamily="34" charset="0"/>
              </a:rPr>
              <a:t>      Με </a:t>
            </a:r>
            <a:r>
              <a:rPr lang="el-GR" sz="1600" dirty="0">
                <a:latin typeface="Arial Black" pitchFamily="34" charset="0"/>
              </a:rPr>
              <a:t>την έναρξη του </a:t>
            </a:r>
            <a:r>
              <a:rPr lang="el-GR" sz="1600" u="sng" dirty="0">
                <a:latin typeface="Arial Black" pitchFamily="34" charset="0"/>
                <a:hlinkClick r:id="rId2" tooltip="Ελληνοϊταλικός πόλεμος (1940-1941)"/>
              </a:rPr>
              <a:t>πολέμου του 1940</a:t>
            </a:r>
            <a:r>
              <a:rPr lang="el-GR" sz="1600" dirty="0">
                <a:latin typeface="Arial Black" pitchFamily="34" charset="0"/>
              </a:rPr>
              <a:t>, ο Ελύτης κατατάχθηκε ως </a:t>
            </a:r>
            <a:r>
              <a:rPr lang="el-GR" sz="1600" u="sng" dirty="0">
                <a:latin typeface="Arial Black" pitchFamily="34" charset="0"/>
                <a:hlinkClick r:id="rId3" tooltip="Ανθυπολοχαγός"/>
              </a:rPr>
              <a:t>ανθυπολοχαγός</a:t>
            </a:r>
            <a:r>
              <a:rPr lang="el-GR" sz="1600" dirty="0">
                <a:latin typeface="Arial Black" pitchFamily="34" charset="0"/>
              </a:rPr>
              <a:t> στη Διοίκηση του Στρατηγείου </a:t>
            </a:r>
            <a:r>
              <a:rPr lang="el-GR" sz="1600" u="sng" dirty="0">
                <a:latin typeface="Arial Black" pitchFamily="34" charset="0"/>
                <a:hlinkClick r:id="rId4" tooltip="Α΄ Σώμα Στρατού (δεν έχει γραφτεί ακόμα)"/>
              </a:rPr>
              <a:t>Α΄ Σώματος Στρατού</a:t>
            </a:r>
            <a:r>
              <a:rPr lang="el-GR" sz="1600" dirty="0">
                <a:latin typeface="Arial Black" pitchFamily="34" charset="0"/>
              </a:rPr>
              <a:t>. </a:t>
            </a:r>
            <a:endParaRPr lang="el-GR" sz="1600" dirty="0" smtClean="0">
              <a:latin typeface="Arial Black" pitchFamily="34" charset="0"/>
            </a:endParaRPr>
          </a:p>
          <a:p>
            <a:r>
              <a:rPr lang="el-GR" sz="1600" dirty="0" smtClean="0">
                <a:latin typeface="Arial Black" pitchFamily="34" charset="0"/>
              </a:rPr>
              <a:t>Στις </a:t>
            </a:r>
            <a:r>
              <a:rPr lang="el-GR" sz="1600" dirty="0">
                <a:latin typeface="Arial Black" pitchFamily="34" charset="0"/>
              </a:rPr>
              <a:t>13 Δεκεμβρίου 1940 μετατέθηκε στη ζώνη πυρός και στις 26 Φεβρουαρίου του επόμενου χρόνου μεταφέρθηκε με σοβαρό κρούσμα κοιλιακού τύφου </a:t>
            </a:r>
            <a:r>
              <a:rPr lang="el-GR" sz="1600" dirty="0" smtClean="0">
                <a:latin typeface="Arial Black" pitchFamily="34" charset="0"/>
              </a:rPr>
              <a:t>στο Νοσοκομείο</a:t>
            </a:r>
            <a:r>
              <a:rPr lang="el-GR" sz="1600" dirty="0">
                <a:latin typeface="Arial Black" pitchFamily="34" charset="0"/>
              </a:rPr>
              <a:t> </a:t>
            </a:r>
            <a:r>
              <a:rPr lang="el-GR" sz="1600" dirty="0">
                <a:latin typeface="Arial Black" pitchFamily="34" charset="0"/>
                <a:hlinkClick r:id="rId5" tooltip="Ιωάννινα"/>
              </a:rPr>
              <a:t>Ιωαννίνων</a:t>
            </a:r>
            <a:r>
              <a:rPr lang="el-GR" sz="1600" dirty="0">
                <a:latin typeface="Arial Black" pitchFamily="34" charset="0"/>
              </a:rPr>
              <a:t>. </a:t>
            </a:r>
            <a:endParaRPr lang="el-GR" sz="1600" dirty="0" smtClean="0">
              <a:latin typeface="Arial Black" pitchFamily="34" charset="0"/>
            </a:endParaRPr>
          </a:p>
          <a:p>
            <a:r>
              <a:rPr lang="el-GR" sz="1600" dirty="0">
                <a:latin typeface="Arial Black" pitchFamily="34" charset="0"/>
              </a:rPr>
              <a:t> </a:t>
            </a:r>
            <a:r>
              <a:rPr lang="el-GR" sz="1600" dirty="0" smtClean="0">
                <a:latin typeface="Arial Black" pitchFamily="34" charset="0"/>
              </a:rPr>
              <a:t>    Στη </a:t>
            </a:r>
            <a:r>
              <a:rPr lang="el-GR" sz="1600" dirty="0">
                <a:latin typeface="Arial Black" pitchFamily="34" charset="0"/>
              </a:rPr>
              <a:t>διάρκεια της </a:t>
            </a:r>
            <a:r>
              <a:rPr lang="el-GR" sz="1600" dirty="0">
                <a:latin typeface="Arial Black" pitchFamily="34" charset="0"/>
                <a:hlinkClick r:id="rId6" tooltip="Κατοχή της Ελλάδας 1941-1944"/>
              </a:rPr>
              <a:t>Κατοχής</a:t>
            </a:r>
            <a:r>
              <a:rPr lang="el-GR" sz="1600" dirty="0">
                <a:latin typeface="Arial Black" pitchFamily="34" charset="0"/>
              </a:rPr>
              <a:t> υπήρξε ένα από τα ιδρυτικά μέλη του «</a:t>
            </a:r>
            <a:r>
              <a:rPr lang="el-GR" sz="1600" dirty="0">
                <a:latin typeface="Arial Black" pitchFamily="34" charset="0"/>
                <a:hlinkClick r:id="rId7" tooltip="Κύκλος Παλαμά (δεν έχει γραφτεί ακόμα)"/>
              </a:rPr>
              <a:t>Κύκλου Παλαμά</a:t>
            </a:r>
            <a:r>
              <a:rPr lang="el-GR" sz="1600" dirty="0">
                <a:latin typeface="Arial Black" pitchFamily="34" charset="0"/>
              </a:rPr>
              <a:t>», που ιδρύθηκε στις 30 Μαΐου του 1943. Εκεί, την άνοιξη του 1942 παρουσίασε το δοκίμιό του «Η αληθινή φυσιογνωμία και η λυρική τόλμη του Α. Κάλβου».</a:t>
            </a:r>
          </a:p>
          <a:p>
            <a:endParaRPr lang="el-GR" sz="1600" dirty="0">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Τα 40 σπουδαιότερα αποφθέγματα του Οδυσσέα Ελύτη - Αντικλείδι"/>
          <p:cNvPicPr>
            <a:picLocks noChangeAspect="1" noChangeArrowheads="1"/>
          </p:cNvPicPr>
          <p:nvPr/>
        </p:nvPicPr>
        <p:blipFill>
          <a:blip r:embed="rId2"/>
          <a:srcRect/>
          <a:stretch>
            <a:fillRect/>
          </a:stretch>
        </p:blipFill>
        <p:spPr bwMode="auto">
          <a:xfrm>
            <a:off x="714348" y="142852"/>
            <a:ext cx="7848600" cy="64294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071670" y="500042"/>
            <a:ext cx="578647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Τον Νοέμβριο του 1943 εκδόθηκε η συλλογή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accent2">
                    <a:lumMod val="75000"/>
                  </a:schemeClr>
                </a:solidFill>
                <a:effectLst/>
                <a:latin typeface="Arial Black" pitchFamily="34" charset="0"/>
                <a:ea typeface="Times New Roman" pitchFamily="18" charset="0"/>
                <a:cs typeface="Arial" pitchFamily="34" charset="0"/>
              </a:rPr>
              <a:t>Ο Ήλιος ο πρώτος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μαζί με τις </a:t>
            </a:r>
            <a:r>
              <a:rPr kumimoji="0" lang="el-GR" sz="1600" b="0" i="1" u="none" strike="noStrike" cap="none" normalizeH="0" baseline="0" dirty="0" smtClean="0">
                <a:ln>
                  <a:noFill/>
                </a:ln>
                <a:solidFill>
                  <a:schemeClr val="accent2">
                    <a:lumMod val="75000"/>
                  </a:schemeClr>
                </a:solidFill>
                <a:effectLst/>
                <a:latin typeface="Arial Black" pitchFamily="34" charset="0"/>
                <a:ea typeface="Times New Roman" pitchFamily="18" charset="0"/>
                <a:cs typeface="Arial" pitchFamily="34" charset="0"/>
              </a:rPr>
              <a:t>Παραλλαγές πάνω σε μια αχτίδα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σε 6.000 αριθμημένα αντίτυπα, ένας ύμνος</a:t>
            </a:r>
            <a:r>
              <a:rPr kumimoji="0" lang="el-GR" sz="1600" b="0" i="0" u="none" strike="noStrike" cap="none" normalizeH="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του Ελύτη στη χαρά της ζωής και στην ομορφιά της φύσης. Στα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Νέα Γράμματα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που άρχισαν να επανεκδίδονται το 1944, δημοσίευσε το δοκίμιό του</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chemeClr val="accent3">
                    <a:lumMod val="75000"/>
                  </a:schemeClr>
                </a:solidFill>
                <a:effectLst/>
                <a:latin typeface="Arial Black" pitchFamily="34" charset="0"/>
                <a:ea typeface="Times New Roman" pitchFamily="18" charset="0"/>
                <a:cs typeface="Arial" pitchFamily="34" charset="0"/>
              </a:rPr>
              <a:t>«Τα κορίτσια», </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ενώ από το 1945 ξεκίνησε η συνεργασία του με</a:t>
            </a:r>
            <a:r>
              <a:rPr kumimoji="0" lang="el-GR" sz="1600" b="0" i="0" u="none" strike="noStrike" cap="none" normalizeH="0" dirty="0" smtClean="0">
                <a:ln>
                  <a:noFill/>
                </a:ln>
                <a:solidFill>
                  <a:srgbClr val="202122"/>
                </a:solidFill>
                <a:effectLst/>
                <a:latin typeface="Arial Black" pitchFamily="34" charset="0"/>
                <a:ea typeface="Times New Roman" pitchFamily="18" charset="0"/>
                <a:cs typeface="Arial" pitchFamily="34" charset="0"/>
              </a:rPr>
              <a:t> το </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περιοδικό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Τετράδιο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μεταφράζοντας ποιήματα του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Φεντερίκο Γκαρθία Λόρκα"/>
              </a:rPr>
              <a:t>Φεντερίκο Γκαρθία Λόρκα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παρουσιάζοντας σε πρώτη δημοσίευση το ποιητικό του έργο </a:t>
            </a:r>
            <a:r>
              <a:rPr kumimoji="0" lang="el-GR" sz="1600" b="0" i="1" u="none" strike="noStrike" cap="none" normalizeH="0" baseline="0" dirty="0" smtClean="0">
                <a:ln>
                  <a:noFill/>
                </a:ln>
                <a:solidFill>
                  <a:srgbClr val="7030A0"/>
                </a:solidFill>
                <a:effectLst/>
                <a:latin typeface="Arial Black" pitchFamily="34" charset="0"/>
                <a:ea typeface="Times New Roman" pitchFamily="18" charset="0"/>
                <a:cs typeface="Arial" pitchFamily="34" charset="0"/>
              </a:rPr>
              <a:t>Άσμα ηρωικό και πένθιμο για τον χαμένο ανθυπολοχαγό της Αλβανίας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el-GR" sz="1600" dirty="0">
                <a:solidFill>
                  <a:srgbClr val="202122"/>
                </a:solidFill>
                <a:latin typeface="Arial Black" pitchFamily="34" charset="0"/>
                <a:ea typeface="Times New Roman" pitchFamily="18" charset="0"/>
                <a:cs typeface="Arial" pitchFamily="34" charset="0"/>
              </a:rPr>
              <a:t> </a:t>
            </a:r>
            <a:r>
              <a:rPr lang="el-GR" sz="1600" dirty="0" smtClean="0">
                <a:solidFill>
                  <a:srgbClr val="202122"/>
                </a:solidFill>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Το έργο αυτό φαίνεται να συνέγραψε το 1941 ή το 1943 και, σύμφωνα με μία άποψη, το συνέθεσε για να τιμήσει τους συμπολεμιστές του στην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Αλβανία"/>
              </a:rPr>
              <a:t>Αλβανία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ενώ, κατά άλλη, το έγραψε για τον φίλο του ποιητή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Γιώργος Σαραντάρης"/>
              </a:rPr>
              <a:t>Γιώργο Σαραντάρη</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ο οποίος επίσης πολέμησε στην Αλβανία και πέθανε αφού μεταφέρθηκε βαριά άρρωστος στην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5" tooltip="Αθήνα"/>
              </a:rPr>
              <a:t>Αθήνα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285852" y="714356"/>
            <a:ext cx="664373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1948 ταξίδεψε στην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Ελβετία"/>
              </a:rPr>
              <a:t>Ελβετία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για να εγκατασταθεί στη συνέχεια στο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Παρίσι"/>
              </a:rPr>
              <a:t>Παρίσι</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όπου παρακολούθησε μαθήματα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Φιλοσοφία"/>
              </a:rPr>
              <a:t>φιλοσοφίας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στη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5" tooltip="Σορβόννη"/>
              </a:rPr>
              <a:t>Σορβόννη</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Στο Παρίσι υπήρξε ιδρυτικό μέλος της Διεθνούς Ένωσης Κριτικών Τέχνης , ενώ είχε επίσης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την ευκαιρία να γνωριστεί με τους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6" tooltip="Αντρέ Μπρετόν"/>
              </a:rPr>
              <a:t>Αντρέ Μπρετόν</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7" tooltip="Πωλ Ελυάρ"/>
              </a:rPr>
              <a:t>Πωλ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7" tooltip="Πωλ Ελυάρ"/>
              </a:rPr>
              <a:t>Ελυάρ</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8" tooltip="Αλμπέρ Καμύ"/>
              </a:rPr>
              <a:t>Αλμπέρ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8" tooltip="Αλμπέρ Καμύ"/>
              </a:rPr>
              <a:t>Καμύ</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9" tooltip="Τριστάν Τζαρά"/>
              </a:rPr>
              <a:t>Τριστάν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9" tooltip="Τριστάν Τζαρά"/>
              </a:rPr>
              <a:t>Τζαρά</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10" tooltip="Πιερ Ζαν Ζουβ (δεν έχει γραφτεί ακόμα)"/>
              </a:rPr>
              <a:t>Πιερ Ζαν </a:t>
            </a:r>
            <a:r>
              <a:rPr kumimoji="0" lang="el-GR" sz="1600" b="0" i="0" u="none" strike="noStrike" cap="none" normalizeH="0" baseline="0" dirty="0" err="1" smtClean="0">
                <a:ln>
                  <a:noFill/>
                </a:ln>
                <a:solidFill>
                  <a:srgbClr val="D73333"/>
                </a:solidFill>
                <a:effectLst/>
                <a:latin typeface="Arial Black" pitchFamily="34" charset="0"/>
                <a:ea typeface="Times New Roman" pitchFamily="18" charset="0"/>
                <a:cs typeface="Arial" pitchFamily="34" charset="0"/>
                <a:hlinkClick r:id="rId10" tooltip="Πιερ Ζαν Ζουβ (δεν έχει γραφτεί ακόμα)"/>
              </a:rPr>
              <a:t>Ζουβ</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1" tooltip="Ζουάν Μιρό"/>
              </a:rPr>
              <a:t>Ζουάν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11" tooltip="Ζουάν Μιρό"/>
              </a:rPr>
              <a:t>Μιρό</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άλλους.</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Με τη βοήθεια του </a:t>
            </a:r>
            <a:r>
              <a:rPr kumimoji="0" lang="el-GR" sz="16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Ελληνογάλλου</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τεχνοκριτικού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2" tooltip="Στρατής Ελευθεριάδης"/>
              </a:rPr>
              <a:t>Στρατή Ελευθεριάδη</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(E. </a:t>
            </a:r>
            <a:r>
              <a:rPr kumimoji="0" lang="el-GR" sz="1600" b="0" i="1"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Teriade</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που πρώτος είχε προσέξει την αξία του έργου του συμπατριώτη του Θεόφιλου συνάντησε τους μεγάλους ζωγράφους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13" tooltip="Ανρί Ματίς"/>
              </a:rPr>
              <a:t>Ανρί</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3" tooltip="Ανρί Ματίς"/>
              </a:rPr>
              <a:t>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13" tooltip="Ανρί Ματίς"/>
              </a:rPr>
              <a:t>Ματίς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14" tooltip="Μαρκ Σαγκάλ"/>
              </a:rPr>
              <a:t>Μαρκ</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4" tooltip="Μαρκ Σαγκάλ"/>
              </a:rPr>
              <a:t>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14" tooltip="Μαρκ Σαγκάλ"/>
              </a:rPr>
              <a:t>Σαγκάλ</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5" tooltip="Αλμπέρτο Τζιακομέτι"/>
              </a:rPr>
              <a:t>Αλμπέρτο Τζιακομέτι</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16" tooltip="Τζόρτζιο ντε Κίρικο"/>
              </a:rPr>
              <a:t>Τζόρτζιο</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6" tooltip="Τζόρτζιο ντε Κίρικο"/>
              </a:rPr>
              <a:t> ντε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16" tooltip="Τζόρτζιο ντε Κίρικο"/>
              </a:rPr>
              <a:t>Κίρικο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7" tooltip="Πάμπλο Πικάσο"/>
              </a:rPr>
              <a:t>Πάμπλο Πικάσο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για του οποίου το έργο έγραψε</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αργότερα άρθρα και αφιέρωσε στην τέχνη του το ποίημα «Ωδή στον </a:t>
            </a:r>
            <a:r>
              <a:rPr kumimoji="0" lang="el-GR" sz="16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Πικασσό</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καλοκαίρι του 1950 ταξίδεψε στην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8" tooltip="Ισπανία"/>
              </a:rPr>
              <a:t>Ισπανία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ενώ κατά τη διάρκεια της παραμονής του στο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9" tooltip="Λονδίνο"/>
              </a:rPr>
              <a:t>Λονδίνο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από τα τέλη του 1950 μέχρι τον Μάιο 1951, συνεργάστηκε με 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0" tooltip="BBC"/>
              </a:rPr>
              <a:t>BBC</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πραγματοποιώντας τέσσερις ραδιοφωνικές ομιλίες.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Λίγο νωρίτερα είχε ξεκινήσει τη σύνθεση του </a:t>
            </a:r>
            <a:r>
              <a:rPr kumimoji="0" lang="el-GR" sz="1600" b="0" i="1"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1" tooltip="Άξιον Εστί (ποίημα)"/>
              </a:rPr>
              <a:t>Άξιον Εστί</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οδυσσεας ελυτης | PP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04" name="Picture 4" descr="ΟΔΥΣΣΕΑΣ ΕΛΥΤΗΣ - ΤΑ ΠΟΙΗΜΑΤΑ ΠΟΥ ΤΡΑΓΟΥΔΗΣΑΜΕ – The Look.Gr"/>
          <p:cNvPicPr>
            <a:picLocks noChangeAspect="1" noChangeArrowheads="1"/>
          </p:cNvPicPr>
          <p:nvPr/>
        </p:nvPicPr>
        <p:blipFill>
          <a:blip r:embed="rId2"/>
          <a:srcRect/>
          <a:stretch>
            <a:fillRect/>
          </a:stretch>
        </p:blipFill>
        <p:spPr bwMode="auto">
          <a:xfrm>
            <a:off x="285720" y="1000108"/>
            <a:ext cx="8215370" cy="44291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14480" y="714356"/>
            <a:ext cx="578647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Μετά την επιστροφή του στην Ελλάδα, το 1952 έγινε μέλος της «</a:t>
            </a:r>
            <a:r>
              <a:rPr kumimoji="0" lang="el-GR" sz="14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Ομάδα των Δώδεκα"/>
              </a:rPr>
              <a:t>Ομάδας των Δώδεκα</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που κάθε χρόνο απένειμε βραβεία λογοτεχνίας, από την οποία παραιτήθηκε τον Μάρτιο του 1953, αλλά επανήλθε δύο χρόνια αργότερα. Το 1953 ανέλαβε και πάλι για έναν χρόνο τη Διεύθυνση Προγράμματος του Ε.Ι.Ρ. διορισμένος από την </a:t>
            </a:r>
            <a:r>
              <a:rPr kumimoji="0" lang="el-GR" sz="14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Κυβέρνηση Αλέξανδρου Παπάγου 1952"/>
              </a:rPr>
              <a:t>κυβέρνηση Παπάγου</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θέση από την οποία παραιτήθηκε τον επόμενο χρόνο. Στο τέλος του έτους έγινε μέλος της </a:t>
            </a:r>
            <a:r>
              <a:rPr kumimoji="0" lang="el-GR" sz="14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Ευρωπαϊκή Εταιρεία Πολιτισμού"/>
              </a:rPr>
              <a:t>Ευρωπαϊκής Εταιρείας Πολιτισμού</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στη </a:t>
            </a:r>
            <a:r>
              <a:rPr kumimoji="0" lang="el-GR" sz="14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5" tooltip="Βενετία"/>
              </a:rPr>
              <a:t>Βενετία</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μέλος του Διοικητικού Συμβουλίου του </a:t>
            </a:r>
            <a:r>
              <a:rPr kumimoji="0" lang="el-GR" sz="14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6" tooltip="Θέατρο Τέχνης"/>
              </a:rPr>
              <a:t>θεάτρου Τέχνης</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του </a:t>
            </a:r>
            <a:r>
              <a:rPr kumimoji="0" lang="el-GR" sz="14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7" tooltip="Κάρολος Κουν"/>
              </a:rPr>
              <a:t>Κάρολου Κουν</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1958, μετά από μία δεκαπενταετή περίπου περίοδο ποιητικής σιωπής, δημοσιεύτηκαν αποσπάσματα από </a:t>
            </a:r>
            <a:r>
              <a:rPr kumimoji="0" lang="el-GR" sz="1400" b="0" i="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Το Άξιον Εστί</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στην </a:t>
            </a:r>
            <a:r>
              <a:rPr kumimoji="0" lang="el-GR" sz="14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Επιθεώρηση Τέχνης</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έργο εκδόθηκε τον Μάρτιο του 1960 από τις εκδόσεις Ίκαρος, αν και φέρεται τυπωμένο τον Δεκέμβριο του 1959. Λίγους μήνες αργότερα απέσπασε για </a:t>
            </a:r>
            <a:r>
              <a:rPr kumimoji="0" lang="el-GR" sz="14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Το Άξιον Εστί</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a:t>
            </a:r>
            <a:r>
              <a:rPr kumimoji="0" lang="el-GR" sz="1400" b="0" i="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Α΄ Κρατικό Βραβείο Ποίησης</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Την ίδια περίοδο εκδόθηκαν και οι </a:t>
            </a:r>
            <a:r>
              <a:rPr kumimoji="0" lang="el-GR" sz="1400" b="0" i="1" u="none" strike="noStrike" cap="none" normalizeH="0" baseline="0" dirty="0" smtClean="0">
                <a:ln>
                  <a:noFill/>
                </a:ln>
                <a:solidFill>
                  <a:srgbClr val="00B0F0"/>
                </a:solidFill>
                <a:effectLst/>
                <a:latin typeface="Arial Black" pitchFamily="34" charset="0"/>
                <a:ea typeface="Times New Roman" pitchFamily="18" charset="0"/>
                <a:cs typeface="Arial" pitchFamily="34" charset="0"/>
              </a:rPr>
              <a:t>Έξι και Μία Τύψεις για τον Ουρανό</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(εκδόσεις Ίκαρος), ενώ στη </a:t>
            </a:r>
            <a:r>
              <a:rPr kumimoji="0" lang="el-GR" sz="14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8" tooltip="Γερμανία"/>
              </a:rPr>
              <a:t>Γερμανία</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εκδόθηκε επιλογή ποιημάτων του με τίτλο «</a:t>
            </a:r>
            <a:r>
              <a:rPr kumimoji="0" lang="el-GR" sz="1400" b="0" i="1"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Korper</a:t>
            </a:r>
            <a:r>
              <a:rPr kumimoji="0" lang="el-GR" sz="14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400" b="0" i="1"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des</a:t>
            </a:r>
            <a:r>
              <a:rPr kumimoji="0" lang="el-GR" sz="14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400" b="0" i="1"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Sommers</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Ωστόσο, το 1960 σημάδεψε τον Οδυσσέα Ελύτη με ένα βαρύτατο διπλό πένθος, καθώς έχασε τη μητέρα του και τον αδελφό του Κωνσταντίνο.</a:t>
            </a:r>
            <a:endParaRPr kumimoji="0" lang="el-GR" sz="14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928794" y="642918"/>
            <a:ext cx="571504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Το 1961 με κυβερνητική πρόσκληση επισκέφτηκε τις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Ηνωμένες Πολιτείες"/>
              </a:rPr>
              <a:t>Ηνωμένες Πολιτείες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από τα τέλη Μαρτίου έως τις αρχές Ιουνίου. Τον επόμενο χρόνο μετά από ένα ταξίδι στη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Ρώμη"/>
              </a:rPr>
              <a:t>Ρώμη</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επισκέφτηκε τη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Σοβιετική Ένωση"/>
              </a:rPr>
              <a:t>Σοβιετική Ένωση</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προσκεκλημένος μαζί με τον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5" tooltip="Ανδρέας Εμπειρίκος"/>
              </a:rPr>
              <a:t>Ανδρέα Εμπειρίκο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τον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6" tooltip="Γιώργος Θεοτοκάς"/>
              </a:rPr>
              <a:t>Γιώργο Θεοτοκά</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δρομολόγιο που ακολούθησαν περιλάμβανε 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7" tooltip="Οδησσός"/>
              </a:rPr>
              <a:t>Οδησσό</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τη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8" tooltip="Μόσχα"/>
              </a:rPr>
              <a:t>Μόσχα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όπου έδωσε μία συνέντευξη, και 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9" tooltip="Αγία Πετρούπολη"/>
              </a:rPr>
              <a:t>Λένινγκραντ</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1964 ξεκίνησε η ηχογράφηση του μελοποιημένου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Άξιον Εστί</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από τον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0" tooltip="Μίκης Θεοδωράκης"/>
              </a:rPr>
              <a:t>Μίκη Θεοδωράκη</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ενώ η συνεργασία του Ελύτη με τον συνθέτη είχε ξεκινήσει ήδη από το 1961. Το ορατόριο του Θεοδωράκη εντάχθηκε στο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1" tooltip="Φεστιβάλ Αθηνών"/>
              </a:rPr>
              <a:t>Φεστιβάλ Αθηνών</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επρόκειτο αρχικά να παρουσιαστεί στο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2" tooltip="Ωδείο Ηρώδου του Αττικού"/>
              </a:rPr>
              <a:t>Ηρώδειο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Ωστόσο το Υπουργείο Προεδρίας Κυβερνήσεως αρνήθηκε να το παραχωρήσει, με αποτέλεσμα ο Ελύτης και ο Θεοδωράκης να αποσύρουν το έργο, το οποίο παρουσιάστηκε τελικά στις 19 Οκτωβρίου στο κινηματοθέατρο </a:t>
            </a:r>
            <a:r>
              <a:rPr kumimoji="0" lang="el-GR" sz="16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Rex</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857224" y="714356"/>
            <a:ext cx="7572428" cy="5723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l-GR" sz="10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Το 1965 του απονεμήθηκε από τον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Κωνσταντίνος Β΄ των Ελλήνων"/>
              </a:rPr>
              <a:t>Βασιλέα Κωνσταντίνο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παράσημο του Ταξιάρχου του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Τάγμα του Φοίνικος"/>
              </a:rPr>
              <a:t>Φοίνικος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το επόμενο διάστημα ολοκλήρωσε τη συλλογή δοκιμίων που θα συγκροτούσαν τα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Ανοιχτά Χαρτιά</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Παράλληλα πραγματοποίησε ταξίδια στη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Σόφια"/>
              </a:rPr>
              <a:t>Σόφια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καλεσμένος της </a:t>
            </a:r>
            <a:r>
              <a:rPr kumimoji="0" lang="el-GR" sz="1600" b="0" i="0"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5" tooltip="Ένωσης Βουλγάρων Συγγραφέων (δεν έχει γραφτεί ακόμα)"/>
              </a:rPr>
              <a:t>Ένωσης Βουλγάρων Συγγραφέων</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στην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6" tooltip="Αίγυπτος"/>
              </a:rPr>
              <a:t>Αίγυπτο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Μετά 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7" tooltip="Χούντα των Συνταγματαρχών"/>
              </a:rPr>
              <a:t>πραξικόπημα της 21ης Απριλίου 1967</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απείχε από τη δημοσιότητα ασχολούμενος κυρίως με τη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8" tooltip="Ζωγραφική"/>
              </a:rPr>
              <a:t>ζωγραφική</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την τεχνική του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9" tooltip="Κολάζ"/>
              </a:rPr>
              <a:t>κολάζ</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ενώ αρνήθηκε πρόταση να απαγγείλει ποιήματά του στο Παρίσι εξαιτίας της δικτατορίας που επικρατούσε. Στις 3 Μαΐου του 1969 εγκατέλειψε την Ελλάδα και εγκαταστάθηκε στο Παρίσι, όπου ξεκίνησε τη συγγραφή της συλλογής </a:t>
            </a:r>
            <a:r>
              <a:rPr kumimoji="0" lang="el-GR" sz="1600" b="0" i="1" u="none" strike="noStrike" cap="none" normalizeH="0" baseline="0" dirty="0" err="1" smtClean="0">
                <a:ln>
                  <a:noFill/>
                </a:ln>
                <a:solidFill>
                  <a:schemeClr val="accent2">
                    <a:lumMod val="75000"/>
                  </a:schemeClr>
                </a:solidFill>
                <a:effectLst/>
                <a:latin typeface="Arial Black" pitchFamily="34" charset="0"/>
                <a:ea typeface="Times New Roman" pitchFamily="18" charset="0"/>
                <a:cs typeface="Arial" pitchFamily="34" charset="0"/>
              </a:rPr>
              <a:t>Φωτόδεντρο</a:t>
            </a:r>
            <a:r>
              <a:rPr kumimoji="0" lang="el-GR" sz="1600" b="0" i="0" u="none" strike="noStrike" cap="none" normalizeH="0" baseline="0" dirty="0" smtClean="0">
                <a:ln>
                  <a:noFill/>
                </a:ln>
                <a:solidFill>
                  <a:schemeClr val="accent2">
                    <a:lumMod val="75000"/>
                  </a:schemeClr>
                </a:solidFill>
                <a:effectLst/>
                <a:latin typeface="Arial Black" pitchFamily="34" charset="0"/>
                <a:ea typeface="Times New Roman" pitchFamily="18" charset="0"/>
                <a:cs typeface="Arial" pitchFamily="34" charset="0"/>
              </a:rPr>
              <a:t>.</a:t>
            </a:r>
            <a:r>
              <a:rPr lang="el-GR" sz="1600" dirty="0">
                <a:latin typeface="Arial Black" pitchFamily="34" charset="0"/>
              </a:rPr>
              <a:t> </a:t>
            </a:r>
            <a:endParaRPr lang="el-GR" sz="1600" dirty="0" smtClean="0">
              <a:latin typeface="Arial Black" pitchFamily="34" charset="0"/>
            </a:endParaRPr>
          </a:p>
          <a:p>
            <a:pPr lvl="0" fontAlgn="base">
              <a:spcBef>
                <a:spcPct val="0"/>
              </a:spcBef>
              <a:spcAft>
                <a:spcPct val="0"/>
              </a:spcAft>
            </a:pPr>
            <a:r>
              <a:rPr lang="el-GR" sz="1600" dirty="0">
                <a:latin typeface="Arial Black" pitchFamily="34" charset="0"/>
              </a:rPr>
              <a:t> </a:t>
            </a:r>
            <a:r>
              <a:rPr lang="el-GR" sz="1600" dirty="0" smtClean="0">
                <a:latin typeface="Arial Black" pitchFamily="34" charset="0"/>
              </a:rPr>
              <a:t>    Λίγους </a:t>
            </a:r>
            <a:r>
              <a:rPr lang="el-GR" sz="1600" dirty="0">
                <a:latin typeface="Arial Black" pitchFamily="34" charset="0"/>
              </a:rPr>
              <a:t>μήνες αργότερα επισκέφτηκε για ένα διάστημα την </a:t>
            </a:r>
            <a:r>
              <a:rPr lang="el-GR" sz="1600" dirty="0">
                <a:latin typeface="Arial Black" pitchFamily="34" charset="0"/>
                <a:hlinkClick r:id="rId10" tooltip="Κύπρος"/>
              </a:rPr>
              <a:t>Κύπρο</a:t>
            </a:r>
            <a:r>
              <a:rPr lang="el-GR" sz="1600" dirty="0">
                <a:latin typeface="Arial Black" pitchFamily="34" charset="0"/>
              </a:rPr>
              <a:t>, ενώ το 1971 επέστρεψε στην Ελλάδα και τον επόμενο χρόνο αρνήθηκε να παραλάβει το Μεγάλο Βραβείο Λογοτεχνίας που είχε θεσπίσει η δικτατορία. Μετά την πτώση της δικτατορίας, διορίστηκε πρόεδρος του Διοικητικού Συμβουλίου του ΕΙΡΤ και μέλος για δεύτερη φορά του Διοικητικού Συμβουλίου του </a:t>
            </a:r>
            <a:r>
              <a:rPr lang="el-GR" sz="1600" dirty="0">
                <a:latin typeface="Arial Black" pitchFamily="34" charset="0"/>
                <a:hlinkClick r:id="rId11" tooltip="Εθνικό Θέατρο"/>
              </a:rPr>
              <a:t>Εθνικού Θεάτρου</a:t>
            </a:r>
            <a:r>
              <a:rPr lang="el-GR" sz="1600" dirty="0">
                <a:latin typeface="Arial Black" pitchFamily="34" charset="0"/>
              </a:rPr>
              <a:t> (1974–1977). Κατά τα χρόνια που ακολούθησαν συνέχισε το πολύπλευρο πνευματικό του έργο. Το 1978 αναγορεύτηκε επίτιμος </a:t>
            </a:r>
            <a:r>
              <a:rPr lang="el-GR" sz="1600" dirty="0">
                <a:latin typeface="Arial Black" pitchFamily="34" charset="0"/>
                <a:hlinkClick r:id="rId12" tooltip="Διδάκτορας"/>
              </a:rPr>
              <a:t>διδάκτορας</a:t>
            </a:r>
            <a:r>
              <a:rPr lang="el-GR" sz="1600" dirty="0">
                <a:latin typeface="Arial Black" pitchFamily="34" charset="0"/>
              </a:rPr>
              <a:t> της Φιλοσοφικής Σχολής του </a:t>
            </a:r>
            <a:r>
              <a:rPr lang="el-GR" sz="1600" dirty="0">
                <a:latin typeface="Arial Black" pitchFamily="34" charset="0"/>
                <a:hlinkClick r:id="rId13" tooltip="Αριστοτέλειο Πανεπιστήμιο Θεσσαλονίκης"/>
              </a:rPr>
              <a:t>Αριστοτελείου Πανεπιστημίου </a:t>
            </a:r>
            <a:r>
              <a:rPr lang="el-GR" sz="1600" dirty="0" smtClean="0">
                <a:latin typeface="Arial Black" pitchFamily="34" charset="0"/>
                <a:hlinkClick r:id="rId13" tooltip="Αριστοτέλειο Πανεπιστήμιο Θεσσαλονίκης"/>
              </a:rPr>
              <a:t>Θεσσαλονίκης</a:t>
            </a:r>
            <a:r>
              <a:rPr lang="el-GR" sz="1600" dirty="0" smtClean="0">
                <a:latin typeface="Arial Black" pitchFamily="34" charset="0"/>
              </a:rPr>
              <a:t>.</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928794" y="4500570"/>
          <a:ext cx="5310206" cy="1598734"/>
        </p:xfrm>
        <a:graphic>
          <a:graphicData uri="http://schemas.openxmlformats.org/drawingml/2006/table">
            <a:tbl>
              <a:tblPr/>
              <a:tblGrid>
                <a:gridCol w="5310206"/>
              </a:tblGrid>
              <a:tr h="1060846">
                <a:tc>
                  <a:txBody>
                    <a:bodyPr/>
                    <a:lstStyle/>
                    <a:p>
                      <a:pPr>
                        <a:lnSpc>
                          <a:spcPct val="115000"/>
                        </a:lnSpc>
                        <a:spcAft>
                          <a:spcPts val="0"/>
                        </a:spcAft>
                      </a:pPr>
                      <a:r>
                        <a:rPr lang="el-GR" sz="900" dirty="0">
                          <a:solidFill>
                            <a:srgbClr val="202122"/>
                          </a:solidFill>
                          <a:latin typeface="Arial"/>
                          <a:ea typeface="Times New Roman"/>
                          <a:cs typeface="Times New Roman"/>
                        </a:rPr>
                        <a:t>«</a:t>
                      </a:r>
                      <a:r>
                        <a:rPr lang="el-GR" sz="1100" i="1" dirty="0">
                          <a:solidFill>
                            <a:schemeClr val="tx1"/>
                          </a:solidFill>
                          <a:latin typeface="Arial"/>
                          <a:ea typeface="Times New Roman"/>
                          <a:cs typeface="Times New Roman"/>
                        </a:rPr>
                        <a:t>Τότε όμως η Ποίηση; Τι αντιπροσωπεύει μέσα σε μια τέτοια κοινωνία; Απαντώ: τον μόνο χώρο όπου η δύναμη του αριθμού δεν έχει πέραση. Και ακριβώς, η εφετινή απόφασή σας να τιμήσετε στο πρόσωπό μου την ποίηση μιας μικρής χώρας δείχνει σε πόσο αρμονική ανταπόκριση βρίσκεστε με τη χαριστική αντίληψη της τέχνης, την αντίληψη ότι η τέχνη είναι η μόνη εναπομένουσα πολέμιος της ισχύος που </a:t>
                      </a:r>
                      <a:r>
                        <a:rPr lang="el-GR" sz="1100" i="1" dirty="0" err="1" smtClean="0">
                          <a:solidFill>
                            <a:schemeClr val="tx1"/>
                          </a:solidFill>
                          <a:latin typeface="Arial"/>
                          <a:ea typeface="Times New Roman"/>
                          <a:cs typeface="Times New Roman"/>
                        </a:rPr>
                        <a:t>κατήντησε</a:t>
                      </a:r>
                      <a:r>
                        <a:rPr lang="el-GR" sz="1100" i="1" dirty="0" smtClean="0">
                          <a:solidFill>
                            <a:schemeClr val="tx1"/>
                          </a:solidFill>
                          <a:latin typeface="Arial"/>
                          <a:ea typeface="Times New Roman"/>
                          <a:cs typeface="Times New Roman"/>
                        </a:rPr>
                        <a:t> </a:t>
                      </a:r>
                      <a:r>
                        <a:rPr lang="el-GR" sz="1100" i="1" dirty="0">
                          <a:solidFill>
                            <a:schemeClr val="tx1"/>
                          </a:solidFill>
                          <a:latin typeface="Arial"/>
                          <a:ea typeface="Times New Roman"/>
                          <a:cs typeface="Times New Roman"/>
                        </a:rPr>
                        <a:t>να έχει στους καιρούς μας η ποσοτική αποτίμηση των αξιών</a:t>
                      </a:r>
                      <a:r>
                        <a:rPr lang="el-GR" sz="900" i="1" dirty="0">
                          <a:solidFill>
                            <a:srgbClr val="202122"/>
                          </a:solidFill>
                          <a:latin typeface="Arial"/>
                          <a:ea typeface="Times New Roman"/>
                          <a:cs typeface="Times New Roman"/>
                        </a:rPr>
                        <a:t>.</a:t>
                      </a:r>
                      <a:r>
                        <a:rPr lang="el-GR" sz="900" dirty="0">
                          <a:solidFill>
                            <a:srgbClr val="202122"/>
                          </a:solidFill>
                          <a:latin typeface="Arial"/>
                          <a:ea typeface="Times New Roman"/>
                          <a:cs typeface="Times New Roman"/>
                        </a:rPr>
                        <a:t>»</a:t>
                      </a:r>
                      <a:endParaRPr lang="el-GR" sz="1100" dirty="0">
                        <a:latin typeface="Calibri"/>
                        <a:ea typeface="Calibri"/>
                        <a:cs typeface="Times New Roman"/>
                      </a:endParaRPr>
                    </a:p>
                  </a:txBody>
                  <a:tcPr marL="9525" marR="9525" marT="9525" marB="9525" anchor="ctr">
                    <a:lnL>
                      <a:noFill/>
                    </a:lnL>
                    <a:lnR>
                      <a:noFill/>
                    </a:lnR>
                    <a:lnT>
                      <a:noFill/>
                    </a:lnT>
                    <a:lnB>
                      <a:noFill/>
                    </a:lnB>
                    <a:solidFill>
                      <a:srgbClr val="C6DBF7"/>
                    </a:solidFill>
                  </a:tcPr>
                </a:tc>
              </a:tr>
              <a:tr h="439351">
                <a:tc>
                  <a:txBody>
                    <a:bodyPr/>
                    <a:lstStyle/>
                    <a:p>
                      <a:pPr algn="r">
                        <a:lnSpc>
                          <a:spcPct val="115000"/>
                        </a:lnSpc>
                        <a:spcAft>
                          <a:spcPts val="0"/>
                        </a:spcAft>
                      </a:pPr>
                      <a:r>
                        <a:rPr lang="el-GR" sz="900" dirty="0">
                          <a:solidFill>
                            <a:srgbClr val="202122"/>
                          </a:solidFill>
                          <a:latin typeface="Arial"/>
                          <a:ea typeface="Times New Roman"/>
                          <a:cs typeface="Times New Roman"/>
                        </a:rPr>
                        <a:t>Οδ. Ελύτης, Ομιλία κατά την τελετή απονομής του Βραβείου Νόμπελ,</a:t>
                      </a:r>
                      <a:br>
                        <a:rPr lang="el-GR" sz="900" dirty="0">
                          <a:solidFill>
                            <a:srgbClr val="202122"/>
                          </a:solidFill>
                          <a:latin typeface="Arial"/>
                          <a:ea typeface="Times New Roman"/>
                          <a:cs typeface="Times New Roman"/>
                        </a:rPr>
                      </a:br>
                      <a:r>
                        <a:rPr lang="el-GR" sz="900" dirty="0">
                          <a:solidFill>
                            <a:srgbClr val="202122"/>
                          </a:solidFill>
                          <a:latin typeface="Arial"/>
                          <a:ea typeface="Times New Roman"/>
                          <a:cs typeface="Times New Roman"/>
                        </a:rPr>
                        <a:t>Ακαδημία της Στοκχόλμης, 10 Δεκεμβρίου 1979</a:t>
                      </a:r>
                      <a:endParaRPr lang="el-GR" sz="1100" dirty="0">
                        <a:latin typeface="Calibri"/>
                        <a:ea typeface="Calibri"/>
                        <a:cs typeface="Times New Roman"/>
                      </a:endParaRPr>
                    </a:p>
                  </a:txBody>
                  <a:tcPr marL="9525" marR="9525" marT="9525" marB="9525" anchor="ctr">
                    <a:lnL>
                      <a:noFill/>
                    </a:lnL>
                    <a:lnR>
                      <a:noFill/>
                    </a:lnR>
                    <a:lnT>
                      <a:noFill/>
                    </a:lnT>
                    <a:lnB>
                      <a:noFill/>
                    </a:lnB>
                    <a:solidFill>
                      <a:srgbClr val="C6DBF7"/>
                    </a:solidFill>
                  </a:tcPr>
                </a:tc>
              </a:tr>
            </a:tbl>
          </a:graphicData>
        </a:graphic>
      </p:graphicFrame>
      <p:sp>
        <p:nvSpPr>
          <p:cNvPr id="28673" name="Rectangle 1"/>
          <p:cNvSpPr>
            <a:spLocks noChangeArrowheads="1"/>
          </p:cNvSpPr>
          <p:nvPr/>
        </p:nvSpPr>
        <p:spPr bwMode="auto">
          <a:xfrm>
            <a:off x="571472" y="1071546"/>
            <a:ext cx="8358246"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1979 τιμήθηκε με το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Βραβείο Νόμπελ Λογοτεχνίας"/>
              </a:rPr>
              <a:t>βραβείο Νόμπελ Λογοτεχνίας</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Η αναγγελία της απονομής του βραβείου από τη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Σουηδική Ακαδημία"/>
              </a:rPr>
              <a:t>Σουηδική Ακαδημία</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έγινε στις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18 Οκτωβρίου"/>
              </a:rPr>
              <a:t>18 Οκτωβρίου</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2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«για την ποίησή του, η οποία, με φόντο την ελληνική παράδοση, ζωντανεύει με </a:t>
            </a:r>
            <a:r>
              <a:rPr kumimoji="0" lang="el-GR" sz="1200" b="0" i="1"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αισθηματοποιημένη</a:t>
            </a:r>
            <a:r>
              <a:rPr kumimoji="0" lang="el-GR" sz="12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δύναμη και πνευματική καθαρότητα βλέμματος τον αγώνα του σύγχρονου ανθρώπου για ελευθερία και δημιουργικότητα»</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r>
              <a:rPr kumimoji="0" lang="el-GR" sz="1200" b="0" i="0" u="none" strike="noStrike" cap="none" normalizeH="0" baseline="30000" dirty="0" smtClean="0">
                <a:ln>
                  <a:noFill/>
                </a:ln>
                <a:solidFill>
                  <a:srgbClr val="3366CC"/>
                </a:solidFill>
                <a:effectLst/>
                <a:latin typeface="Arial Black" pitchFamily="34" charset="0"/>
                <a:ea typeface="Times New Roman" pitchFamily="18" charset="0"/>
                <a:cs typeface="Arial" pitchFamily="34" charset="0"/>
              </a:rPr>
              <a:t>[</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σύμφωνα με το σκεπτικό της απόφασης.</a:t>
            </a:r>
            <a:endParaRPr kumimoji="0" lang="el-GR" sz="12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Ο Ελύτης παρέστη στην καθιερωμένη τελετή απονομής του βραβείου στις 10 Δεκεμβρίου του 1979, παραλαμβάνοντάς το από τον βασιλιά Κάρολο </a:t>
            </a:r>
            <a:r>
              <a:rPr kumimoji="0" lang="el-GR" sz="12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Γουστάβο</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γνωρίζοντας παγκόσμια δημοσιότητα. Τον επόμενο χρόνο κατέθεσε το χρυσό μετάλλιο και τα διπλώματα του βραβείου στο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5" tooltip="Μουσείο Μπενάκη"/>
              </a:rPr>
              <a:t>Μουσείο Μπενάκη</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2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Την απονομή του Νόμπελ ακολούθησαν τιμητικές διακρίσεις εντός και εκτός Ελλάδας, μεταξύ αυτών και η απονομή φόρου τιμής σε ειδική συνεδρίαση της Βουλής των Ελλήνων, η αναγόρευσή του σε επίτιμο διδάκτορα του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6" tooltip="Πανεπιστήμιο της Σορβόνης"/>
              </a:rPr>
              <a:t>Πανεπιστημίου της </a:t>
            </a:r>
            <a:r>
              <a:rPr kumimoji="0" lang="el-GR" sz="12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6" tooltip="Πανεπιστήμιο της Σορβόνης"/>
              </a:rPr>
              <a:t>Σορβόνης</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η ίδρυση έδρας νεοελληνικών σπουδών με τίτλο «Έδρα Ελύτη» στο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7" tooltip="Πανεπιστήμιο Ρούτγκερς"/>
              </a:rPr>
              <a:t>Πανεπιστήμιο </a:t>
            </a:r>
            <a:r>
              <a:rPr kumimoji="0" lang="el-GR" sz="12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7" tooltip="Πανεπιστήμιο Ρούτγκερς"/>
              </a:rPr>
              <a:t>Ρούτγκερς</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του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8" tooltip="Νιου Τζέρσεϊ"/>
              </a:rPr>
              <a:t>Νιου Τζέρσεϊ</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καθώς και η απονομή του αργυρού μεταλλίου </a:t>
            </a:r>
            <a:r>
              <a:rPr kumimoji="0" lang="el-GR" sz="12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Benson</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από τη </a:t>
            </a:r>
            <a:r>
              <a:rPr kumimoji="0" lang="el-GR" sz="1200" b="0" i="0"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9" tooltip="Βασιλική Φιλολογική Εταιρεία του Λονδίνου (δεν έχει γραφτεί ακόμα)"/>
              </a:rPr>
              <a:t>Βασιλική Φιλολογική Εταιρεία του Λονδίνου</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Η τελετή απονομής του βραβείου στη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0" tooltip="Στοκχόλμη"/>
              </a:rPr>
              <a:t>Στοκχόλμη</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rPr>
              <a:t> </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μεταδόθηκε σε μαγνητοσκόπηση από την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1" tooltip="Ελληνική Ραδιοφωνία Τηλεόραση"/>
              </a:rPr>
              <a:t>ΕΡΤ</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στις 10 Δεκεμβρίου 1979.</a:t>
            </a:r>
            <a:endParaRPr kumimoji="0" lang="el-GR" sz="12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Πέθανε στις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2" tooltip="18 Μαρτίου"/>
              </a:rPr>
              <a:t>18 Μαρτίου</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του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3" tooltip="1996"/>
              </a:rPr>
              <a:t>1996</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από ανακοπή καρδιάς στην </a:t>
            </a:r>
            <a:r>
              <a:rPr kumimoji="0" lang="el-GR" sz="12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4" tooltip="Αθήνα"/>
              </a:rPr>
              <a:t>Αθήνα</a:t>
            </a:r>
            <a:r>
              <a:rPr kumimoji="0" lang="el-GR" sz="12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200"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Οδυσσέας Ελύτης: «Τα ρω του έρωτα». Ένα υπέροχο αφιέρω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28" name="AutoShape 4" descr="Οδυσσέας Ελύτης: «Τα ρω του έρωτα». Ένα υπέροχο αφιέρω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2230" name="Picture 6" descr="Τα 40 σπουδαιότερα αποφθέγματα του Οδυσσέα Ελύτη - Αντικλείδι"/>
          <p:cNvPicPr>
            <a:picLocks noChangeAspect="1" noChangeArrowheads="1"/>
          </p:cNvPicPr>
          <p:nvPr/>
        </p:nvPicPr>
        <p:blipFill>
          <a:blip r:embed="rId2"/>
          <a:srcRect/>
          <a:stretch>
            <a:fillRect/>
          </a:stretch>
        </p:blipFill>
        <p:spPr bwMode="auto">
          <a:xfrm>
            <a:off x="1643042" y="1000108"/>
            <a:ext cx="5429288" cy="47625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Σας καταθέτω τέσσερις λέξεις: θάλασσα, άνεμος, ήλιος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0180" name="AutoShape 4" descr="Σας καταθέτω τέσσερις λέξεις: θάλασσα, άνεμος, ήλιος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0182" name="AutoShape 6" descr="Ποιήματα για τη θάλασσα” | ΚΑΜΠΕΡΟΥ ΧΑΡΙΚΛΕ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0186" name="Picture 10" descr="https://blogs.sch.gr/chkamperou/files/2018/07/E%CE%BB%CF%8D%CF%84%CE%B7%CF%82-%CE%B8%CE%AC%CE%BB%CE%B1%CF%83%CF%83%CE%B12-300x183.jpg?x38723"/>
          <p:cNvPicPr>
            <a:picLocks noChangeAspect="1" noChangeArrowheads="1"/>
          </p:cNvPicPr>
          <p:nvPr/>
        </p:nvPicPr>
        <p:blipFill>
          <a:blip r:embed="rId3"/>
          <a:srcRect/>
          <a:stretch>
            <a:fillRect/>
          </a:stretch>
        </p:blipFill>
        <p:spPr bwMode="auto">
          <a:xfrm>
            <a:off x="3071802" y="214290"/>
            <a:ext cx="5643602" cy="2571768"/>
          </a:xfrm>
          <a:prstGeom prst="rect">
            <a:avLst/>
          </a:prstGeom>
          <a:noFill/>
        </p:spPr>
      </p:pic>
      <p:pic>
        <p:nvPicPr>
          <p:cNvPr id="50190" name="Picture 14" descr="Οδυσσέας Ελύτης (1911 – 1996), 19 χρόνια μετά τον θάνατο του. - Frapress"/>
          <p:cNvPicPr>
            <a:picLocks noChangeAspect="1" noChangeArrowheads="1"/>
          </p:cNvPicPr>
          <p:nvPr/>
        </p:nvPicPr>
        <p:blipFill>
          <a:blip r:embed="rId4"/>
          <a:srcRect/>
          <a:stretch>
            <a:fillRect/>
          </a:stretch>
        </p:blipFill>
        <p:spPr bwMode="auto">
          <a:xfrm>
            <a:off x="0" y="3143248"/>
            <a:ext cx="6477000" cy="371475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ΣΟΦΙΑ ΠΑΝΤΑΖΗ"/>
          <p:cNvPicPr>
            <a:picLocks noChangeAspect="1" noChangeArrowheads="1"/>
          </p:cNvPicPr>
          <p:nvPr/>
        </p:nvPicPr>
        <p:blipFill>
          <a:blip r:embed="rId2"/>
          <a:srcRect/>
          <a:stretch>
            <a:fillRect/>
          </a:stretch>
        </p:blipFill>
        <p:spPr bwMode="auto">
          <a:xfrm>
            <a:off x="285720" y="285728"/>
            <a:ext cx="8572560" cy="628654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71472" y="500042"/>
            <a:ext cx="750099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l-GR" sz="1600"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Ο Ελύτης δεν θα μπορούσε να χαρακτηριστεί ως πολιτικός ποιητής. Σπανιότατα εξέφραζε ορισμένες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Αλληγορία"/>
              </a:rPr>
              <a:t>πολιτικές αλληγορίες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μέσα από τα ποιήματά του. Συνήθως απείχε από την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Πολιτική"/>
              </a:rPr>
              <a:t>πολιτική</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τα κόμματα και τις ιδεολογίες. Στα ποιήματά του εκφράζονται κυρίως η αγάπη για τον </a:t>
            </a:r>
            <a:r>
              <a:rPr kumimoji="0" lang="el-GR" sz="1600" b="0" i="0"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4" tooltip="Ελληνισμός (δεν έχει γραφτεί ακόμα)"/>
              </a:rPr>
              <a:t>Ελληνισμό</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την ορθόδοξη παράδοση.</a:t>
            </a:r>
          </a:p>
          <a:p>
            <a:pPr lvl="0"/>
            <a:endParaRPr lang="el-GR" sz="1600" dirty="0">
              <a:solidFill>
                <a:srgbClr val="202122"/>
              </a:solidFill>
              <a:latin typeface="Arial Black" pitchFamily="34" charset="0"/>
              <a:cs typeface="Arial" pitchFamily="34" charset="0"/>
              <a:hlinkClick r:id="rId5" tooltip="Προσανατολισμοί (δεν έχει γραφτεί ακόμα)"/>
            </a:endParaRPr>
          </a:p>
          <a:p>
            <a:pPr lvl="0"/>
            <a:r>
              <a:rPr lang="el-GR" sz="1600" i="1" dirty="0" smtClean="0">
                <a:solidFill>
                  <a:srgbClr val="202122"/>
                </a:solidFill>
                <a:latin typeface="Arial Black" pitchFamily="34" charset="0"/>
                <a:cs typeface="Arial" pitchFamily="34" charset="0"/>
                <a:hlinkClick r:id="rId5" tooltip="Προσανατολισμοί (δεν έχει γραφτεί ακόμα)"/>
              </a:rPr>
              <a:t>ΟΡΙΣΜΕΝΑ ΑΠΟ ΤΑ ΕΡΓΑ ΤΟΥ:</a:t>
            </a:r>
            <a:r>
              <a:rPr lang="el-GR" sz="1600" i="1" dirty="0" smtClean="0">
                <a:latin typeface="Arial Black" pitchFamily="34" charset="0"/>
                <a:hlinkClick r:id="rId5" tooltip="Προσανατολισμοί (δεν έχει γραφτεί ακόμα)"/>
              </a:rPr>
              <a:t> </a:t>
            </a:r>
          </a:p>
          <a:p>
            <a:pPr lvl="0"/>
            <a:r>
              <a:rPr lang="el-GR" i="1" dirty="0" smtClean="0">
                <a:latin typeface="Arial Black" pitchFamily="34" charset="0"/>
                <a:hlinkClick r:id="rId5" tooltip="Προσανατολισμοί (δεν έχει γραφτεί ακόμα)"/>
              </a:rPr>
              <a:t>Προσανατολισμοί</a:t>
            </a:r>
            <a:r>
              <a:rPr lang="el-GR" dirty="0">
                <a:latin typeface="Arial Black" pitchFamily="34" charset="0"/>
              </a:rPr>
              <a:t>, περιοδικό «Νέα Γράμματα», Αθήνα 1936 - Πυρσός, Αθήνα 1940</a:t>
            </a:r>
          </a:p>
          <a:p>
            <a:pPr lvl="0"/>
            <a:r>
              <a:rPr lang="el-GR" i="1" dirty="0">
                <a:latin typeface="Arial Black" pitchFamily="34" charset="0"/>
                <a:hlinkClick r:id="rId6" tooltip="Οι κλεψύδρες του αγνώστου (δεν έχει γραφτεί ακόμα)"/>
              </a:rPr>
              <a:t>Οι κλεψύδρες του αγνώστου</a:t>
            </a:r>
            <a:r>
              <a:rPr lang="el-GR" dirty="0">
                <a:latin typeface="Arial Black" pitchFamily="34" charset="0"/>
              </a:rPr>
              <a:t>, περιοδικό «Μακεδονικές Ημέρες», Θεσσαλονίκη 1937</a:t>
            </a:r>
          </a:p>
          <a:p>
            <a:pPr lvl="0"/>
            <a:r>
              <a:rPr lang="el-GR" i="1" dirty="0">
                <a:latin typeface="Arial Black" pitchFamily="34" charset="0"/>
                <a:hlinkClick r:id="rId7" tooltip="Ήλιος ο Πρώτος, Μαζί με τις παραλλαγές πάνω σε μιαν αχτίδα (δεν έχει γραφτεί ακόμα)"/>
              </a:rPr>
              <a:t>Ήλιος ο Πρώτος, Μαζί με τις παραλλαγές πάνω σε μιαν αχτίδα</a:t>
            </a:r>
            <a:r>
              <a:rPr lang="el-GR" dirty="0">
                <a:latin typeface="Arial Black" pitchFamily="34" charset="0"/>
              </a:rPr>
              <a:t>, Γλάρος, Αθήνα 1943</a:t>
            </a:r>
          </a:p>
          <a:p>
            <a:pPr lvl="0"/>
            <a:r>
              <a:rPr lang="el-GR" i="1" dirty="0">
                <a:latin typeface="Arial Black" pitchFamily="34" charset="0"/>
                <a:hlinkClick r:id="rId8" tooltip="Άσμα ηρωικό και πένθιμο για τον χαμένο ανθυπολοχαγό της Αλβανίας (δεν έχει γραφτεί ακόμα)"/>
              </a:rPr>
              <a:t>Άσμα ηρωικό και πένθιμο για τον χαμένο ανθυπολοχαγό της Αλβανίας</a:t>
            </a:r>
            <a:r>
              <a:rPr lang="el-GR" dirty="0">
                <a:latin typeface="Arial Black" pitchFamily="34" charset="0"/>
              </a:rPr>
              <a:t>, περιοδικό </a:t>
            </a:r>
            <a:r>
              <a:rPr lang="el-GR" i="1" dirty="0">
                <a:latin typeface="Arial Black" pitchFamily="34" charset="0"/>
              </a:rPr>
              <a:t>Τετράδιο</a:t>
            </a:r>
            <a:r>
              <a:rPr lang="el-GR" dirty="0">
                <a:latin typeface="Arial Black" pitchFamily="34" charset="0"/>
              </a:rPr>
              <a:t>, τ. 2, Αθήνα 1945· Ίκαρος, Αθήνα 1962</a:t>
            </a:r>
          </a:p>
          <a:p>
            <a:pPr lvl="0"/>
            <a:r>
              <a:rPr lang="el-GR" i="1" dirty="0" smtClean="0">
                <a:latin typeface="Arial Black" pitchFamily="34" charset="0"/>
                <a:hlinkClick r:id="rId9" tooltip="Το Άξιον Εστί (ποίημα)"/>
              </a:rPr>
              <a:t>Το </a:t>
            </a:r>
            <a:r>
              <a:rPr lang="el-GR" i="1" dirty="0">
                <a:latin typeface="Arial Black" pitchFamily="34" charset="0"/>
                <a:hlinkClick r:id="rId9" tooltip="Το Άξιον Εστί (ποίημα)"/>
              </a:rPr>
              <a:t>Άξιον Εστί</a:t>
            </a:r>
            <a:r>
              <a:rPr lang="el-GR" dirty="0">
                <a:latin typeface="Arial Black" pitchFamily="34" charset="0"/>
              </a:rPr>
              <a:t>, Ίκαρος, Αθήνα 1959</a:t>
            </a:r>
          </a:p>
          <a:p>
            <a:pPr lvl="0"/>
            <a:r>
              <a:rPr lang="el-GR" i="1" dirty="0">
                <a:latin typeface="Arial Black" pitchFamily="34" charset="0"/>
                <a:hlinkClick r:id="rId10" tooltip="Έξι και μία τύψεις για τον ουρανό (δεν έχει γραφτεί ακόμα)"/>
              </a:rPr>
              <a:t>Έξι και μία τύψεις για τον ουρανό</a:t>
            </a:r>
            <a:r>
              <a:rPr lang="el-GR" dirty="0">
                <a:latin typeface="Arial Black" pitchFamily="34" charset="0"/>
              </a:rPr>
              <a:t>, Ίκαρος, Αθήνα 1960</a:t>
            </a:r>
          </a:p>
          <a:p>
            <a:pPr lvl="0"/>
            <a:r>
              <a:rPr lang="el-GR" i="1" dirty="0" smtClean="0">
                <a:latin typeface="Arial Black" pitchFamily="34" charset="0"/>
                <a:hlinkClick r:id="rId11" tooltip="Ο Ήλιος ο Ηλιάτορας (δεν έχει γραφτεί ακόμα)"/>
              </a:rPr>
              <a:t>Ο </a:t>
            </a:r>
            <a:r>
              <a:rPr lang="el-GR" i="1" dirty="0">
                <a:latin typeface="Arial Black" pitchFamily="34" charset="0"/>
                <a:hlinkClick r:id="rId11" tooltip="Ο Ήλιος ο Ηλιάτορας (δεν έχει γραφτεί ακόμα)"/>
              </a:rPr>
              <a:t>Ήλιος ο </a:t>
            </a:r>
            <a:r>
              <a:rPr lang="el-GR" i="1" dirty="0" err="1">
                <a:latin typeface="Arial Black" pitchFamily="34" charset="0"/>
                <a:hlinkClick r:id="rId11" tooltip="Ο Ήλιος ο Ηλιάτορας (δεν έχει γραφτεί ακόμα)"/>
              </a:rPr>
              <a:t>Ηλιάτορας</a:t>
            </a:r>
            <a:r>
              <a:rPr lang="el-GR" dirty="0">
                <a:latin typeface="Arial Black" pitchFamily="34" charset="0"/>
              </a:rPr>
              <a:t>, Ίκαρος, Αθήνα 1971</a:t>
            </a:r>
          </a:p>
          <a:p>
            <a:pPr lvl="0"/>
            <a:r>
              <a:rPr lang="el-GR" i="1" dirty="0">
                <a:latin typeface="Arial Black" pitchFamily="34" charset="0"/>
                <a:hlinkClick r:id="rId12" tooltip="Το Φωτόδεντρο και η Δέκατη Τέταρτη Ομορφιά (δεν έχει γραφτεί ακόμα)"/>
              </a:rPr>
              <a:t>Το </a:t>
            </a:r>
            <a:r>
              <a:rPr lang="el-GR" i="1" dirty="0" err="1">
                <a:latin typeface="Arial Black" pitchFamily="34" charset="0"/>
                <a:hlinkClick r:id="rId12" tooltip="Το Φωτόδεντρο και η Δέκατη Τέταρτη Ομορφιά (δεν έχει γραφτεί ακόμα)"/>
              </a:rPr>
              <a:t>Φωτόδεντρο</a:t>
            </a:r>
            <a:r>
              <a:rPr lang="el-GR" i="1" dirty="0">
                <a:latin typeface="Arial Black" pitchFamily="34" charset="0"/>
                <a:hlinkClick r:id="rId12" tooltip="Το Φωτόδεντρο και η Δέκατη Τέταρτη Ομορφιά (δεν έχει γραφτεί ακόμα)"/>
              </a:rPr>
              <a:t> και η Δέκατη Τέταρτη Ομορφιά</a:t>
            </a:r>
            <a:r>
              <a:rPr lang="el-GR" dirty="0">
                <a:latin typeface="Arial Black" pitchFamily="34" charset="0"/>
              </a:rPr>
              <a:t>, Ίκαρος, Αθήνα 1971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642910" y="1472862"/>
            <a:ext cx="742955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l-GR" sz="1400" b="0" i="1"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2" tooltip="Το Μονόγραμμα (δεν έχει γραφτεί ακόμα)"/>
              </a:rPr>
              <a:t>Το Μονόγραμμα</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Ίκαρος, Αθήνα 1972</a:t>
            </a:r>
            <a:endParaRPr kumimoji="0" lang="el-GR"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400" b="0" i="1"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3" tooltip="Τα Ρω του Έρωτα (δεν έχει γραφτεί ακόμα)"/>
              </a:rPr>
              <a:t>Τα Ρω του Έρωτα</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Αστερίας, Αθήνα 1972</a:t>
            </a:r>
            <a:endParaRPr kumimoji="0" lang="el-GR"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400" b="0" i="1"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4" tooltip="Τα Ετεροθαλή (δεν έχει γραφτεί ακόμα)"/>
              </a:rPr>
              <a:t>Τα Ετεροθαλή</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Ίκαρος, Αθήνα 1974. </a:t>
            </a:r>
            <a:endParaRPr kumimoji="0" lang="el-GR"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400" b="0" i="1" u="none" strike="noStrike" cap="none" normalizeH="0" baseline="0" dirty="0" smtClean="0">
                <a:ln>
                  <a:noFill/>
                </a:ln>
                <a:solidFill>
                  <a:srgbClr val="0070C0"/>
                </a:solidFill>
                <a:effectLst/>
                <a:latin typeface="Arial Black" pitchFamily="34" charset="0"/>
                <a:ea typeface="Times New Roman" pitchFamily="18" charset="0"/>
                <a:cs typeface="Arial" pitchFamily="34" charset="0"/>
              </a:rPr>
              <a:t>Ο μικρός ναυτίλος</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Ίκαρος, Αθήνα 1985</a:t>
            </a:r>
            <a:endParaRPr kumimoji="0" lang="el-GR" sz="14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400" b="0" i="1" u="none" strike="noStrike" cap="none" normalizeH="0" baseline="0" dirty="0" smtClean="0">
                <a:ln>
                  <a:noFill/>
                </a:ln>
                <a:solidFill>
                  <a:srgbClr val="0070C0"/>
                </a:solidFill>
                <a:effectLst/>
                <a:latin typeface="Arial Black" pitchFamily="34" charset="0"/>
                <a:ea typeface="Times New Roman" pitchFamily="18" charset="0"/>
                <a:cs typeface="Arial" pitchFamily="34" charset="0"/>
              </a:rPr>
              <a:t>Τα ελεγεία της </a:t>
            </a:r>
            <a:r>
              <a:rPr kumimoji="0" lang="el-GR" sz="1400" b="0" i="1" u="none" strike="noStrike" cap="none" normalizeH="0" baseline="0" dirty="0" err="1" smtClean="0">
                <a:ln>
                  <a:noFill/>
                </a:ln>
                <a:solidFill>
                  <a:srgbClr val="0070C0"/>
                </a:solidFill>
                <a:effectLst/>
                <a:latin typeface="Arial Black" pitchFamily="34" charset="0"/>
                <a:ea typeface="Times New Roman" pitchFamily="18" charset="0"/>
                <a:cs typeface="Arial" pitchFamily="34" charset="0"/>
              </a:rPr>
              <a:t>Οξώπετρας</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Ίκαρος, Αθήνα 1991</a:t>
            </a:r>
            <a:endParaRPr kumimoji="0" lang="el-GR" sz="1400" b="0" i="0" u="none" strike="noStrike" cap="none" normalizeH="0" baseline="0" dirty="0" smtClean="0">
              <a:ln>
                <a:noFill/>
              </a:ln>
              <a:solidFill>
                <a:schemeClr val="tx1"/>
              </a:solidFill>
              <a:effectLst/>
              <a:latin typeface="Arial Black" pitchFamily="34" charset="0"/>
              <a:cs typeface="Arial" pitchFamily="34" charset="0"/>
            </a:endParaRPr>
          </a:p>
          <a:p>
            <a:r>
              <a:rPr kumimoji="0" lang="el-GR" sz="1400" b="0" i="1" u="none" strike="noStrike" cap="none" normalizeH="0" baseline="0" dirty="0" smtClean="0">
                <a:ln>
                  <a:noFill/>
                </a:ln>
                <a:solidFill>
                  <a:srgbClr val="0070C0"/>
                </a:solidFill>
                <a:effectLst/>
                <a:latin typeface="Arial Black" pitchFamily="34" charset="0"/>
                <a:ea typeface="Times New Roman" pitchFamily="18" charset="0"/>
                <a:cs typeface="Arial" pitchFamily="34" charset="0"/>
              </a:rPr>
              <a:t>.Η ποδηλάτισσα</a:t>
            </a:r>
            <a:r>
              <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Βιβλιοπωλείο της Εστίας, Αθήνα 1991</a:t>
            </a:r>
          </a:p>
          <a:p>
            <a:endParaRPr kumimoji="0" lang="el-GR" sz="14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endParaRPr>
          </a:p>
          <a:p>
            <a:r>
              <a:rPr lang="el-GR" sz="1400" dirty="0" smtClean="0">
                <a:solidFill>
                  <a:schemeClr val="bg2">
                    <a:lumMod val="50000"/>
                  </a:schemeClr>
                </a:solidFill>
                <a:latin typeface="Arial Black" pitchFamily="34" charset="0"/>
              </a:rPr>
              <a:t>Μελοποιημένα </a:t>
            </a:r>
            <a:r>
              <a:rPr lang="el-GR" sz="1400" dirty="0">
                <a:solidFill>
                  <a:schemeClr val="bg2">
                    <a:lumMod val="50000"/>
                  </a:schemeClr>
                </a:solidFill>
                <a:latin typeface="Arial Black" pitchFamily="34" charset="0"/>
              </a:rPr>
              <a:t>έργα </a:t>
            </a:r>
            <a:r>
              <a:rPr lang="el-GR" sz="1400" dirty="0" smtClean="0">
                <a:solidFill>
                  <a:schemeClr val="bg2">
                    <a:lumMod val="50000"/>
                  </a:schemeClr>
                </a:solidFill>
                <a:latin typeface="Arial Black" pitchFamily="34" charset="0"/>
              </a:rPr>
              <a:t>του:</a:t>
            </a:r>
            <a:endParaRPr lang="el-GR" sz="1400" dirty="0">
              <a:solidFill>
                <a:schemeClr val="bg2">
                  <a:lumMod val="50000"/>
                </a:schemeClr>
              </a:solidFill>
              <a:latin typeface="Arial Black" pitchFamily="34" charset="0"/>
            </a:endParaRPr>
          </a:p>
          <a:p>
            <a:r>
              <a:rPr lang="el-GR" sz="1400" dirty="0" smtClean="0">
                <a:latin typeface="Arial Black" pitchFamily="34" charset="0"/>
              </a:rPr>
              <a:t>     Σημαντικός </a:t>
            </a:r>
            <a:r>
              <a:rPr lang="el-GR" sz="1400" dirty="0">
                <a:latin typeface="Arial Black" pitchFamily="34" charset="0"/>
              </a:rPr>
              <a:t>αριθμός ποιημάτων του Οδυσσέα Ελύτη έχει μελοποιηθεί και τραγουδηθεί από πολλούς καλλιτέχνες</a:t>
            </a:r>
            <a:r>
              <a:rPr lang="el-GR" sz="1400" dirty="0" smtClean="0">
                <a:latin typeface="Arial Black" pitchFamily="34" charset="0"/>
              </a:rPr>
              <a:t>.</a:t>
            </a:r>
            <a:r>
              <a:rPr lang="el-GR" sz="1400" baseline="30000" dirty="0" smtClean="0">
                <a:latin typeface="Arial Black" pitchFamily="34" charset="0"/>
              </a:rPr>
              <a:t>[</a:t>
            </a:r>
            <a:r>
              <a:rPr lang="el-GR" sz="1400" dirty="0">
                <a:latin typeface="Arial Black" pitchFamily="34" charset="0"/>
              </a:rPr>
              <a:t> Μερικά έργα αναφέρονται παρακάτω:</a:t>
            </a:r>
          </a:p>
          <a:p>
            <a:pPr lvl="0"/>
            <a:r>
              <a:rPr lang="el-GR" sz="1400" dirty="0" smtClean="0">
                <a:latin typeface="Arial Black" pitchFamily="34" charset="0"/>
              </a:rPr>
              <a:t>. </a:t>
            </a:r>
            <a:r>
              <a:rPr lang="el-GR" sz="1400" dirty="0" smtClean="0">
                <a:solidFill>
                  <a:schemeClr val="bg2">
                    <a:lumMod val="50000"/>
                  </a:schemeClr>
                </a:solidFill>
                <a:latin typeface="Arial Black" pitchFamily="34" charset="0"/>
              </a:rPr>
              <a:t>1959</a:t>
            </a:r>
            <a:r>
              <a:rPr lang="el-GR" sz="1400" dirty="0">
                <a:latin typeface="Arial Black" pitchFamily="34" charset="0"/>
              </a:rPr>
              <a:t>: Ο </a:t>
            </a:r>
            <a:r>
              <a:rPr lang="el-GR" sz="1400" dirty="0">
                <a:latin typeface="Arial Black" pitchFamily="34" charset="0"/>
                <a:hlinkClick r:id="rId5" tooltip="Μάνος Χατζιδάκις"/>
              </a:rPr>
              <a:t>Μάνος Χατζιδάκις</a:t>
            </a:r>
            <a:r>
              <a:rPr lang="el-GR" sz="1400" dirty="0">
                <a:latin typeface="Arial Black" pitchFamily="34" charset="0"/>
              </a:rPr>
              <a:t> παρουσιάζει τα τραγούδια που έγραψε για την παράσταση του Θεάτρου Τέχνης </a:t>
            </a:r>
            <a:r>
              <a:rPr lang="el-GR" sz="1400" i="1" dirty="0">
                <a:latin typeface="Arial Black" pitchFamily="34" charset="0"/>
                <a:hlinkClick r:id="rId6" tooltip="Ο κύκλος με την κιμωλία"/>
              </a:rPr>
              <a:t>Ο κύκλος με την κιμωλία</a:t>
            </a:r>
            <a:r>
              <a:rPr lang="el-GR" sz="1400" dirty="0">
                <a:latin typeface="Arial Black" pitchFamily="34" charset="0"/>
              </a:rPr>
              <a:t> του </a:t>
            </a:r>
            <a:r>
              <a:rPr lang="el-GR" sz="1400" dirty="0" err="1">
                <a:latin typeface="Arial Black" pitchFamily="34" charset="0"/>
                <a:hlinkClick r:id="rId7" tooltip="Μπέρτολτ Μπρεχτ"/>
              </a:rPr>
              <a:t>Μπέρτολτ</a:t>
            </a:r>
            <a:r>
              <a:rPr lang="el-GR" sz="1400" dirty="0">
                <a:latin typeface="Arial Black" pitchFamily="34" charset="0"/>
                <a:hlinkClick r:id="rId7" tooltip="Μπέρτολτ Μπρεχτ"/>
              </a:rPr>
              <a:t> Μπρεχτ</a:t>
            </a:r>
            <a:r>
              <a:rPr lang="el-GR" sz="1400" dirty="0">
                <a:latin typeface="Arial Black" pitchFamily="34" charset="0"/>
              </a:rPr>
              <a:t>, σε απόδοση Οδυσσέα Ελύτη. </a:t>
            </a:r>
          </a:p>
          <a:p>
            <a:pPr lvl="0"/>
            <a:r>
              <a:rPr lang="el-GR" sz="1400" dirty="0" smtClean="0">
                <a:latin typeface="Arial Black" pitchFamily="34" charset="0"/>
              </a:rPr>
              <a:t>. </a:t>
            </a:r>
            <a:r>
              <a:rPr lang="el-GR" sz="1400" dirty="0" smtClean="0">
                <a:solidFill>
                  <a:schemeClr val="bg2">
                    <a:lumMod val="50000"/>
                  </a:schemeClr>
                </a:solidFill>
                <a:latin typeface="Arial Black" pitchFamily="34" charset="0"/>
              </a:rPr>
              <a:t>1964</a:t>
            </a:r>
            <a:r>
              <a:rPr lang="el-GR" sz="1400" dirty="0">
                <a:latin typeface="Arial Black" pitchFamily="34" charset="0"/>
              </a:rPr>
              <a:t>: </a:t>
            </a:r>
            <a:r>
              <a:rPr lang="el-GR" sz="1400" i="1" dirty="0">
                <a:latin typeface="Arial Black" pitchFamily="34" charset="0"/>
              </a:rPr>
              <a:t>Το Άξιον Εστί</a:t>
            </a:r>
            <a:r>
              <a:rPr lang="el-GR" sz="1400" dirty="0">
                <a:latin typeface="Arial Black" pitchFamily="34" charset="0"/>
              </a:rPr>
              <a:t> </a:t>
            </a:r>
            <a:r>
              <a:rPr lang="el-GR" sz="1400" dirty="0" smtClean="0">
                <a:latin typeface="Arial Black" pitchFamily="34" charset="0"/>
              </a:rPr>
              <a:t>, </a:t>
            </a:r>
            <a:r>
              <a:rPr lang="el-GR" sz="1400" dirty="0">
                <a:latin typeface="Arial Black" pitchFamily="34" charset="0"/>
              </a:rPr>
              <a:t>το ποίημα του Οδυσσέα Ελύτη (που εκδόθηκε το </a:t>
            </a:r>
            <a:r>
              <a:rPr lang="el-GR" sz="1400" dirty="0">
                <a:latin typeface="Arial Black" pitchFamily="34" charset="0"/>
                <a:hlinkClick r:id="rId8" tooltip="1959"/>
              </a:rPr>
              <a:t>1959</a:t>
            </a:r>
            <a:r>
              <a:rPr lang="el-GR" sz="1400" dirty="0">
                <a:latin typeface="Arial Black" pitchFamily="34" charset="0"/>
              </a:rPr>
              <a:t>) μελοποιημένο από τον </a:t>
            </a:r>
            <a:r>
              <a:rPr lang="el-GR" sz="1400" dirty="0">
                <a:latin typeface="Arial Black" pitchFamily="34" charset="0"/>
                <a:hlinkClick r:id="rId9" tooltip="Μίκης Θεοδωράκης"/>
              </a:rPr>
              <a:t>Μίκη Θεοδωράκη</a:t>
            </a:r>
            <a:r>
              <a:rPr lang="el-GR" sz="1400" dirty="0">
                <a:latin typeface="Arial Black" pitchFamily="34" charset="0"/>
              </a:rPr>
              <a:t>. </a:t>
            </a:r>
            <a:r>
              <a:rPr lang="el-GR" sz="1400" dirty="0" smtClean="0">
                <a:latin typeface="Arial Black" pitchFamily="34" charset="0"/>
              </a:rPr>
              <a:t>Το </a:t>
            </a:r>
            <a:r>
              <a:rPr lang="el-GR" sz="1400" dirty="0">
                <a:latin typeface="Arial Black" pitchFamily="34" charset="0"/>
              </a:rPr>
              <a:t>εξώφυλλο του δίσκου από τον </a:t>
            </a:r>
            <a:r>
              <a:rPr lang="el-GR" sz="1400" dirty="0">
                <a:latin typeface="Arial Black" pitchFamily="34" charset="0"/>
                <a:hlinkClick r:id="rId10" tooltip="Γιάννης Τσαρούχης"/>
              </a:rPr>
              <a:t>Γιάννη Τσαρούχη</a:t>
            </a:r>
            <a:r>
              <a:rPr lang="el-GR" sz="1400" dirty="0">
                <a:latin typeface="Arial Black" pitchFamily="34" charset="0"/>
              </a:rPr>
              <a:t>.</a:t>
            </a:r>
          </a:p>
          <a:p>
            <a:pPr lvl="0"/>
            <a:r>
              <a:rPr lang="el-GR" sz="1400" dirty="0" smtClean="0">
                <a:latin typeface="Arial Black" pitchFamily="34" charset="0"/>
              </a:rPr>
              <a:t>. </a:t>
            </a:r>
            <a:r>
              <a:rPr lang="el-GR" sz="1400" dirty="0" smtClean="0">
                <a:solidFill>
                  <a:schemeClr val="bg2">
                    <a:lumMod val="50000"/>
                  </a:schemeClr>
                </a:solidFill>
                <a:latin typeface="Arial Black" pitchFamily="34" charset="0"/>
              </a:rPr>
              <a:t>1964</a:t>
            </a:r>
            <a:r>
              <a:rPr lang="el-GR" sz="1400" dirty="0">
                <a:latin typeface="Arial Black" pitchFamily="34" charset="0"/>
              </a:rPr>
              <a:t>: </a:t>
            </a:r>
            <a:r>
              <a:rPr lang="el-GR" sz="1400" i="1" dirty="0" smtClean="0">
                <a:latin typeface="Arial Black" pitchFamily="34" charset="0"/>
              </a:rPr>
              <a:t>Επιτάφιος,</a:t>
            </a:r>
            <a:r>
              <a:rPr lang="el-GR" sz="1400" dirty="0">
                <a:latin typeface="Arial Black" pitchFamily="34" charset="0"/>
              </a:rPr>
              <a:t> </a:t>
            </a:r>
            <a:r>
              <a:rPr lang="el-GR" sz="1400" dirty="0" smtClean="0">
                <a:latin typeface="Arial Black" pitchFamily="34" charset="0"/>
              </a:rPr>
              <a:t>όπου </a:t>
            </a:r>
            <a:r>
              <a:rPr lang="el-GR" sz="1400" dirty="0">
                <a:latin typeface="Arial Black" pitchFamily="34" charset="0"/>
              </a:rPr>
              <a:t>εκτός από τον </a:t>
            </a:r>
            <a:r>
              <a:rPr lang="el-GR" sz="1400" i="1" dirty="0">
                <a:latin typeface="Arial Black" pitchFamily="34" charset="0"/>
                <a:hlinkClick r:id="rId11" tooltip="Επιτάφιος (Γιάννης Ρίτσος)"/>
              </a:rPr>
              <a:t>Επιτάφιο</a:t>
            </a:r>
            <a:r>
              <a:rPr lang="el-GR" sz="1400" dirty="0">
                <a:latin typeface="Arial Black" pitchFamily="34" charset="0"/>
              </a:rPr>
              <a:t> του </a:t>
            </a:r>
            <a:r>
              <a:rPr lang="el-GR" sz="1400" dirty="0">
                <a:latin typeface="Arial Black" pitchFamily="34" charset="0"/>
                <a:hlinkClick r:id="rId12" tooltip="Γιάννης Ρίτσος"/>
              </a:rPr>
              <a:t>Γιάννη Ρίτσου</a:t>
            </a:r>
            <a:r>
              <a:rPr lang="el-GR" sz="1400" dirty="0">
                <a:latin typeface="Arial Black" pitchFamily="34" charset="0"/>
              </a:rPr>
              <a:t> η </a:t>
            </a:r>
            <a:r>
              <a:rPr lang="el-GR" sz="1400" dirty="0">
                <a:latin typeface="Arial Black" pitchFamily="34" charset="0"/>
                <a:hlinkClick r:id="rId13" tooltip="Νάνα Μούσχουρη"/>
              </a:rPr>
              <a:t>Νάνα Μούσχουρη</a:t>
            </a:r>
            <a:r>
              <a:rPr lang="el-GR" sz="1400" dirty="0">
                <a:latin typeface="Arial Black" pitchFamily="34" charset="0"/>
              </a:rPr>
              <a:t> τραγουδά το </a:t>
            </a:r>
            <a:r>
              <a:rPr lang="el-GR" sz="1400" i="1" dirty="0">
                <a:latin typeface="Arial Black" pitchFamily="34" charset="0"/>
              </a:rPr>
              <a:t>Ένα το Χελιδόνι</a:t>
            </a:r>
            <a:r>
              <a:rPr lang="el-GR" sz="1400" dirty="0">
                <a:latin typeface="Arial Black" pitchFamily="34" charset="0"/>
              </a:rPr>
              <a:t> του Ελύτη από το </a:t>
            </a:r>
            <a:r>
              <a:rPr lang="el-GR" sz="1400" i="1" dirty="0">
                <a:latin typeface="Arial Black" pitchFamily="34" charset="0"/>
              </a:rPr>
              <a:t>Άξιον Εστί</a:t>
            </a:r>
            <a:r>
              <a:rPr lang="el-GR" sz="1400" dirty="0">
                <a:latin typeface="Arial Black" pitchFamily="34" charset="0"/>
              </a:rPr>
              <a:t>. Η μουσική του Μίκη Θεοδωράκη.</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857224" y="1142984"/>
            <a:ext cx="707236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6" fontAlgn="base">
              <a:spcBef>
                <a:spcPct val="0"/>
              </a:spcBef>
              <a:spcAft>
                <a:spcPct val="0"/>
              </a:spcAft>
              <a:buFontTx/>
              <a:buChar char="•"/>
              <a:tabLst>
                <a:tab pos="457200" algn="l"/>
              </a:tabLst>
            </a:pPr>
            <a:r>
              <a:rPr kumimoji="0" lang="el-GR" sz="1600" b="0" i="0"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1967</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Άσμα Ηρωικό και Πένθιμο για τον Χαμένο Ανθυπολοχαγό της</a:t>
            </a:r>
            <a:r>
              <a:rPr kumimoji="0" lang="el-GR" sz="1600" b="0" i="1" u="none" strike="noStrike" cap="none" normalizeH="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Αλβανίας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 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Νότης Μαυρουδής"/>
              </a:rPr>
              <a:t>Νότης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2" tooltip="Νότης Μαυρουδής"/>
              </a:rPr>
              <a:t>Μαυρουδής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μελοποίησε το ποίημα του Ελύτη που εκδόθηκε για πρώτη φορά 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1946"/>
              </a:rPr>
              <a:t>1946</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none" strike="noStrike" cap="none" normalizeH="0" baseline="0" dirty="0" smtClean="0">
                <a:ln>
                  <a:noFill/>
                </a:ln>
                <a:solidFill>
                  <a:srgbClr val="7030A0"/>
                </a:solidFill>
                <a:effectLst/>
                <a:latin typeface="Arial Black" pitchFamily="34" charset="0"/>
                <a:ea typeface="Times New Roman" pitchFamily="18" charset="0"/>
                <a:cs typeface="Arial" pitchFamily="34" charset="0"/>
              </a:rPr>
              <a:t>1969</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Ήλιος ο </a:t>
            </a:r>
            <a:r>
              <a:rPr kumimoji="0" lang="el-GR" sz="1600" b="0" i="1"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Πρώτος,</a:t>
            </a:r>
            <a:r>
              <a:rPr kumimoji="0" lang="el-GR" sz="16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η</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ποίηση του Ελύτη (που </a:t>
            </a:r>
            <a:r>
              <a:rPr kumimoji="0" lang="el-GR" sz="16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πρωτοεκδόθηκε</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1943"/>
              </a:rPr>
              <a:t>1943</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μελοποιημένη από τον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5" tooltip="Γιάννης Μαρκόπουλος"/>
              </a:rPr>
              <a:t>Γιάννη Μαρκόπουλο</a:t>
            </a:r>
            <a:r>
              <a:rPr lang="el-GR" sz="1600" dirty="0">
                <a:solidFill>
                  <a:srgbClr val="202122"/>
                </a:solidFill>
                <a:latin typeface="Arial Black" pitchFamily="34" charset="0"/>
                <a:ea typeface="Times New Roman" pitchFamily="18" charset="0"/>
                <a:cs typeface="Arial" pitchFamily="34" charset="0"/>
              </a:rPr>
              <a:t>.</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none" strike="noStrike" cap="none" normalizeH="0" baseline="0" dirty="0" smtClean="0">
                <a:ln>
                  <a:noFill/>
                </a:ln>
                <a:solidFill>
                  <a:schemeClr val="tx2">
                    <a:lumMod val="60000"/>
                    <a:lumOff val="40000"/>
                  </a:schemeClr>
                </a:solidFill>
                <a:effectLst/>
                <a:latin typeface="Arial Black" pitchFamily="34" charset="0"/>
                <a:ea typeface="Times New Roman" pitchFamily="18" charset="0"/>
                <a:cs typeface="Arial" pitchFamily="34" charset="0"/>
              </a:rPr>
              <a:t>1971</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Ο Μεγάλος Ερωτικός, </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ανάμεσα στα 11 ποιήματα που μελοποίησε ο Μάνος Χατζιδάκις.</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none" strike="noStrike" cap="none" normalizeH="0" baseline="0" dirty="0" smtClean="0">
                <a:ln>
                  <a:noFill/>
                </a:ln>
                <a:solidFill>
                  <a:schemeClr val="bg2">
                    <a:lumMod val="50000"/>
                  </a:schemeClr>
                </a:solidFill>
                <a:effectLst/>
                <a:latin typeface="Arial Black" pitchFamily="34" charset="0"/>
                <a:ea typeface="Times New Roman" pitchFamily="18" charset="0"/>
                <a:cs typeface="Arial" pitchFamily="34" charset="0"/>
              </a:rPr>
              <a:t>1972</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Το Θαλασσινό Τριφύλλι</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σε ποιήματα του Ελύτη μελοποιημένα από τον Λίνο </a:t>
            </a:r>
            <a:r>
              <a:rPr kumimoji="0" lang="el-GR" sz="16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Κόκοτο</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1974</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Μικρές Κυκλάδες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 Μίκης Θεοδωράκης και Οδυσσέας Ελύτης.</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none" strike="noStrike" cap="none" normalizeH="0" baseline="0" dirty="0" smtClean="0">
                <a:ln>
                  <a:noFill/>
                </a:ln>
                <a:solidFill>
                  <a:schemeClr val="tx2">
                    <a:lumMod val="60000"/>
                    <a:lumOff val="40000"/>
                  </a:schemeClr>
                </a:solidFill>
                <a:effectLst/>
                <a:latin typeface="Arial Black" pitchFamily="34" charset="0"/>
                <a:ea typeface="Times New Roman" pitchFamily="18" charset="0"/>
                <a:cs typeface="Arial" pitchFamily="34" charset="0"/>
              </a:rPr>
              <a:t>1976</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Αρχιπέλαγος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,τραγούδια με μουσική του Μίκη Θεοδωράκη.</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none" strike="noStrike" cap="none" normalizeH="0" baseline="0" dirty="0" smtClean="0">
                <a:ln>
                  <a:noFill/>
                </a:ln>
                <a:solidFill>
                  <a:schemeClr val="accent2">
                    <a:lumMod val="75000"/>
                  </a:schemeClr>
                </a:solidFill>
                <a:effectLst/>
                <a:latin typeface="Arial Black" pitchFamily="34" charset="0"/>
                <a:ea typeface="Times New Roman" pitchFamily="18" charset="0"/>
                <a:cs typeface="Arial" pitchFamily="34" charset="0"/>
              </a:rPr>
              <a:t>1979</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Η </a:t>
            </a:r>
            <a:r>
              <a:rPr kumimoji="0" lang="el-GR" sz="1600" b="0" i="1"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Ποδηλάτισσα,</a:t>
            </a:r>
            <a:r>
              <a:rPr kumimoji="0" lang="el-GR" sz="16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ποιήματα</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του Οδυσσέα Ελύτη μελοποιημένα από τον Μιχάλη </a:t>
            </a:r>
            <a:r>
              <a:rPr kumimoji="0" lang="el-GR" sz="1600"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Τρανουδάκη</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l-GR" sz="1600" b="0" i="0" u="none" strike="noStrike" cap="none" normalizeH="0" baseline="0" dirty="0" smtClean="0">
                <a:ln>
                  <a:noFill/>
                </a:ln>
                <a:solidFill>
                  <a:schemeClr val="accent3">
                    <a:lumMod val="75000"/>
                  </a:schemeClr>
                </a:solidFill>
                <a:effectLst/>
                <a:latin typeface="Arial Black" pitchFamily="34" charset="0"/>
                <a:ea typeface="Times New Roman" pitchFamily="18" charset="0"/>
                <a:cs typeface="Arial" pitchFamily="34" charset="0"/>
              </a:rPr>
              <a:t>1982</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sz="1600" b="0" i="1"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Ο Ήλιος ο </a:t>
            </a:r>
            <a:r>
              <a:rPr kumimoji="0" lang="el-GR" sz="1600" b="0" i="1"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Ηλιάτορας</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 μουσική του </a:t>
            </a:r>
            <a:r>
              <a:rPr kumimoji="0" lang="el-GR" sz="1600"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6" tooltip="Δημήτρης Λάγιος"/>
              </a:rPr>
              <a:t>Δημήτρη </a:t>
            </a:r>
            <a:r>
              <a:rPr kumimoji="0" lang="el-GR" sz="1600" b="0" i="0" u="none" strike="noStrike" cap="none" normalizeH="0" baseline="0" dirty="0" err="1" smtClean="0">
                <a:ln>
                  <a:noFill/>
                </a:ln>
                <a:solidFill>
                  <a:srgbClr val="3366CC"/>
                </a:solidFill>
                <a:effectLst/>
                <a:latin typeface="Arial Black" pitchFamily="34" charset="0"/>
                <a:ea typeface="Times New Roman" pitchFamily="18" charset="0"/>
                <a:cs typeface="Arial" pitchFamily="34" charset="0"/>
                <a:hlinkClick r:id="rId6" tooltip="Δημήτρης Λάγιος"/>
              </a:rPr>
              <a:t>Λάγιου</a:t>
            </a:r>
            <a:r>
              <a:rPr kumimoji="0" lang="el-GR" sz="1600"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ποίηση του Οδυσσέα Ελύτη. </a:t>
            </a:r>
            <a:endParaRPr kumimoji="0" lang="el-GR" sz="1600" b="0" i="0" u="none" strike="noStrike" cap="none" normalizeH="0" baseline="0" dirty="0" smtClean="0">
              <a:ln>
                <a:noFill/>
              </a:ln>
              <a:solidFill>
                <a:schemeClr val="tx1"/>
              </a:solidFill>
              <a:effectLst/>
              <a:latin typeface="Arial Black" pitchFamily="34" charset="0"/>
              <a:cs typeface="Arial" pitchFamily="34" charset="0"/>
            </a:endParaRPr>
          </a:p>
        </p:txBody>
      </p:sp>
      <p:pic>
        <p:nvPicPr>
          <p:cNvPr id="35844" name="Picture 4" descr="https://upload.wikimedia.org/wikipedia/commons/thumb/8/80/Odysseas-elytis-signature.svg/160px-Odysseas-elytis-signature.svg.png"/>
          <p:cNvPicPr>
            <a:picLocks noChangeAspect="1" noChangeArrowheads="1"/>
          </p:cNvPicPr>
          <p:nvPr/>
        </p:nvPicPr>
        <p:blipFill>
          <a:blip r:embed="rId7"/>
          <a:srcRect/>
          <a:stretch>
            <a:fillRect/>
          </a:stretch>
        </p:blipFill>
        <p:spPr bwMode="auto">
          <a:xfrm>
            <a:off x="714347" y="642918"/>
            <a:ext cx="2643207" cy="20002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Οδυσσέας Ελύτης: 10 ποιήματα του σπουδαίου Έλληνα ποιητή - neolaia.gr"/>
          <p:cNvPicPr>
            <a:picLocks noChangeAspect="1" noChangeArrowheads="1"/>
          </p:cNvPicPr>
          <p:nvPr/>
        </p:nvPicPr>
        <p:blipFill>
          <a:blip r:embed="rId2"/>
          <a:srcRect/>
          <a:stretch>
            <a:fillRect/>
          </a:stretch>
        </p:blipFill>
        <p:spPr bwMode="auto">
          <a:xfrm>
            <a:off x="857224" y="785794"/>
            <a:ext cx="7500990" cy="53578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ενα το χελιδονι στιχοι αναλυση"/>
          <p:cNvPicPr>
            <a:picLocks noChangeAspect="1" noChangeArrowheads="1"/>
          </p:cNvPicPr>
          <p:nvPr/>
        </p:nvPicPr>
        <p:blipFill>
          <a:blip r:embed="rId2"/>
          <a:srcRect/>
          <a:stretch>
            <a:fillRect/>
          </a:stretch>
        </p:blipFill>
        <p:spPr bwMode="auto">
          <a:xfrm>
            <a:off x="214282" y="214290"/>
            <a:ext cx="8715436" cy="650085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Τετράδια της Αμπάς: Οδυσσέας Ελύτης — Επιλογές στίχων από την Ποίησή του  «Φως πάλι φως η ψυχή που μάχεται.»"/>
          <p:cNvPicPr>
            <a:picLocks noChangeAspect="1" noChangeArrowheads="1"/>
          </p:cNvPicPr>
          <p:nvPr/>
        </p:nvPicPr>
        <p:blipFill>
          <a:blip r:embed="rId2"/>
          <a:srcRect/>
          <a:stretch>
            <a:fillRect/>
          </a:stretch>
        </p:blipFill>
        <p:spPr bwMode="auto">
          <a:xfrm>
            <a:off x="1000100" y="642918"/>
            <a:ext cx="7143800" cy="550072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7030A0"/>
                </a:solidFill>
              </a:rPr>
              <a:t>ΙΟΥΛΙΤΑ ΗΛΙΟΠΟΥΛΟΥ</a:t>
            </a:r>
            <a:endParaRPr lang="el-GR" dirty="0">
              <a:solidFill>
                <a:srgbClr val="7030A0"/>
              </a:solidFill>
            </a:endParaRPr>
          </a:p>
        </p:txBody>
      </p:sp>
      <p:pic>
        <p:nvPicPr>
          <p:cNvPr id="38914" name="Picture 2" descr="Η Ιουλίτα Ηλιοπούλου"/>
          <p:cNvPicPr>
            <a:picLocks noChangeAspect="1" noChangeArrowheads="1"/>
          </p:cNvPicPr>
          <p:nvPr/>
        </p:nvPicPr>
        <p:blipFill>
          <a:blip r:embed="rId2"/>
          <a:srcRect/>
          <a:stretch>
            <a:fillRect/>
          </a:stretch>
        </p:blipFill>
        <p:spPr bwMode="auto">
          <a:xfrm>
            <a:off x="642910" y="1428737"/>
            <a:ext cx="8072494" cy="485778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071546"/>
            <a:ext cx="4572000" cy="4524315"/>
          </a:xfrm>
          <a:prstGeom prst="rect">
            <a:avLst/>
          </a:prstGeom>
        </p:spPr>
        <p:txBody>
          <a:bodyPr wrap="square">
            <a:spAutoFit/>
          </a:bodyPr>
          <a:lstStyle/>
          <a:p>
            <a:r>
              <a:rPr lang="el-GR" dirty="0" smtClean="0">
                <a:latin typeface="Arial Black" pitchFamily="34" charset="0"/>
              </a:rPr>
              <a:t>      Η </a:t>
            </a:r>
            <a:r>
              <a:rPr lang="el-GR" dirty="0" err="1" smtClean="0">
                <a:latin typeface="Arial Black" pitchFamily="34" charset="0"/>
              </a:rPr>
              <a:t>Ιουλίτα</a:t>
            </a:r>
            <a:r>
              <a:rPr lang="el-GR" dirty="0" smtClean="0">
                <a:latin typeface="Arial Black" pitchFamily="34" charset="0"/>
              </a:rPr>
              <a:t> </a:t>
            </a:r>
            <a:r>
              <a:rPr lang="el-GR" dirty="0">
                <a:latin typeface="Arial Black" pitchFamily="34" charset="0"/>
              </a:rPr>
              <a:t>Ηλιοπούλου μεγάλωσε με λογοτεχνία κα μουσική. Σπούδασε στη Φιλοσοφική, στο Ωδείο Αθηνών -θέατρο, και δεν άργησε να βρει τον δρόμο της στην ποίηση. Η συνάντηση με τον Οδυσσέα Ελύτη και η κοινή τους ζωή την καθόρισαν. </a:t>
            </a:r>
            <a:endParaRPr lang="el-GR" dirty="0" smtClean="0">
              <a:latin typeface="Arial Black" pitchFamily="34" charset="0"/>
            </a:endParaRPr>
          </a:p>
          <a:p>
            <a:r>
              <a:rPr lang="el-GR" dirty="0">
                <a:latin typeface="Arial Black" pitchFamily="34" charset="0"/>
              </a:rPr>
              <a:t> </a:t>
            </a:r>
            <a:r>
              <a:rPr lang="el-GR" dirty="0" smtClean="0">
                <a:latin typeface="Arial Black" pitchFamily="34" charset="0"/>
              </a:rPr>
              <a:t>    Σήμερα </a:t>
            </a:r>
            <a:r>
              <a:rPr lang="el-GR" dirty="0">
                <a:latin typeface="Arial Black" pitchFamily="34" charset="0"/>
              </a:rPr>
              <a:t>έχει την ευθύνη, συνολικά, του έργου του νομπελίστα ποιητή ενώ παράλληλα συνεχίζει την δική της πορεία: Γράφει ποίηση, το λιμπρέτο μιας νέας όπερας αλλά κι ένα βιβλίο που θα γνωρίσει τον Ελύτη στα παιδιά.</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28604"/>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202122"/>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Ο </a:t>
            </a:r>
            <a:r>
              <a:rPr kumimoji="0" lang="el-GR" b="1"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Οδυσσέας Ελύτης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(πραγματικό όνομα: </a:t>
            </a:r>
            <a:r>
              <a:rPr kumimoji="0" lang="el-GR" b="1"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Οδυσσέας </a:t>
            </a:r>
            <a:r>
              <a:rPr kumimoji="0" lang="el-GR" b="1"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Αλεπουδέλλης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2" tooltip="Ηράκλειο Κρήτης"/>
              </a:rPr>
              <a:t>Ηράκλειο Κρήτης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2 Νοεμβρίου 1911 -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3" tooltip="Αθήνα"/>
              </a:rPr>
              <a:t>Αθήνα</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18 Μαρτίου 1996),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ήταν ένας από </a:t>
            </a:r>
            <a:r>
              <a:rPr kumimoji="0" lang="el-GR"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τουςσημαντικότερους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4" tooltip="Έλληνες"/>
              </a:rPr>
              <a:t>Έλληνες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5" tooltip="Ποίηση"/>
              </a:rPr>
              <a:t>ποιητές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μέλος της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6" tooltip="Γενιά του ’30"/>
              </a:rPr>
              <a:t>λογοτεχνικής γενιάς του '30</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l-GR" dirty="0">
                <a:solidFill>
                  <a:srgbClr val="202122"/>
                </a:solidFill>
                <a:latin typeface="Arial Black" pitchFamily="34" charset="0"/>
                <a:ea typeface="Times New Roman" pitchFamily="18" charset="0"/>
                <a:cs typeface="Arial" pitchFamily="34" charset="0"/>
              </a:rPr>
              <a:t> </a:t>
            </a:r>
            <a:r>
              <a:rPr lang="el-GR" dirty="0" smtClean="0">
                <a:solidFill>
                  <a:srgbClr val="202122"/>
                </a:solidFill>
                <a:latin typeface="Arial Black" pitchFamily="34" charset="0"/>
                <a:ea typeface="Times New Roman" pitchFamily="18" charset="0"/>
                <a:cs typeface="Arial" pitchFamily="34" charset="0"/>
              </a:rPr>
              <a:t>      </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Βραβεύτηκε το 1960 με το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7" tooltip="Κρατικά Λογοτεχνικά Βραβεία"/>
              </a:rPr>
              <a:t>Κρατικό Βραβείο Ποίησης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το 1979 με</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το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8" tooltip="Βραβείο Νόμπελ Λογοτεχνίας"/>
              </a:rPr>
              <a:t>βραβείο Νόμπελ Λογοτεχνίας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ο δεύτερος μέχρι σήμερα Έλληνας που τιμήθηκε με βραβείο Νόμπελ Λογοτεχνίας. Γνωστότερα ποιητικά του έργα είναι</a:t>
            </a:r>
            <a:r>
              <a:rPr kumimoji="0" lang="el-GR" b="0" i="0" u="none" strike="noStrike" cap="none" normalizeH="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τα </a:t>
            </a:r>
            <a:r>
              <a:rPr kumimoji="0" lang="el-GR" b="0" i="1"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9" tooltip="Το Άξιον Εστί (ποίημα)"/>
              </a:rPr>
              <a:t>Άξιον εστί</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ο </a:t>
            </a:r>
            <a:r>
              <a:rPr kumimoji="0" lang="el-GR" b="0" i="1"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10" tooltip="Ήλιος ο πρώτος (δεν έχει γραφτεί ακόμα)"/>
              </a:rPr>
              <a:t>Ήλιος ο πρώτος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οι </a:t>
            </a:r>
            <a:r>
              <a:rPr kumimoji="0" lang="el-GR" b="0" i="1"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11" tooltip="Προσανατολισμοί (δεν έχει γραφτεί ακόμα)"/>
              </a:rPr>
              <a:t>Προσανατολισμοί</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Διαμόρφωσε ένα προσωπικό ποιητικό ιδίωμα και θεωρείται ένας από τους </a:t>
            </a:r>
            <a:r>
              <a:rPr kumimoji="0" lang="el-GR"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ανανεωτές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της </a:t>
            </a:r>
            <a:r>
              <a:rPr kumimoji="0" lang="el-GR" b="0" i="0"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12" tooltip="Ελληνική ποίηση (δεν έχει γραφτεί ακόμα)"/>
              </a:rPr>
              <a:t>ελληνικής ποίησης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l-GR" dirty="0">
                <a:solidFill>
                  <a:srgbClr val="202122"/>
                </a:solidFill>
                <a:latin typeface="Arial Black" pitchFamily="34" charset="0"/>
                <a:ea typeface="Times New Roman" pitchFamily="18" charset="0"/>
                <a:cs typeface="Arial" pitchFamily="34" charset="0"/>
              </a:rPr>
              <a:t> </a:t>
            </a:r>
            <a:r>
              <a:rPr lang="el-GR" dirty="0" smtClean="0">
                <a:solidFill>
                  <a:srgbClr val="202122"/>
                </a:solidFill>
                <a:latin typeface="Arial Black" pitchFamily="34" charset="0"/>
                <a:ea typeface="Times New Roman" pitchFamily="18" charset="0"/>
                <a:cs typeface="Arial" pitchFamily="34" charset="0"/>
              </a:rPr>
              <a:t>      </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Πολλά ποιήματά του μελοποιήθηκαν, ενώ συλλογές του έχουν μεταφραστεί μέχρι σήμερα σε πολλές ξένες γλώσσες. Το έργο του περιλαμβάνει ακόμα</a:t>
            </a:r>
            <a:r>
              <a:rPr kumimoji="0" lang="el-GR" b="0" i="0" u="none" strike="noStrike" cap="none" normalizeH="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μεταφράσεις ποιητικών και θεατρικών έργων. Υπήρξε μέλος της </a:t>
            </a:r>
            <a:r>
              <a:rPr kumimoji="0" lang="el-GR" b="0" i="0"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13" tooltip="Διεθνής Ένωση Κριτικών Έργων Τέχνης (δεν έχει γραφτεί ακόμα)"/>
              </a:rPr>
              <a:t>Διεθνούς Ένωσης Κριτικών Έργων Τέχνης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της </a:t>
            </a:r>
            <a:r>
              <a:rPr kumimoji="0" lang="el-GR" b="0" i="0" u="none" strike="noStrike" cap="none" normalizeH="0" baseline="0" dirty="0" smtClean="0">
                <a:ln>
                  <a:noFill/>
                </a:ln>
                <a:solidFill>
                  <a:srgbClr val="D73333"/>
                </a:solidFill>
                <a:effectLst/>
                <a:latin typeface="Arial Black" pitchFamily="34" charset="0"/>
                <a:ea typeface="Times New Roman" pitchFamily="18" charset="0"/>
                <a:cs typeface="Arial" pitchFamily="34" charset="0"/>
                <a:hlinkClick r:id="rId14" tooltip="Ευρωπαϊκή Εταιρεία Κριτικής (δεν έχει γραφτεί ακόμα)"/>
              </a:rPr>
              <a:t>Ευρωπαϊκής Εταιρείας Κριτικής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αντιπρόσωπος στις </a:t>
            </a:r>
            <a:r>
              <a:rPr kumimoji="0" lang="el-GR"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Rencontres</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Internationales</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της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5" tooltip="Γενεύη"/>
              </a:rPr>
              <a:t>Γενεύης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και </a:t>
            </a:r>
            <a:r>
              <a:rPr kumimoji="0" lang="el-GR"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Incontro</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Romano</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della</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a:t>
            </a:r>
            <a:r>
              <a:rPr kumimoji="0" lang="el-GR" b="0" i="0" u="none" strike="noStrike" cap="none" normalizeH="0" baseline="0" dirty="0" err="1" smtClean="0">
                <a:ln>
                  <a:noFill/>
                </a:ln>
                <a:solidFill>
                  <a:srgbClr val="202122"/>
                </a:solidFill>
                <a:effectLst/>
                <a:latin typeface="Arial Black" pitchFamily="34" charset="0"/>
                <a:ea typeface="Times New Roman" pitchFamily="18" charset="0"/>
                <a:cs typeface="Arial" pitchFamily="34" charset="0"/>
              </a:rPr>
              <a:t>Cultura</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 της </a:t>
            </a:r>
            <a:r>
              <a:rPr kumimoji="0" lang="el-GR" b="0" i="0" u="none" strike="noStrike" cap="none" normalizeH="0" baseline="0" dirty="0" smtClean="0">
                <a:ln>
                  <a:noFill/>
                </a:ln>
                <a:solidFill>
                  <a:srgbClr val="3366CC"/>
                </a:solidFill>
                <a:effectLst/>
                <a:latin typeface="Arial Black" pitchFamily="34" charset="0"/>
                <a:ea typeface="Times New Roman" pitchFamily="18" charset="0"/>
                <a:cs typeface="Arial" pitchFamily="34" charset="0"/>
                <a:hlinkClick r:id="rId16" tooltip="Ρώμη"/>
              </a:rPr>
              <a:t>Ρώμης</a:t>
            </a:r>
            <a:r>
              <a:rPr kumimoji="0" lang="el-GR" b="0" i="0" u="none" strike="noStrike" cap="none" normalizeH="0" baseline="0" dirty="0" smtClean="0">
                <a:ln>
                  <a:noFill/>
                </a:ln>
                <a:solidFill>
                  <a:srgbClr val="202122"/>
                </a:solidFill>
                <a:effectLst/>
                <a:latin typeface="Arial Black" pitchFamily="34" charset="0"/>
                <a:ea typeface="Times New Roman" pitchFamily="18" charset="0"/>
                <a:cs typeface="Arial" pitchFamily="34" charset="0"/>
              </a:rPr>
              <a:t>.</a:t>
            </a:r>
            <a:endParaRPr kumimoji="0" lang="el-GR" b="0"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335846"/>
            <a:ext cx="4572000" cy="6278642"/>
          </a:xfrm>
          <a:prstGeom prst="rect">
            <a:avLst/>
          </a:prstGeom>
        </p:spPr>
        <p:txBody>
          <a:bodyPr>
            <a:spAutoFit/>
          </a:bodyPr>
          <a:lstStyle/>
          <a:p>
            <a:r>
              <a:rPr lang="el-GR" b="1" dirty="0" smtClean="0"/>
              <a:t>     </a:t>
            </a:r>
            <a:r>
              <a:rPr lang="el-GR" sz="1600" b="1" dirty="0" smtClean="0">
                <a:latin typeface="Arial Black" pitchFamily="34" charset="0"/>
              </a:rPr>
              <a:t>Η </a:t>
            </a:r>
            <a:r>
              <a:rPr lang="el-GR" sz="1600" b="1" dirty="0">
                <a:latin typeface="Arial Black" pitchFamily="34" charset="0"/>
              </a:rPr>
              <a:t>γνωριμία μου με τον Ελύτη έγινε πρώτα με το έργο του</a:t>
            </a:r>
            <a:r>
              <a:rPr lang="el-GR" sz="1600" dirty="0">
                <a:latin typeface="Arial Black" pitchFamily="34" charset="0"/>
              </a:rPr>
              <a:t>, όταν ήμουν μαθήτρια και διάβασα ποίησή του. “Τα τρία ποιήματα με σημαία Ευκαιρίας” μάλιστα ενέτειναν την επιθυμία να γνωρίσω τον ποιητή. Του έγραψα τις σκέψεις και τον θαυμασμό μου </a:t>
            </a:r>
            <a:r>
              <a:rPr lang="el-GR" sz="1600" dirty="0" smtClean="0">
                <a:latin typeface="Arial Black" pitchFamily="34" charset="0"/>
              </a:rPr>
              <a:t>για </a:t>
            </a:r>
            <a:r>
              <a:rPr lang="el-GR" sz="1600" dirty="0">
                <a:latin typeface="Arial Black" pitchFamily="34" charset="0"/>
              </a:rPr>
              <a:t>αυτό το έργο και αργότερα τον συνάντησα.</a:t>
            </a:r>
          </a:p>
          <a:p>
            <a:r>
              <a:rPr lang="el-GR" sz="1600" dirty="0" smtClean="0">
                <a:latin typeface="Arial Black" pitchFamily="34" charset="0"/>
              </a:rPr>
              <a:t>     Ζούσε </a:t>
            </a:r>
            <a:r>
              <a:rPr lang="el-GR" sz="1600" dirty="0">
                <a:latin typeface="Arial Black" pitchFamily="34" charset="0"/>
              </a:rPr>
              <a:t>πολύ απλά. Όπως κάθε άνθρωπος που δεν τον ενδιαφέρει το </a:t>
            </a:r>
            <a:r>
              <a:rPr lang="el-GR" sz="1600" dirty="0" err="1">
                <a:latin typeface="Arial Black" pitchFamily="34" charset="0"/>
              </a:rPr>
              <a:t>φ</a:t>
            </a:r>
            <a:r>
              <a:rPr lang="el-GR" sz="1600" dirty="0" err="1" smtClean="0">
                <a:latin typeface="Arial Black" pitchFamily="34" charset="0"/>
              </a:rPr>
              <a:t>αίνεσθαι</a:t>
            </a:r>
            <a:r>
              <a:rPr lang="el-GR" sz="1600" dirty="0" smtClean="0">
                <a:latin typeface="Arial Black" pitchFamily="34" charset="0"/>
              </a:rPr>
              <a:t> </a:t>
            </a:r>
            <a:r>
              <a:rPr lang="el-GR" sz="1600" dirty="0">
                <a:latin typeface="Arial Black" pitchFamily="34" charset="0"/>
              </a:rPr>
              <a:t>αλλά η ουσία, όπως κάθε άνθρωπος που ξέρει να παίρνει χαρά από τα ταπεινά, ενώ συνάμα ξέρει και μπορεί να αναδεικνύει αξίες και αρετές και με αυτές να συντηρείται.</a:t>
            </a:r>
          </a:p>
          <a:p>
            <a:r>
              <a:rPr lang="el-GR" sz="1600" dirty="0">
                <a:latin typeface="Arial Black" pitchFamily="34" charset="0"/>
              </a:rPr>
              <a:t>Ένας άνθρωπος αφιερωμένος στην πνευματική δημιουργία διαμορφώνει ανάλογα την ζωή του, καθορίζει ανάλογα την καθημερινότητά του. Με απλότητα, ολιγάρκεια και στόχευση στο ουσιώδες. Λίγες συναντήσεις, λίγες μετακινήσεις αλλά πολλή δουλειά</a:t>
            </a:r>
            <a:r>
              <a:rPr lang="el-GR" sz="1600" dirty="0" smtClean="0">
                <a:latin typeface="Arial Black" pitchFamily="34" charset="0"/>
              </a:rPr>
              <a:t>.</a:t>
            </a:r>
          </a:p>
          <a:p>
            <a:r>
              <a:rPr lang="el-GR" sz="1600" dirty="0">
                <a:latin typeface="Arial Black" pitchFamily="34" charset="0"/>
              </a:rPr>
              <a:t> </a:t>
            </a:r>
            <a:r>
              <a:rPr lang="el-GR" sz="1600" dirty="0" smtClean="0">
                <a:latin typeface="Arial Black" pitchFamily="34" charset="0"/>
              </a:rPr>
              <a:t>      </a:t>
            </a:r>
            <a:r>
              <a:rPr lang="el-GR" sz="1600" dirty="0">
                <a:latin typeface="Arial Black" pitchFamily="34" charset="0"/>
              </a:rPr>
              <a:t>Μέσα σε αυτό </a:t>
            </a:r>
            <a:r>
              <a:rPr lang="el-GR" sz="1600" dirty="0" smtClean="0">
                <a:latin typeface="Arial Black" pitchFamily="34" charset="0"/>
              </a:rPr>
              <a:t>το πλαίσιο</a:t>
            </a:r>
            <a:r>
              <a:rPr lang="el-GR" sz="1600" dirty="0">
                <a:latin typeface="Arial Black" pitchFamily="34" charset="0"/>
              </a:rPr>
              <a:t> </a:t>
            </a:r>
            <a:r>
              <a:rPr lang="el-GR" sz="1600" b="1" dirty="0">
                <a:latin typeface="Arial Black" pitchFamily="34" charset="0"/>
              </a:rPr>
              <a:t>συνυπήρξαμε με πολύ σεβασμό και αγάπη</a:t>
            </a:r>
            <a:r>
              <a:rPr lang="el-GR" sz="1600" dirty="0">
                <a:latin typeface="Arial Black" pitchFamily="34"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Δεν χρειάζεται να πω το ''σ' αγαπώ''.. Αρκεί να με σκεφτείς για να το  νιώσεις, να σε τυλίγει σαν θάλασσα,όπου κι αν εί… | Greek quotes, Wisdom  quotes, Unique quotes"/>
          <p:cNvPicPr>
            <a:picLocks noChangeAspect="1" noChangeArrowheads="1"/>
          </p:cNvPicPr>
          <p:nvPr/>
        </p:nvPicPr>
        <p:blipFill>
          <a:blip r:embed="rId2"/>
          <a:srcRect/>
          <a:stretch>
            <a:fillRect/>
          </a:stretch>
        </p:blipFill>
        <p:spPr bwMode="auto">
          <a:xfrm>
            <a:off x="500034" y="928670"/>
            <a:ext cx="8215370" cy="512445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643050"/>
            <a:ext cx="4572000" cy="2862322"/>
          </a:xfrm>
          <a:prstGeom prst="rect">
            <a:avLst/>
          </a:prstGeom>
        </p:spPr>
        <p:txBody>
          <a:bodyPr wrap="square">
            <a:spAutoFit/>
          </a:bodyPr>
          <a:lstStyle/>
          <a:p>
            <a:r>
              <a:rPr lang="el-GR" dirty="0" smtClean="0">
                <a:latin typeface="Arial Black" pitchFamily="34" charset="0"/>
              </a:rPr>
              <a:t>      Αυτό </a:t>
            </a:r>
            <a:r>
              <a:rPr lang="el-GR" dirty="0">
                <a:latin typeface="Arial Black" pitchFamily="34" charset="0"/>
              </a:rPr>
              <a:t>που θυμάμαι στο </a:t>
            </a:r>
            <a:r>
              <a:rPr lang="el-GR" dirty="0" smtClean="0">
                <a:latin typeface="Arial Black" pitchFamily="34" charset="0"/>
              </a:rPr>
              <a:t>σχολείο, όπου </a:t>
            </a:r>
            <a:r>
              <a:rPr lang="el-GR" dirty="0">
                <a:latin typeface="Arial Black" pitchFamily="34" charset="0"/>
              </a:rPr>
              <a:t>πρωτοδιάβασα και Ελύτη, είναι ότι συχνά η περιοριστική, τότε τουλάχιστον, ερμηνευτική ανάγνωση της ποίησης, εν γένει, μέσα στην τάξη μού δυνάμωσε την επιθυμία μιας προσωπικής μελέτης, χωρίς τα αυστηρά λογικά κριτήρια που συχνά καθηλώνουν το ποίημα και ακυρώνουν τον αναγνώστη.</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descr="ΠΡΟΣΩΠΟ – Βιβλιο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50" name="Picture 6" descr="Ιουλίτα Ηλιοπούλου: Η πανέμορφη σύντροφος του Οδυσσέα Ελύτη έμεινε μαζί του  τα τελευταία 13 χρόνια της ζωής του | BOVARY"/>
          <p:cNvPicPr>
            <a:picLocks noChangeAspect="1" noChangeArrowheads="1"/>
          </p:cNvPicPr>
          <p:nvPr/>
        </p:nvPicPr>
        <p:blipFill>
          <a:blip r:embed="rId2"/>
          <a:srcRect/>
          <a:stretch>
            <a:fillRect/>
          </a:stretch>
        </p:blipFill>
        <p:spPr bwMode="auto">
          <a:xfrm>
            <a:off x="785786" y="428604"/>
            <a:ext cx="7786742" cy="573405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142984"/>
            <a:ext cx="4572000" cy="3139321"/>
          </a:xfrm>
          <a:prstGeom prst="rect">
            <a:avLst/>
          </a:prstGeom>
        </p:spPr>
        <p:txBody>
          <a:bodyPr wrap="square">
            <a:spAutoFit/>
          </a:bodyPr>
          <a:lstStyle/>
          <a:p>
            <a:r>
              <a:rPr lang="el-GR" b="1" dirty="0" smtClean="0"/>
              <a:t>      Ξεκίνησα </a:t>
            </a:r>
            <a:r>
              <a:rPr lang="el-GR" b="1" dirty="0"/>
              <a:t>να γράφω αρκετά μικρή. Δεν βιάστηκα, ωστόσο να δημοσιεύσω</a:t>
            </a:r>
            <a:r>
              <a:rPr lang="el-GR" dirty="0"/>
              <a:t>. Το πρώτο μου βιβλίο με τίτλο </a:t>
            </a:r>
            <a:r>
              <a:rPr lang="el-GR" dirty="0">
                <a:solidFill>
                  <a:schemeClr val="tx2">
                    <a:lumMod val="60000"/>
                    <a:lumOff val="40000"/>
                  </a:schemeClr>
                </a:solidFill>
              </a:rPr>
              <a:t>“Καλούς ενιαυτούς Μάρκο”</a:t>
            </a:r>
            <a:r>
              <a:rPr lang="el-GR" dirty="0"/>
              <a:t> κυκλοφόρησε το 1988. Ο Ελύτης πάντα με ενεθάρρυνε. Ήξερε ότι αναζητούσα να βρω τη δική μου </a:t>
            </a:r>
            <a:r>
              <a:rPr lang="el-GR" b="1" dirty="0"/>
              <a:t>”ιδιωτική οδό”. </a:t>
            </a:r>
            <a:r>
              <a:rPr lang="el-GR" dirty="0"/>
              <a:t>Άλλωστε ο καθένας πορεύεται μόνος στην τέχνη και έτσι πρέπει να αντιμετωπίζεται. </a:t>
            </a:r>
            <a:r>
              <a:rPr lang="el-GR" b="1" dirty="0"/>
              <a:t>Τον Ελύτη, τον ενοχλούσε πάντα πολύ ο ετεροπροσδιορισμός, που δυστυχώς συμβαίνει κατά κόρον, κυρίως στις γυναίκες.</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Ιουλίτα Ηλιοπούλου - Ο Ελύτης για παιδιά: Ένα εικονογραφημένο βιβλίο για  τον μεγάλο Έλληνα ποιητή | CultureNow.gr"/>
          <p:cNvPicPr>
            <a:picLocks noChangeAspect="1" noChangeArrowheads="1"/>
          </p:cNvPicPr>
          <p:nvPr/>
        </p:nvPicPr>
        <p:blipFill>
          <a:blip r:embed="rId2"/>
          <a:srcRect/>
          <a:stretch>
            <a:fillRect/>
          </a:stretch>
        </p:blipFill>
        <p:spPr bwMode="auto">
          <a:xfrm>
            <a:off x="428596" y="785794"/>
            <a:ext cx="3000396" cy="4786326"/>
          </a:xfrm>
          <a:prstGeom prst="rect">
            <a:avLst/>
          </a:prstGeom>
          <a:noFill/>
        </p:spPr>
      </p:pic>
      <p:pic>
        <p:nvPicPr>
          <p:cNvPr id="59398" name="Picture 6" descr="ΔΙΣΚΟΡΥΧΕΙΟΝ / VINYLMINE: ΓΙΩΡΓΟΣ ΚΟΥΡΟΥΠΟΣ / ΙΟΥΛΙΤΑ ΗΛΙΟΠΟΥΛΟΥ  μπεμπελούνες"/>
          <p:cNvPicPr>
            <a:picLocks noChangeAspect="1" noChangeArrowheads="1"/>
          </p:cNvPicPr>
          <p:nvPr/>
        </p:nvPicPr>
        <p:blipFill>
          <a:blip r:embed="rId3"/>
          <a:srcRect/>
          <a:stretch>
            <a:fillRect/>
          </a:stretch>
        </p:blipFill>
        <p:spPr bwMode="auto">
          <a:xfrm>
            <a:off x="3786182" y="214290"/>
            <a:ext cx="5143536" cy="635798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474345"/>
            <a:ext cx="4572000" cy="5909310"/>
          </a:xfrm>
          <a:prstGeom prst="rect">
            <a:avLst/>
          </a:prstGeom>
        </p:spPr>
        <p:txBody>
          <a:bodyPr>
            <a:spAutoFit/>
          </a:bodyPr>
          <a:lstStyle/>
          <a:p>
            <a:r>
              <a:rPr lang="el-GR" dirty="0"/>
              <a:t>Τι με εμπνέει; Μα </a:t>
            </a:r>
            <a:r>
              <a:rPr lang="el-GR" b="1" dirty="0"/>
              <a:t>η ζωή, τα βιώματα, τα βαθιά συναισθήματα, η ίδια η γλώσσα με τις πολλές της δυνατότητες... </a:t>
            </a:r>
            <a:r>
              <a:rPr lang="el-GR" dirty="0"/>
              <a:t>Αυτό που με απογοητεύει πάντα είναι η υποκρισία και η ευτέλεια.</a:t>
            </a:r>
          </a:p>
          <a:p>
            <a:r>
              <a:rPr lang="el-GR" b="1" dirty="0"/>
              <a:t>Ναι, η ποίηση απευθύνεται στη σκέψη όλων, στις αισθήσεις και στην ευαισθησία μας</a:t>
            </a:r>
            <a:r>
              <a:rPr lang="el-GR" dirty="0"/>
              <a:t>. Ανοίγει ένα παράθυρο για ν’ αναπνεύσει κανείς τον αέρα εκείνο που κρύβεται μέσα στην εικοσιτετράωρη ασφυξία των πρακτικών επιταγών. Αυτόν τον ιδιωτικό αέρα, αυτήν την ανάσα ελευθερίας που, είτε ομοιοπαθητικά λειτουργεί ως παραμυθία, είτε δυναμικά οδηγεί σε μιαν απρόσμενη αποκάλυψη. Γιατί η ποίηση δεν παύει να αποτελεί μία παράλληλη οδό αντίληψης, που θα πει παιδείας, με την ευρύτερη έννοια της λέξης. Είναι μια οδός, όχι θαυμάτων αλλά πραγματικότητας, όχι επανάληψης αλλά πρωτοτυπίας, όχι μίμησης αλλά αυθεντικότητας.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Γη Μήτηρ, Ιουλίτα Ηλιοπούλου, Εκδόσεις Ύψιλον"/>
          <p:cNvPicPr>
            <a:picLocks noChangeAspect="1" noChangeArrowheads="1"/>
          </p:cNvPicPr>
          <p:nvPr/>
        </p:nvPicPr>
        <p:blipFill>
          <a:blip r:embed="rId2"/>
          <a:srcRect/>
          <a:stretch>
            <a:fillRect/>
          </a:stretch>
        </p:blipFill>
        <p:spPr bwMode="auto">
          <a:xfrm>
            <a:off x="285720" y="357166"/>
            <a:ext cx="8215370" cy="621506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751344"/>
            <a:ext cx="4572000" cy="5755422"/>
          </a:xfrm>
          <a:prstGeom prst="rect">
            <a:avLst/>
          </a:prstGeom>
        </p:spPr>
        <p:txBody>
          <a:bodyPr>
            <a:spAutoFit/>
          </a:bodyPr>
          <a:lstStyle/>
          <a:p>
            <a:r>
              <a:rPr lang="el-GR" sz="1600" dirty="0" smtClean="0">
                <a:latin typeface="Arial Black" pitchFamily="34" charset="0"/>
              </a:rPr>
              <a:t>    Υπάρχει </a:t>
            </a:r>
            <a:r>
              <a:rPr lang="el-GR" sz="1600" dirty="0">
                <a:latin typeface="Arial Black" pitchFamily="34" charset="0"/>
              </a:rPr>
              <a:t>όμως και η αληθινή μουσική που ξέρει να ακούει το ποίημα, να ανασαίνει στις δικές του αναπνοές, να το αναδεικνύει. Αυτό μόνο εννοώ μελοποίηση και αυτό αληθινά θαυμάζω· αυτό οδηγεί στην οικείωση και εμβάθυνση των νοημάτων, αλλά και σε μια νέα αισθητική απόλαυση. </a:t>
            </a:r>
            <a:r>
              <a:rPr lang="el-GR" sz="1600" dirty="0">
                <a:solidFill>
                  <a:srgbClr val="FF0000"/>
                </a:solidFill>
                <a:latin typeface="Arial Black" pitchFamily="34" charset="0"/>
              </a:rPr>
              <a:t>Δεν διασκεδάζουν η ποίηση και η μουσική, ψυχαγωγούν, κυρίως.</a:t>
            </a:r>
            <a:r>
              <a:rPr lang="el-GR" sz="1600" dirty="0">
                <a:latin typeface="Arial Black" pitchFamily="34" charset="0"/>
              </a:rPr>
              <a:t> Χρέος μας είναι να υπηρετούμε αυτήν την “αγωγή”, αυτήν την αληθινή χαρά προς την οποία, ναι, ανταποκρίνεται το κοινό. Έχω ζήσει την απόλυτη προσοχή, την ουσιαστική πνευματική συμμετοχή του κοινού, τη χαρά της ψυχικής ανάτασης -όχι μόνο στην Αθήνα, αλλά και σε μικρά νησιά, σε απομακρυσμένα μέρη, σε προγράμματα που δεν κάνουν καμία παραχώρηση, αλλά δίνουν, στο υψηλότατο επίπεδο, δείγματα αυτής της σπουδαίας τέχνης: του μελοποιημένου ποιητικού έργου».</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Η Ιουλίτα Ηλιοπούλου παρουσιάζει το βιβλίο της στη Λαμία - STEREA NEWS"/>
          <p:cNvPicPr>
            <a:picLocks noChangeAspect="1" noChangeArrowheads="1"/>
          </p:cNvPicPr>
          <p:nvPr/>
        </p:nvPicPr>
        <p:blipFill>
          <a:blip r:embed="rId2"/>
          <a:srcRect/>
          <a:stretch>
            <a:fillRect/>
          </a:stretch>
        </p:blipFill>
        <p:spPr bwMode="auto">
          <a:xfrm>
            <a:off x="857224" y="1000108"/>
            <a:ext cx="7072362" cy="47815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357166"/>
            <a:ext cx="916468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Ο πατέρας του καταγόταν από τον συνοικισμό </a:t>
            </a:r>
            <a:r>
              <a:rPr kumimoji="0" lang="el-GR" sz="1400" b="0" i="0" u="none" strike="noStrike" cap="none" normalizeH="0" baseline="0" dirty="0" err="1" smtClean="0">
                <a:ln>
                  <a:noFill/>
                </a:ln>
                <a:solidFill>
                  <a:schemeClr val="tx1">
                    <a:lumMod val="85000"/>
                    <a:lumOff val="15000"/>
                  </a:schemeClr>
                </a:solidFill>
                <a:effectLst/>
                <a:latin typeface="Arial Black" pitchFamily="34" charset="0"/>
                <a:ea typeface="Times New Roman" pitchFamily="18" charset="0"/>
                <a:cs typeface="Arial" pitchFamily="34" charset="0"/>
              </a:rPr>
              <a:t>Καλαμιάρη</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της </a:t>
            </a:r>
            <a:r>
              <a:rPr kumimoji="0" lang="el-GR" sz="1400" b="0" i="0" u="none" strike="noStrike" cap="none" normalizeH="0" baseline="0" dirty="0" err="1" smtClean="0">
                <a:ln>
                  <a:noFill/>
                </a:ln>
                <a:solidFill>
                  <a:schemeClr val="tx1">
                    <a:lumMod val="85000"/>
                    <a:lumOff val="15000"/>
                  </a:schemeClr>
                </a:solidFill>
                <a:effectLst/>
                <a:latin typeface="Arial Black" pitchFamily="34" charset="0"/>
                <a:ea typeface="Times New Roman" pitchFamily="18" charset="0"/>
                <a:cs typeface="Arial" pitchFamily="34" charset="0"/>
                <a:hlinkClick r:id="rId2" tooltip="Παναγιούδα Λέσβου"/>
              </a:rPr>
              <a:t>Παναγιούδας</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hlinkClick r:id="rId2" tooltip="Παναγιούδα Λέσβου"/>
              </a:rPr>
              <a:t> Λέσβου</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και είχε εγκατασταθεί στην πόλη του Ηρακλείου από το 1895, όταν σε συνεργασία με τον αδελφό του ίδρυσε ένα εργοστάσιο σαπωνοποιίας και </a:t>
            </a:r>
            <a:r>
              <a:rPr kumimoji="0" lang="el-GR" sz="1400" b="0" i="0" u="none" strike="noStrike" cap="none" normalizeH="0" baseline="0" dirty="0" err="1" smtClean="0">
                <a:ln>
                  <a:noFill/>
                </a:ln>
                <a:solidFill>
                  <a:schemeClr val="tx1">
                    <a:lumMod val="85000"/>
                    <a:lumOff val="15000"/>
                  </a:schemeClr>
                </a:solidFill>
                <a:effectLst/>
                <a:latin typeface="Arial Black" pitchFamily="34" charset="0"/>
                <a:ea typeface="Times New Roman" pitchFamily="18" charset="0"/>
                <a:cs typeface="Arial" pitchFamily="34" charset="0"/>
              </a:rPr>
              <a:t>πυρηνελαιουργίας</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Το παλαιότερο όνομα της οικογένειας </a:t>
            </a:r>
            <a:r>
              <a:rPr kumimoji="0" lang="el-GR" sz="1400" b="0" i="0" u="none" strike="noStrike" cap="none" normalizeH="0" baseline="0" dirty="0" err="1" smtClean="0">
                <a:ln>
                  <a:noFill/>
                </a:ln>
                <a:solidFill>
                  <a:schemeClr val="tx1">
                    <a:lumMod val="85000"/>
                    <a:lumOff val="15000"/>
                  </a:schemeClr>
                </a:solidFill>
                <a:effectLst/>
                <a:latin typeface="Arial Black" pitchFamily="34" charset="0"/>
                <a:ea typeface="Times New Roman" pitchFamily="18" charset="0"/>
                <a:cs typeface="Arial" pitchFamily="34" charset="0"/>
              </a:rPr>
              <a:t>Αλεπουδέλη</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ήταν </a:t>
            </a:r>
            <a:r>
              <a:rPr kumimoji="0" lang="el-GR" sz="1400" b="0" i="0" u="none" strike="noStrike" cap="none" normalizeH="0" baseline="0" dirty="0" err="1" smtClean="0">
                <a:ln>
                  <a:noFill/>
                </a:ln>
                <a:solidFill>
                  <a:schemeClr val="tx1">
                    <a:lumMod val="85000"/>
                    <a:lumOff val="15000"/>
                  </a:schemeClr>
                </a:solidFill>
                <a:effectLst/>
                <a:latin typeface="Arial Black" pitchFamily="34" charset="0"/>
                <a:ea typeface="Times New Roman" pitchFamily="18" charset="0"/>
                <a:cs typeface="Arial" pitchFamily="34" charset="0"/>
              </a:rPr>
              <a:t>Λεμονός</a:t>
            </a:r>
            <a:r>
              <a:rPr kumimoji="0" lang="el-GR" sz="1400" b="0" i="0" u="none" strike="noStrike" cap="none" normalizeH="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και αργότερα μετασχηματίστηκε σε </a:t>
            </a:r>
            <a:r>
              <a:rPr kumimoji="0" lang="el-GR" sz="1400" b="0" i="0" u="none" strike="noStrike" cap="none" normalizeH="0" baseline="0" dirty="0" err="1" smtClean="0">
                <a:ln>
                  <a:noFill/>
                </a:ln>
                <a:solidFill>
                  <a:schemeClr val="tx1">
                    <a:lumMod val="85000"/>
                    <a:lumOff val="15000"/>
                  </a:schemeClr>
                </a:solidFill>
                <a:effectLst/>
                <a:latin typeface="Arial Black" pitchFamily="34" charset="0"/>
                <a:ea typeface="Times New Roman" pitchFamily="18" charset="0"/>
                <a:cs typeface="Arial" pitchFamily="34" charset="0"/>
              </a:rPr>
              <a:t>Αλεπός</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Η μητέρα του καταγόταν από τον </a:t>
            </a:r>
            <a:r>
              <a:rPr kumimoji="0" lang="el-GR" sz="1400" b="0" i="0" u="none" strike="noStrike" cap="none" normalizeH="0" baseline="0" dirty="0" err="1" smtClean="0">
                <a:ln>
                  <a:noFill/>
                </a:ln>
                <a:solidFill>
                  <a:schemeClr val="tx1">
                    <a:lumMod val="85000"/>
                    <a:lumOff val="15000"/>
                  </a:schemeClr>
                </a:solidFill>
                <a:effectLst/>
                <a:latin typeface="Arial Black" pitchFamily="34" charset="0"/>
                <a:ea typeface="Times New Roman" pitchFamily="18" charset="0"/>
                <a:cs typeface="Arial" pitchFamily="34" charset="0"/>
                <a:hlinkClick r:id="rId3" tooltip="Παππάδος Λέσβου"/>
              </a:rPr>
              <a:t>Παππάδο</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της </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hlinkClick r:id="rId4" tooltip="Λέσβος"/>
              </a:rPr>
              <a:t>Λέσβου</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Το 1914 ο πατέρας του μετέφερε τα εργοστάσιά του στον </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hlinkClick r:id="rId5" tooltip="Πειραιάς"/>
              </a:rPr>
              <a:t>Πειραιά</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 και η οικογένεια εγκαταστάθηκε στην </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hlinkClick r:id="rId6" tooltip="Αθήνα"/>
              </a:rPr>
              <a:t>Αθήνα</a:t>
            </a:r>
            <a:r>
              <a:rPr kumimoji="0" lang="el-GR" sz="1400" b="0" i="0" u="none" strike="noStrike" cap="none" normalizeH="0" baseline="0" dirty="0" smtClean="0">
                <a:ln>
                  <a:noFill/>
                </a:ln>
                <a:solidFill>
                  <a:schemeClr val="tx1">
                    <a:lumMod val="85000"/>
                    <a:lumOff val="15000"/>
                  </a:schemeClr>
                </a:solidFill>
                <a:effectLst/>
                <a:latin typeface="Arial Black" pitchFamily="34" charset="0"/>
                <a:ea typeface="Times New Roman" pitchFamily="18" charset="0"/>
                <a:cs typeface="Arial" pitchFamily="34" charset="0"/>
              </a:rPr>
              <a:t>.</a:t>
            </a:r>
            <a:r>
              <a:rPr kumimoji="0" lang="el-GR" sz="1400" b="0" i="0" u="none" strike="noStrike" cap="none" normalizeH="0" baseline="0" dirty="0" smtClean="0">
                <a:ln>
                  <a:noFill/>
                </a:ln>
                <a:solidFill>
                  <a:schemeClr val="tx1">
                    <a:lumMod val="85000"/>
                    <a:lumOff val="15000"/>
                  </a:schemeClr>
                </a:solidFill>
                <a:effectLst/>
                <a:latin typeface="Arial Black" pitchFamily="34" charset="0"/>
                <a:cs typeface="Arial" pitchFamily="34" charset="0"/>
              </a:rPr>
              <a:t> </a:t>
            </a:r>
          </a:p>
        </p:txBody>
      </p:sp>
      <p:pic>
        <p:nvPicPr>
          <p:cNvPr id="3" name="2 - Εικόνα" descr="https://upload.wikimedia.org/wikipedia/commons/thumb/8/80/Elytis_family.gif/225px-Elytis_family.gif">
            <a:hlinkClick r:id="rId7"/>
          </p:cNvPr>
          <p:cNvPicPr/>
          <p:nvPr/>
        </p:nvPicPr>
        <p:blipFill>
          <a:blip r:embed="rId8"/>
          <a:srcRect/>
          <a:stretch>
            <a:fillRect/>
          </a:stretch>
        </p:blipFill>
        <p:spPr bwMode="auto">
          <a:xfrm>
            <a:off x="2643174" y="2143116"/>
            <a:ext cx="3643323" cy="342902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00298" y="785794"/>
            <a:ext cx="4572000" cy="5047536"/>
          </a:xfrm>
          <a:prstGeom prst="rect">
            <a:avLst/>
          </a:prstGeom>
        </p:spPr>
        <p:txBody>
          <a:bodyPr>
            <a:spAutoFit/>
          </a:bodyPr>
          <a:lstStyle/>
          <a:p>
            <a:r>
              <a:rPr lang="el-GR" dirty="0" smtClean="0"/>
              <a:t>       </a:t>
            </a:r>
            <a:r>
              <a:rPr lang="el-GR" sz="1600" dirty="0" smtClean="0"/>
              <a:t>«</a:t>
            </a:r>
            <a:r>
              <a:rPr lang="el-GR" sz="1600" dirty="0"/>
              <a:t>Γράφω το λιμπρέτο στη νέα όπερα του σπουδαίου συνθέτη, του Γιώργου </a:t>
            </a:r>
            <a:r>
              <a:rPr lang="el-GR" sz="1600" dirty="0" err="1" smtClean="0"/>
              <a:t>Κουρουπού</a:t>
            </a:r>
            <a:r>
              <a:rPr lang="el-GR" sz="1600" dirty="0"/>
              <a:t>, με τον τίτλο “</a:t>
            </a:r>
            <a:r>
              <a:rPr lang="el-GR" sz="1600" dirty="0">
                <a:solidFill>
                  <a:schemeClr val="accent3">
                    <a:lumMod val="75000"/>
                  </a:schemeClr>
                </a:solidFill>
              </a:rPr>
              <a:t>Ελπίς Πατρίδος</a:t>
            </a:r>
            <a:r>
              <a:rPr lang="el-GR" sz="1600" dirty="0"/>
              <a:t>” που θα παρουσιαστεί στο Μέγαρο Μουσικής </a:t>
            </a:r>
            <a:r>
              <a:rPr lang="el-GR" sz="1600" dirty="0" smtClean="0"/>
              <a:t>Αθηνών. </a:t>
            </a:r>
            <a:r>
              <a:rPr lang="el-GR" sz="1600" dirty="0"/>
              <a:t>Είναι ένα έργο που γράφτηκε με αφορμή τα διακόσια χρόνια από την Ελληνική Επανάσταση, και έχει ως άξονα τον απλό άνθρωπο της εποχής, που ελπίζει, που πονά, που τολμά, που γίνεται ήρωας. </a:t>
            </a:r>
            <a:r>
              <a:rPr lang="el-GR" sz="1600" dirty="0" smtClean="0"/>
              <a:t>Το</a:t>
            </a:r>
            <a:r>
              <a:rPr lang="el-GR" sz="1600" dirty="0"/>
              <a:t> </a:t>
            </a:r>
            <a:r>
              <a:rPr lang="el-GR" sz="1600" b="1" dirty="0"/>
              <a:t>έργο αναζητά την ψυχική εκκίνηση της Επανάστασης, αναζητά τους Ήρωες και τα γεγονότα του Αγώνα</a:t>
            </a:r>
            <a:r>
              <a:rPr lang="el-GR" sz="1600" dirty="0"/>
              <a:t>, τις Ιδέες και τα όνειρα μέσα από την καθημερινή ζωή των απλών ανθρώπων της εποχής, που μάχονται, που διστάζουν, που τολμούν, που ερωτεύονται, που ζητούν να ζήσουν ένα καλύτερο αύριο. Ιστορία και μυθοπλασία μαζί. Ο Ρήγας, ο Καποδίστριας, ο Παπαφλέσσας, οι Αγωνιστές διασταυρώνονται με τους καθημερινούς ανθρώπους και μαζί καλλιεργούν την ελπίδα για μια ελεύθερη και δημοκρατική πατρίδα, για μια ευτυχισμένη αυριανή ζωή. Αίτημα διαρκές!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571480"/>
            <a:ext cx="4572000" cy="4524315"/>
          </a:xfrm>
          <a:prstGeom prst="rect">
            <a:avLst/>
          </a:prstGeom>
        </p:spPr>
        <p:txBody>
          <a:bodyPr wrap="square">
            <a:spAutoFit/>
          </a:bodyPr>
          <a:lstStyle/>
          <a:p>
            <a:r>
              <a:rPr lang="el-GR" dirty="0" smtClean="0"/>
              <a:t>      Σκέφτηκα </a:t>
            </a:r>
            <a:r>
              <a:rPr lang="el-GR" dirty="0"/>
              <a:t>πόσες βασικές έννοιες που αφορούν διαχρονικά στην πατρίδα μας, είτε γιατί δεν τις έχουμε ακόμα αποσαφηνίσει, είτε τις προσπερνούμε, είτε τις παρερμηνεύουμε και πόσες τολμηρές θέσεις μιας άλλης πατριδογνωσίας βρίσκονται στο έργο του Ελύτη. Τότε, γεννήθηκε η ιδέα να κάνω αυτήν την ενδεικτική ανθολόγηση αποσπασμάτων πεζών κειμένων του, με γνώμονα την Ελλάδα. </a:t>
            </a:r>
            <a:r>
              <a:rPr lang="el-GR" b="1" dirty="0"/>
              <a:t>Την Ελλάδα όπως την είδε, τη γνώρισε, τη φαντάστηκε, την αγάπησε ο Ελύτης</a:t>
            </a:r>
            <a:r>
              <a:rPr lang="el-GR" dirty="0" smtClean="0"/>
              <a:t>.</a:t>
            </a:r>
            <a:r>
              <a:rPr lang="el-GR" dirty="0"/>
              <a:t> Επικεντρώθηκα στα πεζά γιατί εκεί με απόλυτη σαφήνεια και αμεσότητα διατυπώνονται ποικίλες θέσεις κι απόψεις </a:t>
            </a:r>
            <a:r>
              <a:rPr lang="el-GR" dirty="0" smtClean="0"/>
              <a:t>που </a:t>
            </a:r>
            <a:r>
              <a:rPr lang="el-GR" dirty="0"/>
              <a:t>ατόφιες βέβαια ή μεταπλασμένες, τις συναντάμε και στο ποιητικό του έργο επίσης.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www.bovary.gr/sites/default/files/inline-images/elitis.jpg"/>
          <p:cNvPicPr>
            <a:picLocks noChangeAspect="1" noChangeArrowheads="1"/>
          </p:cNvPicPr>
          <p:nvPr/>
        </p:nvPicPr>
        <p:blipFill>
          <a:blip r:embed="rId2"/>
          <a:srcRect/>
          <a:stretch>
            <a:fillRect/>
          </a:stretch>
        </p:blipFill>
        <p:spPr bwMode="auto">
          <a:xfrm>
            <a:off x="-357222" y="-142900"/>
            <a:ext cx="10263188" cy="8548677"/>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ΙΟΥΛΙΤΑ ΗΛΙΟΠΟΥΛΟΥ - Culturebook"/>
          <p:cNvPicPr>
            <a:picLocks noChangeAspect="1" noChangeArrowheads="1"/>
          </p:cNvPicPr>
          <p:nvPr/>
        </p:nvPicPr>
        <p:blipFill>
          <a:blip r:embed="rId2"/>
          <a:srcRect/>
          <a:stretch>
            <a:fillRect/>
          </a:stretch>
        </p:blipFill>
        <p:spPr bwMode="auto">
          <a:xfrm>
            <a:off x="785786" y="0"/>
            <a:ext cx="7358114" cy="685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928662" y="571481"/>
            <a:ext cx="7429552" cy="6023393"/>
          </a:xfrm>
          <a:prstGeom prst="rect">
            <a:avLst/>
          </a:prstGeom>
          <a:solidFill>
            <a:srgbClr val="FFFFFF"/>
          </a:solidFill>
          <a:ln w="9525">
            <a:noFill/>
            <a:miter lim="800000"/>
            <a:headEnd/>
            <a:tailEnd/>
          </a:ln>
          <a:effectLst/>
        </p:spPr>
        <p:txBody>
          <a:bodyPr vert="horz" wrap="square" lIns="0" tIns="0" rIns="15870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err="1" smtClean="0">
                <a:ln>
                  <a:noFill/>
                </a:ln>
                <a:solidFill>
                  <a:srgbClr val="CF220A"/>
                </a:solidFill>
                <a:effectLst/>
                <a:latin typeface="Arial" pitchFamily="34" charset="0"/>
                <a:cs typeface="Arial" pitchFamily="34" charset="0"/>
              </a:rPr>
              <a:t>Ιουλίτα</a:t>
            </a:r>
            <a:r>
              <a:rPr kumimoji="0" lang="el-GR" sz="1600" b="1" i="0" u="none" strike="noStrike" cap="none" normalizeH="0" baseline="0" dirty="0" smtClean="0">
                <a:ln>
                  <a:noFill/>
                </a:ln>
                <a:solidFill>
                  <a:srgbClr val="CF220A"/>
                </a:solidFill>
                <a:effectLst/>
                <a:latin typeface="Arial" pitchFamily="34" charset="0"/>
                <a:cs typeface="Arial" pitchFamily="34" charset="0"/>
              </a:rPr>
              <a:t> Ηλιοπούλου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900" b="1" i="0" u="none" strike="noStrike" cap="none" normalizeH="0" baseline="0" dirty="0" smtClean="0">
                <a:ln>
                  <a:noFill/>
                </a:ln>
                <a:solidFill>
                  <a:srgbClr val="F45214"/>
                </a:solidFill>
                <a:effectLst/>
                <a:latin typeface="Arial" pitchFamily="34" charset="0"/>
                <a:cs typeface="Arial" pitchFamily="34" charset="0"/>
                <a:hlinkClick r:id="rId2"/>
              </a:rPr>
              <a:t>  </a:t>
            </a:r>
            <a:endParaRPr kumimoji="0" lang="el-GR" sz="9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000000"/>
                </a:solidFill>
                <a:effectLst/>
                <a:latin typeface="Trebuchet MS" pitchFamily="34" charset="0"/>
                <a:cs typeface="Arial" pitchFamily="34" charset="0"/>
              </a:rPr>
              <a:t>Η </a:t>
            </a:r>
            <a:r>
              <a:rPr kumimoji="0" lang="el-GR" sz="1400" b="1" i="0" u="none" strike="noStrike" cap="none" normalizeH="0" baseline="0" dirty="0" err="1" smtClean="0">
                <a:ln>
                  <a:noFill/>
                </a:ln>
                <a:solidFill>
                  <a:srgbClr val="000000"/>
                </a:solidFill>
                <a:effectLst/>
                <a:latin typeface="Trebuchet MS" pitchFamily="34" charset="0"/>
                <a:cs typeface="Arial" pitchFamily="34" charset="0"/>
              </a:rPr>
              <a:t>Ιουλίτα</a:t>
            </a:r>
            <a:r>
              <a:rPr kumimoji="0" lang="el-GR" sz="1400" b="1" i="0" u="none" strike="noStrike" cap="none" normalizeH="0" baseline="0" dirty="0" smtClean="0">
                <a:ln>
                  <a:noFill/>
                </a:ln>
                <a:solidFill>
                  <a:srgbClr val="000000"/>
                </a:solidFill>
                <a:effectLst/>
                <a:latin typeface="Trebuchet MS" pitchFamily="34" charset="0"/>
                <a:cs typeface="Arial" pitchFamily="34" charset="0"/>
              </a:rPr>
              <a:t> Ηλιοπούλου γεννήθηκε στην Αθήνα το 1966. Είναι ποιήτρια, και δοκιμιογράφος. Σπούδασε Βυζαντινή και Νεοελληνική Φιλολογία στη Φιλοσοφική Σχολή του Πανεπιστημίου Αθηνών και θέατρο στη Δραματική Σχολή του Ωδείου Αθηνών. Παράλληλα με την ποίηση γράφει δοκίμια, επιμελείται εκδόσεις βιβλίων, ενώ συνεργάζεται με την Ορχήστρα των Χρωμάτων στη δημιουργία προγραμμάτων λόγου και μουσικής.</a:t>
            </a:r>
            <a:endParaRPr kumimoji="0" lang="el-GR" sz="14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000000"/>
                </a:solidFill>
                <a:effectLst/>
                <a:latin typeface="Trebuchet MS" pitchFamily="34" charset="0"/>
                <a:cs typeface="Arial" pitchFamily="34" charset="0"/>
              </a:rPr>
              <a:t/>
            </a:r>
            <a:br>
              <a:rPr kumimoji="0" lang="el-GR" sz="1400" b="1" i="0" u="none" strike="noStrike" cap="none" normalizeH="0" baseline="0" dirty="0" smtClean="0">
                <a:ln>
                  <a:noFill/>
                </a:ln>
                <a:solidFill>
                  <a:srgbClr val="000000"/>
                </a:solidFill>
                <a:effectLst/>
                <a:latin typeface="Trebuchet MS" pitchFamily="34" charset="0"/>
                <a:cs typeface="Arial" pitchFamily="34" charset="0"/>
              </a:rPr>
            </a:br>
            <a:endParaRPr kumimoji="0" lang="el-GR" sz="14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1400" b="1" dirty="0" smtClean="0">
                <a:solidFill>
                  <a:srgbClr val="C00000"/>
                </a:solidFill>
                <a:latin typeface="Trebuchet MS" pitchFamily="34" charset="0"/>
                <a:cs typeface="Arial" pitchFamily="34" charset="0"/>
              </a:rPr>
              <a:t>ΕΡΓΟΓΡΑΦΙΑ:</a:t>
            </a:r>
            <a:r>
              <a:rPr kumimoji="0" lang="el-GR" sz="1400" b="1" i="0" u="none" strike="noStrike" cap="none" normalizeH="0" baseline="0" dirty="0" smtClean="0">
                <a:ln>
                  <a:noFill/>
                </a:ln>
                <a:solidFill>
                  <a:srgbClr val="000000"/>
                </a:solidFill>
                <a:effectLst/>
                <a:latin typeface="Trebuchet MS" pitchFamily="34" charset="0"/>
                <a:cs typeface="Arial" pitchFamily="34" charset="0"/>
              </a:rPr>
              <a:t> </a:t>
            </a:r>
            <a:r>
              <a:rPr kumimoji="0" lang="el-GR" sz="1400" b="1" i="0" u="none" strike="noStrike" cap="none" normalizeH="0" baseline="0" dirty="0" smtClean="0">
                <a:ln>
                  <a:noFill/>
                </a:ln>
                <a:solidFill>
                  <a:srgbClr val="000000"/>
                </a:solidFill>
                <a:effectLst/>
                <a:latin typeface="Arial" pitchFamily="34" charset="0"/>
                <a:cs typeface="Arial" pitchFamily="34" charset="0"/>
              </a:rPr>
              <a:t/>
            </a:r>
            <a:br>
              <a:rPr kumimoji="0" lang="el-GR" sz="1400" b="1" i="0" u="none" strike="noStrike" cap="none" normalizeH="0" baseline="0" dirty="0" smtClean="0">
                <a:ln>
                  <a:noFill/>
                </a:ln>
                <a:solidFill>
                  <a:srgbClr val="000000"/>
                </a:solidFill>
                <a:effectLst/>
                <a:latin typeface="Arial" pitchFamily="34" charset="0"/>
                <a:cs typeface="Arial" pitchFamily="34" charset="0"/>
              </a:rPr>
            </a:br>
            <a:endParaRPr kumimoji="0" lang="el-GR" sz="14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400" b="1" i="0" u="none" strike="noStrike" cap="none" normalizeH="0" baseline="0" dirty="0" smtClean="0">
                <a:ln>
                  <a:noFill/>
                </a:ln>
                <a:solidFill>
                  <a:srgbClr val="000000"/>
                </a:solidFill>
                <a:effectLst/>
                <a:latin typeface="Arial" pitchFamily="34" charset="0"/>
                <a:cs typeface="Arial" pitchFamily="34" charset="0"/>
              </a:rPr>
              <a:t>Καλούς ενιαυτούς Μάρκο. Αθήνα, Υψικάμινος, 1987.</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l-GR" sz="1400" b="1" i="0" u="none" strike="noStrike" cap="none" normalizeH="0" baseline="0" dirty="0" smtClean="0">
                <a:ln>
                  <a:noFill/>
                </a:ln>
                <a:solidFill>
                  <a:srgbClr val="000000"/>
                </a:solidFill>
                <a:effectLst/>
                <a:latin typeface="Arial" pitchFamily="34" charset="0"/>
                <a:cs typeface="Arial" pitchFamily="34" charset="0"/>
              </a:rPr>
              <a:t>Δίγαμμα. Αθήνα, Ύψιλον, 1992.</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l-GR" sz="1400" b="1" i="0" u="none" strike="noStrike" cap="none" normalizeH="0" baseline="0" dirty="0" err="1" smtClean="0">
                <a:ln>
                  <a:noFill/>
                </a:ln>
                <a:solidFill>
                  <a:srgbClr val="000000"/>
                </a:solidFill>
                <a:effectLst/>
                <a:latin typeface="Arial" pitchFamily="34" charset="0"/>
                <a:cs typeface="Arial" pitchFamily="34" charset="0"/>
              </a:rPr>
              <a:t>Ευχήν</a:t>
            </a:r>
            <a:r>
              <a:rPr kumimoji="0" lang="el-GR" sz="1400" b="1" i="0" u="none" strike="noStrike" cap="none" normalizeH="0" baseline="0" dirty="0" smtClean="0">
                <a:ln>
                  <a:noFill/>
                </a:ln>
                <a:solidFill>
                  <a:srgbClr val="000000"/>
                </a:solidFill>
                <a:effectLst/>
                <a:latin typeface="Arial" pitchFamily="34" charset="0"/>
                <a:cs typeface="Arial" pitchFamily="34" charset="0"/>
              </a:rPr>
              <a:t> </a:t>
            </a:r>
            <a:r>
              <a:rPr kumimoji="0" lang="el-GR" sz="1400" b="1" i="0" u="none" strike="noStrike" cap="none" normalizeH="0" baseline="0" dirty="0" err="1" smtClean="0">
                <a:ln>
                  <a:noFill/>
                </a:ln>
                <a:solidFill>
                  <a:srgbClr val="000000"/>
                </a:solidFill>
                <a:effectLst/>
                <a:latin typeface="Arial" pitchFamily="34" charset="0"/>
                <a:cs typeface="Arial" pitchFamily="34" charset="0"/>
              </a:rPr>
              <a:t>Οδυσσεί</a:t>
            </a:r>
            <a:r>
              <a:rPr kumimoji="0" lang="el-GR" sz="1400" b="1" i="0" u="none" strike="noStrike" cap="none" normalizeH="0" baseline="0" dirty="0" smtClean="0">
                <a:ln>
                  <a:noFill/>
                </a:ln>
                <a:solidFill>
                  <a:srgbClr val="000000"/>
                </a:solidFill>
                <a:effectLst/>
                <a:latin typeface="Arial" pitchFamily="34" charset="0"/>
                <a:cs typeface="Arial" pitchFamily="34" charset="0"/>
              </a:rPr>
              <a:t>. Αθήνα, Ύψιλον, 1997.</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l-GR" sz="1400" b="1" i="0" u="none" strike="noStrike" cap="none" normalizeH="0" baseline="0" dirty="0" smtClean="0">
                <a:ln>
                  <a:noFill/>
                </a:ln>
                <a:solidFill>
                  <a:srgbClr val="000000"/>
                </a:solidFill>
                <a:effectLst/>
                <a:latin typeface="Arial" pitchFamily="34" charset="0"/>
                <a:cs typeface="Arial" pitchFamily="34" charset="0"/>
              </a:rPr>
              <a:t>Από το ένα στο δύο. Αθήνα, Ύψιλον, 2000.</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l-GR" sz="1400" b="1" i="0" u="none" strike="noStrike" cap="none" normalizeH="0" baseline="0" dirty="0" smtClean="0">
                <a:ln>
                  <a:noFill/>
                </a:ln>
                <a:solidFill>
                  <a:srgbClr val="000000"/>
                </a:solidFill>
                <a:effectLst/>
                <a:latin typeface="Arial" pitchFamily="34" charset="0"/>
                <a:cs typeface="Arial" pitchFamily="34" charset="0"/>
              </a:rPr>
              <a:t>11 τόποι για 1 καλοκαίρι. Αθήνα, Ύψιλον, 2006.</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l-GR" sz="1400" b="1" i="0" u="none" strike="noStrike" cap="none" normalizeH="0" baseline="0" dirty="0" smtClean="0">
                <a:ln>
                  <a:noFill/>
                </a:ln>
                <a:solidFill>
                  <a:srgbClr val="000000"/>
                </a:solidFill>
                <a:effectLst/>
                <a:latin typeface="Arial" pitchFamily="34" charset="0"/>
                <a:cs typeface="Arial" pitchFamily="34" charset="0"/>
              </a:rPr>
              <a:t>Τι ζητάει ο Ζήνων; Αθήνα, Ύψιλον, 2007.</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l-GR" sz="1400" b="1" i="0" u="none" strike="noStrike" cap="none" normalizeH="0" baseline="0" dirty="0" smtClean="0">
                <a:ln>
                  <a:noFill/>
                </a:ln>
                <a:solidFill>
                  <a:srgbClr val="000000"/>
                </a:solidFill>
                <a:effectLst/>
                <a:latin typeface="Arial" pitchFamily="34" charset="0"/>
                <a:cs typeface="Arial" pitchFamily="34" charset="0"/>
              </a:rPr>
              <a:t>Η κούκλα. Αθήνα, Ίκαρος, 2008</a:t>
            </a:r>
            <a:r>
              <a:rPr kumimoji="0" lang="el-GR" sz="900" b="1" i="0" u="none" strike="noStrike" cap="none" normalizeH="0" baseline="0" dirty="0" smtClean="0">
                <a:ln>
                  <a:noFill/>
                </a:ln>
                <a:solidFill>
                  <a:srgbClr val="00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1800" b="1" i="0" u="none" strike="noStrike" cap="none" normalizeH="0" baseline="0" dirty="0" smtClean="0">
              <a:ln>
                <a:noFill/>
              </a:ln>
              <a:solidFill>
                <a:srgbClr val="F45214"/>
              </a:solidFill>
              <a:effectLst/>
              <a:latin typeface="Arial" pitchFamily="34" charset="0"/>
              <a:cs typeface="Arial" pitchFamily="34" charset="0"/>
            </a:endParaRPr>
          </a:p>
        </p:txBody>
      </p:sp>
      <p:pic>
        <p:nvPicPr>
          <p:cNvPr id="49154" name="Picture 2" descr="https://blogger.googleusercontent.com/img/b/R29vZ2xl/AVvXsEhJfrohJ8Pl3J8vCa4HnWUrj9vRd_0-OjB3BR1cpvGPTCzmPF2BFDqofbbU0SoBY7Q29WtJCVv_Z7bQxnaXORgwS-FGTfg8Dq7-Dy-1ZtMFiat9P2_TmTvklEpdtVExkvOT5ZETtWpb3ss/s1600/images.jpg">
            <a:hlinkClick r:id="rId2"/>
          </p:cNvPr>
          <p:cNvPicPr>
            <a:picLocks noChangeAspect="1" noChangeArrowheads="1"/>
          </p:cNvPicPr>
          <p:nvPr/>
        </p:nvPicPr>
        <p:blipFill>
          <a:blip r:embed="rId3"/>
          <a:srcRect/>
          <a:stretch>
            <a:fillRect/>
          </a:stretch>
        </p:blipFill>
        <p:spPr bwMode="auto">
          <a:xfrm>
            <a:off x="5786446" y="2786058"/>
            <a:ext cx="2438400" cy="18764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Από «Το ψηφιδωτό της νύχτας» / Ιουλίτα Ηλιοπούλου - Χάρτης"/>
          <p:cNvPicPr>
            <a:picLocks noChangeAspect="1" noChangeArrowheads="1"/>
          </p:cNvPicPr>
          <p:nvPr/>
        </p:nvPicPr>
        <p:blipFill>
          <a:blip r:embed="rId2"/>
          <a:srcRect/>
          <a:stretch>
            <a:fillRect/>
          </a:stretch>
        </p:blipFill>
        <p:spPr bwMode="auto">
          <a:xfrm>
            <a:off x="500034" y="285728"/>
            <a:ext cx="8286808" cy="60007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751344"/>
            <a:ext cx="4572000" cy="4770537"/>
          </a:xfrm>
          <a:prstGeom prst="rect">
            <a:avLst/>
          </a:prstGeom>
        </p:spPr>
        <p:txBody>
          <a:bodyPr>
            <a:spAutoFit/>
          </a:bodyPr>
          <a:lstStyle/>
          <a:p>
            <a:r>
              <a:rPr lang="el-GR" sz="1600" dirty="0" smtClean="0">
                <a:latin typeface="Arial Black" pitchFamily="34" charset="0"/>
              </a:rPr>
              <a:t>      Είχε την τύχη να έχει δασκάλους τον</a:t>
            </a:r>
            <a:r>
              <a:rPr lang="el-GR" sz="1600" dirty="0">
                <a:latin typeface="Arial Black" pitchFamily="34" charset="0"/>
              </a:rPr>
              <a:t> </a:t>
            </a:r>
            <a:r>
              <a:rPr lang="el-GR" sz="1600" u="sng" dirty="0">
                <a:latin typeface="Arial Black" pitchFamily="34" charset="0"/>
                <a:hlinkClick r:id="rId2" tooltip="Ι.Μ. Παναγιωτόπουλος"/>
              </a:rPr>
              <a:t>Ι.Μ. Παναγιωτόπουλο</a:t>
            </a:r>
            <a:r>
              <a:rPr lang="el-GR" sz="1600" dirty="0">
                <a:latin typeface="Arial Black" pitchFamily="34" charset="0"/>
              </a:rPr>
              <a:t> και τον </a:t>
            </a:r>
            <a:r>
              <a:rPr lang="el-GR" sz="1600" u="sng" dirty="0">
                <a:latin typeface="Arial Black" pitchFamily="34" charset="0"/>
                <a:hlinkClick r:id="rId3" tooltip="Ιωάννης Κακριδής"/>
              </a:rPr>
              <a:t>Ιωάννη Θ. Κακριδή</a:t>
            </a:r>
            <a:r>
              <a:rPr lang="el-GR" sz="1600" dirty="0">
                <a:latin typeface="Arial Black" pitchFamily="34" charset="0"/>
              </a:rPr>
              <a:t>. </a:t>
            </a:r>
            <a:r>
              <a:rPr lang="el-GR" sz="1600" dirty="0" smtClean="0">
                <a:latin typeface="Arial Black" pitchFamily="34" charset="0"/>
              </a:rPr>
              <a:t>       Τα </a:t>
            </a:r>
            <a:r>
              <a:rPr lang="el-GR" sz="1600" dirty="0">
                <a:latin typeface="Arial Black" pitchFamily="34" charset="0"/>
              </a:rPr>
              <a:t>πρώτα καλοκαίρια της ζωής του τα πέρασε στην Κρήτη, τη Λέσβο και τις </a:t>
            </a:r>
            <a:r>
              <a:rPr lang="el-GR" sz="1600" u="sng" dirty="0">
                <a:latin typeface="Arial Black" pitchFamily="34" charset="0"/>
                <a:hlinkClick r:id="rId4" tooltip="Σπέτσες"/>
              </a:rPr>
              <a:t>Σπέτσες</a:t>
            </a:r>
            <a:r>
              <a:rPr lang="el-GR" sz="1600" dirty="0">
                <a:latin typeface="Arial Black" pitchFamily="34" charset="0"/>
              </a:rPr>
              <a:t>. Τον Νοέμβριο του 1920, μετά την πτώση του </a:t>
            </a:r>
            <a:r>
              <a:rPr lang="el-GR" sz="1600" u="sng" dirty="0">
                <a:latin typeface="Arial Black" pitchFamily="34" charset="0"/>
                <a:hlinkClick r:id="rId5" tooltip="Ελευθέριος Βενιζέλος"/>
              </a:rPr>
              <a:t>Ελευθερίου Βενιζέλου</a:t>
            </a:r>
            <a:r>
              <a:rPr lang="el-GR" sz="1600" dirty="0">
                <a:latin typeface="Arial Black" pitchFamily="34" charset="0"/>
              </a:rPr>
              <a:t>, η οικογένειά του αντιμετώπισε διώξεις, εξαιτίας </a:t>
            </a:r>
            <a:r>
              <a:rPr lang="el-GR" sz="1600" dirty="0" smtClean="0">
                <a:latin typeface="Arial Black" pitchFamily="34" charset="0"/>
              </a:rPr>
              <a:t>της προσήλωσής </a:t>
            </a:r>
            <a:r>
              <a:rPr lang="el-GR" sz="1600" dirty="0">
                <a:latin typeface="Arial Black" pitchFamily="34" charset="0"/>
              </a:rPr>
              <a:t>της στις </a:t>
            </a:r>
            <a:r>
              <a:rPr lang="el-GR" sz="1600" u="sng" dirty="0" err="1">
                <a:latin typeface="Arial Black" pitchFamily="34" charset="0"/>
                <a:hlinkClick r:id="rId6" tooltip="Βενιζελισμός"/>
              </a:rPr>
              <a:t>βενιζελικές</a:t>
            </a:r>
            <a:r>
              <a:rPr lang="el-GR" sz="1600" dirty="0">
                <a:latin typeface="Arial Black" pitchFamily="34" charset="0"/>
              </a:rPr>
              <a:t> ιδέες. </a:t>
            </a:r>
            <a:r>
              <a:rPr lang="el-GR" sz="1600" dirty="0" smtClean="0">
                <a:latin typeface="Arial Black" pitchFamily="34" charset="0"/>
              </a:rPr>
              <a:t>Αποκορύφωμα </a:t>
            </a:r>
            <a:r>
              <a:rPr lang="el-GR" sz="1600" dirty="0">
                <a:latin typeface="Arial Black" pitchFamily="34" charset="0"/>
              </a:rPr>
              <a:t>των διώξεων που γνώρισε η οικογένειά του ήταν η σύλληψη του πατέρα του. </a:t>
            </a:r>
            <a:endParaRPr lang="el-GR" sz="1600" dirty="0" smtClean="0">
              <a:latin typeface="Arial Black" pitchFamily="34" charset="0"/>
            </a:endParaRPr>
          </a:p>
          <a:p>
            <a:r>
              <a:rPr lang="el-GR" sz="1600" dirty="0">
                <a:latin typeface="Arial Black" pitchFamily="34" charset="0"/>
              </a:rPr>
              <a:t> </a:t>
            </a:r>
            <a:r>
              <a:rPr lang="el-GR" sz="1600" dirty="0" smtClean="0">
                <a:latin typeface="Arial Black" pitchFamily="34" charset="0"/>
              </a:rPr>
              <a:t>     Το </a:t>
            </a:r>
            <a:r>
              <a:rPr lang="el-GR" sz="1600" dirty="0">
                <a:latin typeface="Arial Black" pitchFamily="34" charset="0"/>
              </a:rPr>
              <a:t>1923 ταξίδεψε οικογενειακώς στην </a:t>
            </a:r>
            <a:r>
              <a:rPr lang="el-GR" sz="1600" u="sng" dirty="0">
                <a:latin typeface="Arial Black" pitchFamily="34" charset="0"/>
                <a:hlinkClick r:id="rId7" tooltip="Ευρώπη"/>
              </a:rPr>
              <a:t>Ευρώπη</a:t>
            </a:r>
            <a:r>
              <a:rPr lang="el-GR" sz="1600" dirty="0">
                <a:latin typeface="Arial Black" pitchFamily="34" charset="0"/>
              </a:rPr>
              <a:t>, επισκεπτόμενος την </a:t>
            </a:r>
            <a:r>
              <a:rPr lang="el-GR" sz="1600" u="sng" dirty="0">
                <a:latin typeface="Arial Black" pitchFamily="34" charset="0"/>
                <a:hlinkClick r:id="rId8" tooltip="Ιταλία"/>
              </a:rPr>
              <a:t>Ιταλία</a:t>
            </a:r>
            <a:r>
              <a:rPr lang="el-GR" sz="1600" dirty="0">
                <a:latin typeface="Arial Black" pitchFamily="34" charset="0"/>
              </a:rPr>
              <a:t>, την </a:t>
            </a:r>
            <a:r>
              <a:rPr lang="el-GR" sz="1600" u="sng" dirty="0">
                <a:latin typeface="Arial Black" pitchFamily="34" charset="0"/>
                <a:hlinkClick r:id="rId9" tooltip="Ελβετία"/>
              </a:rPr>
              <a:t>Ελβετία</a:t>
            </a:r>
            <a:r>
              <a:rPr lang="el-GR" sz="1600" dirty="0">
                <a:latin typeface="Arial Black" pitchFamily="34" charset="0"/>
              </a:rPr>
              <a:t>, τη </a:t>
            </a:r>
            <a:r>
              <a:rPr lang="el-GR" sz="1600" u="sng" dirty="0">
                <a:latin typeface="Arial Black" pitchFamily="34" charset="0"/>
                <a:hlinkClick r:id="rId10" tooltip="Γερμανία"/>
              </a:rPr>
              <a:t>Γερμανία</a:t>
            </a:r>
            <a:r>
              <a:rPr lang="el-GR" sz="1600" dirty="0">
                <a:latin typeface="Arial Black" pitchFamily="34" charset="0"/>
              </a:rPr>
              <a:t> </a:t>
            </a:r>
            <a:r>
              <a:rPr lang="el-GR" sz="1600" dirty="0" smtClean="0">
                <a:latin typeface="Arial Black" pitchFamily="34" charset="0"/>
              </a:rPr>
              <a:t>και τη</a:t>
            </a:r>
            <a:r>
              <a:rPr lang="el-GR" sz="1600" dirty="0">
                <a:latin typeface="Arial Black" pitchFamily="34" charset="0"/>
              </a:rPr>
              <a:t> </a:t>
            </a:r>
            <a:r>
              <a:rPr lang="el-GR" sz="1600" u="sng" dirty="0">
                <a:latin typeface="Arial Black" pitchFamily="34" charset="0"/>
                <a:hlinkClick r:id="rId11" tooltip="Γιουγκοσλαβία"/>
              </a:rPr>
              <a:t>Γιουγκοσλαβία</a:t>
            </a:r>
            <a:r>
              <a:rPr lang="el-GR" sz="1600" dirty="0">
                <a:latin typeface="Arial Black" pitchFamily="34" charset="0"/>
              </a:rPr>
              <a:t>. Στη </a:t>
            </a:r>
            <a:r>
              <a:rPr lang="el-GR" sz="1600" u="sng" dirty="0" err="1">
                <a:latin typeface="Arial Black" pitchFamily="34" charset="0"/>
                <a:hlinkClick r:id="rId12" tooltip="Λωζάνη"/>
              </a:rPr>
              <a:t>Λωζάνη</a:t>
            </a:r>
            <a:r>
              <a:rPr lang="el-GR" sz="1600" dirty="0">
                <a:latin typeface="Arial Black" pitchFamily="34" charset="0"/>
              </a:rPr>
              <a:t> ο ποιητής είχε την ευκαιρία να γνωρίσει από κοντά τον εξόριστο, μετά την πτώση του, Ελευθέριο Βενιζέλο.</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857233"/>
            <a:ext cx="4572000" cy="5078313"/>
          </a:xfrm>
          <a:prstGeom prst="rect">
            <a:avLst/>
          </a:prstGeom>
        </p:spPr>
        <p:txBody>
          <a:bodyPr wrap="square">
            <a:spAutoFit/>
          </a:bodyPr>
          <a:lstStyle/>
          <a:p>
            <a:r>
              <a:rPr lang="el-GR" dirty="0" smtClean="0">
                <a:latin typeface="Arial Black" pitchFamily="34" charset="0"/>
              </a:rPr>
              <a:t>     Το </a:t>
            </a:r>
            <a:r>
              <a:rPr lang="el-GR" dirty="0">
                <a:latin typeface="Arial Black" pitchFamily="34" charset="0"/>
              </a:rPr>
              <a:t>καλοκαίρι του 1928 πήρε το απολυτήριο του γυμνασίου με βαθμό 7</a:t>
            </a:r>
            <a:r>
              <a:rPr lang="el-GR" baseline="30000" dirty="0">
                <a:latin typeface="Arial Black" pitchFamily="34" charset="0"/>
              </a:rPr>
              <a:t>3/11</a:t>
            </a:r>
            <a:r>
              <a:rPr lang="el-GR" dirty="0">
                <a:latin typeface="Arial Black" pitchFamily="34" charset="0"/>
              </a:rPr>
              <a:t>. Μετά από πιέσεις των γονέων του, αποφάσισε να σπουδάσει </a:t>
            </a:r>
            <a:r>
              <a:rPr lang="el-GR" u="sng" dirty="0">
                <a:latin typeface="Arial Black" pitchFamily="34" charset="0"/>
                <a:hlinkClick r:id="rId2" tooltip="Χημεία"/>
              </a:rPr>
              <a:t>χημικός</a:t>
            </a:r>
            <a:r>
              <a:rPr lang="el-GR" dirty="0">
                <a:latin typeface="Arial Black" pitchFamily="34" charset="0"/>
              </a:rPr>
              <a:t>, ξεκινώντας ειδικά φροντιστήρια για τις εισαγωγικές εξετάσεις του επόμενου έτους. Την ίδια περίοδο ήρθε σε επαφή με το έργο του </a:t>
            </a:r>
            <a:r>
              <a:rPr lang="el-GR" u="sng" dirty="0">
                <a:latin typeface="Arial Black" pitchFamily="34" charset="0"/>
                <a:hlinkClick r:id="rId3" tooltip="Κωνσταντίνος Καβάφης"/>
              </a:rPr>
              <a:t>Κωνσταντίνου Καβάφη</a:t>
            </a:r>
            <a:r>
              <a:rPr lang="el-GR" dirty="0">
                <a:latin typeface="Arial Black" pitchFamily="34" charset="0"/>
              </a:rPr>
              <a:t> και του </a:t>
            </a:r>
            <a:r>
              <a:rPr lang="el-GR" u="sng" dirty="0">
                <a:latin typeface="Arial Black" pitchFamily="34" charset="0"/>
                <a:hlinkClick r:id="rId4" tooltip="Ανδρέας Κάλβος"/>
              </a:rPr>
              <a:t>Ανδρέα Κάλβου</a:t>
            </a:r>
            <a:r>
              <a:rPr lang="el-GR" dirty="0">
                <a:latin typeface="Arial Black" pitchFamily="34" charset="0"/>
              </a:rPr>
              <a:t> ανανεώνοντας τη γνωριμία του με τη θελκτική αρχαία </a:t>
            </a:r>
            <a:r>
              <a:rPr lang="el-GR" u="sng" dirty="0">
                <a:latin typeface="Arial Black" pitchFamily="34" charset="0"/>
                <a:hlinkClick r:id="rId5" tooltip="Λυρική ποίηση"/>
              </a:rPr>
              <a:t>λυρική ποίηση</a:t>
            </a:r>
            <a:r>
              <a:rPr lang="el-GR" dirty="0">
                <a:latin typeface="Arial Black" pitchFamily="34" charset="0"/>
              </a:rPr>
              <a:t>. Παράλληλα ανακάλυψε το έργο του </a:t>
            </a:r>
            <a:r>
              <a:rPr lang="el-GR" u="sng" dirty="0">
                <a:latin typeface="Arial Black" pitchFamily="34" charset="0"/>
                <a:hlinkClick r:id="rId6" tooltip="Πωλ Ελυάρ"/>
              </a:rPr>
              <a:t>Πωλ </a:t>
            </a:r>
            <a:r>
              <a:rPr lang="el-GR" u="sng" dirty="0" err="1">
                <a:latin typeface="Arial Black" pitchFamily="34" charset="0"/>
                <a:hlinkClick r:id="rId6" tooltip="Πωλ Ελυάρ"/>
              </a:rPr>
              <a:t>Ελυάρ</a:t>
            </a:r>
            <a:r>
              <a:rPr lang="el-GR" dirty="0">
                <a:latin typeface="Arial Black" pitchFamily="34" charset="0"/>
              </a:rPr>
              <a:t> </a:t>
            </a:r>
            <a:r>
              <a:rPr lang="el-GR" dirty="0" smtClean="0">
                <a:latin typeface="Arial Black" pitchFamily="34" charset="0"/>
              </a:rPr>
              <a:t>και των Γάλλων</a:t>
            </a:r>
            <a:r>
              <a:rPr lang="el-GR" dirty="0">
                <a:latin typeface="Arial Black" pitchFamily="34" charset="0"/>
              </a:rPr>
              <a:t> </a:t>
            </a:r>
            <a:r>
              <a:rPr lang="el-GR" u="sng" dirty="0">
                <a:latin typeface="Arial Black" pitchFamily="34" charset="0"/>
                <a:hlinkClick r:id="rId7" tooltip="Υπερρεαλισμός"/>
              </a:rPr>
              <a:t>υπερρεαλιστών</a:t>
            </a:r>
            <a:r>
              <a:rPr lang="el-GR" dirty="0">
                <a:latin typeface="Arial Black" pitchFamily="34" charset="0"/>
              </a:rPr>
              <a:t>, που επέδρασαν σημαντικά στις ιδέες του για τη </a:t>
            </a:r>
            <a:r>
              <a:rPr lang="el-GR" dirty="0" smtClean="0">
                <a:latin typeface="Arial Black" pitchFamily="34" charset="0"/>
              </a:rPr>
              <a:t>λογοτεχνία.</a:t>
            </a:r>
            <a:endParaRPr lang="el-GR" dirty="0">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43042" y="428604"/>
            <a:ext cx="6000792" cy="5816977"/>
          </a:xfrm>
          <a:prstGeom prst="rect">
            <a:avLst/>
          </a:prstGeom>
        </p:spPr>
        <p:txBody>
          <a:bodyPr wrap="square">
            <a:spAutoFit/>
          </a:bodyPr>
          <a:lstStyle/>
          <a:p>
            <a:r>
              <a:rPr lang="el-GR" dirty="0" smtClean="0"/>
              <a:t>        </a:t>
            </a:r>
            <a:r>
              <a:rPr lang="el-GR" sz="1600" dirty="0" smtClean="0">
                <a:latin typeface="Arial Black" pitchFamily="34" charset="0"/>
              </a:rPr>
              <a:t>Κάτω </a:t>
            </a:r>
            <a:r>
              <a:rPr lang="el-GR" sz="1600" dirty="0">
                <a:latin typeface="Arial Black" pitchFamily="34" charset="0"/>
              </a:rPr>
              <a:t>από την επίδραση της λογοτεχνικής του στροφής, παραιτήθηκε από την πρόθεση να ασχοληθεί με τη χημεία και το 1930 εγγράφηκε στη </a:t>
            </a:r>
            <a:r>
              <a:rPr lang="el-GR" sz="1600" u="sng" dirty="0">
                <a:latin typeface="Arial Black" pitchFamily="34" charset="0"/>
                <a:hlinkClick r:id="rId2" tooltip="Νομική Σχολή Αθηνών"/>
              </a:rPr>
              <a:t>Νομική Σχολή της Αθήνας</a:t>
            </a:r>
            <a:r>
              <a:rPr lang="el-GR" sz="1600" dirty="0">
                <a:latin typeface="Arial Black" pitchFamily="34" charset="0"/>
              </a:rPr>
              <a:t>. </a:t>
            </a:r>
            <a:endParaRPr lang="el-GR" sz="1600" dirty="0" smtClean="0">
              <a:latin typeface="Arial Black" pitchFamily="34" charset="0"/>
            </a:endParaRPr>
          </a:p>
          <a:p>
            <a:r>
              <a:rPr lang="el-GR" sz="1600" dirty="0">
                <a:latin typeface="Arial Black" pitchFamily="34" charset="0"/>
              </a:rPr>
              <a:t> </a:t>
            </a:r>
            <a:r>
              <a:rPr lang="el-GR" sz="1600" dirty="0" smtClean="0">
                <a:latin typeface="Arial Black" pitchFamily="34" charset="0"/>
              </a:rPr>
              <a:t>      Την </a:t>
            </a:r>
            <a:r>
              <a:rPr lang="el-GR" sz="1600" dirty="0">
                <a:latin typeface="Arial Black" pitchFamily="34" charset="0"/>
              </a:rPr>
              <a:t>ίδια περίοδο συνδέθηκε στενότερα με τον </a:t>
            </a:r>
            <a:r>
              <a:rPr lang="el-GR" sz="1600" dirty="0">
                <a:latin typeface="Arial Black" pitchFamily="34" charset="0"/>
                <a:hlinkClick r:id="rId3" tooltip="Γιώργος Σαραντάρης"/>
              </a:rPr>
              <a:t>Γιώργο Σαραντάρη</a:t>
            </a:r>
            <a:r>
              <a:rPr lang="el-GR" sz="1600" dirty="0">
                <a:latin typeface="Arial Black" pitchFamily="34" charset="0"/>
              </a:rPr>
              <a:t> (1908–1941), ο οποίος τον ενθάρρυνε στις ποιητικές του προσπάθειες, όταν ακόμα ο Ελύτης ταλαντευόταν σχετικά με το αν έπρεπε να δημοσιεύσει τα έργα του, ενώ τον έφερε σε επαφή και με τον κύκλο των </a:t>
            </a:r>
            <a:r>
              <a:rPr lang="el-GR" sz="1600" i="1" dirty="0">
                <a:latin typeface="Arial Black" pitchFamily="34" charset="0"/>
                <a:hlinkClick r:id="rId4" tooltip="Νέα Γράμματα (δεν έχει γραφτεί ακόμα)"/>
              </a:rPr>
              <a:t>Νέων Γραμμάτων</a:t>
            </a:r>
            <a:r>
              <a:rPr lang="el-GR" sz="1600" dirty="0">
                <a:latin typeface="Arial Black" pitchFamily="34" charset="0"/>
              </a:rPr>
              <a:t> (1935–1940, 1944). </a:t>
            </a:r>
            <a:endParaRPr lang="el-GR" sz="1600" dirty="0" smtClean="0">
              <a:latin typeface="Arial Black" pitchFamily="34" charset="0"/>
            </a:endParaRPr>
          </a:p>
          <a:p>
            <a:r>
              <a:rPr lang="el-GR" sz="1600" dirty="0">
                <a:latin typeface="Arial Black" pitchFamily="34" charset="0"/>
              </a:rPr>
              <a:t> </a:t>
            </a:r>
            <a:r>
              <a:rPr lang="el-GR" sz="1600" dirty="0" smtClean="0">
                <a:latin typeface="Arial Black" pitchFamily="34" charset="0"/>
              </a:rPr>
              <a:t>      Το </a:t>
            </a:r>
            <a:r>
              <a:rPr lang="el-GR" sz="1600" dirty="0">
                <a:latin typeface="Arial Black" pitchFamily="34" charset="0"/>
              </a:rPr>
              <a:t>περιοδικό αυτό, με διευθυντή τον </a:t>
            </a:r>
            <a:r>
              <a:rPr lang="el-GR" sz="1600" dirty="0">
                <a:latin typeface="Arial Black" pitchFamily="34" charset="0"/>
                <a:hlinkClick r:id="rId5" tooltip="Αντρέας Καραντώνης"/>
              </a:rPr>
              <a:t>Αντρέα Καραντώνη</a:t>
            </a:r>
            <a:r>
              <a:rPr lang="el-GR" sz="1600" dirty="0">
                <a:latin typeface="Arial Black" pitchFamily="34" charset="0"/>
              </a:rPr>
              <a:t> και συνεργάτες παλιούς και νεότερους αξιόλογους Έλληνες λογοτέχνες, (όπως οι Γιώργος Σεφέρης, </a:t>
            </a:r>
            <a:r>
              <a:rPr lang="el-GR" sz="1600" dirty="0">
                <a:latin typeface="Arial Black" pitchFamily="34" charset="0"/>
                <a:hlinkClick r:id="rId6" tooltip="Γεώργιος Θεοτοκάς"/>
              </a:rPr>
              <a:t>Γεώργιος Θεοτοκάς</a:t>
            </a:r>
            <a:r>
              <a:rPr lang="el-GR" sz="1600" dirty="0">
                <a:latin typeface="Arial Black" pitchFamily="34" charset="0"/>
              </a:rPr>
              <a:t>, </a:t>
            </a:r>
            <a:r>
              <a:rPr lang="el-GR" sz="1600" dirty="0">
                <a:latin typeface="Arial Black" pitchFamily="34" charset="0"/>
                <a:hlinkClick r:id="rId7" tooltip="Άγγελος Τερζάκης"/>
              </a:rPr>
              <a:t>Άγγελος Τερζάκης</a:t>
            </a:r>
            <a:r>
              <a:rPr lang="el-GR" sz="1600" dirty="0">
                <a:latin typeface="Arial Black" pitchFamily="34" charset="0"/>
              </a:rPr>
              <a:t>, </a:t>
            </a:r>
            <a:r>
              <a:rPr lang="el-GR" sz="1600" dirty="0">
                <a:latin typeface="Arial Black" pitchFamily="34" charset="0"/>
                <a:hlinkClick r:id="rId8" tooltip="Κοσμάς Πολίτης"/>
              </a:rPr>
              <a:t>Κοσμάς Πολίτης</a:t>
            </a:r>
            <a:r>
              <a:rPr lang="el-GR" sz="1600" dirty="0">
                <a:latin typeface="Arial Black" pitchFamily="34" charset="0"/>
              </a:rPr>
              <a:t>, </a:t>
            </a:r>
            <a:r>
              <a:rPr lang="el-GR" sz="1600" dirty="0">
                <a:latin typeface="Arial Black" pitchFamily="34" charset="0"/>
                <a:hlinkClick r:id="rId9" tooltip="Άγγελος Σικελιανός"/>
              </a:rPr>
              <a:t>Άγγελος Σικελιανός</a:t>
            </a:r>
            <a:r>
              <a:rPr lang="el-GR" sz="1600" dirty="0">
                <a:latin typeface="Arial Black" pitchFamily="34" charset="0"/>
              </a:rPr>
              <a:t>, κ.ά.) έφερε στην Ελλάδα τις σύγχρονες δυτικές καλλιτεχνικές </a:t>
            </a:r>
            <a:r>
              <a:rPr lang="el-GR" sz="1600" dirty="0" smtClean="0">
                <a:latin typeface="Arial Black" pitchFamily="34" charset="0"/>
              </a:rPr>
              <a:t>τάσεις. </a:t>
            </a:r>
            <a:r>
              <a:rPr lang="el-GR" sz="1600" dirty="0">
                <a:latin typeface="Arial Black" pitchFamily="34" charset="0"/>
              </a:rPr>
              <a:t>Έγινε το πνευματικό όργανο της </a:t>
            </a:r>
            <a:r>
              <a:rPr lang="el-GR" sz="1600" dirty="0">
                <a:latin typeface="Arial Black" pitchFamily="34" charset="0"/>
                <a:hlinkClick r:id="rId10" tooltip="Γενιά του ’30"/>
              </a:rPr>
              <a:t>γενιάς του '30</a:t>
            </a:r>
            <a:r>
              <a:rPr lang="el-GR" sz="1600" dirty="0">
                <a:latin typeface="Arial Black" pitchFamily="34" charset="0"/>
              </a:rPr>
              <a:t> που φιλοξένησε στις στήλες του όλα τα νεωτεριστικά στοιχεία, κρίνοντας ευνοϊκά και προβάλλοντας τις δημιουργίες των νέων Ελλήνων ποιητών.</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Ελύτης | Poetry quotes, Quotes, Beach"/>
          <p:cNvPicPr>
            <a:picLocks noChangeAspect="1" noChangeArrowheads="1"/>
          </p:cNvPicPr>
          <p:nvPr/>
        </p:nvPicPr>
        <p:blipFill>
          <a:blip r:embed="rId2"/>
          <a:srcRect/>
          <a:stretch>
            <a:fillRect/>
          </a:stretch>
        </p:blipFill>
        <p:spPr bwMode="auto">
          <a:xfrm>
            <a:off x="428596" y="428604"/>
            <a:ext cx="8563004" cy="600079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1071546"/>
            <a:ext cx="4572000" cy="3785652"/>
          </a:xfrm>
          <a:prstGeom prst="rect">
            <a:avLst/>
          </a:prstGeom>
        </p:spPr>
        <p:txBody>
          <a:bodyPr wrap="square">
            <a:spAutoFit/>
          </a:bodyPr>
          <a:lstStyle/>
          <a:p>
            <a:r>
              <a:rPr lang="el-GR" sz="1600" dirty="0" smtClean="0">
                <a:latin typeface="Arial Black" pitchFamily="34" charset="0"/>
              </a:rPr>
              <a:t>        Όπως </a:t>
            </a:r>
            <a:r>
              <a:rPr lang="el-GR" sz="1600" dirty="0">
                <a:latin typeface="Arial Black" pitchFamily="34" charset="0"/>
              </a:rPr>
              <a:t>ο Ελύτης αναγνωρίζει, το 1935 στάθηκε μια ιδιαίτερη χρονιά στην πνευματική πορεία του. Τον Ιανουάριο κυκλοφόρησε το περιοδικό </a:t>
            </a:r>
            <a:r>
              <a:rPr lang="el-GR" sz="1600" i="1" dirty="0">
                <a:latin typeface="Arial Black" pitchFamily="34" charset="0"/>
              </a:rPr>
              <a:t>Νέα Γράμματα</a:t>
            </a:r>
            <a:r>
              <a:rPr lang="el-GR" sz="1600" dirty="0">
                <a:latin typeface="Arial Black" pitchFamily="34" charset="0"/>
              </a:rPr>
              <a:t>. </a:t>
            </a:r>
            <a:endParaRPr lang="el-GR" sz="1600" dirty="0" smtClean="0">
              <a:latin typeface="Arial Black" pitchFamily="34" charset="0"/>
            </a:endParaRPr>
          </a:p>
          <a:p>
            <a:r>
              <a:rPr lang="el-GR" sz="1600" dirty="0" smtClean="0">
                <a:latin typeface="Arial Black" pitchFamily="34" charset="0"/>
              </a:rPr>
              <a:t>        Τον </a:t>
            </a:r>
            <a:r>
              <a:rPr lang="el-GR" sz="1600" dirty="0">
                <a:latin typeface="Arial Black" pitchFamily="34" charset="0"/>
              </a:rPr>
              <a:t>Φεβρουάριο γνώρισε τον </a:t>
            </a:r>
            <a:r>
              <a:rPr lang="el-GR" sz="1600" u="sng" dirty="0">
                <a:latin typeface="Arial Black" pitchFamily="34" charset="0"/>
                <a:hlinkClick r:id="rId2" tooltip="Ανδρέας Εμπειρίκος"/>
              </a:rPr>
              <a:t>Ανδρέα </a:t>
            </a:r>
            <a:r>
              <a:rPr lang="el-GR" sz="1600" u="sng" dirty="0" smtClean="0">
                <a:latin typeface="Arial Black" pitchFamily="34" charset="0"/>
                <a:hlinkClick r:id="rId2" tooltip="Ανδρέας Εμπειρίκος"/>
              </a:rPr>
              <a:t>Εμπειρίκο</a:t>
            </a:r>
            <a:r>
              <a:rPr lang="el-GR" sz="1600" u="sng" dirty="0" smtClean="0">
                <a:latin typeface="Arial Black" pitchFamily="34" charset="0"/>
              </a:rPr>
              <a:t>.</a:t>
            </a:r>
            <a:r>
              <a:rPr lang="el-GR" sz="1600" dirty="0" smtClean="0">
                <a:latin typeface="Arial Black" pitchFamily="34" charset="0"/>
              </a:rPr>
              <a:t> </a:t>
            </a:r>
            <a:r>
              <a:rPr lang="el-GR" sz="1600" dirty="0">
                <a:latin typeface="Arial Black" pitchFamily="34" charset="0"/>
              </a:rPr>
              <a:t>Τον ίδιο μήνα ο Εμπειρίκος έδωσε διάλεξη με θέμα «Υπερρεαλισμός, μια νέα ποιητική σχολή», που αποτέλεσε και την πρώτη επίσημη παρουσίαση του </a:t>
            </a:r>
            <a:r>
              <a:rPr lang="el-GR" sz="1600" dirty="0">
                <a:latin typeface="Arial Black" pitchFamily="34" charset="0"/>
                <a:hlinkClick r:id="rId3" tooltip="Υπερρεαλισμός"/>
              </a:rPr>
              <a:t>υπερρεαλισμού</a:t>
            </a:r>
            <a:r>
              <a:rPr lang="el-GR" sz="1600" dirty="0">
                <a:latin typeface="Arial Black" pitchFamily="34" charset="0"/>
              </a:rPr>
              <a:t> στο ελληνικό κοινό. Οι δύο ποιητές συνδέθηκαν με στενή φιλία, που κράτησε πάνω από 25 χρόνια. </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1095</Words>
  <Application>Microsoft Office PowerPoint</Application>
  <PresentationFormat>Προβολή στην οθόνη (4:3)</PresentationFormat>
  <Paragraphs>106</Paragraphs>
  <Slides>45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Θέμα του Office</vt:lpstr>
      <vt:lpstr>ΟΔΥΣΣΕΑΣ ΕΛΥΤΗΣ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ΙΟΥΛΙΤΑ ΗΛΙΟΠΟΥΛΟΥ</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ΟΔΥΣΣΕΑΣ ΕΛΥΤΗΣ</dc:title>
  <dc:creator>USER</dc:creator>
  <cp:lastModifiedBy>USER</cp:lastModifiedBy>
  <cp:revision>26</cp:revision>
  <dcterms:created xsi:type="dcterms:W3CDTF">2024-03-15T19:02:50Z</dcterms:created>
  <dcterms:modified xsi:type="dcterms:W3CDTF">2024-03-15T22:25:32Z</dcterms:modified>
</cp:coreProperties>
</file>