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3" r:id="rId17"/>
    <p:sldId id="274" r:id="rId18"/>
    <p:sldId id="272" r:id="rId19"/>
    <p:sldId id="275" r:id="rId20"/>
    <p:sldId id="276" r:id="rId21"/>
    <p:sldId id="277" r:id="rId22"/>
    <p:sldId id="278" r:id="rId23"/>
    <p:sldId id="264" r:id="rId24"/>
    <p:sldId id="279"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931DD35-417C-420E-B178-880D48BE4778}" type="datetimeFigureOut">
              <a:rPr lang="el-GR" smtClean="0"/>
              <a:pPr/>
              <a:t>27/3/2024</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922D7F40-997C-4B97-803E-6EB07435C91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31DD35-417C-420E-B178-880D48BE4778}" type="datetimeFigureOut">
              <a:rPr lang="el-GR" smtClean="0"/>
              <a:pPr/>
              <a:t>27/3/2024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2D7F40-997C-4B97-803E-6EB07435C91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31DD35-417C-420E-B178-880D48BE4778}" type="datetimeFigureOut">
              <a:rPr lang="el-GR" smtClean="0"/>
              <a:pPr/>
              <a:t>27/3/2024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2D7F40-997C-4B97-803E-6EB07435C91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31DD35-417C-420E-B178-880D48BE4778}" type="datetimeFigureOut">
              <a:rPr lang="el-GR" smtClean="0"/>
              <a:pPr/>
              <a:t>27/3/2024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2D7F40-997C-4B97-803E-6EB07435C91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931DD35-417C-420E-B178-880D48BE4778}" type="datetimeFigureOut">
              <a:rPr lang="el-GR" smtClean="0"/>
              <a:pPr/>
              <a:t>27/3/2024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22D7F40-997C-4B97-803E-6EB07435C91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931DD35-417C-420E-B178-880D48BE4778}" type="datetimeFigureOut">
              <a:rPr lang="el-GR" smtClean="0"/>
              <a:pPr/>
              <a:t>27/3/2024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22D7F40-997C-4B97-803E-6EB07435C91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931DD35-417C-420E-B178-880D48BE4778}" type="datetimeFigureOut">
              <a:rPr lang="el-GR" smtClean="0"/>
              <a:pPr/>
              <a:t>27/3/2024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22D7F40-997C-4B97-803E-6EB07435C91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931DD35-417C-420E-B178-880D48BE4778}" type="datetimeFigureOut">
              <a:rPr lang="el-GR" smtClean="0"/>
              <a:pPr/>
              <a:t>27/3/2024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22D7F40-997C-4B97-803E-6EB07435C91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1DD35-417C-420E-B178-880D48BE4778}" type="datetimeFigureOut">
              <a:rPr lang="el-GR" smtClean="0"/>
              <a:pPr/>
              <a:t>27/3/2024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22D7F40-997C-4B97-803E-6EB07435C91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931DD35-417C-420E-B178-880D48BE4778}" type="datetimeFigureOut">
              <a:rPr lang="el-GR" smtClean="0"/>
              <a:pPr/>
              <a:t>27/3/2024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22D7F40-997C-4B97-803E-6EB07435C91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931DD35-417C-420E-B178-880D48BE4778}" type="datetimeFigureOut">
              <a:rPr lang="el-GR" smtClean="0"/>
              <a:pPr/>
              <a:t>27/3/2024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922D7F40-997C-4B97-803E-6EB07435C91F}"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931DD35-417C-420E-B178-880D48BE4778}" type="datetimeFigureOut">
              <a:rPr lang="el-GR" smtClean="0"/>
              <a:pPr/>
              <a:t>27/3/2024</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22D7F40-997C-4B97-803E-6EB07435C91F}"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eirdsides.com/arthra-istories/5-apo-ta-chirotera-vasanistiria-olon-ton-epochon/" TargetMode="External"/><Relationship Id="rId2" Type="http://schemas.openxmlformats.org/officeDocument/2006/relationships/hyperlink" Target="https://www.mixanitouxronou.gr/to-persiko-vasanistirio-poy-epefere-argo-thanato-ta-entoma-molynan-kai-katavrochthizan-ti-sarka-toy-thymatos-etsi-ektelestike-o-dolofonos-toy-kyroy/" TargetMode="External"/><Relationship Id="rId1" Type="http://schemas.openxmlformats.org/officeDocument/2006/relationships/slideLayout" Target="../slideLayouts/slideLayout2.xml"/><Relationship Id="rId5" Type="http://schemas.openxmlformats.org/officeDocument/2006/relationships/hyperlink" Target="https://www.oneman.gr/life/10-apo-ta-pio-sklira-vasanistiria-tis-arxaiotitas-kai-tou-mesaiona/" TargetMode="External"/><Relationship Id="rId4" Type="http://schemas.openxmlformats.org/officeDocument/2006/relationships/hyperlink" Target="https://www.newsbeast.gr/weekend/arthro/1983952/i-pio-anatrichiastikes-siskeves-vasanismou-tou-meseona"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Οι πιο ανατριχιαστικές συσκευές βασανισμού του Μεσαίωνα - Newsbeast"/>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683568" y="548680"/>
            <a:ext cx="7772400" cy="1470025"/>
          </a:xfrm>
        </p:spPr>
        <p:txBody>
          <a:bodyPr>
            <a:normAutofit fontScale="90000"/>
          </a:bodyPr>
          <a:lstStyle/>
          <a:p>
            <a:r>
              <a:rPr lang="el-GR" dirty="0" smtClean="0">
                <a:solidFill>
                  <a:schemeClr val="bg1"/>
                </a:solidFill>
              </a:rPr>
              <a:t>Βασανστήρια και δεισιδαιμονίες στον Μεσαίωνα</a:t>
            </a:r>
            <a:endParaRPr lang="el-GR"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fontScale="90000"/>
          </a:bodyPr>
          <a:lstStyle/>
          <a:p>
            <a:r>
              <a:rPr lang="el-GR" b="1" dirty="0" smtClean="0"/>
              <a:t>Το Βασανιστήριο του Λαιμού</a:t>
            </a:r>
            <a:br>
              <a:rPr lang="el-GR" b="1" dirty="0" smtClean="0"/>
            </a:br>
            <a:endParaRPr lang="el-GR" dirty="0"/>
          </a:p>
        </p:txBody>
      </p:sp>
      <p:sp>
        <p:nvSpPr>
          <p:cNvPr id="3" name="Content Placeholder 2"/>
          <p:cNvSpPr>
            <a:spLocks noGrp="1"/>
          </p:cNvSpPr>
          <p:nvPr>
            <p:ph idx="1"/>
          </p:nvPr>
        </p:nvSpPr>
        <p:spPr>
          <a:xfrm>
            <a:off x="457200" y="1052736"/>
            <a:ext cx="3034680" cy="5271864"/>
          </a:xfrm>
        </p:spPr>
        <p:txBody>
          <a:bodyPr>
            <a:normAutofit lnSpcReduction="10000"/>
          </a:bodyPr>
          <a:lstStyle/>
          <a:p>
            <a:r>
              <a:rPr lang="el-GR" dirty="0" smtClean="0"/>
              <a:t>Επώδυνο και εξευτελιστικό, το βασανιστήριο σκοπό είχε να δοκιμάσει τις αντοχές του θύματος, καθώς το κλείδωμα του λαιμού μέσα σε μεταλλικό ή ξύλινο δακτύλιο εμπόδιζε το σώμα να πάρει μια πιο βολική στάση. </a:t>
            </a:r>
            <a:endParaRPr lang="el-GR" dirty="0"/>
          </a:p>
        </p:txBody>
      </p:sp>
      <p:pic>
        <p:nvPicPr>
          <p:cNvPr id="36866" name="Picture 2" descr="memmedevvalaa9a"/>
          <p:cNvPicPr>
            <a:picLocks noChangeAspect="1" noChangeArrowheads="1"/>
          </p:cNvPicPr>
          <p:nvPr/>
        </p:nvPicPr>
        <p:blipFill>
          <a:blip r:embed="rId2" cstate="print"/>
          <a:srcRect/>
          <a:stretch>
            <a:fillRect/>
          </a:stretch>
        </p:blipFill>
        <p:spPr bwMode="auto">
          <a:xfrm>
            <a:off x="3635896" y="1340768"/>
            <a:ext cx="5142776" cy="475252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Το Παλούκι</a:t>
            </a:r>
            <a:br>
              <a:rPr lang="el-GR" b="1" dirty="0" smtClean="0"/>
            </a:br>
            <a:endParaRPr lang="el-GR" dirty="0"/>
          </a:p>
        </p:txBody>
      </p:sp>
      <p:sp>
        <p:nvSpPr>
          <p:cNvPr id="3" name="Content Placeholder 2"/>
          <p:cNvSpPr>
            <a:spLocks noGrp="1"/>
          </p:cNvSpPr>
          <p:nvPr>
            <p:ph idx="1"/>
          </p:nvPr>
        </p:nvSpPr>
        <p:spPr>
          <a:xfrm>
            <a:off x="457200" y="1196752"/>
            <a:ext cx="8435280" cy="5127848"/>
          </a:xfrm>
        </p:spPr>
        <p:txBody>
          <a:bodyPr>
            <a:normAutofit/>
          </a:bodyPr>
          <a:lstStyle/>
          <a:p>
            <a:r>
              <a:rPr lang="el-GR" sz="1600" dirty="0" smtClean="0"/>
              <a:t>ένας σωρός από ξερά ξύλα με ένα παλούκι στο κέντρο, γύρω από το οποίο δενόταν το θύμα, ήταν το λαχταριστό σκηνικό για μια φωτιά που θα κατέκαιγε τις σάρκες του. Έπαιρνε συνήθως μισή ώρα μέχρι να χάσει το θύμα τις αισθήσεις του, όταν ωστόσο ο άνεμος απομάκρυνε τη φλόγα από το ανθρώπινο κορμί, το βασανιστήριο μπορούσε να κρατήσει μέχρι και 2 ώρες.</a:t>
            </a:r>
          </a:p>
          <a:p>
            <a:endParaRPr lang="el-GR" sz="1600" dirty="0" smtClean="0"/>
          </a:p>
          <a:p>
            <a:r>
              <a:rPr lang="el-GR" sz="1600" dirty="0" smtClean="0"/>
              <a:t>Οι Ιεροεξεταστές έδωσαν  στο Παλούκι μια άλλη νότα φρίκης: πριν δεθεί το σώμα πάνω του, η γλώσσα του θύματος γινόταν «σάντουιτς» ανάμεσα σε δύο καυτές πλάκες σιδήρου. Κι αυτό γιατί η πρησμένη γλώσσα του θύματος το εμπόδιζε να μιλήσει καθαρά, κάνοντας κατόπιν τις άναρθρες κραυγές του πάνω στη φωτιά ακόμα πιο τρομακτικές, άρα και πιο συναρπαστικές για το αδηφάγο πλήθος! Οι Ιεροεξεταστές πήγαν αργότερα το πράγμα στα ακρότατα όριά του, όταν απολάμβαναν τόσο πολύ το θέαμα που το θύμα δεν γλίτωνε από το παλούκι είτε ομολογούσε ούτε όχι! Μια απλή κατηγορία ως αιρετικός και ο μαρτυρικός θάνατος στο παλούκι ήταν εξασφαλισμένος.</a:t>
            </a:r>
            <a:endParaRPr lang="el-GR"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memmedevvalaa10"/>
          <p:cNvPicPr>
            <a:picLocks noChangeAspect="1" noChangeArrowheads="1"/>
          </p:cNvPicPr>
          <p:nvPr/>
        </p:nvPicPr>
        <p:blipFill>
          <a:blip r:embed="rId2" cstate="print"/>
          <a:srcRect/>
          <a:stretch>
            <a:fillRect/>
          </a:stretch>
        </p:blipFill>
        <p:spPr bwMode="auto">
          <a:xfrm>
            <a:off x="323528" y="1052736"/>
            <a:ext cx="8432680" cy="5616624"/>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r>
              <a:rPr lang="el-GR" b="1" dirty="0" smtClean="0"/>
              <a:t>Το Πιρούνι του Αιρετικού</a:t>
            </a:r>
            <a:endParaRPr lang="el-GR" b="1" dirty="0"/>
          </a:p>
        </p:txBody>
      </p:sp>
      <p:sp>
        <p:nvSpPr>
          <p:cNvPr id="3" name="Content Placeholder 2"/>
          <p:cNvSpPr>
            <a:spLocks noGrp="1"/>
          </p:cNvSpPr>
          <p:nvPr>
            <p:ph idx="1"/>
          </p:nvPr>
        </p:nvSpPr>
        <p:spPr>
          <a:xfrm>
            <a:off x="457200" y="1935480"/>
            <a:ext cx="2530624" cy="4389120"/>
          </a:xfrm>
        </p:spPr>
        <p:txBody>
          <a:bodyPr>
            <a:normAutofit fontScale="55000" lnSpcReduction="20000"/>
          </a:bodyPr>
          <a:lstStyle/>
          <a:p>
            <a:r>
              <a:rPr lang="el-GR" dirty="0" smtClean="0"/>
              <a:t> Το μεταλλικό εργαλείο της φρίκης τοποθετούνταν μεταξύ στέρνου και πηγουνιού και ασφαλιζόταν στη θέση του με ένα δερμάτινο λουρί. Το θύμα ήταν συνήθως δεμένο ανάποδα ή σε οποιαδήποτε άλλη στάση, αρκεί να μην μπορούσε να ξαπλώσει. Αιρετικοί, ψεύτες και πρωτεργάτες βλασφημιών υποβάλλονταν συνήθως στο μαρτύριο του Πιρουνιού, καθώς ο σκοπός ήταν να μην μπορούν να ανοίξουν το στόμα τους και να σκεφτούν έτσι την αποκοτιά τους να λοιδορήσουν τα θεία.</a:t>
            </a:r>
            <a:endParaRPr lang="el-GR" dirty="0"/>
          </a:p>
        </p:txBody>
      </p:sp>
      <p:pic>
        <p:nvPicPr>
          <p:cNvPr id="39938" name="Picture 2" descr="memmedevvalaa11a"/>
          <p:cNvPicPr>
            <a:picLocks noChangeAspect="1" noChangeArrowheads="1"/>
          </p:cNvPicPr>
          <p:nvPr/>
        </p:nvPicPr>
        <p:blipFill>
          <a:blip r:embed="rId2" cstate="print"/>
          <a:srcRect/>
          <a:stretch>
            <a:fillRect/>
          </a:stretch>
        </p:blipFill>
        <p:spPr bwMode="auto">
          <a:xfrm>
            <a:off x="3491880" y="1196752"/>
            <a:ext cx="5472608" cy="554461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4330824" cy="2376264"/>
          </a:xfrm>
        </p:spPr>
        <p:txBody>
          <a:bodyPr>
            <a:normAutofit/>
          </a:bodyPr>
          <a:lstStyle/>
          <a:p>
            <a:r>
              <a:rPr lang="el-GR" b="1" dirty="0" smtClean="0"/>
              <a:t>Ο Κλοιός</a:t>
            </a:r>
            <a:br>
              <a:rPr lang="el-GR" b="1" dirty="0" smtClean="0"/>
            </a:br>
            <a:r>
              <a:rPr lang="el-GR" dirty="0" smtClean="0"/>
              <a:t/>
            </a:r>
            <a:br>
              <a:rPr lang="el-GR" dirty="0" smtClean="0"/>
            </a:br>
            <a:endParaRPr lang="el-GR" dirty="0"/>
          </a:p>
        </p:txBody>
      </p:sp>
      <p:sp>
        <p:nvSpPr>
          <p:cNvPr id="3" name="Content Placeholder 2"/>
          <p:cNvSpPr>
            <a:spLocks noGrp="1"/>
          </p:cNvSpPr>
          <p:nvPr>
            <p:ph idx="1"/>
          </p:nvPr>
        </p:nvSpPr>
        <p:spPr>
          <a:xfrm>
            <a:off x="457200" y="1935480"/>
            <a:ext cx="3178696" cy="4389120"/>
          </a:xfrm>
        </p:spPr>
        <p:txBody>
          <a:bodyPr>
            <a:normAutofit fontScale="47500" lnSpcReduction="20000"/>
          </a:bodyPr>
          <a:lstStyle/>
          <a:p>
            <a:r>
              <a:rPr lang="el-GR" dirty="0" smtClean="0"/>
              <a:t>Δύο παράλληλες ξύλινες επιφάνειες ασφάλιζαν τον λαιμό και τους καρπούς του θύματος αφήνοντάς το έρμαιο στις κολασμένες βουλές του δήμιου. Ο κλοιός δεν αποτελούσε συσκευή βασανισμού από μόνος του, αν και σίγουρα δεν θα ένιωθε άνετα ο άνθρωπος εκεί μέσα. Η συσκευή τοποθετούνταν σε δημόσια θέα με σκοπό να ταπεινωθεί και να εξευτελιστεί το θύμα για τα κρίματά του. Το κοινό εκσφενδόνιζε αντικείμενα κατά του εγκληματία, από περιττώματα, μουχλιασμένα λαχανικά και νεκρά ζώα μέχρι πέτρες και άλλα αντικείμενα. Η «θητεία» στον κλοιό διαρκούσε ανάλογα με το αδίκημα και τις ορέξεις του κόσμου, ενώ δεν ήταν λίγες οι φορές που τα θύματα ξυλοκοπούνταν μέχρι θανάτου από το πλήθος. Και βέβαια ο κλοιός χρησιμοποιούνταν συχνά με συνδυασμό με άλλες φρικιαστικές τεχνικές, όπως μαστίγωμα ή ακόμα και ακρωτηριασμός. </a:t>
            </a:r>
            <a:endParaRPr lang="el-GR" dirty="0"/>
          </a:p>
        </p:txBody>
      </p:sp>
      <p:pic>
        <p:nvPicPr>
          <p:cNvPr id="38914" name="Picture 2" descr="memmedevvalaa12"/>
          <p:cNvPicPr>
            <a:picLocks noChangeAspect="1" noChangeArrowheads="1"/>
          </p:cNvPicPr>
          <p:nvPr/>
        </p:nvPicPr>
        <p:blipFill>
          <a:blip r:embed="rId2" cstate="print"/>
          <a:srcRect/>
          <a:stretch>
            <a:fillRect/>
          </a:stretch>
        </p:blipFill>
        <p:spPr bwMode="auto">
          <a:xfrm>
            <a:off x="4139952" y="1484784"/>
            <a:ext cx="4535328" cy="482453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229600" cy="1143000"/>
          </a:xfrm>
        </p:spPr>
        <p:txBody>
          <a:bodyPr>
            <a:normAutofit fontScale="90000"/>
          </a:bodyPr>
          <a:lstStyle/>
          <a:p>
            <a:r>
              <a:rPr lang="el-GR" b="1" dirty="0" smtClean="0"/>
              <a:t>Το Βασανιστήριο του Φέρετρου</a:t>
            </a:r>
            <a:br>
              <a:rPr lang="el-GR" b="1" dirty="0" smtClean="0"/>
            </a:br>
            <a:endParaRPr lang="el-GR" dirty="0"/>
          </a:p>
        </p:txBody>
      </p:sp>
      <p:sp>
        <p:nvSpPr>
          <p:cNvPr id="3" name="Content Placeholder 2"/>
          <p:cNvSpPr>
            <a:spLocks noGrp="1"/>
          </p:cNvSpPr>
          <p:nvPr>
            <p:ph idx="1"/>
          </p:nvPr>
        </p:nvSpPr>
        <p:spPr>
          <a:xfrm>
            <a:off x="457200" y="1935480"/>
            <a:ext cx="4114800" cy="4389120"/>
          </a:xfrm>
        </p:spPr>
        <p:txBody>
          <a:bodyPr>
            <a:normAutofit fontScale="85000" lnSpcReduction="10000"/>
          </a:bodyPr>
          <a:lstStyle/>
          <a:p>
            <a:r>
              <a:rPr lang="el-GR" dirty="0" smtClean="0"/>
              <a:t>Το θύμα κλεινόταν μέσα στο μεταλλικό κλουβί, που ήταν κατά τι μεγαλύτερο από το ανθρώπινο σώμα. Ο σκοπός εδώ ήταν το σώμα να παραμένει στριμωγμένο στο εσωτερικό του κλουβιού, το οποίο κρεμόταν συνήθως από δέντρο ή αγχόνη. Το φρικτό με το Φέρετρο είναι ότι το θύμα αφηνόταν για τόσο καιρό μέσα που το κλουβί ξανάνοιγε μόνο όταν τα όρνια είχαν τραφεί με τα απομεινάρια του.</a:t>
            </a:r>
            <a:endParaRPr lang="el-GR" dirty="0"/>
          </a:p>
        </p:txBody>
      </p:sp>
      <p:pic>
        <p:nvPicPr>
          <p:cNvPr id="45058" name="Picture 2" descr="memmedevvalaa13a"/>
          <p:cNvPicPr>
            <a:picLocks noChangeAspect="1" noChangeArrowheads="1"/>
          </p:cNvPicPr>
          <p:nvPr/>
        </p:nvPicPr>
        <p:blipFill>
          <a:blip r:embed="rId2" cstate="print"/>
          <a:srcRect/>
          <a:stretch>
            <a:fillRect/>
          </a:stretch>
        </p:blipFill>
        <p:spPr bwMode="auto">
          <a:xfrm>
            <a:off x="5292080" y="1412776"/>
            <a:ext cx="3600400" cy="504056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fontScale="90000"/>
          </a:bodyPr>
          <a:lstStyle/>
          <a:p>
            <a:r>
              <a:rPr lang="el-GR" b="1" dirty="0" smtClean="0"/>
              <a:t>Η Σιδηρά Κόρη</a:t>
            </a:r>
            <a:br>
              <a:rPr lang="el-GR" b="1" dirty="0" smtClean="0"/>
            </a:br>
            <a:endParaRPr lang="el-GR" dirty="0"/>
          </a:p>
        </p:txBody>
      </p:sp>
      <p:sp>
        <p:nvSpPr>
          <p:cNvPr id="3" name="Content Placeholder 2"/>
          <p:cNvSpPr>
            <a:spLocks noGrp="1"/>
          </p:cNvSpPr>
          <p:nvPr>
            <p:ph idx="1"/>
          </p:nvPr>
        </p:nvSpPr>
        <p:spPr>
          <a:xfrm>
            <a:off x="457200" y="836712"/>
            <a:ext cx="3826768" cy="5760640"/>
          </a:xfrm>
        </p:spPr>
        <p:txBody>
          <a:bodyPr>
            <a:normAutofit fontScale="85000" lnSpcReduction="20000"/>
          </a:bodyPr>
          <a:lstStyle/>
          <a:p>
            <a:r>
              <a:rPr lang="el-GR" dirty="0" smtClean="0"/>
              <a:t>Οι διπλές πόρτες της κατακόρυφης σαρκοφάγου, που διέθεταν καρφιά στις εσωτερικές τους επιφάνειες, άνοιγαν από μπροστά για να μπει το θύμα μέσα στη συσκευή. Κι όταν έκλειναν οι πόρτες της κολάσεως, τα στρατηγικά τοποθετημένα καρφιά έβλαπταν ανεπανόρθωτα τα ζωτικά όργανα του ανθρώπου. τα καρφιά ήταν σχετικώς κοντά, για να μην αποβούν τα τραύματα μοιραία αμέσως. Αντιθέτως, το θύμα σφάδαζε από τον πόνο και πέθαινε τελικά από αιμορραγία μερικές ώρες αργότερα.</a:t>
            </a:r>
            <a:endParaRPr lang="el-GR" dirty="0"/>
          </a:p>
        </p:txBody>
      </p:sp>
      <p:pic>
        <p:nvPicPr>
          <p:cNvPr id="43010" name="Picture 2" descr="memmedevvalaa14"/>
          <p:cNvPicPr>
            <a:picLocks noChangeAspect="1" noChangeArrowheads="1"/>
          </p:cNvPicPr>
          <p:nvPr/>
        </p:nvPicPr>
        <p:blipFill>
          <a:blip r:embed="rId2" cstate="print"/>
          <a:srcRect/>
          <a:stretch>
            <a:fillRect/>
          </a:stretch>
        </p:blipFill>
        <p:spPr bwMode="auto">
          <a:xfrm>
            <a:off x="4788024" y="908720"/>
            <a:ext cx="4257149" cy="576064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r>
              <a:rPr lang="el-GR" b="1" dirty="0" smtClean="0"/>
              <a:t>Η Κόρη του Οδοκαθαριστή</a:t>
            </a:r>
            <a:br>
              <a:rPr lang="el-GR" b="1" dirty="0" smtClean="0"/>
            </a:br>
            <a:r>
              <a:rPr lang="el-GR" dirty="0" smtClean="0"/>
              <a:t/>
            </a:r>
            <a:br>
              <a:rPr lang="el-GR" dirty="0" smtClean="0"/>
            </a:br>
            <a:endParaRPr lang="el-GR" dirty="0"/>
          </a:p>
        </p:txBody>
      </p:sp>
      <p:sp>
        <p:nvSpPr>
          <p:cNvPr id="3" name="Content Placeholder 2"/>
          <p:cNvSpPr>
            <a:spLocks noGrp="1"/>
          </p:cNvSpPr>
          <p:nvPr>
            <p:ph idx="1"/>
          </p:nvPr>
        </p:nvSpPr>
        <p:spPr>
          <a:xfrm>
            <a:off x="251520" y="764704"/>
            <a:ext cx="3816424" cy="5904656"/>
          </a:xfrm>
        </p:spPr>
        <p:txBody>
          <a:bodyPr>
            <a:normAutofit fontScale="85000" lnSpcReduction="20000"/>
          </a:bodyPr>
          <a:lstStyle/>
          <a:p>
            <a:r>
              <a:rPr lang="el-GR" dirty="0" smtClean="0"/>
              <a:t>Αποτελείται από έναν σιδερένιο κρίκο με έναν σφιγκτήρα στο κέντρο του. Το θύμα έπρεπε να συρθεί σκυφτό στη συσκευή, την ώρα που αυτή ασφαλιζόταν περιστρεφόμενη γύρω από την πλάτη του. Ο δήμιος χρησιμοποιούσε τη βίδα για να σφίξει κατά βούληση τον κλοιό, συνθλίβοντας το θύμα ολοένα και περισσότερο. Εντέλει, στέρνο και πλευρά έσπαγαν, την ώρα που η σπονδυλική στήλη γινόταν κομμάτια. Κι όταν το πράγμα έπρεπε να γίνει θανατηφόρο, ο κλοιός έκλεινε τόσο πολύ που το αίμα εκτοξευόταν από τις κοιλότητες του σώματος.</a:t>
            </a:r>
            <a:endParaRPr lang="el-GR" dirty="0"/>
          </a:p>
        </p:txBody>
      </p:sp>
      <p:pic>
        <p:nvPicPr>
          <p:cNvPr id="41986" name="Picture 2" descr="memmedevvalaa16"/>
          <p:cNvPicPr>
            <a:picLocks noChangeAspect="1" noChangeArrowheads="1"/>
          </p:cNvPicPr>
          <p:nvPr/>
        </p:nvPicPr>
        <p:blipFill>
          <a:blip r:embed="rId2" cstate="print"/>
          <a:srcRect/>
          <a:stretch>
            <a:fillRect/>
          </a:stretch>
        </p:blipFill>
        <p:spPr bwMode="auto">
          <a:xfrm>
            <a:off x="4716016" y="1052736"/>
            <a:ext cx="4248472" cy="54006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Ο Τσακιστής Κεφαλιών</a:t>
            </a:r>
            <a:br>
              <a:rPr lang="el-GR" b="1" dirty="0" smtClean="0"/>
            </a:br>
            <a:endParaRPr lang="el-GR" dirty="0"/>
          </a:p>
        </p:txBody>
      </p:sp>
      <p:sp>
        <p:nvSpPr>
          <p:cNvPr id="3" name="Content Placeholder 2"/>
          <p:cNvSpPr>
            <a:spLocks noGrp="1"/>
          </p:cNvSpPr>
          <p:nvPr>
            <p:ph idx="1"/>
          </p:nvPr>
        </p:nvSpPr>
        <p:spPr>
          <a:xfrm>
            <a:off x="457200" y="1935480"/>
            <a:ext cx="3682752" cy="4389120"/>
          </a:xfrm>
        </p:spPr>
        <p:txBody>
          <a:bodyPr>
            <a:normAutofit fontScale="92500" lnSpcReduction="10000"/>
          </a:bodyPr>
          <a:lstStyle/>
          <a:p>
            <a:r>
              <a:rPr lang="el-GR" dirty="0" smtClean="0"/>
              <a:t>Το θύμα ακουμπούσε το πηγούνι του στη βάση της συσκευής και το μεταλλικό καπέλο τοποθετούνταν στο κεφάλι του. Το μόνο που είχε να κάνει ο δήμιος ήταν να περιστρέψει αργά και βασανιστικά τη χειρολαβή, συντρίβοντας τα κόκαλα του προσώπου και το κρανίο τελικά του δύσμοιρου.</a:t>
            </a:r>
            <a:endParaRPr lang="el-GR" dirty="0"/>
          </a:p>
        </p:txBody>
      </p:sp>
      <p:pic>
        <p:nvPicPr>
          <p:cNvPr id="44034" name="Picture 2" descr="memmedevvalaa17a"/>
          <p:cNvPicPr>
            <a:picLocks noChangeAspect="1" noChangeArrowheads="1"/>
          </p:cNvPicPr>
          <p:nvPr/>
        </p:nvPicPr>
        <p:blipFill>
          <a:blip r:embed="rId2" cstate="print"/>
          <a:srcRect/>
          <a:stretch>
            <a:fillRect/>
          </a:stretch>
        </p:blipFill>
        <p:spPr bwMode="auto">
          <a:xfrm>
            <a:off x="5364088" y="1412776"/>
            <a:ext cx="3528392" cy="5013176"/>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solidFill>
                  <a:srgbClr val="C00000"/>
                </a:solidFill>
              </a:rPr>
              <a:t>Ο Ματωμένος αετός</a:t>
            </a:r>
            <a:endParaRPr lang="el-GR" dirty="0">
              <a:solidFill>
                <a:srgbClr val="C00000"/>
              </a:solidFill>
            </a:endParaRPr>
          </a:p>
        </p:txBody>
      </p:sp>
      <p:sp>
        <p:nvSpPr>
          <p:cNvPr id="3" name="Content Placeholder 2"/>
          <p:cNvSpPr>
            <a:spLocks noGrp="1"/>
          </p:cNvSpPr>
          <p:nvPr>
            <p:ph idx="1"/>
          </p:nvPr>
        </p:nvSpPr>
        <p:spPr>
          <a:xfrm>
            <a:off x="457200" y="1935480"/>
            <a:ext cx="7859216" cy="4389120"/>
          </a:xfrm>
        </p:spPr>
        <p:txBody>
          <a:bodyPr>
            <a:normAutofit fontScale="92500" lnSpcReduction="10000"/>
          </a:bodyPr>
          <a:lstStyle/>
          <a:p>
            <a:r>
              <a:rPr lang="el-GR" dirty="0" smtClean="0"/>
              <a:t>Η συγκεκριμένη μέθοδο, αφότου το θύμα δενόταν χειροπόδαρα για να εξασφαλιστεί πως δεν θα μπορούσε να διαφύγει με κανένα τρόπο το αποτρόπαιο πεπρωμένο του, ο εκτελεστής το χάρασσε από το ύψος του κόκκυγα ως τον θωρακικό κλωβό. Έπειτα κάθε πλευρό αποκοπτόταν μεθοδικά από την σπονδυλική στήλη, αφήνοντας έτσι τις άκρες να προεξέχουν προς τα έξω θυμίζοντας πράγματι φτερά αετού. Τα εσωτερικά όργανα του ατόμου ήταν εκτεθειμένα και ανά πάσα στιγμή ο εκτελεστής-βασανιστής μπορούσε να τα αφαιρέσει. Μερικές φορές, σαν ο πόνος να μην ήταν ήδη αρκετός, σκόρπιζαν αλάτι πάνω στην ανοιχτή πληγή.</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850106"/>
          </a:xfrm>
        </p:spPr>
        <p:txBody>
          <a:bodyPr>
            <a:normAutofit fontScale="90000"/>
          </a:bodyPr>
          <a:lstStyle/>
          <a:p>
            <a:r>
              <a:rPr lang="el-GR" b="1" dirty="0"/>
              <a:t>Το Βασανιστήριο του Πριονιού</a:t>
            </a:r>
            <a:br>
              <a:rPr lang="el-GR" b="1" dirty="0"/>
            </a:br>
            <a:endParaRPr lang="el-GR" dirty="0"/>
          </a:p>
        </p:txBody>
      </p:sp>
      <p:sp>
        <p:nvSpPr>
          <p:cNvPr id="3" name="Content Placeholder 2"/>
          <p:cNvSpPr>
            <a:spLocks noGrp="1"/>
          </p:cNvSpPr>
          <p:nvPr>
            <p:ph idx="1"/>
          </p:nvPr>
        </p:nvSpPr>
        <p:spPr>
          <a:xfrm>
            <a:off x="395536" y="1052736"/>
            <a:ext cx="4330824" cy="4525963"/>
          </a:xfrm>
        </p:spPr>
        <p:txBody>
          <a:bodyPr>
            <a:normAutofit fontScale="92500" lnSpcReduction="20000"/>
          </a:bodyPr>
          <a:lstStyle/>
          <a:p>
            <a:r>
              <a:rPr lang="el-GR" dirty="0" smtClean="0"/>
              <a:t>Η </a:t>
            </a:r>
            <a:r>
              <a:rPr lang="el-GR" dirty="0"/>
              <a:t>μέθοδος περιλάμβανε το ανάποδο κρέμασμα του θύματος, κι αυτό για να τρέχει το αίμα στο κεφάλι του κρατώντας το έτσι διαρκώς σε εγρήγορση, καθώς μια λιποθυμία θα χαλούσε όλο το αρρωστημένο κέφι. Ο δήμιος πριόνιζε τις σάρκες του δράστη μέχρι να τον κόψει στα δύο, αν και συνήθως σταματούσε στην κοιλιά, ώστε να παραταθεί το μαρτύριο.</a:t>
            </a:r>
          </a:p>
        </p:txBody>
      </p:sp>
      <p:pic>
        <p:nvPicPr>
          <p:cNvPr id="27650" name="Picture 2" descr="memmedevvalaa1a"/>
          <p:cNvPicPr>
            <a:picLocks noChangeAspect="1" noChangeArrowheads="1"/>
          </p:cNvPicPr>
          <p:nvPr/>
        </p:nvPicPr>
        <p:blipFill>
          <a:blip r:embed="rId2" cstate="print"/>
          <a:srcRect/>
          <a:stretch>
            <a:fillRect/>
          </a:stretch>
        </p:blipFill>
        <p:spPr bwMode="auto">
          <a:xfrm>
            <a:off x="4572000" y="908720"/>
            <a:ext cx="4572000" cy="576064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https://weirdsides.com/wp-content/uploads/2020/03/12-25-300x276.jpg"/>
          <p:cNvPicPr>
            <a:picLocks noChangeAspect="1" noChangeArrowheads="1"/>
          </p:cNvPicPr>
          <p:nvPr/>
        </p:nvPicPr>
        <p:blipFill>
          <a:blip r:embed="rId2" cstate="print"/>
          <a:srcRect/>
          <a:stretch>
            <a:fillRect/>
          </a:stretch>
        </p:blipFill>
        <p:spPr bwMode="auto">
          <a:xfrm>
            <a:off x="1115616" y="764704"/>
            <a:ext cx="7164288" cy="5388018"/>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29600" cy="2376264"/>
          </a:xfrm>
        </p:spPr>
        <p:txBody>
          <a:bodyPr>
            <a:normAutofit/>
          </a:bodyPr>
          <a:lstStyle/>
          <a:p>
            <a:r>
              <a:rPr lang="el-GR" b="1" dirty="0" smtClean="0">
                <a:solidFill>
                  <a:srgbClr val="C00000"/>
                </a:solidFill>
              </a:rPr>
              <a:t>Κρέμασμα – Πνίξιμο – Διαμελισμός</a:t>
            </a:r>
            <a:r>
              <a:rPr lang="el-GR" b="1" dirty="0" smtClean="0"/>
              <a:t/>
            </a:r>
            <a:br>
              <a:rPr lang="el-GR" b="1" dirty="0" smtClean="0"/>
            </a:b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 Η βασανιστική τεχνική περιλάμβανε τη μεταφορά του δεμένου πάνω σε μια Σκάφη θύματος στον τόπο του δημόσιου εξευτελισμού του. Εκεί τον κρεμούσαν κανονικά σε μια αγχόνη, αν και για μικρό χρονικό διάστημα, ώστε να κατέβει από το ικρίωμα μισοπεθαμένος. Κατόπιν βασανιζόταν με παραδοσιακούς τρόπους και το δεύτερο αυτό στάδιο έληγε με το ξεκοίλιασμα του θύματος και τον ευνουχισμό του, όταν τα εντόσθια ή τα γεννητικά του όργανα (ή και τα δυο) τοποθετούνταν στο στόμα του (πνίξιμο). Στο τρίτο και τελικό στάδιο, ο καταδικασμένος διαχωριζόταν στα τέσσερα, με τη βοήθεια ισάριθμων αλόγων, την ώρα που ο δήμιος του έπαιρνε το κεφάλι…</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endParaRPr lang="el-GR"/>
          </a:p>
        </p:txBody>
      </p:sp>
      <p:pic>
        <p:nvPicPr>
          <p:cNvPr id="86018" name="Picture 2" descr="memmedevvalaa21a"/>
          <p:cNvPicPr>
            <a:picLocks noChangeAspect="1" noChangeArrowheads="1"/>
          </p:cNvPicPr>
          <p:nvPr/>
        </p:nvPicPr>
        <p:blipFill>
          <a:blip r:embed="rId2" cstate="print"/>
          <a:srcRect/>
          <a:stretch>
            <a:fillRect/>
          </a:stretch>
        </p:blipFill>
        <p:spPr bwMode="auto">
          <a:xfrm>
            <a:off x="107504" y="188640"/>
            <a:ext cx="8892480" cy="666936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l-GR" dirty="0" smtClean="0"/>
              <a:t>Βιβλιογραφία </a:t>
            </a:r>
            <a:endParaRPr lang="el-GR" dirty="0"/>
          </a:p>
        </p:txBody>
      </p:sp>
      <p:sp>
        <p:nvSpPr>
          <p:cNvPr id="3" name="Content Placeholder 2"/>
          <p:cNvSpPr>
            <a:spLocks noGrp="1"/>
          </p:cNvSpPr>
          <p:nvPr>
            <p:ph idx="1"/>
          </p:nvPr>
        </p:nvSpPr>
        <p:spPr>
          <a:xfrm>
            <a:off x="457200" y="1124744"/>
            <a:ext cx="8229600" cy="5199856"/>
          </a:xfrm>
        </p:spPr>
        <p:txBody>
          <a:bodyPr>
            <a:normAutofit/>
          </a:bodyPr>
          <a:lstStyle/>
          <a:p>
            <a:r>
              <a:rPr lang="en-US" sz="1800" dirty="0" smtClean="0">
                <a:hlinkClick r:id="rId2"/>
              </a:rPr>
              <a:t>https://www.mixanitouxronou.gr/to-persiko-vasanistirio-poy-epefere-argo-thanato-ta-entoma-molynan-kai-katavrochthizan-ti-sarka-toy-thymatos-etsi-ektelestike-o-dolofonos-toy-kyroy/</a:t>
            </a:r>
            <a:endParaRPr lang="el-GR" sz="1800" dirty="0" smtClean="0"/>
          </a:p>
          <a:p>
            <a:r>
              <a:rPr lang="en-US" sz="1800" dirty="0" smtClean="0">
                <a:hlinkClick r:id="rId3"/>
              </a:rPr>
              <a:t>https://weirdsides.com/arthra-istories/5-apo-ta-chirotera-vasanistiria-olon-ton-epochon/</a:t>
            </a:r>
            <a:endParaRPr lang="el-GR" sz="1800" dirty="0" smtClean="0"/>
          </a:p>
          <a:p>
            <a:r>
              <a:rPr lang="en-US" sz="1800" dirty="0" smtClean="0">
                <a:hlinkClick r:id="rId4"/>
              </a:rPr>
              <a:t>https://www.newsbeast.gr/weekend/arthro/1983952/i-pio-anatrichiastikes-siskeves-vasanismou-tou-meseona</a:t>
            </a:r>
            <a:endParaRPr lang="el-GR" sz="1800" dirty="0" smtClean="0"/>
          </a:p>
          <a:p>
            <a:r>
              <a:rPr lang="en-US" sz="1800" dirty="0" smtClean="0">
                <a:hlinkClick r:id="rId5"/>
              </a:rPr>
              <a:t>https://www.oneman.gr/life/10-apo-ta-pio-sklira-vasanistiria-tis-arxaiotitas-kai-tou-mesaiona/</a:t>
            </a:r>
            <a:endParaRPr lang="el-GR" sz="1800" dirty="0" smtClean="0"/>
          </a:p>
          <a:p>
            <a:endParaRPr lang="el-GR" sz="1800" dirty="0" smtClean="0"/>
          </a:p>
          <a:p>
            <a:endParaRPr lang="el-GR" sz="1800" dirty="0" smtClean="0"/>
          </a:p>
          <a:p>
            <a:endParaRPr lang="el-GR"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ΤΕΛΟΣ ΚΑΙ ΚΑΛΗ ΣΑΣ ΟΡΕΞΗ</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Ο Μπρούτζινος Ταύρος</a:t>
            </a:r>
            <a:br>
              <a:rPr lang="el-GR" b="1" dirty="0" smtClean="0"/>
            </a:br>
            <a:endParaRPr lang="el-GR" dirty="0"/>
          </a:p>
        </p:txBody>
      </p:sp>
      <p:sp>
        <p:nvSpPr>
          <p:cNvPr id="3" name="Content Placeholder 2"/>
          <p:cNvSpPr>
            <a:spLocks noGrp="1"/>
          </p:cNvSpPr>
          <p:nvPr>
            <p:ph idx="1"/>
          </p:nvPr>
        </p:nvSpPr>
        <p:spPr>
          <a:xfrm>
            <a:off x="457200" y="1412776"/>
            <a:ext cx="3322712" cy="4911824"/>
          </a:xfrm>
        </p:spPr>
        <p:txBody>
          <a:bodyPr>
            <a:normAutofit fontScale="62500" lnSpcReduction="20000"/>
          </a:bodyPr>
          <a:lstStyle/>
          <a:p>
            <a:r>
              <a:rPr lang="el-GR" dirty="0" smtClean="0"/>
              <a:t>Επίσης γνωστός ως Σικελικός Ταύρος, επρόκειτο για ένα κούφιο ορειχάλκινο άγαλμα που έμοιαζε στην όψη σε πραγματικό ταύρο. Τα θύματα τοποθετούνταν εντός του, με τις γλώσσες τους να κόβονται συνήθως πριν. Η πόρτα έκλεινε και μετά ξεκινούσε η ιεροτελεστία της φωτιάς: πύρινες γλώσσες τύλιγαν τον ταύρο, αφήνοντας το θύμα να «βράσει» στο εσωτερικό του, μέσα σε κραυγές οδύνης και πόνου. Οι κινήσεις απόγνωσης και τα ουρλιαχτά του θύματος έκαναν τον ταύρο να μοιάζει ζωντανός, γεγονός που έκανε το φιλοθεάμον κοινό να παραληρεί από τη μακάβρια φαντασμαγορία (ο σχεδιασμός του ήταν τέτοιος που να ενισχύει τον ήχο, κάνοντάς τον να μοιάζει με βρυχηθμούς ταύρου).</a:t>
            </a:r>
            <a:endParaRPr lang="el-GR" dirty="0"/>
          </a:p>
        </p:txBody>
      </p:sp>
      <p:pic>
        <p:nvPicPr>
          <p:cNvPr id="26626" name="Picture 2" descr="memmedevvalaa2a"/>
          <p:cNvPicPr>
            <a:picLocks noChangeAspect="1" noChangeArrowheads="1"/>
          </p:cNvPicPr>
          <p:nvPr/>
        </p:nvPicPr>
        <p:blipFill>
          <a:blip r:embed="rId2" cstate="print"/>
          <a:srcRect/>
          <a:stretch>
            <a:fillRect/>
          </a:stretch>
        </p:blipFill>
        <p:spPr bwMode="auto">
          <a:xfrm>
            <a:off x="3692358" y="1196752"/>
            <a:ext cx="5451642" cy="566124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Η Καρέκλα του Βασανισμού</a:t>
            </a:r>
            <a:br>
              <a:rPr lang="el-GR" b="1" dirty="0" smtClean="0"/>
            </a:br>
            <a:endParaRPr lang="el-GR" dirty="0"/>
          </a:p>
        </p:txBody>
      </p:sp>
      <p:sp>
        <p:nvSpPr>
          <p:cNvPr id="3" name="Content Placeholder 2"/>
          <p:cNvSpPr>
            <a:spLocks noGrp="1"/>
          </p:cNvSpPr>
          <p:nvPr>
            <p:ph idx="1"/>
          </p:nvPr>
        </p:nvSpPr>
        <p:spPr>
          <a:xfrm>
            <a:off x="457200" y="1935480"/>
            <a:ext cx="2746648" cy="4389120"/>
          </a:xfrm>
        </p:spPr>
        <p:txBody>
          <a:bodyPr>
            <a:normAutofit fontScale="70000" lnSpcReduction="20000"/>
          </a:bodyPr>
          <a:lstStyle/>
          <a:p>
            <a:r>
              <a:rPr lang="el-GR" dirty="0" smtClean="0"/>
              <a:t> Η φρικιαστική συσκευή έγινε σταθερά στα μπουντρούμια του Μεσαίωνα και παρέμεινε μάλιστα σε λειτουργία στην Ευρώπη μέχρι και τον 19ο αιώνα. Η καρέκλα της φρίκης ήταν διακοσμημένη με 500-1.000 καρφιά και διέθετε λουριά ώστε να καθηλώνεται το θύμα. Σιδερένια συνήθως, διέθετε ακόμα και χώρο για να θερμαίνεται,</a:t>
            </a:r>
            <a:endParaRPr lang="el-GR" dirty="0"/>
          </a:p>
        </p:txBody>
      </p:sp>
      <p:pic>
        <p:nvPicPr>
          <p:cNvPr id="25602" name="Picture 2" descr="memmedevvalaa3a"/>
          <p:cNvPicPr>
            <a:picLocks noChangeAspect="1" noChangeArrowheads="1"/>
          </p:cNvPicPr>
          <p:nvPr/>
        </p:nvPicPr>
        <p:blipFill>
          <a:blip r:embed="rId2" cstate="print"/>
          <a:srcRect/>
          <a:stretch>
            <a:fillRect/>
          </a:stretch>
        </p:blipFill>
        <p:spPr bwMode="auto">
          <a:xfrm>
            <a:off x="3779912" y="1412776"/>
            <a:ext cx="5128828" cy="496855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229600" cy="2076840"/>
          </a:xfrm>
        </p:spPr>
        <p:txBody>
          <a:bodyPr>
            <a:normAutofit fontScale="90000"/>
          </a:bodyPr>
          <a:lstStyle/>
          <a:p>
            <a:r>
              <a:rPr lang="el-GR" b="1" dirty="0" smtClean="0"/>
              <a:t>Ο Σφιγκτήρας Αντιχείρων</a:t>
            </a:r>
            <a:br>
              <a:rPr lang="el-GR" b="1" dirty="0" smtClean="0"/>
            </a:br>
            <a:r>
              <a:rPr lang="el-GR" dirty="0" smtClean="0"/>
              <a:t/>
            </a:r>
            <a:br>
              <a:rPr lang="el-GR" dirty="0" smtClean="0"/>
            </a:br>
            <a:endParaRPr lang="el-GR" dirty="0"/>
          </a:p>
        </p:txBody>
      </p:sp>
      <p:sp>
        <p:nvSpPr>
          <p:cNvPr id="3" name="Content Placeholder 2"/>
          <p:cNvSpPr>
            <a:spLocks noGrp="1"/>
          </p:cNvSpPr>
          <p:nvPr>
            <p:ph idx="1"/>
          </p:nvPr>
        </p:nvSpPr>
        <p:spPr>
          <a:xfrm>
            <a:off x="457200" y="1935480"/>
            <a:ext cx="3250704" cy="4389120"/>
          </a:xfrm>
        </p:spPr>
        <p:txBody>
          <a:bodyPr>
            <a:normAutofit fontScale="85000" lnSpcReduction="20000"/>
          </a:bodyPr>
          <a:lstStyle/>
          <a:p>
            <a:r>
              <a:rPr lang="el-GR" dirty="0" smtClean="0"/>
              <a:t>Τρεις μεταλλικές μπάρες ασφάλιζαν τους αντίχειρες του θύματος, με το μεταλλικό έλασμα να συνθλίβει τα δάχτυλα ανεπανόρθωτα (κάποιες φορές χρησιμοποιούνταν και στα μεγάλα δάχτυλα των ποδιών, ενώ άλλα διέθεταν και μεταλλικές απολήξεις στον μηχανισμό τους για ακόμα μεγαλύτερο πόνο)</a:t>
            </a:r>
            <a:endParaRPr lang="el-GR" dirty="0"/>
          </a:p>
        </p:txBody>
      </p:sp>
      <p:pic>
        <p:nvPicPr>
          <p:cNvPr id="34818" name="Picture 2" descr="memmedevvalaa4a"/>
          <p:cNvPicPr>
            <a:picLocks noChangeAspect="1" noChangeArrowheads="1"/>
          </p:cNvPicPr>
          <p:nvPr/>
        </p:nvPicPr>
        <p:blipFill>
          <a:blip r:embed="rId2" cstate="print"/>
          <a:srcRect/>
          <a:stretch>
            <a:fillRect/>
          </a:stretch>
        </p:blipFill>
        <p:spPr bwMode="auto">
          <a:xfrm>
            <a:off x="4211960" y="980728"/>
            <a:ext cx="4932040" cy="584599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863080"/>
          </a:xfrm>
        </p:spPr>
        <p:txBody>
          <a:bodyPr>
            <a:normAutofit fontScale="90000"/>
          </a:bodyPr>
          <a:lstStyle/>
          <a:p>
            <a:r>
              <a:rPr lang="el-GR" b="1" dirty="0" smtClean="0"/>
              <a:t>Το Ξύλινο Άλογο</a:t>
            </a:r>
            <a:br>
              <a:rPr lang="el-GR" b="1" dirty="0" smtClean="0"/>
            </a:br>
            <a:r>
              <a:rPr lang="el-GR" dirty="0" smtClean="0"/>
              <a:t/>
            </a:r>
            <a:br>
              <a:rPr lang="el-GR" dirty="0" smtClean="0"/>
            </a:br>
            <a:endParaRPr lang="el-GR" dirty="0"/>
          </a:p>
        </p:txBody>
      </p:sp>
      <p:sp>
        <p:nvSpPr>
          <p:cNvPr id="3" name="Content Placeholder 2"/>
          <p:cNvSpPr>
            <a:spLocks noGrp="1"/>
          </p:cNvSpPr>
          <p:nvPr>
            <p:ph idx="1"/>
          </p:nvPr>
        </p:nvSpPr>
        <p:spPr>
          <a:xfrm>
            <a:off x="457200" y="1935480"/>
            <a:ext cx="3538736" cy="4389120"/>
          </a:xfrm>
        </p:spPr>
        <p:txBody>
          <a:bodyPr>
            <a:normAutofit/>
          </a:bodyPr>
          <a:lstStyle/>
          <a:p>
            <a:r>
              <a:rPr lang="el-GR" dirty="0" smtClean="0"/>
              <a:t>Το γυμνό και δεμένο θύμα καθόταν πάνω στην τριγωνική ξύλινη σανίδα και ολοένα και μεγαλύτερα βάρη προσθέτονταν προοδευτικά στα πόδια του, μέχρι να διαπεράσει η σφήνα όλο του το κορμί. </a:t>
            </a:r>
            <a:endParaRPr lang="el-GR" b="1" dirty="0"/>
          </a:p>
        </p:txBody>
      </p:sp>
      <p:pic>
        <p:nvPicPr>
          <p:cNvPr id="33796" name="Picture 4" descr="Μεσαιωνολόγιο: «Ευφάνταστα Βασανιστήρια» | Η ΡΟΔΙΑΚΗ"/>
          <p:cNvPicPr>
            <a:picLocks noChangeAspect="1" noChangeArrowheads="1"/>
          </p:cNvPicPr>
          <p:nvPr/>
        </p:nvPicPr>
        <p:blipFill>
          <a:blip r:embed="rId2" cstate="print"/>
          <a:srcRect/>
          <a:stretch>
            <a:fillRect/>
          </a:stretch>
        </p:blipFill>
        <p:spPr bwMode="auto">
          <a:xfrm>
            <a:off x="3923928" y="1340768"/>
            <a:ext cx="5112568" cy="532859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Η Σκάφη</a:t>
            </a:r>
            <a:br>
              <a:rPr lang="el-GR" b="1" dirty="0" smtClean="0"/>
            </a:br>
            <a:endParaRPr lang="el-GR" dirty="0"/>
          </a:p>
        </p:txBody>
      </p:sp>
      <p:sp>
        <p:nvSpPr>
          <p:cNvPr id="3" name="Content Placeholder 2"/>
          <p:cNvSpPr>
            <a:spLocks noGrp="1"/>
          </p:cNvSpPr>
          <p:nvPr>
            <p:ph idx="1"/>
          </p:nvPr>
        </p:nvSpPr>
        <p:spPr>
          <a:xfrm>
            <a:off x="457200" y="1935480"/>
            <a:ext cx="3106688" cy="4389120"/>
          </a:xfrm>
        </p:spPr>
        <p:txBody>
          <a:bodyPr>
            <a:noAutofit/>
          </a:bodyPr>
          <a:lstStyle/>
          <a:p>
            <a:r>
              <a:rPr lang="el-GR" sz="1400" dirty="0" smtClean="0"/>
              <a:t>Έβγαινε σε πολλά μοντέλα, αν και η βασική ιδέα παρέμενε αναλλοίωτη: το θύμα δενόταν σε μια επιφάνεια και με τη βοήθεια ενός μηχανισμού, συνήθως μιας τροχαλίας, τα σχοινιά σφίγγονταν και τραβούσαν το σώμα του θύματος μέχρι να εξαρθρωθούν τα μέλη του. Αν μάλιστα η ποινή ήταν βαρύτερη, το βασανιστήριο συνεχιζόταν μέχρι τα άκρα να διαχωριστούν εντελώς από το σώμα, ενώ τίποτα δεν απέκλειε την ταυτόχρονη χρήση και άλλων μεθόδων βασανισμού. Η συχνότερη ήταν το άναμμα φωτιάς κάτω από τη σκάφη, αν και όλα τα φορητά μέσα βασανισμού μπορούσαν να παίξουν τον ρόλο τους.</a:t>
            </a:r>
            <a:endParaRPr lang="el-GR" sz="1400" dirty="0"/>
          </a:p>
        </p:txBody>
      </p:sp>
      <p:pic>
        <p:nvPicPr>
          <p:cNvPr id="32772" name="Picture 4" descr="Τα βασανιστήρια της Ιεράς Εξέτασης. Έδεναν τα χέρια και τα πόδια και τους  τραβούσαν μέχρι που έσπαγαν τα κόκαλα και τα σκοινιά έκαιγαν τη σάρκα τους  (Σκληρές Περιγραφές) - ΜΗΧΑΝΗ ΤΟΥ ΧΡΟΝΟΥ"/>
          <p:cNvPicPr>
            <a:picLocks noChangeAspect="1" noChangeArrowheads="1"/>
          </p:cNvPicPr>
          <p:nvPr/>
        </p:nvPicPr>
        <p:blipFill>
          <a:blip r:embed="rId2" cstate="print"/>
          <a:srcRect/>
          <a:stretch>
            <a:fillRect/>
          </a:stretch>
        </p:blipFill>
        <p:spPr bwMode="auto">
          <a:xfrm>
            <a:off x="3635896" y="1268760"/>
            <a:ext cx="5508104" cy="489654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rmAutofit fontScale="90000"/>
          </a:bodyPr>
          <a:lstStyle/>
          <a:p>
            <a:r>
              <a:rPr lang="el-GR" b="1" dirty="0" smtClean="0"/>
              <a:t>Η Κούνια του Ιούδα</a:t>
            </a:r>
            <a:br>
              <a:rPr lang="el-GR" b="1" dirty="0" smtClean="0"/>
            </a:br>
            <a:endParaRPr lang="el-GR" dirty="0"/>
          </a:p>
        </p:txBody>
      </p:sp>
      <p:sp>
        <p:nvSpPr>
          <p:cNvPr id="3" name="Content Placeholder 2"/>
          <p:cNvSpPr>
            <a:spLocks noGrp="1"/>
          </p:cNvSpPr>
          <p:nvPr>
            <p:ph idx="1"/>
          </p:nvPr>
        </p:nvSpPr>
        <p:spPr>
          <a:xfrm>
            <a:off x="457200" y="980728"/>
            <a:ext cx="2890664" cy="5343872"/>
          </a:xfrm>
        </p:spPr>
        <p:txBody>
          <a:bodyPr>
            <a:normAutofit fontScale="70000" lnSpcReduction="20000"/>
          </a:bodyPr>
          <a:lstStyle/>
          <a:p>
            <a:r>
              <a:rPr lang="el-GR" dirty="0" smtClean="0"/>
              <a:t>Μόλις η «μύτη» της πυραμίδας εισερχόταν στον πρωκτό ή το αιδοίο, τα σχοινιά που κρατούσαν το σώμα άρχιζαν να χαλαρώνουν και η κατάληξη της φρίκης ποίκιλε ανάλογα με την ποινή. Οι κοιλότητες του σώματος σκίζονταν από τη σωματική πίεση και το θύμα αφηνόταν κατόπιν να πεθάνει μαρτυρικά από τη μόλυνση ή σε πιο σκληρές τιμωρίες τα σχοινιά χαλάρωναν κι άλλο μετατρέποντας την Κούνια του Ιούδα σε σωστό παλούκωμα.</a:t>
            </a:r>
            <a:endParaRPr lang="el-GR" dirty="0"/>
          </a:p>
        </p:txBody>
      </p:sp>
      <p:pic>
        <p:nvPicPr>
          <p:cNvPr id="31746" name="Picture 2" descr="Τα 10 πιο φρικτά βασανιστήρια στην ιστορία της ανθρωπότητας | Ειδήσεις για  την Οικονομία | newmoney"/>
          <p:cNvPicPr>
            <a:picLocks noChangeAspect="1" noChangeArrowheads="1"/>
          </p:cNvPicPr>
          <p:nvPr/>
        </p:nvPicPr>
        <p:blipFill>
          <a:blip r:embed="rId2" cstate="print"/>
          <a:srcRect/>
          <a:stretch>
            <a:fillRect/>
          </a:stretch>
        </p:blipFill>
        <p:spPr bwMode="auto">
          <a:xfrm>
            <a:off x="3249538" y="836712"/>
            <a:ext cx="5894462" cy="561662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fontScale="90000"/>
          </a:bodyPr>
          <a:lstStyle/>
          <a:p>
            <a:r>
              <a:rPr lang="el-GR" b="1" dirty="0" smtClean="0"/>
              <a:t>Ο Τροχός</a:t>
            </a:r>
            <a:br>
              <a:rPr lang="el-GR" b="1" dirty="0" smtClean="0"/>
            </a:br>
            <a:endParaRPr lang="el-GR" dirty="0"/>
          </a:p>
        </p:txBody>
      </p:sp>
      <p:sp>
        <p:nvSpPr>
          <p:cNvPr id="3" name="Content Placeholder 2"/>
          <p:cNvSpPr>
            <a:spLocks noGrp="1"/>
          </p:cNvSpPr>
          <p:nvPr>
            <p:ph idx="1"/>
          </p:nvPr>
        </p:nvSpPr>
        <p:spPr>
          <a:xfrm>
            <a:off x="457200" y="1052736"/>
            <a:ext cx="3394720" cy="5271864"/>
          </a:xfrm>
        </p:spPr>
        <p:txBody>
          <a:bodyPr>
            <a:normAutofit fontScale="55000" lnSpcReduction="20000"/>
          </a:bodyPr>
          <a:lstStyle/>
          <a:p>
            <a:r>
              <a:rPr lang="el-GR" dirty="0" smtClean="0"/>
              <a:t>Επίσης γνωστός ως Τροχός της Αικατερίνης, το θύμα δενόταν  σε έναν μεγάλο ξύλινο τροχό και κατόπιν αφηνόταν να κυλήσει από την πλαγιά ενός λόφου. Η πρώιμη αυτή μέθοδος δεν ικανοποιούσε ωστόσο το μεσαιωνικό κοινό και μια πιο σοφιστικέ χρήση εφευρέθηκε: ο τροχός προσαρμόστηκε σε μια βάση, για να μπορεί να περιστρέφεται ελεύθερα, και μια σειρά από ανεπιθύμητα πράγματα μπορούσαν να συμβούν στο καθηλωμένο πάνω του σώμα: η φωτιά ήταν πάντα ένας αλάνθαστος τρόπος, αν και τα καρφιά που ξέσκιζαν τη σάρκα δεν μπορούσαν να αγνοηθούν. Αργότερα τα καρφιά θα κάνουν την εμφάνισή τους πάνω στον τροχό. Χρησιμοποιήθηκε ακόμα και για να παραμένει το σώμα του θύματος δεμένο πάνω του για μέρες κάτω από τον καυτό ήλιο και να τρέφονται τα όρνια με τις ανοιχτές σάρκες, κι αυτό γιατί η χρήση του Τροχού ήταν ανέκαθεν διττή. </a:t>
            </a:r>
            <a:endParaRPr lang="el-GR" dirty="0"/>
          </a:p>
        </p:txBody>
      </p:sp>
      <p:pic>
        <p:nvPicPr>
          <p:cNvPr id="37890" name="Picture 2" descr="memmedevvalaa8a"/>
          <p:cNvPicPr>
            <a:picLocks noChangeAspect="1" noChangeArrowheads="1"/>
          </p:cNvPicPr>
          <p:nvPr/>
        </p:nvPicPr>
        <p:blipFill>
          <a:blip r:embed="rId2" cstate="print"/>
          <a:srcRect/>
          <a:stretch>
            <a:fillRect/>
          </a:stretch>
        </p:blipFill>
        <p:spPr bwMode="auto">
          <a:xfrm>
            <a:off x="3851920" y="404664"/>
            <a:ext cx="5184576" cy="6336704"/>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114</TotalTime>
  <Words>1521</Words>
  <Application>Microsoft Office PowerPoint</Application>
  <PresentationFormat>Προβολή στην οθόνη (4:3)</PresentationFormat>
  <Paragraphs>46</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Flow</vt:lpstr>
      <vt:lpstr>Βασανστήρια και δεισιδαιμονίες στον Μεσαίωνα</vt:lpstr>
      <vt:lpstr>Το Βασανιστήριο του Πριονιού </vt:lpstr>
      <vt:lpstr>Ο Μπρούτζινος Ταύρος </vt:lpstr>
      <vt:lpstr>Η Καρέκλα του Βασανισμού </vt:lpstr>
      <vt:lpstr>Ο Σφιγκτήρας Αντιχείρων  </vt:lpstr>
      <vt:lpstr>Το Ξύλινο Άλογο  </vt:lpstr>
      <vt:lpstr>Η Σκάφη </vt:lpstr>
      <vt:lpstr>Η Κούνια του Ιούδα </vt:lpstr>
      <vt:lpstr>Ο Τροχός </vt:lpstr>
      <vt:lpstr>Το Βασανιστήριο του Λαιμού </vt:lpstr>
      <vt:lpstr>Το Παλούκι </vt:lpstr>
      <vt:lpstr>Διαφάνεια 12</vt:lpstr>
      <vt:lpstr>Το Πιρούνι του Αιρετικού</vt:lpstr>
      <vt:lpstr>Ο Κλοιός  </vt:lpstr>
      <vt:lpstr>Το Βασανιστήριο του Φέρετρου </vt:lpstr>
      <vt:lpstr>Η Σιδηρά Κόρη </vt:lpstr>
      <vt:lpstr>Η Κόρη του Οδοκαθαριστή  </vt:lpstr>
      <vt:lpstr>Ο Τσακιστής Κεφαλιών </vt:lpstr>
      <vt:lpstr>Ο Ματωμένος αετός</vt:lpstr>
      <vt:lpstr>Διαφάνεια 20</vt:lpstr>
      <vt:lpstr>Κρέμασμα – Πνίξιμο – Διαμελισμός </vt:lpstr>
      <vt:lpstr>Διαφάνεια 22</vt:lpstr>
      <vt:lpstr>Βιβλιογραφία </vt:lpstr>
      <vt:lpstr>ΤΕΛΟΣ ΚΑΙ ΚΑΛΗ ΣΑΣ ΟΡΕΞΗ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Βασανστήρια και δεισιδαιμονίες στον Μεσαίωνα</dc:title>
  <dc:creator>user</dc:creator>
  <cp:lastModifiedBy>USER</cp:lastModifiedBy>
  <cp:revision>12</cp:revision>
  <dcterms:created xsi:type="dcterms:W3CDTF">2024-03-24T09:24:06Z</dcterms:created>
  <dcterms:modified xsi:type="dcterms:W3CDTF">2024-03-26T22:05:42Z</dcterms:modified>
</cp:coreProperties>
</file>