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theme/theme16.xml" ContentType="application/vnd.openxmlformats-officedocument.theme+xml"/>
  <Override PartName="/ppt/slideLayouts/slideLayout31.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13.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theme/theme21.xml" ContentType="application/vnd.openxmlformats-officedocument.them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9.xml" ContentType="application/vnd.openxmlformats-officedocument.presentationml.slideLayout+xml"/>
  <Override PartName="/ppt/theme/theme10.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theme/theme4.xml" ContentType="application/vnd.openxmlformats-officedocument.them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Masters/slideMaster18.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theme/theme19.xml" ContentType="application/vnd.openxmlformats-officedocument.theme+xml"/>
  <Override PartName="/docProps/app.xml" ContentType="application/vnd.openxmlformats-officedocument.extended-properties+xml"/>
  <Override PartName="/ppt/slideMasters/slideMaster14.xml" ContentType="application/vnd.openxmlformats-officedocument.presentationml.slideMaster+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2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22.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theme/theme3.xml" ContentType="application/vnd.openxmlformats-officedocument.them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79" r:id="rId11"/>
    <p:sldMasterId id="2147483681" r:id="rId12"/>
    <p:sldMasterId id="2147483683" r:id="rId13"/>
    <p:sldMasterId id="2147483685" r:id="rId14"/>
    <p:sldMasterId id="2147483689" r:id="rId15"/>
    <p:sldMasterId id="2147483691" r:id="rId16"/>
    <p:sldMasterId id="2147483693" r:id="rId17"/>
    <p:sldMasterId id="2147483695" r:id="rId18"/>
    <p:sldMasterId id="2147483697" r:id="rId19"/>
    <p:sldMasterId id="2147483699" r:id="rId20"/>
    <p:sldMasterId id="2147483701" r:id="rId21"/>
    <p:sldMasterId id="2147483703" r:id="rId22"/>
  </p:sldMasterIdLst>
  <p:sldIdLst>
    <p:sldId id="256" r:id="rId23"/>
    <p:sldId id="257" r:id="rId24"/>
    <p:sldId id="258" r:id="rId25"/>
    <p:sldId id="259" r:id="rId26"/>
    <p:sldId id="270" r:id="rId27"/>
    <p:sldId id="260" r:id="rId28"/>
    <p:sldId id="261" r:id="rId29"/>
    <p:sldId id="271" r:id="rId30"/>
    <p:sldId id="262" r:id="rId31"/>
    <p:sldId id="272" r:id="rId32"/>
    <p:sldId id="263" r:id="rId33"/>
    <p:sldId id="288" r:id="rId34"/>
    <p:sldId id="273" r:id="rId35"/>
    <p:sldId id="276" r:id="rId36"/>
    <p:sldId id="274" r:id="rId37"/>
    <p:sldId id="275" r:id="rId38"/>
    <p:sldId id="289" r:id="rId39"/>
    <p:sldId id="277" r:id="rId40"/>
    <p:sldId id="280" r:id="rId41"/>
    <p:sldId id="281" r:id="rId42"/>
    <p:sldId id="282" r:id="rId43"/>
    <p:sldId id="278" r:id="rId44"/>
    <p:sldId id="283" r:id="rId45"/>
    <p:sldId id="266" r:id="rId46"/>
    <p:sldId id="267" r:id="rId47"/>
    <p:sldId id="284" r:id="rId48"/>
    <p:sldId id="285" r:id="rId49"/>
    <p:sldId id="286" r:id="rId50"/>
    <p:sldId id="268" r:id="rId51"/>
    <p:sldId id="269" r:id="rId52"/>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9"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0" name="PlaceHolder 2"/>
          <p:cNvSpPr>
            <a:spLocks noGrp="1"/>
          </p:cNvSpPr>
          <p:nvPr>
            <p:ph type="subTitle"/>
          </p:nvPr>
        </p:nvSpPr>
        <p:spPr>
          <a:xfrm>
            <a:off x="304920" y="1554120"/>
            <a:ext cx="8686080" cy="4525200"/>
          </a:xfrm>
          <a:prstGeom prst="rect">
            <a:avLst/>
          </a:prstGeom>
          <a:noFill/>
          <a:ln w="0">
            <a:noFill/>
          </a:ln>
        </p:spPr>
        <p:txBody>
          <a:bodyPr lIns="0" tIns="0" rIns="0" bIns="0" anchor="ctr">
            <a:noAutofit/>
          </a:bodyPr>
          <a:lstStyle/>
          <a:p>
            <a:pPr indent="0" algn="ctr">
              <a:buNone/>
            </a:pPr>
            <a:endParaRPr lang="el-GR" sz="3200" b="0" u="none" strike="noStrike">
              <a:solidFill>
                <a:srgbClr val="000000"/>
              </a:solidFill>
              <a:uFillTx/>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93173A68-91C8-44B0-8D3E-B5D32307E7DC}" type="slidenum">
              <a:rPr/>
              <a:pPr/>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Προεπιλογή 5">
    <p:spTree>
      <p:nvGrpSpPr>
        <p:cNvPr id="1" name=""/>
        <p:cNvGrpSpPr/>
        <p:nvPr/>
      </p:nvGrpSpPr>
      <p:grpSpPr>
        <a:xfrm>
          <a:off x="0" y="0"/>
          <a:ext cx="0" cy="0"/>
          <a:chOff x="0" y="0"/>
          <a:chExt cx="0" cy="0"/>
        </a:xfrm>
      </p:grpSpPr>
      <p:sp>
        <p:nvSpPr>
          <p:cNvPr id="97"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98" name="PlaceHolder 2"/>
          <p:cNvSpPr>
            <a:spLocks noGrp="1"/>
          </p:cNvSpPr>
          <p:nvPr>
            <p:ph/>
          </p:nvPr>
        </p:nvSpPr>
        <p:spPr>
          <a:xfrm>
            <a:off x="304920" y="1554120"/>
            <a:ext cx="868608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4" name="PlaceHolder 3"/>
          <p:cNvSpPr>
            <a:spLocks noGrp="1"/>
          </p:cNvSpPr>
          <p:nvPr>
            <p:ph type="ftr" idx="28"/>
          </p:nvPr>
        </p:nvSpPr>
        <p:spPr/>
        <p:txBody>
          <a:bodyPr/>
          <a:lstStyle/>
          <a:p>
            <a:r>
              <a:t>Footer</a:t>
            </a:r>
          </a:p>
        </p:txBody>
      </p:sp>
      <p:sp>
        <p:nvSpPr>
          <p:cNvPr id="5" name="PlaceHolder 4"/>
          <p:cNvSpPr>
            <a:spLocks noGrp="1"/>
          </p:cNvSpPr>
          <p:nvPr>
            <p:ph type="sldNum" idx="29"/>
          </p:nvPr>
        </p:nvSpPr>
        <p:spPr/>
        <p:txBody>
          <a:bodyPr/>
          <a:lstStyle/>
          <a:p>
            <a:fld id="{BAB91523-CD7D-44B0-9DFD-8A26AC423B78}" type="slidenum">
              <a:rPr/>
              <a:pPr/>
              <a:t>‹#›</a:t>
            </a:fld>
            <a:endParaRPr/>
          </a:p>
        </p:txBody>
      </p:sp>
      <p:sp>
        <p:nvSpPr>
          <p:cNvPr id="6" name="PlaceHolder 5"/>
          <p:cNvSpPr>
            <a:spLocks noGrp="1"/>
          </p:cNvSpPr>
          <p:nvPr>
            <p:ph type="dt" idx="30"/>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Προεπιλογή 5">
    <p:spTree>
      <p:nvGrpSpPr>
        <p:cNvPr id="1" name=""/>
        <p:cNvGrpSpPr/>
        <p:nvPr/>
      </p:nvGrpSpPr>
      <p:grpSpPr>
        <a:xfrm>
          <a:off x="0" y="0"/>
          <a:ext cx="0" cy="0"/>
          <a:chOff x="0" y="0"/>
          <a:chExt cx="0" cy="0"/>
        </a:xfrm>
      </p:grpSpPr>
      <p:sp>
        <p:nvSpPr>
          <p:cNvPr id="99"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00" name="PlaceHolder 2"/>
          <p:cNvSpPr>
            <a:spLocks noGrp="1"/>
          </p:cNvSpPr>
          <p:nvPr>
            <p:ph type="subTitle"/>
          </p:nvPr>
        </p:nvSpPr>
        <p:spPr>
          <a:xfrm>
            <a:off x="304920" y="1554120"/>
            <a:ext cx="8686080" cy="4525200"/>
          </a:xfrm>
          <a:prstGeom prst="rect">
            <a:avLst/>
          </a:prstGeom>
          <a:noFill/>
          <a:ln w="0">
            <a:noFill/>
          </a:ln>
        </p:spPr>
        <p:txBody>
          <a:bodyPr lIns="0" tIns="0" rIns="0" bIns="0" anchor="ctr">
            <a:noAutofit/>
          </a:bodyPr>
          <a:lstStyle/>
          <a:p>
            <a:pPr indent="0" algn="ctr">
              <a:buNone/>
            </a:pPr>
            <a:endParaRPr lang="el-GR" sz="3200" b="0" u="none" strike="noStrike">
              <a:solidFill>
                <a:srgbClr val="000000"/>
              </a:solidFill>
              <a:uFillTx/>
              <a:latin typeface="Arial"/>
            </a:endParaRPr>
          </a:p>
        </p:txBody>
      </p:sp>
      <p:sp>
        <p:nvSpPr>
          <p:cNvPr id="4" name="PlaceHolder 3"/>
          <p:cNvSpPr>
            <a:spLocks noGrp="1"/>
          </p:cNvSpPr>
          <p:nvPr>
            <p:ph type="ftr" idx="28"/>
          </p:nvPr>
        </p:nvSpPr>
        <p:spPr/>
        <p:txBody>
          <a:bodyPr/>
          <a:lstStyle/>
          <a:p>
            <a:r>
              <a:t>Footer</a:t>
            </a:r>
          </a:p>
        </p:txBody>
      </p:sp>
      <p:sp>
        <p:nvSpPr>
          <p:cNvPr id="5" name="PlaceHolder 4"/>
          <p:cNvSpPr>
            <a:spLocks noGrp="1"/>
          </p:cNvSpPr>
          <p:nvPr>
            <p:ph type="sldNum" idx="29"/>
          </p:nvPr>
        </p:nvSpPr>
        <p:spPr/>
        <p:txBody>
          <a:bodyPr/>
          <a:lstStyle/>
          <a:p>
            <a:fld id="{0EED2E1B-27AB-4BB5-A33D-65711591B7A9}" type="slidenum">
              <a:rPr/>
              <a:pPr/>
              <a:t>‹#›</a:t>
            </a:fld>
            <a:endParaRPr/>
          </a:p>
        </p:txBody>
      </p:sp>
      <p:sp>
        <p:nvSpPr>
          <p:cNvPr id="6" name="PlaceHolder 5"/>
          <p:cNvSpPr>
            <a:spLocks noGrp="1"/>
          </p:cNvSpPr>
          <p:nvPr>
            <p:ph type="dt" idx="30"/>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Προεπιλογή 5">
    <p:spTree>
      <p:nvGrpSpPr>
        <p:cNvPr id="1" name=""/>
        <p:cNvGrpSpPr/>
        <p:nvPr/>
      </p:nvGrpSpPr>
      <p:grpSpPr>
        <a:xfrm>
          <a:off x="0" y="0"/>
          <a:ext cx="0" cy="0"/>
          <a:chOff x="0" y="0"/>
          <a:chExt cx="0" cy="0"/>
        </a:xfrm>
      </p:grpSpPr>
      <p:sp>
        <p:nvSpPr>
          <p:cNvPr id="101"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02" name="PlaceHolder 2"/>
          <p:cNvSpPr>
            <a:spLocks noGrp="1"/>
          </p:cNvSpPr>
          <p:nvPr>
            <p:ph/>
          </p:nvPr>
        </p:nvSpPr>
        <p:spPr>
          <a:xfrm>
            <a:off x="30492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03" name="PlaceHolder 3"/>
          <p:cNvSpPr>
            <a:spLocks noGrp="1"/>
          </p:cNvSpPr>
          <p:nvPr>
            <p:ph/>
          </p:nvPr>
        </p:nvSpPr>
        <p:spPr>
          <a:xfrm>
            <a:off x="4755960" y="1554120"/>
            <a:ext cx="423864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04" name="PlaceHolder 4"/>
          <p:cNvSpPr>
            <a:spLocks noGrp="1"/>
          </p:cNvSpPr>
          <p:nvPr>
            <p:ph/>
          </p:nvPr>
        </p:nvSpPr>
        <p:spPr>
          <a:xfrm>
            <a:off x="304920" y="391788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6" name="PlaceHolder 5"/>
          <p:cNvSpPr>
            <a:spLocks noGrp="1"/>
          </p:cNvSpPr>
          <p:nvPr>
            <p:ph type="ftr" idx="28"/>
          </p:nvPr>
        </p:nvSpPr>
        <p:spPr/>
        <p:txBody>
          <a:bodyPr/>
          <a:lstStyle/>
          <a:p>
            <a:r>
              <a:t>Footer</a:t>
            </a:r>
          </a:p>
        </p:txBody>
      </p:sp>
      <p:sp>
        <p:nvSpPr>
          <p:cNvPr id="7" name="PlaceHolder 6"/>
          <p:cNvSpPr>
            <a:spLocks noGrp="1"/>
          </p:cNvSpPr>
          <p:nvPr>
            <p:ph type="sldNum" idx="29"/>
          </p:nvPr>
        </p:nvSpPr>
        <p:spPr/>
        <p:txBody>
          <a:bodyPr/>
          <a:lstStyle/>
          <a:p>
            <a:fld id="{CD44FC68-BE9B-4661-9F25-3D1BF0A3F21F}" type="slidenum">
              <a:rPr/>
              <a:pPr/>
              <a:t>‹#›</a:t>
            </a:fld>
            <a:endParaRPr/>
          </a:p>
        </p:txBody>
      </p:sp>
      <p:sp>
        <p:nvSpPr>
          <p:cNvPr id="8" name="PlaceHolder 7"/>
          <p:cNvSpPr>
            <a:spLocks noGrp="1"/>
          </p:cNvSpPr>
          <p:nvPr>
            <p:ph type="dt" idx="30"/>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Προεπιλογή 5">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lstStyle/>
          <a:p>
            <a:r>
              <a:t>Footer</a:t>
            </a:r>
          </a:p>
        </p:txBody>
      </p:sp>
      <p:sp>
        <p:nvSpPr>
          <p:cNvPr id="3" name="PlaceHolder 2"/>
          <p:cNvSpPr>
            <a:spLocks noGrp="1"/>
          </p:cNvSpPr>
          <p:nvPr>
            <p:ph type="sldNum" idx="29"/>
          </p:nvPr>
        </p:nvSpPr>
        <p:spPr/>
        <p:txBody>
          <a:bodyPr/>
          <a:lstStyle/>
          <a:p>
            <a:fld id="{0E186E0D-FB97-45DD-BF36-9D66A7F61E54}" type="slidenum">
              <a:rPr/>
              <a:pPr/>
              <a:t>‹#›</a:t>
            </a:fld>
            <a:endParaRPr/>
          </a:p>
        </p:txBody>
      </p:sp>
      <p:sp>
        <p:nvSpPr>
          <p:cNvPr id="4" name="PlaceHolder 3"/>
          <p:cNvSpPr>
            <a:spLocks noGrp="1"/>
          </p:cNvSpPr>
          <p:nvPr>
            <p:ph type="dt" idx="30"/>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Προεπιλογή 5">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lstStyle/>
          <a:p>
            <a:r>
              <a:t>Footer</a:t>
            </a:r>
          </a:p>
        </p:txBody>
      </p:sp>
      <p:sp>
        <p:nvSpPr>
          <p:cNvPr id="3" name="PlaceHolder 2"/>
          <p:cNvSpPr>
            <a:spLocks noGrp="1"/>
          </p:cNvSpPr>
          <p:nvPr>
            <p:ph type="sldNum" idx="29"/>
          </p:nvPr>
        </p:nvSpPr>
        <p:spPr/>
        <p:txBody>
          <a:bodyPr/>
          <a:lstStyle/>
          <a:p>
            <a:fld id="{1C335496-FA01-424A-B73D-0EEFB61AD994}" type="slidenum">
              <a:rPr/>
              <a:pPr/>
              <a:t>‹#›</a:t>
            </a:fld>
            <a:endParaRPr/>
          </a:p>
        </p:txBody>
      </p:sp>
      <p:sp>
        <p:nvSpPr>
          <p:cNvPr id="4" name="PlaceHolder 3"/>
          <p:cNvSpPr>
            <a:spLocks noGrp="1"/>
          </p:cNvSpPr>
          <p:nvPr>
            <p:ph type="dt" idx="30"/>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Προεπιλογή 5">
    <p:spTree>
      <p:nvGrpSpPr>
        <p:cNvPr id="1" name=""/>
        <p:cNvGrpSpPr/>
        <p:nvPr/>
      </p:nvGrpSpPr>
      <p:grpSpPr>
        <a:xfrm>
          <a:off x="0" y="0"/>
          <a:ext cx="0" cy="0"/>
          <a:chOff x="0" y="0"/>
          <a:chExt cx="0" cy="0"/>
        </a:xfrm>
      </p:grpSpPr>
      <p:sp>
        <p:nvSpPr>
          <p:cNvPr id="105"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06" name="PlaceHolder 2"/>
          <p:cNvSpPr>
            <a:spLocks noGrp="1"/>
          </p:cNvSpPr>
          <p:nvPr>
            <p:ph/>
          </p:nvPr>
        </p:nvSpPr>
        <p:spPr>
          <a:xfrm>
            <a:off x="304920" y="1554120"/>
            <a:ext cx="868608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4" name="PlaceHolder 3"/>
          <p:cNvSpPr>
            <a:spLocks noGrp="1"/>
          </p:cNvSpPr>
          <p:nvPr>
            <p:ph type="ftr" idx="28"/>
          </p:nvPr>
        </p:nvSpPr>
        <p:spPr/>
        <p:txBody>
          <a:bodyPr/>
          <a:lstStyle/>
          <a:p>
            <a:r>
              <a:t>Footer</a:t>
            </a:r>
          </a:p>
        </p:txBody>
      </p:sp>
      <p:sp>
        <p:nvSpPr>
          <p:cNvPr id="5" name="PlaceHolder 4"/>
          <p:cNvSpPr>
            <a:spLocks noGrp="1"/>
          </p:cNvSpPr>
          <p:nvPr>
            <p:ph type="sldNum" idx="29"/>
          </p:nvPr>
        </p:nvSpPr>
        <p:spPr/>
        <p:txBody>
          <a:bodyPr/>
          <a:lstStyle/>
          <a:p>
            <a:fld id="{CDE74232-4C23-4ABA-BFFA-E1614974EA3A}" type="slidenum">
              <a:rPr/>
              <a:pPr/>
              <a:t>‹#›</a:t>
            </a:fld>
            <a:endParaRPr/>
          </a:p>
        </p:txBody>
      </p:sp>
      <p:sp>
        <p:nvSpPr>
          <p:cNvPr id="6" name="PlaceHolder 5"/>
          <p:cNvSpPr>
            <a:spLocks noGrp="1"/>
          </p:cNvSpPr>
          <p:nvPr>
            <p:ph type="dt" idx="30"/>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Προεπιλογή 5">
    <p:spTree>
      <p:nvGrpSpPr>
        <p:cNvPr id="1" name=""/>
        <p:cNvGrpSpPr/>
        <p:nvPr/>
      </p:nvGrpSpPr>
      <p:grpSpPr>
        <a:xfrm>
          <a:off x="0" y="0"/>
          <a:ext cx="0" cy="0"/>
          <a:chOff x="0" y="0"/>
          <a:chExt cx="0" cy="0"/>
        </a:xfrm>
      </p:grpSpPr>
      <p:sp>
        <p:nvSpPr>
          <p:cNvPr id="107"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08" name="PlaceHolder 2"/>
          <p:cNvSpPr>
            <a:spLocks noGrp="1"/>
          </p:cNvSpPr>
          <p:nvPr>
            <p:ph/>
          </p:nvPr>
        </p:nvSpPr>
        <p:spPr>
          <a:xfrm>
            <a:off x="30492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09" name="PlaceHolder 3"/>
          <p:cNvSpPr>
            <a:spLocks noGrp="1"/>
          </p:cNvSpPr>
          <p:nvPr>
            <p:ph/>
          </p:nvPr>
        </p:nvSpPr>
        <p:spPr>
          <a:xfrm>
            <a:off x="475596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10" name="PlaceHolder 4"/>
          <p:cNvSpPr>
            <a:spLocks noGrp="1"/>
          </p:cNvSpPr>
          <p:nvPr>
            <p:ph/>
          </p:nvPr>
        </p:nvSpPr>
        <p:spPr>
          <a:xfrm>
            <a:off x="304920" y="391788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11" name="PlaceHolder 5"/>
          <p:cNvSpPr>
            <a:spLocks noGrp="1"/>
          </p:cNvSpPr>
          <p:nvPr>
            <p:ph/>
          </p:nvPr>
        </p:nvSpPr>
        <p:spPr>
          <a:xfrm>
            <a:off x="4755960" y="391788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7" name="PlaceHolder 6"/>
          <p:cNvSpPr>
            <a:spLocks noGrp="1"/>
          </p:cNvSpPr>
          <p:nvPr>
            <p:ph type="ftr" idx="28"/>
          </p:nvPr>
        </p:nvSpPr>
        <p:spPr/>
        <p:txBody>
          <a:bodyPr/>
          <a:lstStyle/>
          <a:p>
            <a:r>
              <a:t>Footer</a:t>
            </a:r>
          </a:p>
        </p:txBody>
      </p:sp>
      <p:sp>
        <p:nvSpPr>
          <p:cNvPr id="8" name="PlaceHolder 7"/>
          <p:cNvSpPr>
            <a:spLocks noGrp="1"/>
          </p:cNvSpPr>
          <p:nvPr>
            <p:ph type="sldNum" idx="29"/>
          </p:nvPr>
        </p:nvSpPr>
        <p:spPr/>
        <p:txBody>
          <a:bodyPr/>
          <a:lstStyle/>
          <a:p>
            <a:fld id="{00F1F747-47BA-4F8C-A9F9-1656FD1C4F23}" type="slidenum">
              <a:rPr/>
              <a:pPr/>
              <a:t>‹#›</a:t>
            </a:fld>
            <a:endParaRPr/>
          </a:p>
        </p:txBody>
      </p:sp>
      <p:sp>
        <p:nvSpPr>
          <p:cNvPr id="9" name="PlaceHolder 8"/>
          <p:cNvSpPr>
            <a:spLocks noGrp="1"/>
          </p:cNvSpPr>
          <p:nvPr>
            <p:ph type="dt" idx="30"/>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Προεπιλογή 5">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lstStyle/>
          <a:p>
            <a:r>
              <a:t>Footer</a:t>
            </a:r>
          </a:p>
        </p:txBody>
      </p:sp>
      <p:sp>
        <p:nvSpPr>
          <p:cNvPr id="3" name="PlaceHolder 2"/>
          <p:cNvSpPr>
            <a:spLocks noGrp="1"/>
          </p:cNvSpPr>
          <p:nvPr>
            <p:ph type="sldNum" idx="29"/>
          </p:nvPr>
        </p:nvSpPr>
        <p:spPr/>
        <p:txBody>
          <a:bodyPr/>
          <a:lstStyle/>
          <a:p>
            <a:fld id="{9F6999BB-E4A6-4001-9632-77AB7456FA8E}" type="slidenum">
              <a:rPr/>
              <a:pPr/>
              <a:t>‹#›</a:t>
            </a:fld>
            <a:endParaRPr/>
          </a:p>
        </p:txBody>
      </p:sp>
      <p:sp>
        <p:nvSpPr>
          <p:cNvPr id="4" name="PlaceHolder 3"/>
          <p:cNvSpPr>
            <a:spLocks noGrp="1"/>
          </p:cNvSpPr>
          <p:nvPr>
            <p:ph type="dt" idx="30"/>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Προεπιλογή 5">
    <p:spTree>
      <p:nvGrpSpPr>
        <p:cNvPr id="1" name=""/>
        <p:cNvGrpSpPr/>
        <p:nvPr/>
      </p:nvGrpSpPr>
      <p:grpSpPr>
        <a:xfrm>
          <a:off x="0" y="0"/>
          <a:ext cx="0" cy="0"/>
          <a:chOff x="0" y="0"/>
          <a:chExt cx="0" cy="0"/>
        </a:xfrm>
      </p:grpSpPr>
      <p:sp>
        <p:nvSpPr>
          <p:cNvPr id="112"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3" name="PlaceHolder 2"/>
          <p:cNvSpPr>
            <a:spLocks noGrp="1"/>
          </p:cNvSpPr>
          <p:nvPr>
            <p:ph type="ftr" idx="28"/>
          </p:nvPr>
        </p:nvSpPr>
        <p:spPr/>
        <p:txBody>
          <a:bodyPr/>
          <a:lstStyle/>
          <a:p>
            <a:r>
              <a:t>Footer</a:t>
            </a:r>
          </a:p>
        </p:txBody>
      </p:sp>
      <p:sp>
        <p:nvSpPr>
          <p:cNvPr id="4" name="PlaceHolder 3"/>
          <p:cNvSpPr>
            <a:spLocks noGrp="1"/>
          </p:cNvSpPr>
          <p:nvPr>
            <p:ph type="sldNum" idx="29"/>
          </p:nvPr>
        </p:nvSpPr>
        <p:spPr/>
        <p:txBody>
          <a:bodyPr/>
          <a:lstStyle/>
          <a:p>
            <a:fld id="{BF6FF24A-9CA2-439B-AAFD-BAFDA0EC848B}" type="slidenum">
              <a:rPr/>
              <a:pPr/>
              <a:t>‹#›</a:t>
            </a:fld>
            <a:endParaRPr/>
          </a:p>
        </p:txBody>
      </p:sp>
      <p:sp>
        <p:nvSpPr>
          <p:cNvPr id="5" name="PlaceHolder 4"/>
          <p:cNvSpPr>
            <a:spLocks noGrp="1"/>
          </p:cNvSpPr>
          <p:nvPr>
            <p:ph type="dt" idx="30"/>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Προεπιλογή 5">
    <p:spTree>
      <p:nvGrpSpPr>
        <p:cNvPr id="1" name=""/>
        <p:cNvGrpSpPr/>
        <p:nvPr/>
      </p:nvGrpSpPr>
      <p:grpSpPr>
        <a:xfrm>
          <a:off x="0" y="0"/>
          <a:ext cx="0" cy="0"/>
          <a:chOff x="0" y="0"/>
          <a:chExt cx="0" cy="0"/>
        </a:xfrm>
      </p:grpSpPr>
      <p:sp>
        <p:nvSpPr>
          <p:cNvPr id="113"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14" name="PlaceHolder 2"/>
          <p:cNvSpPr>
            <a:spLocks noGrp="1"/>
          </p:cNvSpPr>
          <p:nvPr>
            <p:ph/>
          </p:nvPr>
        </p:nvSpPr>
        <p:spPr>
          <a:xfrm>
            <a:off x="304920" y="1554120"/>
            <a:ext cx="423864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15" name="PlaceHolder 3"/>
          <p:cNvSpPr>
            <a:spLocks noGrp="1"/>
          </p:cNvSpPr>
          <p:nvPr>
            <p:ph/>
          </p:nvPr>
        </p:nvSpPr>
        <p:spPr>
          <a:xfrm>
            <a:off x="4755960" y="1554120"/>
            <a:ext cx="423864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5" name="PlaceHolder 4"/>
          <p:cNvSpPr>
            <a:spLocks noGrp="1"/>
          </p:cNvSpPr>
          <p:nvPr>
            <p:ph type="ftr" idx="28"/>
          </p:nvPr>
        </p:nvSpPr>
        <p:spPr/>
        <p:txBody>
          <a:bodyPr/>
          <a:lstStyle/>
          <a:p>
            <a:r>
              <a:t>Footer</a:t>
            </a:r>
          </a:p>
        </p:txBody>
      </p:sp>
      <p:sp>
        <p:nvSpPr>
          <p:cNvPr id="6" name="PlaceHolder 5"/>
          <p:cNvSpPr>
            <a:spLocks noGrp="1"/>
          </p:cNvSpPr>
          <p:nvPr>
            <p:ph type="sldNum" idx="29"/>
          </p:nvPr>
        </p:nvSpPr>
        <p:spPr/>
        <p:txBody>
          <a:bodyPr/>
          <a:lstStyle/>
          <a:p>
            <a:fld id="{32848578-AB86-4F8C-9A5C-119BF805E07C}" type="slidenum">
              <a:rPr/>
              <a:pPr/>
              <a:t>‹#›</a:t>
            </a:fld>
            <a:endParaRPr/>
          </a:p>
        </p:txBody>
      </p:sp>
      <p:sp>
        <p:nvSpPr>
          <p:cNvPr id="7" name="PlaceHolder 6"/>
          <p:cNvSpPr>
            <a:spLocks noGrp="1"/>
          </p:cNvSpPr>
          <p:nvPr>
            <p:ph type="dt" idx="30"/>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E8DB0C1C-AF0A-4E5A-B1F0-BBB1E9CA1DB1}" type="slidenum">
              <a:rPr/>
              <a:pPr/>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Προεπιλογή 5">
    <p:spTree>
      <p:nvGrpSpPr>
        <p:cNvPr id="1" name=""/>
        <p:cNvGrpSpPr/>
        <p:nvPr/>
      </p:nvGrpSpPr>
      <p:grpSpPr>
        <a:xfrm>
          <a:off x="0" y="0"/>
          <a:ext cx="0" cy="0"/>
          <a:chOff x="0" y="0"/>
          <a:chExt cx="0" cy="0"/>
        </a:xfrm>
      </p:grpSpPr>
      <p:sp>
        <p:nvSpPr>
          <p:cNvPr id="116"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17" name="PlaceHolder 2"/>
          <p:cNvSpPr>
            <a:spLocks noGrp="1"/>
          </p:cNvSpPr>
          <p:nvPr>
            <p:ph/>
          </p:nvPr>
        </p:nvSpPr>
        <p:spPr>
          <a:xfrm>
            <a:off x="30492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18" name="PlaceHolder 3"/>
          <p:cNvSpPr>
            <a:spLocks noGrp="1"/>
          </p:cNvSpPr>
          <p:nvPr>
            <p:ph/>
          </p:nvPr>
        </p:nvSpPr>
        <p:spPr>
          <a:xfrm>
            <a:off x="475596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19" name="PlaceHolder 4"/>
          <p:cNvSpPr>
            <a:spLocks noGrp="1"/>
          </p:cNvSpPr>
          <p:nvPr>
            <p:ph/>
          </p:nvPr>
        </p:nvSpPr>
        <p:spPr>
          <a:xfrm>
            <a:off x="304920" y="3917880"/>
            <a:ext cx="868608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6" name="PlaceHolder 5"/>
          <p:cNvSpPr>
            <a:spLocks noGrp="1"/>
          </p:cNvSpPr>
          <p:nvPr>
            <p:ph type="ftr" idx="28"/>
          </p:nvPr>
        </p:nvSpPr>
        <p:spPr/>
        <p:txBody>
          <a:bodyPr/>
          <a:lstStyle/>
          <a:p>
            <a:r>
              <a:t>Footer</a:t>
            </a:r>
          </a:p>
        </p:txBody>
      </p:sp>
      <p:sp>
        <p:nvSpPr>
          <p:cNvPr id="7" name="PlaceHolder 6"/>
          <p:cNvSpPr>
            <a:spLocks noGrp="1"/>
          </p:cNvSpPr>
          <p:nvPr>
            <p:ph type="sldNum" idx="29"/>
          </p:nvPr>
        </p:nvSpPr>
        <p:spPr/>
        <p:txBody>
          <a:bodyPr/>
          <a:lstStyle/>
          <a:p>
            <a:fld id="{D302889C-E2D4-478F-8C4F-ED62DA080701}" type="slidenum">
              <a:rPr/>
              <a:pPr/>
              <a:t>‹#›</a:t>
            </a:fld>
            <a:endParaRPr/>
          </a:p>
        </p:txBody>
      </p:sp>
      <p:sp>
        <p:nvSpPr>
          <p:cNvPr id="8" name="PlaceHolder 7"/>
          <p:cNvSpPr>
            <a:spLocks noGrp="1"/>
          </p:cNvSpPr>
          <p:nvPr>
            <p:ph type="dt" idx="30"/>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Προεπιλογή 5">
    <p:spTree>
      <p:nvGrpSpPr>
        <p:cNvPr id="1" name=""/>
        <p:cNvGrpSpPr/>
        <p:nvPr/>
      </p:nvGrpSpPr>
      <p:grpSpPr>
        <a:xfrm>
          <a:off x="0" y="0"/>
          <a:ext cx="0" cy="0"/>
          <a:chOff x="0" y="0"/>
          <a:chExt cx="0" cy="0"/>
        </a:xfrm>
      </p:grpSpPr>
      <p:sp>
        <p:nvSpPr>
          <p:cNvPr id="120"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21" name="PlaceHolder 2"/>
          <p:cNvSpPr>
            <a:spLocks noGrp="1"/>
          </p:cNvSpPr>
          <p:nvPr>
            <p:ph/>
          </p:nvPr>
        </p:nvSpPr>
        <p:spPr>
          <a:xfrm>
            <a:off x="304920" y="1554120"/>
            <a:ext cx="868608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22" name="PlaceHolder 3"/>
          <p:cNvSpPr>
            <a:spLocks noGrp="1"/>
          </p:cNvSpPr>
          <p:nvPr>
            <p:ph/>
          </p:nvPr>
        </p:nvSpPr>
        <p:spPr>
          <a:xfrm>
            <a:off x="304920" y="3917880"/>
            <a:ext cx="868608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5" name="PlaceHolder 4"/>
          <p:cNvSpPr>
            <a:spLocks noGrp="1"/>
          </p:cNvSpPr>
          <p:nvPr>
            <p:ph type="ftr" idx="28"/>
          </p:nvPr>
        </p:nvSpPr>
        <p:spPr/>
        <p:txBody>
          <a:bodyPr/>
          <a:lstStyle/>
          <a:p>
            <a:r>
              <a:t>Footer</a:t>
            </a:r>
          </a:p>
        </p:txBody>
      </p:sp>
      <p:sp>
        <p:nvSpPr>
          <p:cNvPr id="6" name="PlaceHolder 5"/>
          <p:cNvSpPr>
            <a:spLocks noGrp="1"/>
          </p:cNvSpPr>
          <p:nvPr>
            <p:ph type="sldNum" idx="29"/>
          </p:nvPr>
        </p:nvSpPr>
        <p:spPr/>
        <p:txBody>
          <a:bodyPr/>
          <a:lstStyle/>
          <a:p>
            <a:fld id="{F98DE143-2100-4B01-8808-98E62C97CEBC}" type="slidenum">
              <a:rPr/>
              <a:pPr/>
              <a:t>‹#›</a:t>
            </a:fld>
            <a:endParaRPr/>
          </a:p>
        </p:txBody>
      </p:sp>
      <p:sp>
        <p:nvSpPr>
          <p:cNvPr id="7" name="PlaceHolder 6"/>
          <p:cNvSpPr>
            <a:spLocks noGrp="1"/>
          </p:cNvSpPr>
          <p:nvPr>
            <p:ph type="dt" idx="30"/>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Προεπιλογή 6">
    <p:spTree>
      <p:nvGrpSpPr>
        <p:cNvPr id="1" name=""/>
        <p:cNvGrpSpPr/>
        <p:nvPr/>
      </p:nvGrpSpPr>
      <p:grpSpPr>
        <a:xfrm>
          <a:off x="0" y="0"/>
          <a:ext cx="0" cy="0"/>
          <a:chOff x="0" y="0"/>
          <a:chExt cx="0" cy="0"/>
        </a:xfrm>
      </p:grpSpPr>
      <p:sp>
        <p:nvSpPr>
          <p:cNvPr id="130"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31" name="PlaceHolder 2"/>
          <p:cNvSpPr>
            <a:spLocks noGrp="1"/>
          </p:cNvSpPr>
          <p:nvPr>
            <p:ph type="subTitle"/>
          </p:nvPr>
        </p:nvSpPr>
        <p:spPr>
          <a:xfrm>
            <a:off x="304920" y="1554120"/>
            <a:ext cx="8686080" cy="4525200"/>
          </a:xfrm>
          <a:prstGeom prst="rect">
            <a:avLst/>
          </a:prstGeom>
          <a:noFill/>
          <a:ln w="0">
            <a:noFill/>
          </a:ln>
        </p:spPr>
        <p:txBody>
          <a:bodyPr lIns="0" tIns="0" rIns="0" bIns="0" anchor="ctr">
            <a:noAutofit/>
          </a:bodyPr>
          <a:lstStyle/>
          <a:p>
            <a:pPr indent="0" algn="ctr">
              <a:buNone/>
            </a:pPr>
            <a:endParaRPr lang="el-GR" sz="3200" b="0" u="none" strike="noStrike">
              <a:solidFill>
                <a:srgbClr val="000000"/>
              </a:solidFill>
              <a:uFillTx/>
              <a:latin typeface="Arial"/>
            </a:endParaRPr>
          </a:p>
        </p:txBody>
      </p:sp>
      <p:sp>
        <p:nvSpPr>
          <p:cNvPr id="4" name="PlaceHolder 3"/>
          <p:cNvSpPr>
            <a:spLocks noGrp="1"/>
          </p:cNvSpPr>
          <p:nvPr>
            <p:ph type="ftr" idx="31"/>
          </p:nvPr>
        </p:nvSpPr>
        <p:spPr/>
        <p:txBody>
          <a:bodyPr/>
          <a:lstStyle/>
          <a:p>
            <a:r>
              <a:t>Footer</a:t>
            </a:r>
          </a:p>
        </p:txBody>
      </p:sp>
      <p:sp>
        <p:nvSpPr>
          <p:cNvPr id="5" name="PlaceHolder 4"/>
          <p:cNvSpPr>
            <a:spLocks noGrp="1"/>
          </p:cNvSpPr>
          <p:nvPr>
            <p:ph type="sldNum" idx="32"/>
          </p:nvPr>
        </p:nvSpPr>
        <p:spPr/>
        <p:txBody>
          <a:bodyPr/>
          <a:lstStyle/>
          <a:p>
            <a:fld id="{99E6D4E7-935D-4238-A3C5-97CFDB83EAEC}" type="slidenum">
              <a:rPr/>
              <a:pPr/>
              <a:t>‹#›</a:t>
            </a:fld>
            <a:endParaRPr/>
          </a:p>
        </p:txBody>
      </p:sp>
      <p:sp>
        <p:nvSpPr>
          <p:cNvPr id="6" name="PlaceHolder 5"/>
          <p:cNvSpPr>
            <a:spLocks noGrp="1"/>
          </p:cNvSpPr>
          <p:nvPr>
            <p:ph type="dt" idx="33"/>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Προεπιλογή 7">
    <p:spTree>
      <p:nvGrpSpPr>
        <p:cNvPr id="1" name=""/>
        <p:cNvGrpSpPr/>
        <p:nvPr/>
      </p:nvGrpSpPr>
      <p:grpSpPr>
        <a:xfrm>
          <a:off x="0" y="0"/>
          <a:ext cx="0" cy="0"/>
          <a:chOff x="0" y="0"/>
          <a:chExt cx="0" cy="0"/>
        </a:xfrm>
      </p:grpSpPr>
      <p:sp>
        <p:nvSpPr>
          <p:cNvPr id="142"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43" name="PlaceHolder 2"/>
          <p:cNvSpPr>
            <a:spLocks noGrp="1"/>
          </p:cNvSpPr>
          <p:nvPr>
            <p:ph/>
          </p:nvPr>
        </p:nvSpPr>
        <p:spPr>
          <a:xfrm>
            <a:off x="30492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44" name="PlaceHolder 3"/>
          <p:cNvSpPr>
            <a:spLocks noGrp="1"/>
          </p:cNvSpPr>
          <p:nvPr>
            <p:ph/>
          </p:nvPr>
        </p:nvSpPr>
        <p:spPr>
          <a:xfrm>
            <a:off x="475596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45" name="PlaceHolder 4"/>
          <p:cNvSpPr>
            <a:spLocks noGrp="1"/>
          </p:cNvSpPr>
          <p:nvPr>
            <p:ph/>
          </p:nvPr>
        </p:nvSpPr>
        <p:spPr>
          <a:xfrm>
            <a:off x="304920" y="3917880"/>
            <a:ext cx="868608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6" name="PlaceHolder 5"/>
          <p:cNvSpPr>
            <a:spLocks noGrp="1"/>
          </p:cNvSpPr>
          <p:nvPr>
            <p:ph type="ftr" idx="34"/>
          </p:nvPr>
        </p:nvSpPr>
        <p:spPr/>
        <p:txBody>
          <a:bodyPr/>
          <a:lstStyle/>
          <a:p>
            <a:r>
              <a:t>Footer</a:t>
            </a:r>
          </a:p>
        </p:txBody>
      </p:sp>
      <p:sp>
        <p:nvSpPr>
          <p:cNvPr id="7" name="PlaceHolder 6"/>
          <p:cNvSpPr>
            <a:spLocks noGrp="1"/>
          </p:cNvSpPr>
          <p:nvPr>
            <p:ph type="sldNum" idx="35"/>
          </p:nvPr>
        </p:nvSpPr>
        <p:spPr/>
        <p:txBody>
          <a:bodyPr/>
          <a:lstStyle/>
          <a:p>
            <a:fld id="{4000B423-461B-40E3-BDC9-F793103D6B6B}" type="slidenum">
              <a:rPr/>
              <a:pPr/>
              <a:t>‹#›</a:t>
            </a:fld>
            <a:endParaRPr/>
          </a:p>
        </p:txBody>
      </p:sp>
      <p:sp>
        <p:nvSpPr>
          <p:cNvPr id="8" name="PlaceHolder 7"/>
          <p:cNvSpPr>
            <a:spLocks noGrp="1"/>
          </p:cNvSpPr>
          <p:nvPr>
            <p:ph type="dt" idx="3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Προεπιλογή 8">
    <p:spTree>
      <p:nvGrpSpPr>
        <p:cNvPr id="1" name=""/>
        <p:cNvGrpSpPr/>
        <p:nvPr/>
      </p:nvGrpSpPr>
      <p:grpSpPr>
        <a:xfrm>
          <a:off x="0" y="0"/>
          <a:ext cx="0" cy="0"/>
          <a:chOff x="0" y="0"/>
          <a:chExt cx="0" cy="0"/>
        </a:xfrm>
      </p:grpSpPr>
      <p:sp>
        <p:nvSpPr>
          <p:cNvPr id="2" name="PlaceHolder 1"/>
          <p:cNvSpPr>
            <a:spLocks noGrp="1"/>
          </p:cNvSpPr>
          <p:nvPr>
            <p:ph type="ftr" idx="37"/>
          </p:nvPr>
        </p:nvSpPr>
        <p:spPr/>
        <p:txBody>
          <a:bodyPr/>
          <a:lstStyle/>
          <a:p>
            <a:r>
              <a:t>Footer</a:t>
            </a:r>
          </a:p>
        </p:txBody>
      </p:sp>
      <p:sp>
        <p:nvSpPr>
          <p:cNvPr id="3" name="PlaceHolder 2"/>
          <p:cNvSpPr>
            <a:spLocks noGrp="1"/>
          </p:cNvSpPr>
          <p:nvPr>
            <p:ph type="sldNum" idx="38"/>
          </p:nvPr>
        </p:nvSpPr>
        <p:spPr/>
        <p:txBody>
          <a:bodyPr/>
          <a:lstStyle/>
          <a:p>
            <a:fld id="{0B640F20-39D7-4FBB-BC89-6309E2B429E1}" type="slidenum">
              <a:rPr/>
              <a:pPr/>
              <a:t>‹#›</a:t>
            </a:fld>
            <a:endParaRPr/>
          </a:p>
        </p:txBody>
      </p:sp>
      <p:sp>
        <p:nvSpPr>
          <p:cNvPr id="4" name="PlaceHolder 3"/>
          <p:cNvSpPr>
            <a:spLocks noGrp="1"/>
          </p:cNvSpPr>
          <p:nvPr>
            <p:ph type="dt" idx="39"/>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reserve="1">
  <p:cSld name="Προεπιλογή 9">
    <p:spTree>
      <p:nvGrpSpPr>
        <p:cNvPr id="1" name=""/>
        <p:cNvGrpSpPr/>
        <p:nvPr/>
      </p:nvGrpSpPr>
      <p:grpSpPr>
        <a:xfrm>
          <a:off x="0" y="0"/>
          <a:ext cx="0" cy="0"/>
          <a:chOff x="0" y="0"/>
          <a:chExt cx="0" cy="0"/>
        </a:xfrm>
      </p:grpSpPr>
      <p:sp>
        <p:nvSpPr>
          <p:cNvPr id="161"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62" name="PlaceHolder 2"/>
          <p:cNvSpPr>
            <a:spLocks noGrp="1"/>
          </p:cNvSpPr>
          <p:nvPr>
            <p:ph/>
          </p:nvPr>
        </p:nvSpPr>
        <p:spPr>
          <a:xfrm>
            <a:off x="30492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63" name="PlaceHolder 3"/>
          <p:cNvSpPr>
            <a:spLocks noGrp="1"/>
          </p:cNvSpPr>
          <p:nvPr>
            <p:ph/>
          </p:nvPr>
        </p:nvSpPr>
        <p:spPr>
          <a:xfrm>
            <a:off x="475596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64" name="PlaceHolder 4"/>
          <p:cNvSpPr>
            <a:spLocks noGrp="1"/>
          </p:cNvSpPr>
          <p:nvPr>
            <p:ph/>
          </p:nvPr>
        </p:nvSpPr>
        <p:spPr>
          <a:xfrm>
            <a:off x="304920" y="3917880"/>
            <a:ext cx="868608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6" name="PlaceHolder 5"/>
          <p:cNvSpPr>
            <a:spLocks noGrp="1"/>
          </p:cNvSpPr>
          <p:nvPr>
            <p:ph type="ftr" idx="40"/>
          </p:nvPr>
        </p:nvSpPr>
        <p:spPr/>
        <p:txBody>
          <a:bodyPr/>
          <a:lstStyle/>
          <a:p>
            <a:r>
              <a:t>Footer</a:t>
            </a:r>
          </a:p>
        </p:txBody>
      </p:sp>
      <p:sp>
        <p:nvSpPr>
          <p:cNvPr id="7" name="PlaceHolder 6"/>
          <p:cNvSpPr>
            <a:spLocks noGrp="1"/>
          </p:cNvSpPr>
          <p:nvPr>
            <p:ph type="sldNum" idx="41"/>
          </p:nvPr>
        </p:nvSpPr>
        <p:spPr/>
        <p:txBody>
          <a:bodyPr/>
          <a:lstStyle/>
          <a:p>
            <a:fld id="{F6C95AB1-EF07-4F01-B26D-7C370A58E65C}" type="slidenum">
              <a:rPr/>
              <a:pPr/>
              <a:t>‹#›</a:t>
            </a:fld>
            <a:endParaRPr/>
          </a:p>
        </p:txBody>
      </p:sp>
      <p:sp>
        <p:nvSpPr>
          <p:cNvPr id="8" name="PlaceHolder 7"/>
          <p:cNvSpPr>
            <a:spLocks noGrp="1"/>
          </p:cNvSpPr>
          <p:nvPr>
            <p:ph type="dt" idx="42"/>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Προεπιλογή 9">
    <p:spTree>
      <p:nvGrpSpPr>
        <p:cNvPr id="1" name=""/>
        <p:cNvGrpSpPr/>
        <p:nvPr/>
      </p:nvGrpSpPr>
      <p:grpSpPr>
        <a:xfrm>
          <a:off x="0" y="0"/>
          <a:ext cx="0" cy="0"/>
          <a:chOff x="0" y="0"/>
          <a:chExt cx="0" cy="0"/>
        </a:xfrm>
      </p:grpSpPr>
      <p:sp>
        <p:nvSpPr>
          <p:cNvPr id="165"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66" name="PlaceHolder 2"/>
          <p:cNvSpPr>
            <a:spLocks noGrp="1"/>
          </p:cNvSpPr>
          <p:nvPr>
            <p:ph/>
          </p:nvPr>
        </p:nvSpPr>
        <p:spPr>
          <a:xfrm>
            <a:off x="304920" y="1554120"/>
            <a:ext cx="868608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67" name="PlaceHolder 3"/>
          <p:cNvSpPr>
            <a:spLocks noGrp="1"/>
          </p:cNvSpPr>
          <p:nvPr>
            <p:ph/>
          </p:nvPr>
        </p:nvSpPr>
        <p:spPr>
          <a:xfrm>
            <a:off x="304920" y="3917880"/>
            <a:ext cx="868608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5" name="PlaceHolder 4"/>
          <p:cNvSpPr>
            <a:spLocks noGrp="1"/>
          </p:cNvSpPr>
          <p:nvPr>
            <p:ph type="ftr" idx="40"/>
          </p:nvPr>
        </p:nvSpPr>
        <p:spPr/>
        <p:txBody>
          <a:bodyPr/>
          <a:lstStyle/>
          <a:p>
            <a:r>
              <a:t>Footer</a:t>
            </a:r>
          </a:p>
        </p:txBody>
      </p:sp>
      <p:sp>
        <p:nvSpPr>
          <p:cNvPr id="6" name="PlaceHolder 5"/>
          <p:cNvSpPr>
            <a:spLocks noGrp="1"/>
          </p:cNvSpPr>
          <p:nvPr>
            <p:ph type="sldNum" idx="41"/>
          </p:nvPr>
        </p:nvSpPr>
        <p:spPr/>
        <p:txBody>
          <a:bodyPr/>
          <a:lstStyle/>
          <a:p>
            <a:fld id="{ADD41F9E-86F1-4F35-8D60-7F167FEA14EC}" type="slidenum">
              <a:rPr/>
              <a:pPr/>
              <a:t>‹#›</a:t>
            </a:fld>
            <a:endParaRPr/>
          </a:p>
        </p:txBody>
      </p:sp>
      <p:sp>
        <p:nvSpPr>
          <p:cNvPr id="7" name="PlaceHolder 6"/>
          <p:cNvSpPr>
            <a:spLocks noGrp="1"/>
          </p:cNvSpPr>
          <p:nvPr>
            <p:ph type="dt" idx="42"/>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AndTx" preserve="1">
  <p:cSld name="Προεπιλογή 9">
    <p:spTree>
      <p:nvGrpSpPr>
        <p:cNvPr id="1" name=""/>
        <p:cNvGrpSpPr/>
        <p:nvPr/>
      </p:nvGrpSpPr>
      <p:grpSpPr>
        <a:xfrm>
          <a:off x="0" y="0"/>
          <a:ext cx="0" cy="0"/>
          <a:chOff x="0" y="0"/>
          <a:chExt cx="0" cy="0"/>
        </a:xfrm>
      </p:grpSpPr>
      <p:sp>
        <p:nvSpPr>
          <p:cNvPr id="168"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69" name="PlaceHolder 2"/>
          <p:cNvSpPr>
            <a:spLocks noGrp="1"/>
          </p:cNvSpPr>
          <p:nvPr>
            <p:ph/>
          </p:nvPr>
        </p:nvSpPr>
        <p:spPr>
          <a:xfrm>
            <a:off x="30492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70" name="PlaceHolder 3"/>
          <p:cNvSpPr>
            <a:spLocks noGrp="1"/>
          </p:cNvSpPr>
          <p:nvPr>
            <p:ph/>
          </p:nvPr>
        </p:nvSpPr>
        <p:spPr>
          <a:xfrm>
            <a:off x="4755960" y="1554120"/>
            <a:ext cx="423864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71" name="PlaceHolder 4"/>
          <p:cNvSpPr>
            <a:spLocks noGrp="1"/>
          </p:cNvSpPr>
          <p:nvPr>
            <p:ph/>
          </p:nvPr>
        </p:nvSpPr>
        <p:spPr>
          <a:xfrm>
            <a:off x="304920" y="391788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6" name="PlaceHolder 5"/>
          <p:cNvSpPr>
            <a:spLocks noGrp="1"/>
          </p:cNvSpPr>
          <p:nvPr>
            <p:ph type="ftr" idx="40"/>
          </p:nvPr>
        </p:nvSpPr>
        <p:spPr/>
        <p:txBody>
          <a:bodyPr/>
          <a:lstStyle/>
          <a:p>
            <a:r>
              <a:t>Footer</a:t>
            </a:r>
          </a:p>
        </p:txBody>
      </p:sp>
      <p:sp>
        <p:nvSpPr>
          <p:cNvPr id="7" name="PlaceHolder 6"/>
          <p:cNvSpPr>
            <a:spLocks noGrp="1"/>
          </p:cNvSpPr>
          <p:nvPr>
            <p:ph type="sldNum" idx="41"/>
          </p:nvPr>
        </p:nvSpPr>
        <p:spPr/>
        <p:txBody>
          <a:bodyPr/>
          <a:lstStyle/>
          <a:p>
            <a:fld id="{8313DDB7-AE38-484D-BF3C-A0A6A0E0282D}" type="slidenum">
              <a:rPr/>
              <a:pPr/>
              <a:t>‹#›</a:t>
            </a:fld>
            <a:endParaRPr/>
          </a:p>
        </p:txBody>
      </p:sp>
      <p:sp>
        <p:nvSpPr>
          <p:cNvPr id="8" name="PlaceHolder 7"/>
          <p:cNvSpPr>
            <a:spLocks noGrp="1"/>
          </p:cNvSpPr>
          <p:nvPr>
            <p:ph type="dt" idx="42"/>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Προεπιλογή 10">
    <p:spTree>
      <p:nvGrpSpPr>
        <p:cNvPr id="1" name=""/>
        <p:cNvGrpSpPr/>
        <p:nvPr/>
      </p:nvGrpSpPr>
      <p:grpSpPr>
        <a:xfrm>
          <a:off x="0" y="0"/>
          <a:ext cx="0" cy="0"/>
          <a:chOff x="0" y="0"/>
          <a:chExt cx="0" cy="0"/>
        </a:xfrm>
      </p:grpSpPr>
      <p:sp>
        <p:nvSpPr>
          <p:cNvPr id="2" name="PlaceHolder 1"/>
          <p:cNvSpPr>
            <a:spLocks noGrp="1"/>
          </p:cNvSpPr>
          <p:nvPr>
            <p:ph type="ftr" idx="43"/>
          </p:nvPr>
        </p:nvSpPr>
        <p:spPr/>
        <p:txBody>
          <a:bodyPr/>
          <a:lstStyle/>
          <a:p>
            <a:r>
              <a:t>Footer</a:t>
            </a:r>
          </a:p>
        </p:txBody>
      </p:sp>
      <p:sp>
        <p:nvSpPr>
          <p:cNvPr id="3" name="PlaceHolder 2"/>
          <p:cNvSpPr>
            <a:spLocks noGrp="1"/>
          </p:cNvSpPr>
          <p:nvPr>
            <p:ph type="sldNum" idx="44"/>
          </p:nvPr>
        </p:nvSpPr>
        <p:spPr/>
        <p:txBody>
          <a:bodyPr/>
          <a:lstStyle/>
          <a:p>
            <a:fld id="{9808A10C-92E3-4083-9884-CA26178E28A3}" type="slidenum">
              <a:rPr/>
              <a:pPr/>
              <a:t>‹#›</a:t>
            </a:fld>
            <a:endParaRPr/>
          </a:p>
        </p:txBody>
      </p:sp>
      <p:sp>
        <p:nvSpPr>
          <p:cNvPr id="4" name="PlaceHolder 3"/>
          <p:cNvSpPr>
            <a:spLocks noGrp="1"/>
          </p:cNvSpPr>
          <p:nvPr>
            <p:ph type="dt" idx="45"/>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φαλίδα ενότητας">
    <p:spTree>
      <p:nvGrpSpPr>
        <p:cNvPr id="1" name=""/>
        <p:cNvGrpSpPr/>
        <p:nvPr/>
      </p:nvGrpSpPr>
      <p:grpSpPr>
        <a:xfrm>
          <a:off x="0" y="0"/>
          <a:ext cx="0" cy="0"/>
          <a:chOff x="0" y="0"/>
          <a:chExt cx="0" cy="0"/>
        </a:xfrm>
      </p:grpSpPr>
      <p:sp>
        <p:nvSpPr>
          <p:cNvPr id="2" name="PlaceHolder 1"/>
          <p:cNvSpPr>
            <a:spLocks noGrp="1"/>
          </p:cNvSpPr>
          <p:nvPr>
            <p:ph type="ftr" idx="46"/>
          </p:nvPr>
        </p:nvSpPr>
        <p:spPr/>
        <p:txBody>
          <a:bodyPr/>
          <a:lstStyle/>
          <a:p>
            <a:r>
              <a:t>Footer</a:t>
            </a:r>
          </a:p>
        </p:txBody>
      </p:sp>
      <p:sp>
        <p:nvSpPr>
          <p:cNvPr id="3" name="PlaceHolder 2"/>
          <p:cNvSpPr>
            <a:spLocks noGrp="1"/>
          </p:cNvSpPr>
          <p:nvPr>
            <p:ph type="sldNum" idx="47"/>
          </p:nvPr>
        </p:nvSpPr>
        <p:spPr/>
        <p:txBody>
          <a:bodyPr/>
          <a:lstStyle/>
          <a:p>
            <a:fld id="{BA27C0FC-2360-4261-ACEC-2C0032566EA9}" type="slidenum">
              <a:rPr/>
              <a:pPr/>
              <a:t>‹#›</a:t>
            </a:fld>
            <a:endParaRPr/>
          </a:p>
        </p:txBody>
      </p:sp>
      <p:sp>
        <p:nvSpPr>
          <p:cNvPr id="4" name="PlaceHolder 3"/>
          <p:cNvSpPr>
            <a:spLocks noGrp="1"/>
          </p:cNvSpPr>
          <p:nvPr>
            <p:ph type="dt" idx="48"/>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53A39F58-04FC-442D-824C-A6A6F6851754}" type="slidenum">
              <a:rPr/>
              <a:pPr/>
              <a:t>‹#›</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194"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195" name="PlaceHolder 2"/>
          <p:cNvSpPr>
            <a:spLocks noGrp="1"/>
          </p:cNvSpPr>
          <p:nvPr>
            <p:ph/>
          </p:nvPr>
        </p:nvSpPr>
        <p:spPr>
          <a:xfrm>
            <a:off x="304920" y="1554120"/>
            <a:ext cx="423864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196" name="PlaceHolder 3"/>
          <p:cNvSpPr>
            <a:spLocks noGrp="1"/>
          </p:cNvSpPr>
          <p:nvPr>
            <p:ph/>
          </p:nvPr>
        </p:nvSpPr>
        <p:spPr>
          <a:xfrm>
            <a:off x="4755960" y="1554120"/>
            <a:ext cx="423864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5" name="PlaceHolder 4"/>
          <p:cNvSpPr>
            <a:spLocks noGrp="1"/>
          </p:cNvSpPr>
          <p:nvPr>
            <p:ph type="ftr" idx="49"/>
          </p:nvPr>
        </p:nvSpPr>
        <p:spPr/>
        <p:txBody>
          <a:bodyPr/>
          <a:lstStyle/>
          <a:p>
            <a:r>
              <a:t>Footer</a:t>
            </a:r>
          </a:p>
        </p:txBody>
      </p:sp>
      <p:sp>
        <p:nvSpPr>
          <p:cNvPr id="6" name="PlaceHolder 5"/>
          <p:cNvSpPr>
            <a:spLocks noGrp="1"/>
          </p:cNvSpPr>
          <p:nvPr>
            <p:ph type="sldNum" idx="50"/>
          </p:nvPr>
        </p:nvSpPr>
        <p:spPr/>
        <p:txBody>
          <a:bodyPr/>
          <a:lstStyle/>
          <a:p>
            <a:fld id="{9FECF459-399A-4B2A-B34B-6CE43C3B14F5}" type="slidenum">
              <a:rPr/>
              <a:pPr/>
              <a:t>‹#›</a:t>
            </a:fld>
            <a:endParaRPr/>
          </a:p>
        </p:txBody>
      </p:sp>
      <p:sp>
        <p:nvSpPr>
          <p:cNvPr id="7" name="PlaceHolder 6"/>
          <p:cNvSpPr>
            <a:spLocks noGrp="1"/>
          </p:cNvSpPr>
          <p:nvPr>
            <p:ph type="dt" idx="51"/>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Σύγκριση">
    <p:spTree>
      <p:nvGrpSpPr>
        <p:cNvPr id="1" name=""/>
        <p:cNvGrpSpPr/>
        <p:nvPr/>
      </p:nvGrpSpPr>
      <p:grpSpPr>
        <a:xfrm>
          <a:off x="0" y="0"/>
          <a:ext cx="0" cy="0"/>
          <a:chOff x="0" y="0"/>
          <a:chExt cx="0" cy="0"/>
        </a:xfrm>
      </p:grpSpPr>
      <p:sp>
        <p:nvSpPr>
          <p:cNvPr id="2" name="PlaceHolder 1"/>
          <p:cNvSpPr>
            <a:spLocks noGrp="1"/>
          </p:cNvSpPr>
          <p:nvPr>
            <p:ph type="ftr" idx="52"/>
          </p:nvPr>
        </p:nvSpPr>
        <p:spPr/>
        <p:txBody>
          <a:bodyPr/>
          <a:lstStyle/>
          <a:p>
            <a:r>
              <a:t>Footer</a:t>
            </a:r>
          </a:p>
        </p:txBody>
      </p:sp>
      <p:sp>
        <p:nvSpPr>
          <p:cNvPr id="3" name="PlaceHolder 2"/>
          <p:cNvSpPr>
            <a:spLocks noGrp="1"/>
          </p:cNvSpPr>
          <p:nvPr>
            <p:ph type="sldNum" idx="53"/>
          </p:nvPr>
        </p:nvSpPr>
        <p:spPr/>
        <p:txBody>
          <a:bodyPr/>
          <a:lstStyle/>
          <a:p>
            <a:fld id="{954DC5C5-C06D-4800-8C62-21E530F2D5B1}" type="slidenum">
              <a:rPr/>
              <a:pPr/>
              <a:t>‹#›</a:t>
            </a:fld>
            <a:endParaRPr/>
          </a:p>
        </p:txBody>
      </p:sp>
      <p:sp>
        <p:nvSpPr>
          <p:cNvPr id="4" name="PlaceHolder 3"/>
          <p:cNvSpPr>
            <a:spLocks noGrp="1"/>
          </p:cNvSpPr>
          <p:nvPr>
            <p:ph type="dt" idx="54"/>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11"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3" name="PlaceHolder 2"/>
          <p:cNvSpPr>
            <a:spLocks noGrp="1"/>
          </p:cNvSpPr>
          <p:nvPr>
            <p:ph type="ftr" idx="55"/>
          </p:nvPr>
        </p:nvSpPr>
        <p:spPr/>
        <p:txBody>
          <a:bodyPr/>
          <a:lstStyle/>
          <a:p>
            <a:r>
              <a:t>Footer</a:t>
            </a:r>
          </a:p>
        </p:txBody>
      </p:sp>
      <p:sp>
        <p:nvSpPr>
          <p:cNvPr id="4" name="PlaceHolder 3"/>
          <p:cNvSpPr>
            <a:spLocks noGrp="1"/>
          </p:cNvSpPr>
          <p:nvPr>
            <p:ph type="sldNum" idx="56"/>
          </p:nvPr>
        </p:nvSpPr>
        <p:spPr/>
        <p:txBody>
          <a:bodyPr/>
          <a:lstStyle/>
          <a:p>
            <a:fld id="{71982A3D-8FA4-4BB5-BA9B-FA6BFFD55212}" type="slidenum">
              <a:rPr/>
              <a:pPr/>
              <a:t>‹#›</a:t>
            </a:fld>
            <a:endParaRPr/>
          </a:p>
        </p:txBody>
      </p:sp>
      <p:sp>
        <p:nvSpPr>
          <p:cNvPr id="5" name="PlaceHolder 4"/>
          <p:cNvSpPr>
            <a:spLocks noGrp="1"/>
          </p:cNvSpPr>
          <p:nvPr>
            <p:ph type="dt" idx="57"/>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PlaceHolder 1"/>
          <p:cNvSpPr>
            <a:spLocks noGrp="1"/>
          </p:cNvSpPr>
          <p:nvPr>
            <p:ph type="ftr" idx="58"/>
          </p:nvPr>
        </p:nvSpPr>
        <p:spPr/>
        <p:txBody>
          <a:bodyPr/>
          <a:lstStyle/>
          <a:p>
            <a:r>
              <a:t>Footer</a:t>
            </a:r>
          </a:p>
        </p:txBody>
      </p:sp>
      <p:sp>
        <p:nvSpPr>
          <p:cNvPr id="3" name="PlaceHolder 2"/>
          <p:cNvSpPr>
            <a:spLocks noGrp="1"/>
          </p:cNvSpPr>
          <p:nvPr>
            <p:ph type="sldNum" idx="59"/>
          </p:nvPr>
        </p:nvSpPr>
        <p:spPr/>
        <p:txBody>
          <a:bodyPr/>
          <a:lstStyle/>
          <a:p>
            <a:fld id="{842F3EFC-039A-444D-B4D4-4FF9265DDCE7}" type="slidenum">
              <a:rPr/>
              <a:pPr/>
              <a:t>‹#›</a:t>
            </a:fld>
            <a:endParaRPr/>
          </a:p>
        </p:txBody>
      </p:sp>
      <p:sp>
        <p:nvSpPr>
          <p:cNvPr id="4" name="PlaceHolder 3"/>
          <p:cNvSpPr>
            <a:spLocks noGrp="1"/>
          </p:cNvSpPr>
          <p:nvPr>
            <p:ph type="dt" idx="60"/>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Περιεχόμενο με λεζάντα">
    <p:spTree>
      <p:nvGrpSpPr>
        <p:cNvPr id="1" name=""/>
        <p:cNvGrpSpPr/>
        <p:nvPr/>
      </p:nvGrpSpPr>
      <p:grpSpPr>
        <a:xfrm>
          <a:off x="0" y="0"/>
          <a:ext cx="0" cy="0"/>
          <a:chOff x="0" y="0"/>
          <a:chExt cx="0" cy="0"/>
        </a:xfrm>
      </p:grpSpPr>
      <p:sp>
        <p:nvSpPr>
          <p:cNvPr id="2" name="PlaceHolder 1"/>
          <p:cNvSpPr>
            <a:spLocks noGrp="1"/>
          </p:cNvSpPr>
          <p:nvPr>
            <p:ph type="ftr" idx="61"/>
          </p:nvPr>
        </p:nvSpPr>
        <p:spPr/>
        <p:txBody>
          <a:bodyPr/>
          <a:lstStyle/>
          <a:p>
            <a:r>
              <a:t>Footer</a:t>
            </a:r>
          </a:p>
        </p:txBody>
      </p:sp>
      <p:sp>
        <p:nvSpPr>
          <p:cNvPr id="3" name="PlaceHolder 2"/>
          <p:cNvSpPr>
            <a:spLocks noGrp="1"/>
          </p:cNvSpPr>
          <p:nvPr>
            <p:ph type="sldNum" idx="62"/>
          </p:nvPr>
        </p:nvSpPr>
        <p:spPr/>
        <p:txBody>
          <a:bodyPr/>
          <a:lstStyle/>
          <a:p>
            <a:fld id="{FC10B8E0-6574-42AE-89FE-5E5DEF8D1CC6}" type="slidenum">
              <a:rPr/>
              <a:pPr/>
              <a:t>‹#›</a:t>
            </a:fld>
            <a:endParaRPr/>
          </a:p>
        </p:txBody>
      </p:sp>
      <p:sp>
        <p:nvSpPr>
          <p:cNvPr id="4" name="PlaceHolder 3"/>
          <p:cNvSpPr>
            <a:spLocks noGrp="1"/>
          </p:cNvSpPr>
          <p:nvPr>
            <p:ph type="dt" idx="63"/>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Εικόνα με λεζάντα">
    <p:spTree>
      <p:nvGrpSpPr>
        <p:cNvPr id="1" name=""/>
        <p:cNvGrpSpPr/>
        <p:nvPr/>
      </p:nvGrpSpPr>
      <p:grpSpPr>
        <a:xfrm>
          <a:off x="0" y="0"/>
          <a:ext cx="0" cy="0"/>
          <a:chOff x="0" y="0"/>
          <a:chExt cx="0" cy="0"/>
        </a:xfrm>
      </p:grpSpPr>
      <p:sp>
        <p:nvSpPr>
          <p:cNvPr id="2" name="PlaceHolder 1"/>
          <p:cNvSpPr>
            <a:spLocks noGrp="1"/>
          </p:cNvSpPr>
          <p:nvPr>
            <p:ph type="ftr" idx="64"/>
          </p:nvPr>
        </p:nvSpPr>
        <p:spPr/>
        <p:txBody>
          <a:bodyPr/>
          <a:lstStyle/>
          <a:p>
            <a:r>
              <a:t>Footer</a:t>
            </a:r>
          </a:p>
        </p:txBody>
      </p:sp>
      <p:sp>
        <p:nvSpPr>
          <p:cNvPr id="3" name="PlaceHolder 2"/>
          <p:cNvSpPr>
            <a:spLocks noGrp="1"/>
          </p:cNvSpPr>
          <p:nvPr>
            <p:ph type="sldNum" idx="65"/>
          </p:nvPr>
        </p:nvSpPr>
        <p:spPr/>
        <p:txBody>
          <a:bodyPr/>
          <a:lstStyle/>
          <a:p>
            <a:fld id="{45381335-51FC-4BCB-939D-0E25D0908CFB}" type="slidenum">
              <a:rPr/>
              <a:pPr/>
              <a:t>‹#›</a:t>
            </a:fld>
            <a:endParaRPr/>
          </a:p>
        </p:txBody>
      </p:sp>
      <p:sp>
        <p:nvSpPr>
          <p:cNvPr id="4" name="PlaceHolder 3"/>
          <p:cNvSpPr>
            <a:spLocks noGrp="1"/>
          </p:cNvSpPr>
          <p:nvPr>
            <p:ph type="dt" idx="66"/>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Τίτλος και Περιεχόμενο">
    <p:spTree>
      <p:nvGrpSpPr>
        <p:cNvPr id="1" name=""/>
        <p:cNvGrpSpPr/>
        <p:nvPr/>
      </p:nvGrpSpPr>
      <p:grpSpPr>
        <a:xfrm>
          <a:off x="0" y="0"/>
          <a:ext cx="0" cy="0"/>
          <a:chOff x="0" y="0"/>
          <a:chExt cx="0" cy="0"/>
        </a:xfrm>
      </p:grpSpPr>
      <p:sp>
        <p:nvSpPr>
          <p:cNvPr id="31"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32" name="PlaceHolder 2"/>
          <p:cNvSpPr>
            <a:spLocks noGrp="1"/>
          </p:cNvSpPr>
          <p:nvPr>
            <p:ph/>
          </p:nvPr>
        </p:nvSpPr>
        <p:spPr>
          <a:xfrm>
            <a:off x="304920" y="1554120"/>
            <a:ext cx="868608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9B789F96-00FE-4631-97A2-1F76FC1AABBB}" type="slidenum">
              <a:rPr/>
              <a:pPr/>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AndTx" preserve="1">
  <p:cSld name="Προεπιλογή">
    <p:spTree>
      <p:nvGrpSpPr>
        <p:cNvPr id="1" name=""/>
        <p:cNvGrpSpPr/>
        <p:nvPr/>
      </p:nvGrpSpPr>
      <p:grpSpPr>
        <a:xfrm>
          <a:off x="0" y="0"/>
          <a:ext cx="0" cy="0"/>
          <a:chOff x="0" y="0"/>
          <a:chExt cx="0" cy="0"/>
        </a:xfrm>
      </p:grpSpPr>
      <p:sp>
        <p:nvSpPr>
          <p:cNvPr id="43"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44" name="PlaceHolder 2"/>
          <p:cNvSpPr>
            <a:spLocks noGrp="1"/>
          </p:cNvSpPr>
          <p:nvPr>
            <p:ph/>
          </p:nvPr>
        </p:nvSpPr>
        <p:spPr>
          <a:xfrm>
            <a:off x="30492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45" name="PlaceHolder 3"/>
          <p:cNvSpPr>
            <a:spLocks noGrp="1"/>
          </p:cNvSpPr>
          <p:nvPr>
            <p:ph/>
          </p:nvPr>
        </p:nvSpPr>
        <p:spPr>
          <a:xfrm>
            <a:off x="4755960" y="1554120"/>
            <a:ext cx="423864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46" name="PlaceHolder 4"/>
          <p:cNvSpPr>
            <a:spLocks noGrp="1"/>
          </p:cNvSpPr>
          <p:nvPr>
            <p:ph/>
          </p:nvPr>
        </p:nvSpPr>
        <p:spPr>
          <a:xfrm>
            <a:off x="304920" y="391788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4D960298-3F87-4A28-B0F5-180CD52CE038}" type="slidenum">
              <a:rPr/>
              <a:pPr/>
              <a:t>‹#›</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Προεπιλογή 1">
    <p:spTree>
      <p:nvGrpSpPr>
        <p:cNvPr id="1" name=""/>
        <p:cNvGrpSpPr/>
        <p:nvPr/>
      </p:nvGrpSpPr>
      <p:grpSpPr>
        <a:xfrm>
          <a:off x="0" y="0"/>
          <a:ext cx="0" cy="0"/>
          <a:chOff x="0" y="0"/>
          <a:chExt cx="0" cy="0"/>
        </a:xfrm>
      </p:grpSpPr>
      <p:sp>
        <p:nvSpPr>
          <p:cNvPr id="58"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59" name="PlaceHolder 2"/>
          <p:cNvSpPr>
            <a:spLocks noGrp="1"/>
          </p:cNvSpPr>
          <p:nvPr>
            <p:ph/>
          </p:nvPr>
        </p:nvSpPr>
        <p:spPr>
          <a:xfrm>
            <a:off x="30492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60" name="PlaceHolder 3"/>
          <p:cNvSpPr>
            <a:spLocks noGrp="1"/>
          </p:cNvSpPr>
          <p:nvPr>
            <p:ph/>
          </p:nvPr>
        </p:nvSpPr>
        <p:spPr>
          <a:xfrm>
            <a:off x="4755960" y="155412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61" name="PlaceHolder 4"/>
          <p:cNvSpPr>
            <a:spLocks noGrp="1"/>
          </p:cNvSpPr>
          <p:nvPr>
            <p:ph/>
          </p:nvPr>
        </p:nvSpPr>
        <p:spPr>
          <a:xfrm>
            <a:off x="304920" y="391788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62" name="PlaceHolder 5"/>
          <p:cNvSpPr>
            <a:spLocks noGrp="1"/>
          </p:cNvSpPr>
          <p:nvPr>
            <p:ph/>
          </p:nvPr>
        </p:nvSpPr>
        <p:spPr>
          <a:xfrm>
            <a:off x="4755960" y="3917880"/>
            <a:ext cx="4238640" cy="2158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7" name="PlaceHolder 6"/>
          <p:cNvSpPr>
            <a:spLocks noGrp="1"/>
          </p:cNvSpPr>
          <p:nvPr>
            <p:ph type="ftr" idx="16"/>
          </p:nvPr>
        </p:nvSpPr>
        <p:spPr/>
        <p:txBody>
          <a:bodyPr/>
          <a:lstStyle/>
          <a:p>
            <a:r>
              <a:t>Footer</a:t>
            </a:r>
          </a:p>
        </p:txBody>
      </p:sp>
      <p:sp>
        <p:nvSpPr>
          <p:cNvPr id="8" name="PlaceHolder 7"/>
          <p:cNvSpPr>
            <a:spLocks noGrp="1"/>
          </p:cNvSpPr>
          <p:nvPr>
            <p:ph type="sldNum" idx="17"/>
          </p:nvPr>
        </p:nvSpPr>
        <p:spPr/>
        <p:txBody>
          <a:bodyPr/>
          <a:lstStyle/>
          <a:p>
            <a:fld id="{D2939B29-AEF5-44BC-A47B-FEC9E4A18790}" type="slidenum">
              <a:rPr/>
              <a:pPr/>
              <a:t>‹#›</a:t>
            </a:fld>
            <a:endParaRPr/>
          </a:p>
        </p:txBody>
      </p:sp>
      <p:sp>
        <p:nvSpPr>
          <p:cNvPr id="9" name="PlaceHolder 8"/>
          <p:cNvSpPr>
            <a:spLocks noGrp="1"/>
          </p:cNvSpPr>
          <p:nvPr>
            <p:ph type="dt" idx="18"/>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Προεπιλογή 2">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lstStyle/>
          <a:p>
            <a:r>
              <a:t>Footer</a:t>
            </a:r>
          </a:p>
        </p:txBody>
      </p:sp>
      <p:sp>
        <p:nvSpPr>
          <p:cNvPr id="3" name="PlaceHolder 2"/>
          <p:cNvSpPr>
            <a:spLocks noGrp="1"/>
          </p:cNvSpPr>
          <p:nvPr>
            <p:ph type="sldNum" idx="20"/>
          </p:nvPr>
        </p:nvSpPr>
        <p:spPr/>
        <p:txBody>
          <a:bodyPr/>
          <a:lstStyle/>
          <a:p>
            <a:fld id="{8E043582-082C-471E-AD2E-4CB10363390A}" type="slidenum">
              <a:rPr/>
              <a:pPr/>
              <a:t>‹#›</a:t>
            </a:fld>
            <a:endParaRPr/>
          </a:p>
        </p:txBody>
      </p:sp>
      <p:sp>
        <p:nvSpPr>
          <p:cNvPr id="4" name="PlaceHolder 3"/>
          <p:cNvSpPr>
            <a:spLocks noGrp="1"/>
          </p:cNvSpPr>
          <p:nvPr>
            <p:ph type="dt" idx="2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Προεπιλογή 3">
    <p:spTree>
      <p:nvGrpSpPr>
        <p:cNvPr id="1" name=""/>
        <p:cNvGrpSpPr/>
        <p:nvPr/>
      </p:nvGrpSpPr>
      <p:grpSpPr>
        <a:xfrm>
          <a:off x="0" y="0"/>
          <a:ext cx="0" cy="0"/>
          <a:chOff x="0" y="0"/>
          <a:chExt cx="0" cy="0"/>
        </a:xfrm>
      </p:grpSpPr>
      <p:sp>
        <p:nvSpPr>
          <p:cNvPr id="76"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3" name="PlaceHolder 2"/>
          <p:cNvSpPr>
            <a:spLocks noGrp="1"/>
          </p:cNvSpPr>
          <p:nvPr>
            <p:ph type="ftr" idx="22"/>
          </p:nvPr>
        </p:nvSpPr>
        <p:spPr/>
        <p:txBody>
          <a:bodyPr/>
          <a:lstStyle/>
          <a:p>
            <a:r>
              <a:t>Footer</a:t>
            </a:r>
          </a:p>
        </p:txBody>
      </p:sp>
      <p:sp>
        <p:nvSpPr>
          <p:cNvPr id="4" name="PlaceHolder 3"/>
          <p:cNvSpPr>
            <a:spLocks noGrp="1"/>
          </p:cNvSpPr>
          <p:nvPr>
            <p:ph type="sldNum" idx="23"/>
          </p:nvPr>
        </p:nvSpPr>
        <p:spPr/>
        <p:txBody>
          <a:bodyPr/>
          <a:lstStyle/>
          <a:p>
            <a:fld id="{FA693545-8C54-4053-A52C-ECD7CDB3EF36}" type="slidenum">
              <a:rPr/>
              <a:pPr/>
              <a:t>‹#›</a:t>
            </a:fld>
            <a:endParaRPr/>
          </a:p>
        </p:txBody>
      </p:sp>
      <p:sp>
        <p:nvSpPr>
          <p:cNvPr id="5" name="PlaceHolder 4"/>
          <p:cNvSpPr>
            <a:spLocks noGrp="1"/>
          </p:cNvSpPr>
          <p:nvPr>
            <p:ph type="dt" idx="24"/>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Προεπιλογή 4">
    <p:spTree>
      <p:nvGrpSpPr>
        <p:cNvPr id="1" name=""/>
        <p:cNvGrpSpPr/>
        <p:nvPr/>
      </p:nvGrpSpPr>
      <p:grpSpPr>
        <a:xfrm>
          <a:off x="0" y="0"/>
          <a:ext cx="0" cy="0"/>
          <a:chOff x="0" y="0"/>
          <a:chExt cx="0" cy="0"/>
        </a:xfrm>
      </p:grpSpPr>
      <p:sp>
        <p:nvSpPr>
          <p:cNvPr id="86"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lgn="ctr">
              <a:buNone/>
            </a:pPr>
            <a:endParaRPr lang="el-GR" sz="4400" b="0" u="none" strike="noStrike">
              <a:solidFill>
                <a:srgbClr val="000000"/>
              </a:solidFill>
              <a:uFillTx/>
              <a:latin typeface="Arial"/>
            </a:endParaRPr>
          </a:p>
        </p:txBody>
      </p:sp>
      <p:sp>
        <p:nvSpPr>
          <p:cNvPr id="87" name="PlaceHolder 2"/>
          <p:cNvSpPr>
            <a:spLocks noGrp="1"/>
          </p:cNvSpPr>
          <p:nvPr>
            <p:ph/>
          </p:nvPr>
        </p:nvSpPr>
        <p:spPr>
          <a:xfrm>
            <a:off x="304920" y="1554120"/>
            <a:ext cx="423864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88" name="PlaceHolder 3"/>
          <p:cNvSpPr>
            <a:spLocks noGrp="1"/>
          </p:cNvSpPr>
          <p:nvPr>
            <p:ph/>
          </p:nvPr>
        </p:nvSpPr>
        <p:spPr>
          <a:xfrm>
            <a:off x="4755960" y="1554120"/>
            <a:ext cx="4238640" cy="4525200"/>
          </a:xfrm>
          <a:prstGeom prst="rect">
            <a:avLst/>
          </a:prstGeom>
          <a:noFill/>
          <a:ln w="0">
            <a:noFill/>
          </a:ln>
        </p:spPr>
        <p:txBody>
          <a:bodyPr lIns="0" tIns="0" rIns="0" bIns="0" anchor="t">
            <a:normAutofit/>
          </a:bodyPr>
          <a:lstStyle/>
          <a:p>
            <a:pPr indent="0">
              <a:spcBef>
                <a:spcPts val="1417"/>
              </a:spcBef>
              <a:buNone/>
            </a:pPr>
            <a:endParaRPr lang="el-GR" sz="3200" b="0" u="none" strike="noStrike">
              <a:solidFill>
                <a:srgbClr val="000000"/>
              </a:solidFill>
              <a:uFillTx/>
              <a:latin typeface="Arial"/>
            </a:endParaRPr>
          </a:p>
        </p:txBody>
      </p:sp>
      <p:sp>
        <p:nvSpPr>
          <p:cNvPr id="5" name="PlaceHolder 4"/>
          <p:cNvSpPr>
            <a:spLocks noGrp="1"/>
          </p:cNvSpPr>
          <p:nvPr>
            <p:ph type="ftr" idx="25"/>
          </p:nvPr>
        </p:nvSpPr>
        <p:spPr/>
        <p:txBody>
          <a:bodyPr/>
          <a:lstStyle/>
          <a:p>
            <a:r>
              <a:t>Footer</a:t>
            </a:r>
          </a:p>
        </p:txBody>
      </p:sp>
      <p:sp>
        <p:nvSpPr>
          <p:cNvPr id="6" name="PlaceHolder 5"/>
          <p:cNvSpPr>
            <a:spLocks noGrp="1"/>
          </p:cNvSpPr>
          <p:nvPr>
            <p:ph type="sldNum" idx="26"/>
          </p:nvPr>
        </p:nvSpPr>
        <p:spPr/>
        <p:txBody>
          <a:bodyPr/>
          <a:lstStyle/>
          <a:p>
            <a:fld id="{59CC6F87-52D7-491F-8EFB-08777D497CA1}" type="slidenum">
              <a:rPr/>
              <a:pPr/>
              <a:t>‹#›</a:t>
            </a:fld>
            <a:endParaRPr/>
          </a:p>
        </p:txBody>
      </p:sp>
      <p:sp>
        <p:nvSpPr>
          <p:cNvPr id="7" name="PlaceHolder 6"/>
          <p:cNvSpPr>
            <a:spLocks noGrp="1"/>
          </p:cNvSpPr>
          <p:nvPr>
            <p:ph type="dt" idx="27"/>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10.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1.xml"/><Relationship Id="rId1" Type="http://schemas.openxmlformats.org/officeDocument/2006/relationships/slideLayout" Target="../slideLayouts/slideLayout2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2.xml"/><Relationship Id="rId1" Type="http://schemas.openxmlformats.org/officeDocument/2006/relationships/slideLayout" Target="../slideLayouts/slideLayout2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3.xml"/><Relationship Id="rId1" Type="http://schemas.openxmlformats.org/officeDocument/2006/relationships/slideLayout" Target="../slideLayouts/slideLayout24.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3.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5.xml"/><Relationship Id="rId1" Type="http://schemas.openxmlformats.org/officeDocument/2006/relationships/slideLayout" Target="../slideLayouts/slideLayout28.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6.xml"/><Relationship Id="rId1" Type="http://schemas.openxmlformats.org/officeDocument/2006/relationships/slideLayout" Target="../slideLayouts/slideLayout2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7.xml"/><Relationship Id="rId1" Type="http://schemas.openxmlformats.org/officeDocument/2006/relationships/slideLayout" Target="../slideLayouts/slideLayout3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8.xml"/><Relationship Id="rId1" Type="http://schemas.openxmlformats.org/officeDocument/2006/relationships/slideLayout" Target="../slideLayouts/slideLayout31.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9.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0.xml"/><Relationship Id="rId1" Type="http://schemas.openxmlformats.org/officeDocument/2006/relationships/slideLayout" Target="../slideLayouts/slideLayout33.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1.xml"/><Relationship Id="rId1" Type="http://schemas.openxmlformats.org/officeDocument/2006/relationships/slideLayout" Target="../slideLayouts/slideLayout34.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2.xml"/><Relationship Id="rId1"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9"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0"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3" name="Ευθεία γραμμή σύνδεσης 6"/>
          <p:cNvSpPr/>
          <p:nvPr/>
        </p:nvSpPr>
        <p:spPr>
          <a:xfrm>
            <a:off x="514080" y="534960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4"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5" name="PlaceHolder 2"/>
          <p:cNvSpPr>
            <a:spLocks noGrp="1"/>
          </p:cNvSpPr>
          <p:nvPr>
            <p:ph type="ftr" idx="1"/>
          </p:nvPr>
        </p:nvSpPr>
        <p:spPr>
          <a:xfrm>
            <a:off x="3124080" y="76320"/>
            <a:ext cx="33519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&lt;υποσέλιδο&gt;</a:t>
            </a:r>
          </a:p>
        </p:txBody>
      </p:sp>
      <p:sp>
        <p:nvSpPr>
          <p:cNvPr id="6" name="PlaceHolder 3"/>
          <p:cNvSpPr>
            <a:spLocks noGrp="1"/>
          </p:cNvSpPr>
          <p:nvPr>
            <p:ph type="sldNum" idx="2"/>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F201210D-3CE5-479A-8953-9A013DDD4579}"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7" name="PlaceHolder 4"/>
          <p:cNvSpPr>
            <a:spLocks noGrp="1"/>
          </p:cNvSpPr>
          <p:nvPr>
            <p:ph type="dt" idx="3"/>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&lt;ημερομηνία/ώρα&gt;</a:t>
            </a:r>
          </a:p>
        </p:txBody>
      </p:sp>
      <p:sp>
        <p:nvSpPr>
          <p:cNvPr id="8"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32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24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20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u="none" strike="noStrike">
                <a:solidFill>
                  <a:srgbClr val="000000"/>
                </a:solidFill>
                <a:uFillTx/>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89"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90"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91"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92"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93" name="PlaceHolder 2"/>
          <p:cNvSpPr>
            <a:spLocks noGrp="1"/>
          </p:cNvSpPr>
          <p:nvPr>
            <p:ph type="body"/>
          </p:nvPr>
        </p:nvSpPr>
        <p:spPr>
          <a:xfrm>
            <a:off x="304920" y="1554120"/>
            <a:ext cx="8686080" cy="45252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94" name="PlaceHolder 3"/>
          <p:cNvSpPr>
            <a:spLocks noGrp="1"/>
          </p:cNvSpPr>
          <p:nvPr>
            <p:ph type="ftr" idx="28"/>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&lt;υποσέλιδο&gt;</a:t>
            </a:r>
          </a:p>
        </p:txBody>
      </p:sp>
      <p:sp>
        <p:nvSpPr>
          <p:cNvPr id="95" name="PlaceHolder 4"/>
          <p:cNvSpPr>
            <a:spLocks noGrp="1"/>
          </p:cNvSpPr>
          <p:nvPr>
            <p:ph type="sldNum" idx="29"/>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E0EB5195-F9CD-404D-8A30-D50DD707F695}"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96" name="PlaceHolder 5"/>
          <p:cNvSpPr>
            <a:spLocks noGrp="1"/>
          </p:cNvSpPr>
          <p:nvPr>
            <p:ph type="dt" idx="30"/>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&lt;ημερομηνία/ώρα&gt;</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23"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24"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25"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26"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127" name="PlaceHolder 2"/>
          <p:cNvSpPr>
            <a:spLocks noGrp="1"/>
          </p:cNvSpPr>
          <p:nvPr>
            <p:ph type="ftr" idx="31"/>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128" name="PlaceHolder 3"/>
          <p:cNvSpPr>
            <a:spLocks noGrp="1"/>
          </p:cNvSpPr>
          <p:nvPr>
            <p:ph type="sldNum" idx="32"/>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A5F1DFCE-A1B4-46CA-9B2E-29B6E0882244}"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129" name="PlaceHolder 4"/>
          <p:cNvSpPr>
            <a:spLocks noGrp="1"/>
          </p:cNvSpPr>
          <p:nvPr>
            <p:ph type="dt" idx="33"/>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80" r:id="rId1"/>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32"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33"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34"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35"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136" name="PlaceHolder 2"/>
          <p:cNvSpPr>
            <a:spLocks noGrp="1"/>
          </p:cNvSpPr>
          <p:nvPr>
            <p:ph type="body"/>
          </p:nvPr>
        </p:nvSpPr>
        <p:spPr>
          <a:xfrm>
            <a:off x="304920" y="1554120"/>
            <a:ext cx="4238280" cy="2158200"/>
          </a:xfrm>
          <a:prstGeom prst="rect">
            <a:avLst/>
          </a:prstGeom>
          <a:noFill/>
          <a:ln w="0">
            <a:noFill/>
          </a:ln>
        </p:spPr>
        <p:txBody>
          <a:bodyPr lIns="0" tIns="0" rIns="0" bIns="0" anchor="t">
            <a:normAutofit fontScale="62500" lnSpcReduction="19999"/>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137" name="PlaceHolder 3"/>
          <p:cNvSpPr>
            <a:spLocks noGrp="1"/>
          </p:cNvSpPr>
          <p:nvPr>
            <p:ph type="body"/>
          </p:nvPr>
        </p:nvSpPr>
        <p:spPr>
          <a:xfrm>
            <a:off x="4755960" y="1554120"/>
            <a:ext cx="4238280" cy="2158200"/>
          </a:xfrm>
          <a:prstGeom prst="rect">
            <a:avLst/>
          </a:prstGeom>
          <a:noFill/>
          <a:ln w="0">
            <a:noFill/>
          </a:ln>
        </p:spPr>
        <p:txBody>
          <a:bodyPr lIns="0" tIns="0" rIns="0" bIns="0" anchor="t">
            <a:normAutofit fontScale="62500" lnSpcReduction="19999"/>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138" name="PlaceHolder 4"/>
          <p:cNvSpPr>
            <a:spLocks noGrp="1"/>
          </p:cNvSpPr>
          <p:nvPr>
            <p:ph type="body"/>
          </p:nvPr>
        </p:nvSpPr>
        <p:spPr>
          <a:xfrm>
            <a:off x="304920" y="3918240"/>
            <a:ext cx="8686080" cy="2158200"/>
          </a:xfrm>
          <a:prstGeom prst="rect">
            <a:avLst/>
          </a:prstGeom>
          <a:noFill/>
          <a:ln w="0">
            <a:noFill/>
          </a:ln>
        </p:spPr>
        <p:txBody>
          <a:bodyPr lIns="0" tIns="0" rIns="0" bIns="0" anchor="t">
            <a:normAutofit lnSpcReduction="9999"/>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139" name="PlaceHolder 5"/>
          <p:cNvSpPr>
            <a:spLocks noGrp="1"/>
          </p:cNvSpPr>
          <p:nvPr>
            <p:ph type="ftr" idx="34"/>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&lt;υποσέλιδο&gt;</a:t>
            </a:r>
          </a:p>
        </p:txBody>
      </p:sp>
      <p:sp>
        <p:nvSpPr>
          <p:cNvPr id="140" name="PlaceHolder 6"/>
          <p:cNvSpPr>
            <a:spLocks noGrp="1"/>
          </p:cNvSpPr>
          <p:nvPr>
            <p:ph type="sldNum" idx="35"/>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5FDB5CAB-F6A8-4203-A700-4252F457F46F}"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141" name="PlaceHolder 7"/>
          <p:cNvSpPr>
            <a:spLocks noGrp="1"/>
          </p:cNvSpPr>
          <p:nvPr>
            <p:ph type="dt" idx="36"/>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&lt;ημερομηνία/ώρα&gt;</a:t>
            </a:r>
          </a:p>
        </p:txBody>
      </p:sp>
    </p:spTree>
  </p:cSld>
  <p:clrMap bg1="lt1" tx1="dk1" bg2="lt2" tx2="dk2" accent1="accent1" accent2="accent2" accent3="accent3" accent4="accent4" accent5="accent5" accent6="accent6" hlink="hlink" folHlink="folHlink"/>
  <p:sldLayoutIdLst>
    <p:sldLayoutId id="2147483682" r:id="rId1"/>
  </p:sldLayoutIdLs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46"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47"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48"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49" name="PlaceHolder 1"/>
          <p:cNvSpPr>
            <a:spLocks noGrp="1"/>
          </p:cNvSpPr>
          <p:nvPr>
            <p:ph type="ftr" idx="37"/>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150" name="PlaceHolder 2"/>
          <p:cNvSpPr>
            <a:spLocks noGrp="1"/>
          </p:cNvSpPr>
          <p:nvPr>
            <p:ph type="sldNum" idx="38"/>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0E613A9D-AE29-461B-AD27-B1E3E74C6CE9}"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151" name="PlaceHolder 3"/>
          <p:cNvSpPr>
            <a:spLocks noGrp="1"/>
          </p:cNvSpPr>
          <p:nvPr>
            <p:ph type="dt" idx="39"/>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84" r:id="rId1"/>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0">
          <a:blip r:embed="rId5"/>
          <a:stretch/>
        </a:blipFill>
        <a:effectLst/>
      </p:bgPr>
    </p:bg>
    <p:spTree>
      <p:nvGrpSpPr>
        <p:cNvPr id="1" name=""/>
        <p:cNvGrpSpPr/>
        <p:nvPr/>
      </p:nvGrpSpPr>
      <p:grpSpPr>
        <a:xfrm>
          <a:off x="0" y="0"/>
          <a:ext cx="0" cy="0"/>
          <a:chOff x="0" y="0"/>
          <a:chExt cx="0" cy="0"/>
        </a:xfrm>
      </p:grpSpPr>
      <p:sp>
        <p:nvSpPr>
          <p:cNvPr id="152"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53"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54"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55"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156" name="PlaceHolder 2"/>
          <p:cNvSpPr>
            <a:spLocks noGrp="1"/>
          </p:cNvSpPr>
          <p:nvPr>
            <p:ph type="body"/>
          </p:nvPr>
        </p:nvSpPr>
        <p:spPr>
          <a:xfrm>
            <a:off x="304920" y="1554120"/>
            <a:ext cx="8686080" cy="2158200"/>
          </a:xfrm>
          <a:prstGeom prst="rect">
            <a:avLst/>
          </a:prstGeom>
          <a:noFill/>
          <a:ln w="0">
            <a:noFill/>
          </a:ln>
        </p:spPr>
        <p:txBody>
          <a:bodyPr lIns="0" tIns="0" rIns="0" bIns="0" anchor="t">
            <a:normAutofit lnSpcReduction="9999"/>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157" name="PlaceHolder 3"/>
          <p:cNvSpPr>
            <a:spLocks noGrp="1"/>
          </p:cNvSpPr>
          <p:nvPr>
            <p:ph type="body"/>
          </p:nvPr>
        </p:nvSpPr>
        <p:spPr>
          <a:xfrm>
            <a:off x="304920" y="3918240"/>
            <a:ext cx="8686080" cy="2158200"/>
          </a:xfrm>
          <a:prstGeom prst="rect">
            <a:avLst/>
          </a:prstGeom>
          <a:noFill/>
          <a:ln w="0">
            <a:noFill/>
          </a:ln>
        </p:spPr>
        <p:txBody>
          <a:bodyPr lIns="0" tIns="0" rIns="0" bIns="0" anchor="t">
            <a:normAutofit lnSpcReduction="9999"/>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158" name="PlaceHolder 4"/>
          <p:cNvSpPr>
            <a:spLocks noGrp="1"/>
          </p:cNvSpPr>
          <p:nvPr>
            <p:ph type="ftr" idx="40"/>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&lt;υποσέλιδο&gt;</a:t>
            </a:r>
          </a:p>
        </p:txBody>
      </p:sp>
      <p:sp>
        <p:nvSpPr>
          <p:cNvPr id="159" name="PlaceHolder 5"/>
          <p:cNvSpPr>
            <a:spLocks noGrp="1"/>
          </p:cNvSpPr>
          <p:nvPr>
            <p:ph type="sldNum" idx="41"/>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2FE05593-CA08-49E6-AB80-9F609D3DB391}"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160" name="PlaceHolder 6"/>
          <p:cNvSpPr>
            <a:spLocks noGrp="1"/>
          </p:cNvSpPr>
          <p:nvPr>
            <p:ph type="dt" idx="42"/>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&lt;ημερομηνία/ώρα&gt;</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72"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73"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74"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75" name="PlaceHolder 1"/>
          <p:cNvSpPr>
            <a:spLocks noGrp="1"/>
          </p:cNvSpPr>
          <p:nvPr>
            <p:ph type="ftr" idx="43"/>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176" name="PlaceHolder 2"/>
          <p:cNvSpPr>
            <a:spLocks noGrp="1"/>
          </p:cNvSpPr>
          <p:nvPr>
            <p:ph type="sldNum" idx="44"/>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80F77625-E8E0-4521-A53B-7EF8F063D2AC}"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177" name="PlaceHolder 3"/>
          <p:cNvSpPr>
            <a:spLocks noGrp="1"/>
          </p:cNvSpPr>
          <p:nvPr>
            <p:ph type="dt" idx="45"/>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90" r:id="rId1"/>
  </p:sldLayoutIdLst>
  <p:txStyles>
    <p:titleStyle/>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78"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lt1"/>
              </a:solidFill>
              <a:uFillTx/>
              <a:latin typeface="Franklin Gothic Book"/>
            </a:endParaRPr>
          </a:p>
        </p:txBody>
      </p:sp>
      <p:sp>
        <p:nvSpPr>
          <p:cNvPr id="179"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lt1"/>
              </a:solidFill>
              <a:uFillTx/>
              <a:latin typeface="Franklin Gothic Book"/>
            </a:endParaRPr>
          </a:p>
        </p:txBody>
      </p:sp>
      <p:sp>
        <p:nvSpPr>
          <p:cNvPr id="180"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lt1"/>
              </a:solidFill>
              <a:uFillTx/>
              <a:latin typeface="Franklin Gothic Book"/>
            </a:endParaRPr>
          </a:p>
        </p:txBody>
      </p:sp>
      <p:sp>
        <p:nvSpPr>
          <p:cNvPr id="181" name="Ευθεία γραμμή σύνδεσης 6"/>
          <p:cNvSpPr/>
          <p:nvPr/>
        </p:nvSpPr>
        <p:spPr>
          <a:xfrm>
            <a:off x="514080" y="3444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lt1"/>
              </a:solidFill>
              <a:uFillTx/>
              <a:latin typeface="Franklin Gothic Book"/>
            </a:endParaRPr>
          </a:p>
        </p:txBody>
      </p:sp>
      <p:sp>
        <p:nvSpPr>
          <p:cNvPr id="182" name="PlaceHolder 1"/>
          <p:cNvSpPr>
            <a:spLocks noGrp="1"/>
          </p:cNvSpPr>
          <p:nvPr>
            <p:ph type="ftr" idx="46"/>
          </p:nvPr>
        </p:nvSpPr>
        <p:spPr>
          <a:xfrm>
            <a:off x="3124080" y="76320"/>
            <a:ext cx="33519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FFFFFF"/>
                </a:solidFill>
                <a:uFillTx/>
                <a:latin typeface="Times New Roman"/>
              </a:defRPr>
            </a:lvl1pPr>
          </a:lstStyle>
          <a:p>
            <a:pPr indent="0" algn="ctr">
              <a:lnSpc>
                <a:spcPct val="100000"/>
              </a:lnSpc>
              <a:buNone/>
              <a:tabLst>
                <a:tab pos="0" algn="l"/>
              </a:tabLst>
            </a:pPr>
            <a:r>
              <a:rPr lang="el-GR" sz="1400" b="0" u="none" strike="noStrike">
                <a:solidFill>
                  <a:srgbClr val="FFFFFF"/>
                </a:solidFill>
                <a:uFillTx/>
                <a:latin typeface="Times New Roman"/>
              </a:rPr>
              <a:t> </a:t>
            </a:r>
          </a:p>
        </p:txBody>
      </p:sp>
      <p:sp>
        <p:nvSpPr>
          <p:cNvPr id="183" name="PlaceHolder 2"/>
          <p:cNvSpPr>
            <a:spLocks noGrp="1"/>
          </p:cNvSpPr>
          <p:nvPr>
            <p:ph type="sldNum" idx="47"/>
          </p:nvPr>
        </p:nvSpPr>
        <p:spPr>
          <a:xfrm>
            <a:off x="8229600" y="6477120"/>
            <a:ext cx="761400" cy="24372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7081DAD3-480B-41FA-B45B-681215A3CBE3}"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FFFFFF"/>
              </a:solidFill>
              <a:uFillTx/>
              <a:latin typeface="Times New Roman"/>
            </a:endParaRPr>
          </a:p>
        </p:txBody>
      </p:sp>
      <p:sp>
        <p:nvSpPr>
          <p:cNvPr id="184" name="PlaceHolder 3"/>
          <p:cNvSpPr>
            <a:spLocks noGrp="1"/>
          </p:cNvSpPr>
          <p:nvPr>
            <p:ph type="dt" idx="48"/>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FFFFFF"/>
                </a:solidFill>
                <a:uFillTx/>
                <a:latin typeface="Times New Roman"/>
              </a:defRPr>
            </a:lvl1pPr>
          </a:lstStyle>
          <a:p>
            <a:pPr indent="0">
              <a:buNone/>
            </a:pPr>
            <a:r>
              <a:rPr lang="el-GR" sz="1400" b="0" u="none" strike="noStrike">
                <a:solidFill>
                  <a:srgbClr val="FFFFFF"/>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92" r:id="rId1"/>
  </p:sldLayoutIdLst>
  <p:txStyles>
    <p:titleStyle/>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85"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86"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87"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88"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189" name="PlaceHolder 2"/>
          <p:cNvSpPr>
            <a:spLocks noGrp="1"/>
          </p:cNvSpPr>
          <p:nvPr>
            <p:ph type="body"/>
          </p:nvPr>
        </p:nvSpPr>
        <p:spPr>
          <a:xfrm>
            <a:off x="304920" y="1554120"/>
            <a:ext cx="4238280" cy="45252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190" name="PlaceHolder 3"/>
          <p:cNvSpPr>
            <a:spLocks noGrp="1"/>
          </p:cNvSpPr>
          <p:nvPr>
            <p:ph type="body"/>
          </p:nvPr>
        </p:nvSpPr>
        <p:spPr>
          <a:xfrm>
            <a:off x="4755960" y="1554120"/>
            <a:ext cx="4238280" cy="45252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191" name="PlaceHolder 4"/>
          <p:cNvSpPr>
            <a:spLocks noGrp="1"/>
          </p:cNvSpPr>
          <p:nvPr>
            <p:ph type="ftr" idx="49"/>
          </p:nvPr>
        </p:nvSpPr>
        <p:spPr>
          <a:xfrm>
            <a:off x="3124080" y="76320"/>
            <a:ext cx="33519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&lt;υποσέλιδο&gt;</a:t>
            </a:r>
          </a:p>
        </p:txBody>
      </p:sp>
      <p:sp>
        <p:nvSpPr>
          <p:cNvPr id="192" name="PlaceHolder 5"/>
          <p:cNvSpPr>
            <a:spLocks noGrp="1"/>
          </p:cNvSpPr>
          <p:nvPr>
            <p:ph type="sldNum" idx="50"/>
          </p:nvPr>
        </p:nvSpPr>
        <p:spPr>
          <a:xfrm>
            <a:off x="8229600" y="6477120"/>
            <a:ext cx="761400" cy="24372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F67135EA-6DDA-4D2D-A9A0-F2351EC511D8}"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193" name="PlaceHolder 6"/>
          <p:cNvSpPr>
            <a:spLocks noGrp="1"/>
          </p:cNvSpPr>
          <p:nvPr>
            <p:ph type="dt" idx="51"/>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&lt;ημερομηνία/ώρα&gt;</a:t>
            </a:r>
          </a:p>
        </p:txBody>
      </p:sp>
    </p:spTree>
  </p:cSld>
  <p:clrMap bg1="lt1" tx1="dk1" bg2="lt2" tx2="dk2" accent1="accent1" accent2="accent2" accent3="accent3" accent4="accent4" accent5="accent5" accent6="accent6" hlink="hlink" folHlink="folHlink"/>
  <p:sldLayoutIdLst>
    <p:sldLayoutId id="2147483694" r:id="rId1"/>
  </p:sldLayoutIdLst>
  <p:txStyles>
    <p:titleStyle/>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97"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98"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99"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00" name="Ευθεία γραμμή σύνδεσης 10"/>
          <p:cNvSpPr/>
          <p:nvPr/>
        </p:nvSpPr>
        <p:spPr>
          <a:xfrm>
            <a:off x="514080" y="601956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01" name="PlaceHolder 1"/>
          <p:cNvSpPr>
            <a:spLocks noGrp="1"/>
          </p:cNvSpPr>
          <p:nvPr>
            <p:ph type="ftr" idx="52"/>
          </p:nvPr>
        </p:nvSpPr>
        <p:spPr>
          <a:xfrm>
            <a:off x="3124080" y="76320"/>
            <a:ext cx="33519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202" name="PlaceHolder 2"/>
          <p:cNvSpPr>
            <a:spLocks noGrp="1"/>
          </p:cNvSpPr>
          <p:nvPr>
            <p:ph type="sldNum" idx="53"/>
          </p:nvPr>
        </p:nvSpPr>
        <p:spPr>
          <a:xfrm>
            <a:off x="8229600" y="6477120"/>
            <a:ext cx="76140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B300271E-AF15-4E57-B07D-6EFC326107C4}"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203" name="PlaceHolder 3"/>
          <p:cNvSpPr>
            <a:spLocks noGrp="1"/>
          </p:cNvSpPr>
          <p:nvPr>
            <p:ph type="dt" idx="54"/>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96" r:id="rId1"/>
  </p:sldLayoutIdLst>
  <p:txStyles>
    <p:titleStyle/>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04"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05"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06"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07"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208" name="PlaceHolder 2"/>
          <p:cNvSpPr>
            <a:spLocks noGrp="1"/>
          </p:cNvSpPr>
          <p:nvPr>
            <p:ph type="ftr" idx="55"/>
          </p:nvPr>
        </p:nvSpPr>
        <p:spPr>
          <a:xfrm>
            <a:off x="3124080" y="76320"/>
            <a:ext cx="33519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209" name="PlaceHolder 3"/>
          <p:cNvSpPr>
            <a:spLocks noGrp="1"/>
          </p:cNvSpPr>
          <p:nvPr>
            <p:ph type="sldNum" idx="56"/>
          </p:nvPr>
        </p:nvSpPr>
        <p:spPr>
          <a:xfrm>
            <a:off x="8229600" y="6477120"/>
            <a:ext cx="761400" cy="24372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CB528DC6-F2B1-4DB8-9141-A593F6DBAB13}"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210" name="PlaceHolder 4"/>
          <p:cNvSpPr>
            <a:spLocks noGrp="1"/>
          </p:cNvSpPr>
          <p:nvPr>
            <p:ph type="dt" idx="57"/>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98"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1"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2"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3"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4" name="PlaceHolder 1"/>
          <p:cNvSpPr>
            <a:spLocks noGrp="1"/>
          </p:cNvSpPr>
          <p:nvPr>
            <p:ph type="ftr" idx="4"/>
          </p:nvPr>
        </p:nvSpPr>
        <p:spPr>
          <a:xfrm>
            <a:off x="3124080" y="76320"/>
            <a:ext cx="33519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15" name="PlaceHolder 2"/>
          <p:cNvSpPr>
            <a:spLocks noGrp="1"/>
          </p:cNvSpPr>
          <p:nvPr>
            <p:ph type="sldNum" idx="5"/>
          </p:nvPr>
        </p:nvSpPr>
        <p:spPr>
          <a:xfrm>
            <a:off x="8229600" y="6477120"/>
            <a:ext cx="761400" cy="24372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E3EB2251-2389-4E69-AD97-2DB3961070EB}"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16" name="PlaceHolder 3"/>
          <p:cNvSpPr>
            <a:spLocks noGrp="1"/>
          </p:cNvSpPr>
          <p:nvPr>
            <p:ph type="dt" idx="6"/>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12"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13"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14"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15" name="PlaceHolder 1"/>
          <p:cNvSpPr>
            <a:spLocks noGrp="1"/>
          </p:cNvSpPr>
          <p:nvPr>
            <p:ph type="ftr" idx="58"/>
          </p:nvPr>
        </p:nvSpPr>
        <p:spPr>
          <a:xfrm>
            <a:off x="3124080" y="76320"/>
            <a:ext cx="33519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216" name="PlaceHolder 2"/>
          <p:cNvSpPr>
            <a:spLocks noGrp="1"/>
          </p:cNvSpPr>
          <p:nvPr>
            <p:ph type="sldNum" idx="59"/>
          </p:nvPr>
        </p:nvSpPr>
        <p:spPr>
          <a:xfrm>
            <a:off x="8229600" y="6477120"/>
            <a:ext cx="761400" cy="24372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9A5215C0-17E4-4789-AF1C-8D036EF0CD0D}"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217" name="PlaceHolder 3"/>
          <p:cNvSpPr>
            <a:spLocks noGrp="1"/>
          </p:cNvSpPr>
          <p:nvPr>
            <p:ph type="dt" idx="60"/>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00" r:id="rId1"/>
  </p:sldLayoutIdLst>
  <p:txStyles>
    <p:titleStyle/>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18"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19"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20"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21" name="Ευθεία γραμμή σύνδεσης 7"/>
          <p:cNvSpPr/>
          <p:nvPr/>
        </p:nvSpPr>
        <p:spPr>
          <a:xfrm>
            <a:off x="514080" y="584892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22" name="PlaceHolder 1"/>
          <p:cNvSpPr>
            <a:spLocks noGrp="1"/>
          </p:cNvSpPr>
          <p:nvPr>
            <p:ph type="ftr" idx="61"/>
          </p:nvPr>
        </p:nvSpPr>
        <p:spPr>
          <a:xfrm>
            <a:off x="3124080" y="76320"/>
            <a:ext cx="33519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223" name="PlaceHolder 2"/>
          <p:cNvSpPr>
            <a:spLocks noGrp="1"/>
          </p:cNvSpPr>
          <p:nvPr>
            <p:ph type="sldNum" idx="62"/>
          </p:nvPr>
        </p:nvSpPr>
        <p:spPr>
          <a:xfrm>
            <a:off x="8229600" y="6477120"/>
            <a:ext cx="761400" cy="24372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25A2A01B-6D9E-450C-A987-E3F227E2CE79}"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224" name="PlaceHolder 3"/>
          <p:cNvSpPr>
            <a:spLocks noGrp="1"/>
          </p:cNvSpPr>
          <p:nvPr>
            <p:ph type="dt" idx="63"/>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02" r:id="rId1"/>
  </p:sldLayoutIdLst>
  <p:txStyles>
    <p:titleStyle/>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25"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26"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27"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28" name="PlaceHolder 1"/>
          <p:cNvSpPr>
            <a:spLocks noGrp="1"/>
          </p:cNvSpPr>
          <p:nvPr>
            <p:ph type="ftr" idx="64"/>
          </p:nvPr>
        </p:nvSpPr>
        <p:spPr>
          <a:xfrm>
            <a:off x="3124080" y="76320"/>
            <a:ext cx="33519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229" name="PlaceHolder 2"/>
          <p:cNvSpPr>
            <a:spLocks noGrp="1"/>
          </p:cNvSpPr>
          <p:nvPr>
            <p:ph type="sldNum" idx="65"/>
          </p:nvPr>
        </p:nvSpPr>
        <p:spPr>
          <a:xfrm>
            <a:off x="8229600" y="6477120"/>
            <a:ext cx="761400" cy="24372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5440C430-2AE5-4A95-8CBA-52832BB651A0}"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230" name="PlaceHolder 3"/>
          <p:cNvSpPr>
            <a:spLocks noGrp="1"/>
          </p:cNvSpPr>
          <p:nvPr>
            <p:ph type="dt" idx="66"/>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04"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7"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8"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19"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0" name="PlaceHolder 1"/>
          <p:cNvSpPr>
            <a:spLocks noGrp="1"/>
          </p:cNvSpPr>
          <p:nvPr>
            <p:ph type="ftr" idx="7"/>
          </p:nvPr>
        </p:nvSpPr>
        <p:spPr>
          <a:xfrm>
            <a:off x="3124080" y="76320"/>
            <a:ext cx="33519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21" name="PlaceHolder 2"/>
          <p:cNvSpPr>
            <a:spLocks noGrp="1"/>
          </p:cNvSpPr>
          <p:nvPr>
            <p:ph type="sldNum" idx="8"/>
          </p:nvPr>
        </p:nvSpPr>
        <p:spPr>
          <a:xfrm>
            <a:off x="8229600" y="6477120"/>
            <a:ext cx="761400" cy="24372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10A18546-18C1-43DF-8533-02211B567B07}"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22" name="PlaceHolder 3"/>
          <p:cNvSpPr>
            <a:spLocks noGrp="1"/>
          </p:cNvSpPr>
          <p:nvPr>
            <p:ph type="dt" idx="9"/>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3"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4"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5"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26"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27" name="PlaceHolder 2"/>
          <p:cNvSpPr>
            <a:spLocks noGrp="1"/>
          </p:cNvSpPr>
          <p:nvPr>
            <p:ph type="body"/>
          </p:nvPr>
        </p:nvSpPr>
        <p:spPr>
          <a:xfrm>
            <a:off x="304920" y="1554120"/>
            <a:ext cx="8686080" cy="45252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28" name="PlaceHolder 3"/>
          <p:cNvSpPr>
            <a:spLocks noGrp="1"/>
          </p:cNvSpPr>
          <p:nvPr>
            <p:ph type="ftr" idx="10"/>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&lt;υποσέλιδο&gt;</a:t>
            </a:r>
          </a:p>
        </p:txBody>
      </p:sp>
      <p:sp>
        <p:nvSpPr>
          <p:cNvPr id="29" name="PlaceHolder 4"/>
          <p:cNvSpPr>
            <a:spLocks noGrp="1"/>
          </p:cNvSpPr>
          <p:nvPr>
            <p:ph type="sldNum" idx="11"/>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46FE94D3-F6DB-46EF-A096-31D502ED0EF7}"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30" name="PlaceHolder 5"/>
          <p:cNvSpPr>
            <a:spLocks noGrp="1"/>
          </p:cNvSpPr>
          <p:nvPr>
            <p:ph type="dt" idx="12"/>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&lt;ημερομηνία/ώρα&gt;</a:t>
            </a:r>
          </a:p>
        </p:txBody>
      </p:sp>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3"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34"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35"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36"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37" name="PlaceHolder 2"/>
          <p:cNvSpPr>
            <a:spLocks noGrp="1"/>
          </p:cNvSpPr>
          <p:nvPr>
            <p:ph type="body"/>
          </p:nvPr>
        </p:nvSpPr>
        <p:spPr>
          <a:xfrm>
            <a:off x="304920" y="1554120"/>
            <a:ext cx="4238280" cy="2158200"/>
          </a:xfrm>
          <a:prstGeom prst="rect">
            <a:avLst/>
          </a:prstGeom>
          <a:noFill/>
          <a:ln w="0">
            <a:noFill/>
          </a:ln>
        </p:spPr>
        <p:txBody>
          <a:bodyPr lIns="0" tIns="0" rIns="0" bIns="0" anchor="t">
            <a:normAutofit fontScale="62500" lnSpcReduction="19999"/>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38" name="PlaceHolder 3"/>
          <p:cNvSpPr>
            <a:spLocks noGrp="1"/>
          </p:cNvSpPr>
          <p:nvPr>
            <p:ph type="body"/>
          </p:nvPr>
        </p:nvSpPr>
        <p:spPr>
          <a:xfrm>
            <a:off x="4755960" y="1554120"/>
            <a:ext cx="4238280" cy="45252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39" name="PlaceHolder 4"/>
          <p:cNvSpPr>
            <a:spLocks noGrp="1"/>
          </p:cNvSpPr>
          <p:nvPr>
            <p:ph type="body"/>
          </p:nvPr>
        </p:nvSpPr>
        <p:spPr>
          <a:xfrm>
            <a:off x="304920" y="3918240"/>
            <a:ext cx="4238280" cy="2158200"/>
          </a:xfrm>
          <a:prstGeom prst="rect">
            <a:avLst/>
          </a:prstGeom>
          <a:noFill/>
          <a:ln w="0">
            <a:noFill/>
          </a:ln>
        </p:spPr>
        <p:txBody>
          <a:bodyPr lIns="0" tIns="0" rIns="0" bIns="0" anchor="t">
            <a:normAutofit fontScale="62500" lnSpcReduction="19999"/>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40" name="PlaceHolder 5"/>
          <p:cNvSpPr>
            <a:spLocks noGrp="1"/>
          </p:cNvSpPr>
          <p:nvPr>
            <p:ph type="ftr" idx="13"/>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&lt;υποσέλιδο&gt;</a:t>
            </a:r>
          </a:p>
        </p:txBody>
      </p:sp>
      <p:sp>
        <p:nvSpPr>
          <p:cNvPr id="41" name="PlaceHolder 6"/>
          <p:cNvSpPr>
            <a:spLocks noGrp="1"/>
          </p:cNvSpPr>
          <p:nvPr>
            <p:ph type="sldNum" idx="14"/>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B34DDBE2-8284-46BB-B5E9-BA7134895902}"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42" name="PlaceHolder 7"/>
          <p:cNvSpPr>
            <a:spLocks noGrp="1"/>
          </p:cNvSpPr>
          <p:nvPr>
            <p:ph type="dt" idx="15"/>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&lt;ημερομηνία/ώρα&gt;</a:t>
            </a:r>
          </a:p>
        </p:txBody>
      </p:sp>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7"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48"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49"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50"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51" name="PlaceHolder 2"/>
          <p:cNvSpPr>
            <a:spLocks noGrp="1"/>
          </p:cNvSpPr>
          <p:nvPr>
            <p:ph type="body"/>
          </p:nvPr>
        </p:nvSpPr>
        <p:spPr>
          <a:xfrm>
            <a:off x="304920" y="1554120"/>
            <a:ext cx="4238280" cy="2158200"/>
          </a:xfrm>
          <a:prstGeom prst="rect">
            <a:avLst/>
          </a:prstGeom>
          <a:noFill/>
          <a:ln w="0">
            <a:noFill/>
          </a:ln>
        </p:spPr>
        <p:txBody>
          <a:bodyPr lIns="0" tIns="0" rIns="0" bIns="0" anchor="t">
            <a:normAutofit fontScale="62500" lnSpcReduction="19999"/>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52" name="PlaceHolder 3"/>
          <p:cNvSpPr>
            <a:spLocks noGrp="1"/>
          </p:cNvSpPr>
          <p:nvPr>
            <p:ph type="body"/>
          </p:nvPr>
        </p:nvSpPr>
        <p:spPr>
          <a:xfrm>
            <a:off x="4755960" y="1554120"/>
            <a:ext cx="4238280" cy="2158200"/>
          </a:xfrm>
          <a:prstGeom prst="rect">
            <a:avLst/>
          </a:prstGeom>
          <a:noFill/>
          <a:ln w="0">
            <a:noFill/>
          </a:ln>
        </p:spPr>
        <p:txBody>
          <a:bodyPr lIns="0" tIns="0" rIns="0" bIns="0" anchor="t">
            <a:normAutofit fontScale="62500" lnSpcReduction="19999"/>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53" name="PlaceHolder 4"/>
          <p:cNvSpPr>
            <a:spLocks noGrp="1"/>
          </p:cNvSpPr>
          <p:nvPr>
            <p:ph type="body"/>
          </p:nvPr>
        </p:nvSpPr>
        <p:spPr>
          <a:xfrm>
            <a:off x="304920" y="3918240"/>
            <a:ext cx="4238280" cy="2158200"/>
          </a:xfrm>
          <a:prstGeom prst="rect">
            <a:avLst/>
          </a:prstGeom>
          <a:noFill/>
          <a:ln w="0">
            <a:noFill/>
          </a:ln>
        </p:spPr>
        <p:txBody>
          <a:bodyPr lIns="0" tIns="0" rIns="0" bIns="0" anchor="t">
            <a:normAutofit fontScale="62500" lnSpcReduction="19999"/>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54" name="PlaceHolder 5"/>
          <p:cNvSpPr>
            <a:spLocks noGrp="1"/>
          </p:cNvSpPr>
          <p:nvPr>
            <p:ph type="body"/>
          </p:nvPr>
        </p:nvSpPr>
        <p:spPr>
          <a:xfrm>
            <a:off x="4755960" y="3918240"/>
            <a:ext cx="4238280" cy="2158200"/>
          </a:xfrm>
          <a:prstGeom prst="rect">
            <a:avLst/>
          </a:prstGeom>
          <a:noFill/>
          <a:ln w="0">
            <a:noFill/>
          </a:ln>
        </p:spPr>
        <p:txBody>
          <a:bodyPr lIns="0" tIns="0" rIns="0" bIns="0" anchor="t">
            <a:normAutofit fontScale="62500" lnSpcReduction="19999"/>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55" name="PlaceHolder 6"/>
          <p:cNvSpPr>
            <a:spLocks noGrp="1"/>
          </p:cNvSpPr>
          <p:nvPr>
            <p:ph type="ftr" idx="16"/>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&lt;υποσέλιδο&gt;</a:t>
            </a:r>
          </a:p>
        </p:txBody>
      </p:sp>
      <p:sp>
        <p:nvSpPr>
          <p:cNvPr id="56" name="PlaceHolder 7"/>
          <p:cNvSpPr>
            <a:spLocks noGrp="1"/>
          </p:cNvSpPr>
          <p:nvPr>
            <p:ph type="sldNum" idx="17"/>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E12FA3A5-BA58-4E2C-9FD2-32DC96425950}"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57" name="PlaceHolder 8"/>
          <p:cNvSpPr>
            <a:spLocks noGrp="1"/>
          </p:cNvSpPr>
          <p:nvPr>
            <p:ph type="dt" idx="18"/>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&lt;ημερομηνία/ώρα&gt;</a:t>
            </a:r>
          </a:p>
        </p:txBody>
      </p:sp>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63"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64"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65"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66" name="PlaceHolder 1"/>
          <p:cNvSpPr>
            <a:spLocks noGrp="1"/>
          </p:cNvSpPr>
          <p:nvPr>
            <p:ph type="ftr" idx="19"/>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67" name="PlaceHolder 2"/>
          <p:cNvSpPr>
            <a:spLocks noGrp="1"/>
          </p:cNvSpPr>
          <p:nvPr>
            <p:ph type="sldNum" idx="20"/>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EB2A8EA8-CF2D-41D7-BE05-5149A91AD88E}"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68" name="PlaceHolder 3"/>
          <p:cNvSpPr>
            <a:spLocks noGrp="1"/>
          </p:cNvSpPr>
          <p:nvPr>
            <p:ph type="dt" idx="21"/>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69"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70"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71"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72"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73" name="PlaceHolder 2"/>
          <p:cNvSpPr>
            <a:spLocks noGrp="1"/>
          </p:cNvSpPr>
          <p:nvPr>
            <p:ph type="ftr" idx="22"/>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 </a:t>
            </a:r>
          </a:p>
        </p:txBody>
      </p:sp>
      <p:sp>
        <p:nvSpPr>
          <p:cNvPr id="74" name="PlaceHolder 3"/>
          <p:cNvSpPr>
            <a:spLocks noGrp="1"/>
          </p:cNvSpPr>
          <p:nvPr>
            <p:ph type="sldNum" idx="23"/>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C3B89C98-0273-42A8-B39E-F120ABC0417C}"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75" name="PlaceHolder 4"/>
          <p:cNvSpPr>
            <a:spLocks noGrp="1"/>
          </p:cNvSpPr>
          <p:nvPr>
            <p:ph type="dt" idx="24"/>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77" name="Ευθεία γραμμή σύνδεσης 6"/>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78" name="Ευθεία γραμμή σύνδεσης 8"/>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79" name="Ευθεία γραμμή σύνδεσης 11"/>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endParaRPr lang="en-US" sz="1800" b="0" u="none" strike="noStrike">
              <a:solidFill>
                <a:schemeClr val="dk1"/>
              </a:solidFill>
              <a:uFillTx/>
              <a:latin typeface="Franklin Gothic Book"/>
            </a:endParaRPr>
          </a:p>
        </p:txBody>
      </p:sp>
      <p:sp>
        <p:nvSpPr>
          <p:cNvPr id="80" name="PlaceHolder 1"/>
          <p:cNvSpPr>
            <a:spLocks noGrp="1"/>
          </p:cNvSpPr>
          <p:nvPr>
            <p:ph type="title"/>
          </p:nvPr>
        </p:nvSpPr>
        <p:spPr>
          <a:xfrm>
            <a:off x="304920" y="457200"/>
            <a:ext cx="8686080" cy="837360"/>
          </a:xfrm>
          <a:prstGeom prst="rect">
            <a:avLst/>
          </a:prstGeom>
          <a:noFill/>
          <a:ln w="0">
            <a:noFill/>
          </a:ln>
        </p:spPr>
        <p:txBody>
          <a:bodyPr lIns="0" tIns="0" rIns="0" bIns="0" anchor="ctr">
            <a:noAutofit/>
          </a:bodyPr>
          <a:lstStyle/>
          <a:p>
            <a:pPr indent="0">
              <a:buNone/>
            </a:pPr>
            <a:r>
              <a:rPr lang="el-GR" sz="1800" b="0" u="none" strike="noStrike">
                <a:solidFill>
                  <a:srgbClr val="000000"/>
                </a:solidFill>
                <a:uFillTx/>
                <a:latin typeface="Arial"/>
              </a:rPr>
              <a:t>Πατήστε για επεξεργασία της μορφής κειμένου του τίτλου</a:t>
            </a:r>
          </a:p>
        </p:txBody>
      </p:sp>
      <p:sp>
        <p:nvSpPr>
          <p:cNvPr id="81" name="PlaceHolder 2"/>
          <p:cNvSpPr>
            <a:spLocks noGrp="1"/>
          </p:cNvSpPr>
          <p:nvPr>
            <p:ph type="body"/>
          </p:nvPr>
        </p:nvSpPr>
        <p:spPr>
          <a:xfrm>
            <a:off x="304920" y="1554120"/>
            <a:ext cx="4238280" cy="45252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82" name="PlaceHolder 3"/>
          <p:cNvSpPr>
            <a:spLocks noGrp="1"/>
          </p:cNvSpPr>
          <p:nvPr>
            <p:ph type="body"/>
          </p:nvPr>
        </p:nvSpPr>
        <p:spPr>
          <a:xfrm>
            <a:off x="4755960" y="1554120"/>
            <a:ext cx="4238280" cy="45252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1800" b="0" u="none" strike="noStrike">
                <a:solidFill>
                  <a:srgbClr val="000000"/>
                </a:solidFill>
                <a:uFillTx/>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u="none" strike="noStrike">
                <a:solidFill>
                  <a:srgbClr val="000000"/>
                </a:solidFill>
                <a:uFillTx/>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u="none" strike="noStrike">
                <a:solidFill>
                  <a:srgbClr val="000000"/>
                </a:solidFill>
                <a:uFillTx/>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u="none" strike="noStrike">
                <a:solidFill>
                  <a:srgbClr val="000000"/>
                </a:solidFill>
                <a:uFillTx/>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u="none" strike="noStrike">
                <a:solidFill>
                  <a:srgbClr val="000000"/>
                </a:solidFill>
                <a:uFillTx/>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u="none" strike="noStrike">
                <a:solidFill>
                  <a:srgbClr val="000000"/>
                </a:solidFill>
                <a:uFillTx/>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u="none" strike="noStrike">
                <a:solidFill>
                  <a:srgbClr val="000000"/>
                </a:solidFill>
                <a:uFillTx/>
                <a:latin typeface="Arial"/>
              </a:rPr>
              <a:t>Έβδομο επίπεδο διάρθρωσης</a:t>
            </a:r>
          </a:p>
        </p:txBody>
      </p:sp>
      <p:sp>
        <p:nvSpPr>
          <p:cNvPr id="83" name="PlaceHolder 4"/>
          <p:cNvSpPr>
            <a:spLocks noGrp="1"/>
          </p:cNvSpPr>
          <p:nvPr>
            <p:ph type="ftr" idx="25"/>
          </p:nvPr>
        </p:nvSpPr>
        <p:spPr>
          <a:xfrm>
            <a:off x="3581280" y="76320"/>
            <a:ext cx="2894760" cy="2883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l-GR" sz="1400" b="0" u="none" strike="noStrike">
                <a:solidFill>
                  <a:srgbClr val="000000"/>
                </a:solidFill>
                <a:uFillTx/>
                <a:latin typeface="Times New Roman"/>
              </a:defRPr>
            </a:lvl1pPr>
          </a:lstStyle>
          <a:p>
            <a:pPr indent="0" algn="ctr">
              <a:lnSpc>
                <a:spcPct val="100000"/>
              </a:lnSpc>
              <a:buNone/>
              <a:tabLst>
                <a:tab pos="0" algn="l"/>
              </a:tabLst>
            </a:pPr>
            <a:r>
              <a:rPr lang="el-GR" sz="1400" b="0" u="none" strike="noStrike">
                <a:solidFill>
                  <a:srgbClr val="000000"/>
                </a:solidFill>
                <a:uFillTx/>
                <a:latin typeface="Times New Roman"/>
              </a:rPr>
              <a:t>&lt;υποσέλιδο&gt;</a:t>
            </a:r>
          </a:p>
        </p:txBody>
      </p:sp>
      <p:sp>
        <p:nvSpPr>
          <p:cNvPr id="84" name="PlaceHolder 5"/>
          <p:cNvSpPr>
            <a:spLocks noGrp="1"/>
          </p:cNvSpPr>
          <p:nvPr>
            <p:ph type="sldNum" idx="26"/>
          </p:nvPr>
        </p:nvSpPr>
        <p:spPr>
          <a:xfrm>
            <a:off x="8229600" y="6473880"/>
            <a:ext cx="758160" cy="24624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l-GR" sz="1200" b="0" u="none" strike="noStrike">
                <a:solidFill>
                  <a:schemeClr val="accent1">
                    <a:shade val="75000"/>
                  </a:schemeClr>
                </a:solidFill>
                <a:uFillTx/>
                <a:latin typeface="Franklin Gothic Book"/>
              </a:defRPr>
            </a:lvl1pPr>
          </a:lstStyle>
          <a:p>
            <a:pPr indent="0" algn="r" defTabSz="914400">
              <a:lnSpc>
                <a:spcPct val="100000"/>
              </a:lnSpc>
              <a:buNone/>
              <a:tabLst>
                <a:tab pos="0" algn="l"/>
              </a:tabLst>
            </a:pPr>
            <a:fld id="{7EAC5F03-A7E4-46F9-9C78-6D064452E6C6}" type="slidenum">
              <a:rPr lang="el-GR" sz="1200" b="0" u="none" strike="noStrike">
                <a:solidFill>
                  <a:schemeClr val="accent1">
                    <a:shade val="75000"/>
                  </a:schemeClr>
                </a:solidFill>
                <a:uFillTx/>
                <a:latin typeface="Franklin Gothic Book"/>
              </a:rPr>
              <a:pPr indent="0" algn="r" defTabSz="914400">
                <a:lnSpc>
                  <a:spcPct val="100000"/>
                </a:lnSpc>
                <a:buNone/>
                <a:tabLst>
                  <a:tab pos="0" algn="l"/>
                </a:tabLst>
              </a:pPr>
              <a:t>‹#›</a:t>
            </a:fld>
            <a:endParaRPr lang="el-GR" sz="1200" b="0" u="none" strike="noStrike">
              <a:solidFill>
                <a:srgbClr val="000000"/>
              </a:solidFill>
              <a:uFillTx/>
              <a:latin typeface="Times New Roman"/>
            </a:endParaRPr>
          </a:p>
        </p:txBody>
      </p:sp>
      <p:sp>
        <p:nvSpPr>
          <p:cNvPr id="85" name="PlaceHolder 6"/>
          <p:cNvSpPr>
            <a:spLocks noGrp="1"/>
          </p:cNvSpPr>
          <p:nvPr>
            <p:ph type="dt" idx="27"/>
          </p:nvPr>
        </p:nvSpPr>
        <p:spPr>
          <a:xfrm>
            <a:off x="6477120" y="76320"/>
            <a:ext cx="2513880" cy="288360"/>
          </a:xfrm>
          <a:prstGeom prst="rect">
            <a:avLst/>
          </a:prstGeom>
          <a:noFill/>
          <a:ln w="0">
            <a:noFill/>
          </a:ln>
        </p:spPr>
        <p:txBody>
          <a:bodyPr lIns="90000" tIns="45000" rIns="90000" bIns="45000" anchor="t">
            <a:noAutofit/>
          </a:bodyPr>
          <a:lstStyle>
            <a:lvl1pPr indent="0">
              <a:buNone/>
              <a:defRPr lang="el-GR" sz="1400" b="0" u="none" strike="noStrike">
                <a:solidFill>
                  <a:srgbClr val="000000"/>
                </a:solidFill>
                <a:uFillTx/>
                <a:latin typeface="Times New Roman"/>
              </a:defRPr>
            </a:lvl1pPr>
          </a:lstStyle>
          <a:p>
            <a:pPr indent="0">
              <a:buNone/>
            </a:pPr>
            <a:r>
              <a:rPr lang="el-GR" sz="1400" b="0" u="none" strike="noStrike">
                <a:solidFill>
                  <a:srgbClr val="000000"/>
                </a:solidFill>
                <a:uFillTx/>
                <a:latin typeface="Times New Roman"/>
              </a:rPr>
              <a:t>&lt;ημερομηνία/ώρα&gt;</a:t>
            </a:r>
          </a:p>
        </p:txBody>
      </p:sp>
    </p:spTree>
  </p:cSld>
  <p:clrMap bg1="lt1" tx1="dk1" bg2="lt2" tx2="dk2" accent1="accent1" accent2="accent2" accent3="accent3" accent4="accent4" accent5="accent5" accent6="accent6" hlink="hlink" folHlink="folHlink"/>
  <p:sldLayoutIdLst>
    <p:sldLayoutId id="2147483665" r:id="rId1"/>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5.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5.xml"/><Relationship Id="rId5" Type="http://schemas.openxmlformats.org/officeDocument/2006/relationships/image" Target="../media/image40.pn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6.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6.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hyperlink" Target="https://photodentro.edu.gr/v/item/ds/8521/8822" TargetMode="External"/><Relationship Id="rId3" Type="http://schemas.openxmlformats.org/officeDocument/2006/relationships/hyperlink" Target="http://ebooks.edu.gr/ebooks/v/html/8547/2698/istoria_b-lykeiou_html-empl/index2_3.html" TargetMode="External"/><Relationship Id="rId7" Type="http://schemas.openxmlformats.org/officeDocument/2006/relationships/hyperlink" Target="https://photodentro.edu.gr/lor/handle/8521/8810" TargetMode="External"/><Relationship Id="rId2" Type="http://schemas.openxmlformats.org/officeDocument/2006/relationships/hyperlink" Target="https://www.worldhistory.org/trans/el/2-1220/u/" TargetMode="External"/><Relationship Id="rId1" Type="http://schemas.openxmlformats.org/officeDocument/2006/relationships/slideLayout" Target="../slideLayouts/slideLayout10.xml"/><Relationship Id="rId6" Type="http://schemas.openxmlformats.org/officeDocument/2006/relationships/hyperlink" Target="https://www.archaiologia.gr/wp-content/uploads/2011/06/31-3.pdf" TargetMode="External"/><Relationship Id="rId5" Type="http://schemas.openxmlformats.org/officeDocument/2006/relationships/hyperlink" Target="https://www.ebyzantinemuseum.gr/?i=bxm.el.thematic-routes&amp;t=2" TargetMode="External"/><Relationship Id="rId4" Type="http://schemas.openxmlformats.org/officeDocument/2006/relationships/hyperlink" Target="https://users.sch.gr/ipap/Ellinikos_Politismos/Istoria-b/5-1.ht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laceHolder 1"/>
          <p:cNvSpPr>
            <a:spLocks noGrp="1"/>
          </p:cNvSpPr>
          <p:nvPr>
            <p:ph type="title"/>
          </p:nvPr>
        </p:nvSpPr>
        <p:spPr>
          <a:xfrm>
            <a:off x="5940152" y="5028540"/>
            <a:ext cx="3096344" cy="1829460"/>
          </a:xfrm>
          <a:prstGeom prst="rect">
            <a:avLst/>
          </a:prstGeom>
          <a:noFill/>
          <a:ln w="0">
            <a:noFill/>
          </a:ln>
        </p:spPr>
        <p:txBody>
          <a:bodyPr lIns="90000" tIns="45000" rIns="90000" bIns="45000" anchor="t">
            <a:noAutofit/>
          </a:bodyPr>
          <a:lstStyle/>
          <a:p>
            <a:pPr indent="0" algn="r">
              <a:buNone/>
            </a:pPr>
            <a:r>
              <a:rPr lang="el-GR" sz="1800" b="1" i="1" u="none" strike="noStrike" dirty="0">
                <a:solidFill>
                  <a:srgbClr val="000000"/>
                </a:solidFill>
                <a:uFillTx/>
                <a:latin typeface="Calibri" panose="020F0502020204030204" pitchFamily="34" charset="0"/>
                <a:cs typeface="Calibri" panose="020F0502020204030204" pitchFamily="34" charset="0"/>
              </a:rPr>
              <a:t>1</a:t>
            </a:r>
            <a:r>
              <a:rPr lang="el-GR" sz="1800" b="1" i="1" u="none" strike="noStrike" baseline="30000" dirty="0">
                <a:solidFill>
                  <a:srgbClr val="000000"/>
                </a:solidFill>
                <a:uFillTx/>
                <a:latin typeface="Calibri" panose="020F0502020204030204" pitchFamily="34" charset="0"/>
                <a:cs typeface="Calibri" panose="020F0502020204030204" pitchFamily="34" charset="0"/>
              </a:rPr>
              <a:t>ο</a:t>
            </a:r>
            <a:r>
              <a:rPr lang="el-GR" sz="1800" b="1" i="1" u="none" strike="noStrike" dirty="0">
                <a:solidFill>
                  <a:srgbClr val="000000"/>
                </a:solidFill>
                <a:uFillTx/>
                <a:latin typeface="Calibri" panose="020F0502020204030204" pitchFamily="34" charset="0"/>
                <a:cs typeface="Calibri" panose="020F0502020204030204" pitchFamily="34" charset="0"/>
              </a:rPr>
              <a:t> ΛΥΚΕΙΟ ΓΛΥΚΩΝ ΝΕΡΩΝ</a:t>
            </a:r>
            <a:r>
              <a:rPr lang="el-GR" sz="1800" b="0" u="none" strike="noStrike" dirty="0">
                <a:solidFill>
                  <a:srgbClr val="000000"/>
                </a:solidFill>
                <a:uFillTx/>
                <a:latin typeface="Calibri" panose="020F0502020204030204" pitchFamily="34" charset="0"/>
                <a:cs typeface="Calibri" panose="020F0502020204030204" pitchFamily="34" charset="0"/>
              </a:rPr>
              <a:t/>
            </a:r>
            <a:br>
              <a:rPr lang="el-GR" sz="1800" b="0" u="none" strike="noStrike" dirty="0">
                <a:solidFill>
                  <a:srgbClr val="000000"/>
                </a:solidFill>
                <a:uFillTx/>
                <a:latin typeface="Calibri" panose="020F0502020204030204" pitchFamily="34" charset="0"/>
                <a:cs typeface="Calibri" panose="020F0502020204030204" pitchFamily="34" charset="0"/>
              </a:rPr>
            </a:br>
            <a:r>
              <a:rPr lang="el-GR" sz="1600" b="0" i="1" u="sng" strike="noStrike" dirty="0">
                <a:solidFill>
                  <a:srgbClr val="000000"/>
                </a:solidFill>
                <a:uFillTx/>
                <a:latin typeface="Calibri" panose="020F0502020204030204" pitchFamily="34" charset="0"/>
                <a:cs typeface="Calibri" panose="020F0502020204030204" pitchFamily="34" charset="0"/>
              </a:rPr>
              <a:t>ΤΜΗΜΑ Β2:</a:t>
            </a:r>
            <a:r>
              <a:rPr lang="el-GR" sz="1600" b="0" u="sng" strike="noStrike" dirty="0">
                <a:solidFill>
                  <a:srgbClr val="000000"/>
                </a:solidFill>
                <a:uFillTx/>
                <a:latin typeface="Calibri" panose="020F0502020204030204" pitchFamily="34" charset="0"/>
                <a:cs typeface="Calibri" panose="020F0502020204030204" pitchFamily="34" charset="0"/>
              </a:rPr>
              <a:t/>
            </a:r>
            <a:br>
              <a:rPr lang="el-GR" sz="1600" b="0" u="sng" strike="noStrike" dirty="0">
                <a:solidFill>
                  <a:srgbClr val="000000"/>
                </a:solidFill>
                <a:uFillTx/>
                <a:latin typeface="Calibri" panose="020F0502020204030204" pitchFamily="34" charset="0"/>
                <a:cs typeface="Calibri" panose="020F0502020204030204" pitchFamily="34" charset="0"/>
              </a:rPr>
            </a:br>
            <a:r>
              <a:rPr lang="el-GR" sz="1600" b="0" u="none" strike="noStrike" dirty="0">
                <a:solidFill>
                  <a:srgbClr val="000000"/>
                </a:solidFill>
                <a:uFillTx/>
                <a:latin typeface="Calibri" panose="020F0502020204030204" pitchFamily="34" charset="0"/>
                <a:cs typeface="Calibri" panose="020F0502020204030204" pitchFamily="34" charset="0"/>
              </a:rPr>
              <a:t>ΚΑΛΑΜΗΤΣΟΣ ΑΝΔΡΕΑΣ</a:t>
            </a:r>
            <a:br>
              <a:rPr lang="el-GR" sz="1600" b="0" u="none" strike="noStrike" dirty="0">
                <a:solidFill>
                  <a:srgbClr val="000000"/>
                </a:solidFill>
                <a:uFillTx/>
                <a:latin typeface="Calibri" panose="020F0502020204030204" pitchFamily="34" charset="0"/>
                <a:cs typeface="Calibri" panose="020F0502020204030204" pitchFamily="34" charset="0"/>
              </a:rPr>
            </a:br>
            <a:r>
              <a:rPr lang="el-GR" sz="1600" dirty="0">
                <a:solidFill>
                  <a:srgbClr val="000000"/>
                </a:solidFill>
                <a:latin typeface="Calibri" panose="020F0502020204030204" pitchFamily="34" charset="0"/>
                <a:cs typeface="Calibri" panose="020F0502020204030204" pitchFamily="34" charset="0"/>
              </a:rPr>
              <a:t>ΚΟΝΔΥΛΗΣ ΓΙΩΡΓΟΣ</a:t>
            </a:r>
            <a:br>
              <a:rPr lang="el-GR" sz="1600" dirty="0">
                <a:solidFill>
                  <a:srgbClr val="000000"/>
                </a:solidFill>
                <a:latin typeface="Calibri" panose="020F0502020204030204" pitchFamily="34" charset="0"/>
                <a:cs typeface="Calibri" panose="020F0502020204030204" pitchFamily="34" charset="0"/>
              </a:rPr>
            </a:br>
            <a:r>
              <a:rPr lang="el-GR" sz="1600" dirty="0">
                <a:solidFill>
                  <a:srgbClr val="000000"/>
                </a:solidFill>
                <a:latin typeface="Calibri" panose="020F0502020204030204" pitchFamily="34" charset="0"/>
                <a:cs typeface="Calibri" panose="020F0502020204030204" pitchFamily="34" charset="0"/>
              </a:rPr>
              <a:t>ΛΑΓΟΣ ΒΑΣΙΛΕΙΟΣ</a:t>
            </a:r>
            <a:br>
              <a:rPr lang="el-GR" sz="1600" dirty="0">
                <a:solidFill>
                  <a:srgbClr val="000000"/>
                </a:solidFill>
                <a:latin typeface="Calibri" panose="020F0502020204030204" pitchFamily="34" charset="0"/>
                <a:cs typeface="Calibri" panose="020F0502020204030204" pitchFamily="34" charset="0"/>
              </a:rPr>
            </a:br>
            <a:r>
              <a:rPr lang="el-GR" sz="1600" dirty="0">
                <a:solidFill>
                  <a:srgbClr val="000000"/>
                </a:solidFill>
                <a:latin typeface="Calibri" panose="020F0502020204030204" pitchFamily="34" charset="0"/>
                <a:cs typeface="Calibri" panose="020F0502020204030204" pitchFamily="34" charset="0"/>
              </a:rPr>
              <a:t/>
            </a:r>
            <a:br>
              <a:rPr lang="el-GR" sz="1600" dirty="0">
                <a:solidFill>
                  <a:srgbClr val="000000"/>
                </a:solidFill>
                <a:latin typeface="Calibri" panose="020F0502020204030204" pitchFamily="34" charset="0"/>
                <a:cs typeface="Calibri" panose="020F0502020204030204" pitchFamily="34" charset="0"/>
              </a:rPr>
            </a:br>
            <a:r>
              <a:rPr lang="el-GR" sz="1600" i="1" dirty="0">
                <a:solidFill>
                  <a:srgbClr val="000000"/>
                </a:solidFill>
                <a:latin typeface="Calibri" panose="020F0502020204030204" pitchFamily="34" charset="0"/>
                <a:cs typeface="Calibri" panose="020F0502020204030204" pitchFamily="34" charset="0"/>
              </a:rPr>
              <a:t>Απρίλιος 2025</a:t>
            </a:r>
            <a:endParaRPr lang="el-GR" sz="1600" b="0" i="1" u="none" strike="noStrike" dirty="0">
              <a:solidFill>
                <a:srgbClr val="000000"/>
              </a:solidFill>
              <a:uFillTx/>
              <a:latin typeface="Calibri" panose="020F0502020204030204" pitchFamily="34" charset="0"/>
              <a:cs typeface="Calibri" panose="020F0502020204030204" pitchFamily="34" charset="0"/>
            </a:endParaRPr>
          </a:p>
        </p:txBody>
      </p:sp>
      <p:sp>
        <p:nvSpPr>
          <p:cNvPr id="232" name="PlaceHolder 2"/>
          <p:cNvSpPr>
            <a:spLocks noGrp="1"/>
          </p:cNvSpPr>
          <p:nvPr>
            <p:ph type="subTitle"/>
          </p:nvPr>
        </p:nvSpPr>
        <p:spPr>
          <a:xfrm>
            <a:off x="683568" y="116632"/>
            <a:ext cx="7920824" cy="913680"/>
          </a:xfrm>
          <a:prstGeom prst="rect">
            <a:avLst/>
          </a:prstGeom>
          <a:noFill/>
          <a:ln w="0">
            <a:noFill/>
          </a:ln>
        </p:spPr>
        <p:txBody>
          <a:bodyPr lIns="90000" tIns="45000" rIns="90000" bIns="45000" anchor="b">
            <a:noAutofit/>
          </a:bodyPr>
          <a:lstStyle/>
          <a:p>
            <a:pPr indent="0">
              <a:lnSpc>
                <a:spcPct val="100000"/>
              </a:lnSpc>
              <a:spcBef>
                <a:spcPts val="720"/>
              </a:spcBef>
              <a:buNone/>
              <a:tabLst>
                <a:tab pos="0" algn="l"/>
              </a:tabLst>
            </a:pPr>
            <a:r>
              <a:rPr lang="el-GR" sz="4000" b="1" u="none" strike="noStrike" dirty="0">
                <a:solidFill>
                  <a:schemeClr val="dk2">
                    <a:shade val="75000"/>
                  </a:schemeClr>
                </a:solidFill>
                <a:uFillTx/>
                <a:latin typeface="Calibri" panose="020F0502020204030204" pitchFamily="34" charset="0"/>
                <a:cs typeface="Calibri" panose="020F0502020204030204" pitchFamily="34" charset="0"/>
              </a:rPr>
              <a:t>Η ΚΑΘΗΜΕΡΙΝΗ ΖΩΗ ΣΤΟ ΒΥΖΑΝΤΙΟ</a:t>
            </a:r>
            <a:endParaRPr lang="el-GR" sz="4000" b="0" u="none" strike="noStrike" dirty="0">
              <a:solidFill>
                <a:srgbClr val="000000"/>
              </a:solidFill>
              <a:uFillTx/>
              <a:latin typeface="Calibri" panose="020F0502020204030204" pitchFamily="34" charset="0"/>
              <a:cs typeface="Calibri" panose="020F0502020204030204" pitchFamily="34" charset="0"/>
            </a:endParaRPr>
          </a:p>
        </p:txBody>
      </p:sp>
      <p:pic>
        <p:nvPicPr>
          <p:cNvPr id="2050" name="Picture 2" descr="Βυζάντιο"/>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1720" y="2060848"/>
            <a:ext cx="4890784" cy="230425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ceHolder 1"/>
          <p:cNvSpPr>
            <a:spLocks noGrp="1"/>
          </p:cNvSpPr>
          <p:nvPr>
            <p:ph type="title"/>
          </p:nvPr>
        </p:nvSpPr>
        <p:spPr>
          <a:xfrm>
            <a:off x="3131840" y="404664"/>
            <a:ext cx="3186960" cy="576064"/>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2000" b="1" u="none" strike="noStrike" dirty="0">
                <a:solidFill>
                  <a:srgbClr val="B85C00"/>
                </a:solidFill>
                <a:uFillTx/>
                <a:latin typeface="Times New Roman"/>
              </a:rPr>
              <a:t>  </a:t>
            </a:r>
            <a:r>
              <a:rPr lang="el-GR" sz="2400" b="1" dirty="0">
                <a:solidFill>
                  <a:schemeClr val="dk2"/>
                </a:solidFill>
                <a:latin typeface="Calibri" panose="020F0502020204030204" pitchFamily="34" charset="0"/>
                <a:ea typeface="Microsoft YaHei"/>
                <a:cs typeface="Calibri" panose="020F0502020204030204" pitchFamily="34" charset="0"/>
              </a:rPr>
              <a:t>Η εκπαίδευση</a:t>
            </a:r>
          </a:p>
        </p:txBody>
      </p:sp>
      <p:sp>
        <p:nvSpPr>
          <p:cNvPr id="264" name="PlaceHolder 2"/>
          <p:cNvSpPr>
            <a:spLocks noGrp="1"/>
          </p:cNvSpPr>
          <p:nvPr>
            <p:ph/>
          </p:nvPr>
        </p:nvSpPr>
        <p:spPr>
          <a:xfrm>
            <a:off x="179512" y="1124744"/>
            <a:ext cx="5688632" cy="5400600"/>
          </a:xfrm>
          <a:prstGeom prst="rect">
            <a:avLst/>
          </a:prstGeom>
          <a:noFill/>
          <a:ln w="0">
            <a:noFill/>
          </a:ln>
        </p:spPr>
        <p:txBody>
          <a:bodyPr lIns="0" tIns="0" rIns="0" bIns="0" anchor="t">
            <a:normAutofit fontScale="92500" lnSpcReduction="19999"/>
          </a:bodyPr>
          <a:lstStyle/>
          <a:p>
            <a:pPr marL="432000" indent="0">
              <a:buNone/>
            </a:pPr>
            <a:r>
              <a:rPr lang="el-GR" sz="2200" b="1" u="none" strike="noStrike" dirty="0">
                <a:solidFill>
                  <a:srgbClr val="000000"/>
                </a:solidFill>
                <a:uFillTx/>
                <a:latin typeface="Calibri" panose="020F0502020204030204" pitchFamily="34" charset="0"/>
                <a:cs typeface="Calibri" panose="020F0502020204030204" pitchFamily="34" charset="0"/>
              </a:rPr>
              <a:t>2 κύκλοι σπουδών</a:t>
            </a:r>
            <a:endParaRPr lang="el-GR" sz="2200" b="0" u="none" strike="noStrike" dirty="0">
              <a:solidFill>
                <a:srgbClr val="000000"/>
              </a:solidFill>
              <a:uFillTx/>
              <a:latin typeface="Calibri" panose="020F0502020204030204" pitchFamily="34" charset="0"/>
              <a:cs typeface="Calibri" panose="020F0502020204030204" pitchFamily="34" charset="0"/>
            </a:endParaRPr>
          </a:p>
          <a:p>
            <a:pPr marL="432000" indent="-324000" algn="just">
              <a:buClr>
                <a:srgbClr val="168253"/>
              </a:buClr>
              <a:buSzPct val="65000"/>
              <a:buFont typeface="Wingdings" charset="2"/>
              <a:buChar char=""/>
            </a:pPr>
            <a:r>
              <a:rPr lang="el-GR" sz="2200" b="1" u="none" strike="noStrike" dirty="0">
                <a:solidFill>
                  <a:srgbClr val="000000"/>
                </a:solidFill>
                <a:uFillTx/>
                <a:latin typeface="Calibri" panose="020F0502020204030204" pitchFamily="34" charset="0"/>
                <a:cs typeface="Calibri" panose="020F0502020204030204" pitchFamily="34" charset="0"/>
              </a:rPr>
              <a:t>Στοιχειώδης εκπαίδευση</a:t>
            </a:r>
            <a:r>
              <a:rPr lang="el-GR" sz="2200" b="0" u="none" strike="noStrike" dirty="0">
                <a:solidFill>
                  <a:srgbClr val="000000"/>
                </a:solidFill>
                <a:uFillTx/>
                <a:latin typeface="Calibri" panose="020F0502020204030204" pitchFamily="34" charset="0"/>
                <a:cs typeface="Calibri" panose="020F0502020204030204" pitchFamily="34" charset="0"/>
              </a:rPr>
              <a:t> (</a:t>
            </a:r>
            <a:r>
              <a:rPr lang="el-GR" sz="2200" b="0" u="none" strike="noStrike" dirty="0" err="1">
                <a:solidFill>
                  <a:srgbClr val="000000"/>
                </a:solidFill>
                <a:uFillTx/>
                <a:latin typeface="Calibri" panose="020F0502020204030204" pitchFamily="34" charset="0"/>
                <a:cs typeface="Calibri" panose="020F0502020204030204" pitchFamily="34" charset="0"/>
              </a:rPr>
              <a:t>Γραμματιστής</a:t>
            </a:r>
            <a:r>
              <a:rPr lang="el-GR" sz="2200" b="0" u="none" strike="noStrike" dirty="0">
                <a:solidFill>
                  <a:srgbClr val="000000"/>
                </a:solidFill>
                <a:uFillTx/>
                <a:latin typeface="Calibri" panose="020F0502020204030204" pitchFamily="34" charset="0"/>
                <a:cs typeface="Calibri" panose="020F0502020204030204" pitchFamily="34" charset="0"/>
              </a:rPr>
              <a:t>) από 7 ετών. Από ιδιώτες δασκάλους υπό την εποπτεία του Κράτους ή της Εκκλησίας</a:t>
            </a:r>
          </a:p>
          <a:p>
            <a:pPr marL="108000" algn="just">
              <a:buClr>
                <a:srgbClr val="168253"/>
              </a:buClr>
              <a:buSzPct val="65000"/>
            </a:pPr>
            <a:r>
              <a:rPr lang="el-GR" sz="2200" b="0" u="none" strike="noStrike" dirty="0">
                <a:solidFill>
                  <a:srgbClr val="000000"/>
                </a:solidFill>
                <a:uFillTx/>
                <a:latin typeface="Calibri" panose="020F0502020204030204" pitchFamily="34" charset="0"/>
                <a:cs typeface="Calibri" panose="020F0502020204030204" pitchFamily="34" charset="0"/>
              </a:rPr>
              <a:t>Μάθαιναν σταδιακά ανάγνωση, γραφή, γραμματική, αριθμητική, γεωμετρία και μουσική.</a:t>
            </a:r>
          </a:p>
          <a:p>
            <a:pPr marL="108000" algn="just">
              <a:buClr>
                <a:srgbClr val="168253"/>
              </a:buClr>
              <a:buSzPct val="65000"/>
            </a:pPr>
            <a:r>
              <a:rPr lang="el-GR" sz="2200" b="0" u="none" strike="noStrike" dirty="0">
                <a:solidFill>
                  <a:srgbClr val="000000"/>
                </a:solidFill>
                <a:uFillTx/>
                <a:latin typeface="Calibri" panose="020F0502020204030204" pitchFamily="34" charset="0"/>
                <a:cs typeface="Calibri" panose="020F0502020204030204" pitchFamily="34" charset="0"/>
              </a:rPr>
              <a:t> </a:t>
            </a:r>
          </a:p>
          <a:p>
            <a:pPr marL="432000" indent="-324000">
              <a:buClr>
                <a:srgbClr val="168253"/>
              </a:buClr>
              <a:buSzPct val="65000"/>
              <a:buFont typeface="Wingdings" charset="2"/>
              <a:buChar char=""/>
            </a:pPr>
            <a:r>
              <a:rPr lang="el-GR" sz="2200" b="1" u="none" strike="noStrike" dirty="0">
                <a:solidFill>
                  <a:srgbClr val="000000"/>
                </a:solidFill>
                <a:uFillTx/>
                <a:latin typeface="Calibri" panose="020F0502020204030204" pitchFamily="34" charset="0"/>
                <a:cs typeface="Calibri" panose="020F0502020204030204" pitchFamily="34" charset="0"/>
              </a:rPr>
              <a:t>Μέση εκπαίδευση</a:t>
            </a:r>
            <a:r>
              <a:rPr lang="el-GR" sz="2200" b="0" u="none" strike="noStrike" dirty="0">
                <a:solidFill>
                  <a:srgbClr val="000000"/>
                </a:solidFill>
                <a:uFillTx/>
                <a:latin typeface="Calibri" panose="020F0502020204030204" pitchFamily="34" charset="0"/>
                <a:cs typeface="Calibri" panose="020F0502020204030204" pitchFamily="34" charset="0"/>
              </a:rPr>
              <a:t> (Γραμματικός) από 12 ετών. Εγκύκλιος Παιδεία – Θύραθεν παιδεία. Υπό τον έλεγχο ιδιωτών δασκάλων ή το τοπικού κλήρου.</a:t>
            </a:r>
          </a:p>
          <a:p>
            <a:pPr marL="108000" algn="just">
              <a:buClr>
                <a:srgbClr val="168253"/>
              </a:buClr>
              <a:buSzPct val="65000"/>
            </a:pPr>
            <a:r>
              <a:rPr lang="el-GR" sz="2200" dirty="0">
                <a:solidFill>
                  <a:srgbClr val="000000"/>
                </a:solidFill>
                <a:latin typeface="Calibri" panose="020F0502020204030204" pitchFamily="34" charset="0"/>
                <a:cs typeface="Calibri" panose="020F0502020204030204" pitchFamily="34" charset="0"/>
              </a:rPr>
              <a:t>Μάθαιναν γραμματική, ρητορική, φιλοσοφία, γεωμετρία, αστρονομία και μουσική.</a:t>
            </a:r>
          </a:p>
          <a:p>
            <a:pPr marL="108000">
              <a:buClr>
                <a:srgbClr val="168253"/>
              </a:buClr>
              <a:buSzPct val="65000"/>
            </a:pPr>
            <a:endParaRPr lang="el-GR" sz="2200" b="0" u="none" strike="noStrike" dirty="0">
              <a:solidFill>
                <a:srgbClr val="000000"/>
              </a:solidFill>
              <a:uFillTx/>
              <a:latin typeface="Calibri" panose="020F0502020204030204" pitchFamily="34" charset="0"/>
              <a:cs typeface="Calibri" panose="020F0502020204030204" pitchFamily="34" charset="0"/>
            </a:endParaRPr>
          </a:p>
          <a:p>
            <a:pPr marL="432000" indent="-324000">
              <a:buClr>
                <a:srgbClr val="168253"/>
              </a:buClr>
              <a:buSzPct val="65000"/>
              <a:buFont typeface="Wingdings" charset="2"/>
              <a:buChar char=""/>
            </a:pPr>
            <a:r>
              <a:rPr lang="el-GR" sz="2200" b="1" u="none" strike="noStrike" dirty="0">
                <a:solidFill>
                  <a:srgbClr val="000000"/>
                </a:solidFill>
                <a:uFillTx/>
                <a:latin typeface="Calibri" panose="020F0502020204030204" pitchFamily="34" charset="0"/>
                <a:cs typeface="Calibri" panose="020F0502020204030204" pitchFamily="34" charset="0"/>
              </a:rPr>
              <a:t>Ανώτερη εκπαίδευση</a:t>
            </a:r>
            <a:r>
              <a:rPr lang="el-GR" sz="2200" b="0" u="none" strike="noStrike" dirty="0">
                <a:solidFill>
                  <a:srgbClr val="000000"/>
                </a:solidFill>
                <a:uFillTx/>
                <a:latin typeface="Calibri" panose="020F0502020204030204" pitchFamily="34" charset="0"/>
                <a:cs typeface="Calibri" panose="020F0502020204030204" pitchFamily="34" charset="0"/>
              </a:rPr>
              <a:t>. Μόνο στις μεγάλες πόλεις. Αρχικός σκοπός η στελέχωση της διοίκησης του κράτους και της Εκκλησίας.</a:t>
            </a:r>
            <a:endParaRPr lang="el-GR" dirty="0">
              <a:solidFill>
                <a:srgbClr val="000000"/>
              </a:solidFill>
              <a:latin typeface="Arial"/>
              <a:cs typeface="Calibri" panose="020F0502020204030204" pitchFamily="34" charset="0"/>
            </a:endParaRPr>
          </a:p>
          <a:p>
            <a:pPr marL="108000">
              <a:buClr>
                <a:srgbClr val="168253"/>
              </a:buClr>
              <a:buSzPct val="65000"/>
            </a:pPr>
            <a:endParaRPr lang="el-GR" sz="1800" b="0" u="none" strike="noStrike" dirty="0">
              <a:solidFill>
                <a:srgbClr val="000000"/>
              </a:solidFill>
              <a:uFillTx/>
              <a:latin typeface="Arial"/>
            </a:endParaRPr>
          </a:p>
          <a:p>
            <a:pPr marL="108000">
              <a:buClr>
                <a:srgbClr val="168253"/>
              </a:buClr>
              <a:buSzPct val="65000"/>
            </a:pPr>
            <a:endParaRPr lang="el-GR" sz="1800" b="0" u="none" strike="noStrike" dirty="0">
              <a:solidFill>
                <a:srgbClr val="000000"/>
              </a:solidFill>
              <a:uFillTx/>
              <a:latin typeface="Arial"/>
            </a:endParaRPr>
          </a:p>
          <a:p>
            <a:pPr marL="108000" algn="just">
              <a:buClr>
                <a:srgbClr val="168253"/>
              </a:buClr>
              <a:buSzPct val="65000"/>
            </a:pPr>
            <a:r>
              <a:rPr lang="el-GR" dirty="0">
                <a:solidFill>
                  <a:srgbClr val="000000"/>
                </a:solidFill>
                <a:latin typeface="Arial"/>
              </a:rPr>
              <a:t>Λειτουργούσαν Πανεπιστήμια (εξέλιξη των αρχαίων φιλοσοφικών σχολών).</a:t>
            </a:r>
          </a:p>
          <a:p>
            <a:pPr marL="108000" algn="just">
              <a:buClr>
                <a:srgbClr val="168253"/>
              </a:buClr>
              <a:buSzPct val="65000"/>
            </a:pPr>
            <a:r>
              <a:rPr lang="el-GR" sz="1800" b="0" u="none" strike="noStrike" dirty="0">
                <a:solidFill>
                  <a:srgbClr val="000000"/>
                </a:solidFill>
                <a:uFillTx/>
                <a:latin typeface="Arial"/>
              </a:rPr>
              <a:t>Μετά τον 11</a:t>
            </a:r>
            <a:r>
              <a:rPr lang="el-GR" sz="1800" b="0" u="none" strike="noStrike" baseline="30000" dirty="0">
                <a:solidFill>
                  <a:srgbClr val="000000"/>
                </a:solidFill>
                <a:uFillTx/>
                <a:latin typeface="Arial"/>
              </a:rPr>
              <a:t>ο</a:t>
            </a:r>
            <a:r>
              <a:rPr lang="el-GR" sz="1800" b="0" u="none" strike="noStrike" dirty="0">
                <a:solidFill>
                  <a:srgbClr val="000000"/>
                </a:solidFill>
                <a:uFillTx/>
                <a:latin typeface="Arial"/>
              </a:rPr>
              <a:t> αιώνα, απέκτησαν και οι γυναίκες πρόσβαση στην Ανώτερη Εκπαίδευση.</a:t>
            </a:r>
          </a:p>
        </p:txBody>
      </p:sp>
      <p:pic>
        <p:nvPicPr>
          <p:cNvPr id="265" name="Εικόνα 264"/>
          <p:cNvPicPr/>
          <p:nvPr/>
        </p:nvPicPr>
        <p:blipFill>
          <a:blip r:embed="rId2"/>
          <a:stretch/>
        </p:blipFill>
        <p:spPr>
          <a:xfrm>
            <a:off x="6036863" y="1980080"/>
            <a:ext cx="2909016" cy="2817072"/>
          </a:xfrm>
          <a:prstGeom prst="rect">
            <a:avLst/>
          </a:prstGeom>
          <a:ln w="0">
            <a:noFill/>
          </a:ln>
        </p:spPr>
      </p:pic>
      <p:sp>
        <p:nvSpPr>
          <p:cNvPr id="268" name="TextBox 267"/>
          <p:cNvSpPr txBox="1"/>
          <p:nvPr/>
        </p:nvSpPr>
        <p:spPr>
          <a:xfrm>
            <a:off x="6141371" y="4797152"/>
            <a:ext cx="2700000" cy="643752"/>
          </a:xfrm>
          <a:prstGeom prst="rect">
            <a:avLst/>
          </a:prstGeom>
          <a:noFill/>
          <a:ln w="0">
            <a:noFill/>
          </a:ln>
        </p:spPr>
        <p:txBody>
          <a:bodyPr lIns="90000" tIns="45000" rIns="90000" bIns="45000" anchor="t">
            <a:noAutofit/>
          </a:bodyPr>
          <a:lstStyle/>
          <a:p>
            <a:r>
              <a:rPr lang="el-GR" sz="1200" b="0" u="none" strike="noStrike" dirty="0">
                <a:solidFill>
                  <a:srgbClr val="000000"/>
                </a:solidFill>
                <a:uFillTx/>
                <a:latin typeface="Calibri" panose="020F0502020204030204" pitchFamily="34" charset="0"/>
                <a:ea typeface="Microsoft YaHei"/>
                <a:cs typeface="Calibri" panose="020F0502020204030204" pitchFamily="34" charset="0"/>
              </a:rPr>
              <a:t>Η συνοδεία του μικρού μαθητή από τη μητέρα του. Φορητή εικόνα, Άγιος Νικόλαος Ι.Μ. Πάτμου</a:t>
            </a:r>
            <a:endParaRPr lang="el-GR" sz="1200" b="0" u="none" strike="noStrike" dirty="0">
              <a:solidFill>
                <a:srgbClr val="000000"/>
              </a:solidFill>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34606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anim calcmode="lin" valueType="num">
                                      <p:cBhvr additive="base">
                                        <p:cTn id="7" dur="500" fill="hold"/>
                                        <p:tgtEl>
                                          <p:spTgt spid="26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4">
                                            <p:txEl>
                                              <p:pRg st="1" end="1"/>
                                            </p:txEl>
                                          </p:spTgt>
                                        </p:tgtEl>
                                        <p:attrNameLst>
                                          <p:attrName>style.visibility</p:attrName>
                                        </p:attrNameLst>
                                      </p:cBhvr>
                                      <p:to>
                                        <p:strVal val="visible"/>
                                      </p:to>
                                    </p:set>
                                    <p:anim calcmode="lin" valueType="num">
                                      <p:cBhvr additive="base">
                                        <p:cTn id="13" dur="500" fill="hold"/>
                                        <p:tgtEl>
                                          <p:spTgt spid="26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4">
                                            <p:txEl>
                                              <p:pRg st="2" end="2"/>
                                            </p:txEl>
                                          </p:spTgt>
                                        </p:tgtEl>
                                        <p:attrNameLst>
                                          <p:attrName>style.visibility</p:attrName>
                                        </p:attrNameLst>
                                      </p:cBhvr>
                                      <p:to>
                                        <p:strVal val="visible"/>
                                      </p:to>
                                    </p:set>
                                    <p:anim calcmode="lin" valueType="num">
                                      <p:cBhvr additive="base">
                                        <p:cTn id="19" dur="500" fill="hold"/>
                                        <p:tgtEl>
                                          <p:spTgt spid="26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4">
                                            <p:txEl>
                                              <p:pRg st="3" end="3"/>
                                            </p:txEl>
                                          </p:spTgt>
                                        </p:tgtEl>
                                        <p:attrNameLst>
                                          <p:attrName>style.visibility</p:attrName>
                                        </p:attrNameLst>
                                      </p:cBhvr>
                                      <p:to>
                                        <p:strVal val="visible"/>
                                      </p:to>
                                    </p:set>
                                    <p:anim calcmode="lin" valueType="num">
                                      <p:cBhvr additive="base">
                                        <p:cTn id="25" dur="500" fill="hold"/>
                                        <p:tgtEl>
                                          <p:spTgt spid="26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4">
                                            <p:txEl>
                                              <p:pRg st="4" end="4"/>
                                            </p:txEl>
                                          </p:spTgt>
                                        </p:tgtEl>
                                        <p:attrNameLst>
                                          <p:attrName>style.visibility</p:attrName>
                                        </p:attrNameLst>
                                      </p:cBhvr>
                                      <p:to>
                                        <p:strVal val="visible"/>
                                      </p:to>
                                    </p:set>
                                    <p:anim calcmode="lin" valueType="num">
                                      <p:cBhvr additive="base">
                                        <p:cTn id="31" dur="500" fill="hold"/>
                                        <p:tgtEl>
                                          <p:spTgt spid="26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4">
                                            <p:txEl>
                                              <p:pRg st="5" end="5"/>
                                            </p:txEl>
                                          </p:spTgt>
                                        </p:tgtEl>
                                        <p:attrNameLst>
                                          <p:attrName>style.visibility</p:attrName>
                                        </p:attrNameLst>
                                      </p:cBhvr>
                                      <p:to>
                                        <p:strVal val="visible"/>
                                      </p:to>
                                    </p:set>
                                    <p:anim calcmode="lin" valueType="num">
                                      <p:cBhvr additive="base">
                                        <p:cTn id="37" dur="500" fill="hold"/>
                                        <p:tgtEl>
                                          <p:spTgt spid="26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4">
                                            <p:txEl>
                                              <p:pRg st="7" end="7"/>
                                            </p:txEl>
                                          </p:spTgt>
                                        </p:tgtEl>
                                        <p:attrNameLst>
                                          <p:attrName>style.visibility</p:attrName>
                                        </p:attrNameLst>
                                      </p:cBhvr>
                                      <p:to>
                                        <p:strVal val="visible"/>
                                      </p:to>
                                    </p:set>
                                    <p:anim calcmode="lin" valueType="num">
                                      <p:cBhvr additive="base">
                                        <p:cTn id="43" dur="500" fill="hold"/>
                                        <p:tgtEl>
                                          <p:spTgt spid="26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4">
                                            <p:txEl>
                                              <p:pRg st="10" end="10"/>
                                            </p:txEl>
                                          </p:spTgt>
                                        </p:tgtEl>
                                        <p:attrNameLst>
                                          <p:attrName>style.visibility</p:attrName>
                                        </p:attrNameLst>
                                      </p:cBhvr>
                                      <p:to>
                                        <p:strVal val="visible"/>
                                      </p:to>
                                    </p:set>
                                    <p:anim calcmode="lin" valueType="num">
                                      <p:cBhvr additive="base">
                                        <p:cTn id="49" dur="500" fill="hold"/>
                                        <p:tgtEl>
                                          <p:spTgt spid="264">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6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4">
                                            <p:txEl>
                                              <p:pRg st="11" end="11"/>
                                            </p:txEl>
                                          </p:spTgt>
                                        </p:tgtEl>
                                        <p:attrNameLst>
                                          <p:attrName>style.visibility</p:attrName>
                                        </p:attrNameLst>
                                      </p:cBhvr>
                                      <p:to>
                                        <p:strVal val="visible"/>
                                      </p:to>
                                    </p:set>
                                    <p:anim calcmode="lin" valueType="num">
                                      <p:cBhvr additive="base">
                                        <p:cTn id="55" dur="500" fill="hold"/>
                                        <p:tgtEl>
                                          <p:spTgt spid="264">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6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2821140" y="404664"/>
            <a:ext cx="3475080"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1800" b="1" u="none" strike="noStrike" dirty="0">
                <a:solidFill>
                  <a:srgbClr val="B85C00"/>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Η βυζαντινή κατοικία</a:t>
            </a:r>
          </a:p>
        </p:txBody>
      </p:sp>
      <p:sp>
        <p:nvSpPr>
          <p:cNvPr id="270" name="PlaceHolder 2"/>
          <p:cNvSpPr>
            <a:spLocks noGrp="1"/>
          </p:cNvSpPr>
          <p:nvPr>
            <p:ph/>
          </p:nvPr>
        </p:nvSpPr>
        <p:spPr>
          <a:xfrm>
            <a:off x="255565" y="1080000"/>
            <a:ext cx="8663075" cy="2853056"/>
          </a:xfrm>
          <a:prstGeom prst="rect">
            <a:avLst/>
          </a:prstGeom>
          <a:noFill/>
          <a:ln w="0">
            <a:noFill/>
          </a:ln>
        </p:spPr>
        <p:txBody>
          <a:bodyPr lIns="0" tIns="0" rIns="0" bIns="0" anchor="t">
            <a:noAutofit/>
          </a:bodyPr>
          <a:lstStyle/>
          <a:p>
            <a:pPr indent="0" algn="just">
              <a:buNone/>
            </a:pPr>
            <a:r>
              <a:rPr lang="el-GR" sz="2000" b="0" u="none" strike="noStrike" dirty="0">
                <a:solidFill>
                  <a:srgbClr val="000000"/>
                </a:solidFill>
                <a:uFillTx/>
                <a:latin typeface="Calibri" panose="020F0502020204030204" pitchFamily="34" charset="0"/>
                <a:cs typeface="Calibri" panose="020F0502020204030204" pitchFamily="34" charset="0"/>
              </a:rPr>
              <a:t>Τα σπίτια στις πόλεις οικοδομούνταν γύρω από μια κεντρική αίθουσα που την χρησιμοποιούσαν για υποδοχή.</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Στο ισόγειο: διέθεταν δωμάτιο με τζάκι, κουζίνα, πλυσταριό, λουτρό και ένα εικονοστάσιο ή παρεκκλήσι</a:t>
            </a:r>
          </a:p>
          <a:p>
            <a:pPr marL="342900" indent="-342900" algn="just">
              <a:buFontTx/>
              <a:buChar char="-"/>
            </a:pPr>
            <a:r>
              <a:rPr lang="el-GR" sz="2000" dirty="0">
                <a:solidFill>
                  <a:srgbClr val="000000"/>
                </a:solidFill>
                <a:latin typeface="Calibri" panose="020F0502020204030204" pitchFamily="34" charset="0"/>
                <a:cs typeface="Calibri" panose="020F0502020204030204" pitchFamily="34" charset="0"/>
              </a:rPr>
              <a:t>Κ</a:t>
            </a:r>
            <a:r>
              <a:rPr lang="el-GR" sz="2000" b="0" u="none" strike="noStrike" dirty="0">
                <a:solidFill>
                  <a:srgbClr val="000000"/>
                </a:solidFill>
                <a:uFillTx/>
                <a:latin typeface="Calibri" panose="020F0502020204030204" pitchFamily="34" charset="0"/>
                <a:cs typeface="Calibri" panose="020F0502020204030204" pitchFamily="34" charset="0"/>
              </a:rPr>
              <a:t>ολώνες πέτρινες ή ξύλινες στήριζαν τον επόμενο όροφο, όπου βρίσκονταν τα υπόλοιπα δωμάτια. </a:t>
            </a:r>
          </a:p>
        </p:txBody>
      </p:sp>
      <p:pic>
        <p:nvPicPr>
          <p:cNvPr id="272" name="Εικόνα 271"/>
          <p:cNvPicPr/>
          <p:nvPr/>
        </p:nvPicPr>
        <p:blipFill>
          <a:blip r:embed="rId2"/>
          <a:stretch/>
        </p:blipFill>
        <p:spPr>
          <a:xfrm>
            <a:off x="755576" y="3327312"/>
            <a:ext cx="3096344" cy="2194576"/>
          </a:xfrm>
          <a:prstGeom prst="rect">
            <a:avLst/>
          </a:prstGeom>
          <a:ln w="0">
            <a:noFill/>
          </a:ln>
        </p:spPr>
      </p:pic>
      <p:sp>
        <p:nvSpPr>
          <p:cNvPr id="273" name="TextBox 272"/>
          <p:cNvSpPr txBox="1"/>
          <p:nvPr/>
        </p:nvSpPr>
        <p:spPr>
          <a:xfrm>
            <a:off x="755576" y="5518045"/>
            <a:ext cx="3384376" cy="625566"/>
          </a:xfrm>
          <a:prstGeom prst="rect">
            <a:avLst/>
          </a:prstGeom>
          <a:noFill/>
          <a:ln w="0">
            <a:noFill/>
          </a:ln>
        </p:spPr>
        <p:txBody>
          <a:bodyPr lIns="90000" tIns="45000" rIns="90000" bIns="45000" anchor="t">
            <a:noAutofit/>
          </a:bodyPr>
          <a:lstStyle/>
          <a:p>
            <a:r>
              <a:rPr lang="el-GR" sz="1100" b="0" u="none" strike="noStrike" dirty="0">
                <a:solidFill>
                  <a:srgbClr val="000000"/>
                </a:solidFill>
                <a:uFillTx/>
                <a:latin typeface="Calibri" panose="020F0502020204030204" pitchFamily="34" charset="0"/>
                <a:cs typeface="Calibri" panose="020F0502020204030204" pitchFamily="34" charset="0"/>
              </a:rPr>
              <a:t>Ψηφιδωτό. Συρία, Δαμασκός, Μεγάλο Τέμενος, Αναπαράσταση βυζαντινής οικίας. (©Φωτογραφικό Αρχείο ΕΚΒΜΜ) </a:t>
            </a:r>
          </a:p>
        </p:txBody>
      </p:sp>
      <p:pic>
        <p:nvPicPr>
          <p:cNvPr id="275" name="Εικόνα 274"/>
          <p:cNvPicPr/>
          <p:nvPr/>
        </p:nvPicPr>
        <p:blipFill>
          <a:blip r:embed="rId3"/>
          <a:stretch/>
        </p:blipFill>
        <p:spPr>
          <a:xfrm>
            <a:off x="5580112" y="3327312"/>
            <a:ext cx="2843848" cy="2253936"/>
          </a:xfrm>
          <a:prstGeom prst="rect">
            <a:avLst/>
          </a:prstGeom>
          <a:ln w="0">
            <a:noFill/>
          </a:ln>
        </p:spPr>
      </p:pic>
      <p:sp>
        <p:nvSpPr>
          <p:cNvPr id="276" name="TextBox 275"/>
          <p:cNvSpPr txBox="1"/>
          <p:nvPr/>
        </p:nvSpPr>
        <p:spPr>
          <a:xfrm>
            <a:off x="5580112" y="5581248"/>
            <a:ext cx="3040315" cy="477622"/>
          </a:xfrm>
          <a:prstGeom prst="rect">
            <a:avLst/>
          </a:prstGeom>
          <a:noFill/>
          <a:ln w="0">
            <a:noFill/>
          </a:ln>
        </p:spPr>
        <p:txBody>
          <a:bodyPr lIns="90000" tIns="45000" rIns="90000" bIns="45000" anchor="t">
            <a:noAutofit/>
          </a:bodyPr>
          <a:lstStyle/>
          <a:p>
            <a:r>
              <a:rPr lang="el-GR" sz="1100" b="0" u="none" strike="noStrike" dirty="0">
                <a:solidFill>
                  <a:srgbClr val="000000"/>
                </a:solidFill>
                <a:uFillTx/>
                <a:latin typeface="Calibri" panose="020F0502020204030204" pitchFamily="34" charset="0"/>
                <a:cs typeface="Calibri" panose="020F0502020204030204" pitchFamily="34" charset="0"/>
              </a:rPr>
              <a:t>Εξωτερική άποψη. Μυστράς, Οικία Λάσκαρη (Φωτογραφικό Αρχείο ΕΚΒΜΜ)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fade">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fade">
                                      <p:cBhvr>
                                        <p:cTn id="17" dur="500"/>
                                        <p:tgtEl>
                                          <p:spTgt spid="2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2821140" y="404664"/>
            <a:ext cx="3475080"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1800" b="1" u="none" strike="noStrike" dirty="0">
                <a:solidFill>
                  <a:srgbClr val="B85C00"/>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Η βυζαντινή κατοικία</a:t>
            </a:r>
          </a:p>
        </p:txBody>
      </p:sp>
      <p:sp>
        <p:nvSpPr>
          <p:cNvPr id="270" name="PlaceHolder 2"/>
          <p:cNvSpPr>
            <a:spLocks noGrp="1"/>
          </p:cNvSpPr>
          <p:nvPr>
            <p:ph/>
          </p:nvPr>
        </p:nvSpPr>
        <p:spPr>
          <a:xfrm>
            <a:off x="255565" y="1080000"/>
            <a:ext cx="8663075" cy="2853056"/>
          </a:xfrm>
          <a:prstGeom prst="rect">
            <a:avLst/>
          </a:prstGeom>
          <a:noFill/>
          <a:ln w="0">
            <a:noFill/>
          </a:ln>
        </p:spPr>
        <p:txBody>
          <a:bodyPr lIns="0" tIns="0" rIns="0" bIns="0" anchor="t">
            <a:noAutofit/>
          </a:bodyPr>
          <a:lstStyle/>
          <a:p>
            <a:pPr indent="0" algn="just">
              <a:buNone/>
            </a:pPr>
            <a:r>
              <a:rPr lang="el-GR" sz="2000" b="0" u="none" strike="noStrike" dirty="0">
                <a:solidFill>
                  <a:srgbClr val="000000"/>
                </a:solidFill>
                <a:uFillTx/>
                <a:latin typeface="Calibri" panose="020F0502020204030204" pitchFamily="34" charset="0"/>
                <a:cs typeface="Calibri" panose="020F0502020204030204" pitchFamily="34" charset="0"/>
              </a:rPr>
              <a:t>Οι πιο ευκατάστατοι ζούσαν σε διώροφα σπίτια.</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Το ισόγειο χρησίμευε για κοτέτσι, στάβλος και αποθήκες</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Στον πάνω όροφο βρίσκονταν τα δωμάτια της οικογένειας</a:t>
            </a:r>
          </a:p>
          <a:p>
            <a:pPr algn="just"/>
            <a:endParaRPr lang="el-GR" sz="2000" dirty="0">
              <a:solidFill>
                <a:srgbClr val="000000"/>
              </a:solidFill>
              <a:latin typeface="Calibri" panose="020F0502020204030204" pitchFamily="34" charset="0"/>
              <a:cs typeface="Calibri" panose="020F0502020204030204" pitchFamily="34" charset="0"/>
            </a:endParaRPr>
          </a:p>
          <a:p>
            <a:pPr algn="just"/>
            <a:r>
              <a:rPr lang="el-GR" sz="2000" b="0" u="none" strike="noStrike" dirty="0">
                <a:solidFill>
                  <a:srgbClr val="000000"/>
                </a:solidFill>
                <a:uFillTx/>
                <a:latin typeface="Calibri" panose="020F0502020204030204" pitchFamily="34" charset="0"/>
                <a:cs typeface="Calibri" panose="020F0502020204030204" pitchFamily="34" charset="0"/>
              </a:rPr>
              <a:t>Οι μεγαλοκτηματίες που ζούσαν στην επαρχία έμεναν μακριά από τα χωριά σε πολυτελείς επαύλεις με εσωτερικούς κήπους και στοές. </a:t>
            </a:r>
          </a:p>
        </p:txBody>
      </p:sp>
      <p:pic>
        <p:nvPicPr>
          <p:cNvPr id="8" name="Εικόνα 7"/>
          <p:cNvPicPr/>
          <p:nvPr/>
        </p:nvPicPr>
        <p:blipFill>
          <a:blip r:embed="rId2"/>
          <a:stretch/>
        </p:blipFill>
        <p:spPr>
          <a:xfrm>
            <a:off x="2051720" y="3573016"/>
            <a:ext cx="5082242" cy="2274927"/>
          </a:xfrm>
          <a:prstGeom prst="rect">
            <a:avLst/>
          </a:prstGeom>
          <a:ln w="0">
            <a:noFill/>
          </a:ln>
        </p:spPr>
      </p:pic>
      <p:sp>
        <p:nvSpPr>
          <p:cNvPr id="9" name="TextBox 8"/>
          <p:cNvSpPr txBox="1"/>
          <p:nvPr/>
        </p:nvSpPr>
        <p:spPr>
          <a:xfrm>
            <a:off x="2016851" y="5843926"/>
            <a:ext cx="5753680" cy="485640"/>
          </a:xfrm>
          <a:prstGeom prst="rect">
            <a:avLst/>
          </a:prstGeom>
          <a:noFill/>
          <a:ln w="0">
            <a:noFill/>
          </a:ln>
        </p:spPr>
        <p:txBody>
          <a:bodyPr lIns="90000" tIns="45000" rIns="90000" bIns="45000" anchor="t">
            <a:noAutofit/>
          </a:bodyPr>
          <a:lstStyle/>
          <a:p>
            <a:r>
              <a:rPr lang="el-GR" sz="1200" b="0" u="none" strike="noStrike" dirty="0">
                <a:solidFill>
                  <a:srgbClr val="000000"/>
                </a:solidFill>
                <a:uFillTx/>
                <a:latin typeface="Calibri" panose="020F0502020204030204" pitchFamily="34" charset="0"/>
                <a:cs typeface="Calibri" panose="020F0502020204030204" pitchFamily="34" charset="0"/>
              </a:rPr>
              <a:t>Μικρογραφία σε χειρόγραφο.  Αναπαράσταση βυζαντινού παλατιού</a:t>
            </a:r>
            <a:endParaRPr lang="el-GR" sz="1200" dirty="0">
              <a:solidFill>
                <a:srgbClr val="000000"/>
              </a:solidFill>
              <a:latin typeface="Calibri" panose="020F0502020204030204" pitchFamily="34" charset="0"/>
              <a:cs typeface="Calibri" panose="020F0502020204030204" pitchFamily="34" charset="0"/>
            </a:endParaRPr>
          </a:p>
          <a:p>
            <a:r>
              <a:rPr lang="el-GR" sz="1200" b="0" u="none" strike="noStrike" dirty="0">
                <a:solidFill>
                  <a:srgbClr val="000000"/>
                </a:solidFill>
                <a:uFillTx/>
                <a:latin typeface="Calibri" panose="020F0502020204030204" pitchFamily="34" charset="0"/>
                <a:cs typeface="Calibri" panose="020F0502020204030204" pitchFamily="34" charset="0"/>
              </a:rPr>
              <a:t>(</a:t>
            </a:r>
            <a:r>
              <a:rPr lang="el-GR" sz="1200" b="0" u="none" strike="noStrike" dirty="0" err="1">
                <a:solidFill>
                  <a:srgbClr val="000000"/>
                </a:solidFill>
                <a:uFillTx/>
                <a:latin typeface="Calibri" panose="020F0502020204030204" pitchFamily="34" charset="0"/>
                <a:cs typeface="Calibri" panose="020F0502020204030204" pitchFamily="34" charset="0"/>
              </a:rPr>
              <a:t>Σύνοψις</a:t>
            </a:r>
            <a:r>
              <a:rPr lang="el-GR" sz="1200" b="0" u="none" strike="noStrike" dirty="0">
                <a:solidFill>
                  <a:srgbClr val="000000"/>
                </a:solidFill>
                <a:uFillTx/>
                <a:latin typeface="Calibri" panose="020F0502020204030204" pitchFamily="34" charset="0"/>
                <a:cs typeface="Calibri" panose="020F0502020204030204" pitchFamily="34" charset="0"/>
              </a:rPr>
              <a:t> Ιστοριών Ιωάννου </a:t>
            </a:r>
            <a:r>
              <a:rPr lang="el-GR" sz="1200" b="0" u="none" strike="noStrike" dirty="0" err="1">
                <a:solidFill>
                  <a:srgbClr val="000000"/>
                </a:solidFill>
                <a:uFillTx/>
                <a:latin typeface="Calibri" panose="020F0502020204030204" pitchFamily="34" charset="0"/>
                <a:cs typeface="Calibri" panose="020F0502020204030204" pitchFamily="34" charset="0"/>
              </a:rPr>
              <a:t>Σκυλίτζη</a:t>
            </a:r>
            <a:r>
              <a:rPr lang="el-GR" sz="1200" b="0" u="none" strike="noStrike" dirty="0">
                <a:solidFill>
                  <a:srgbClr val="000000"/>
                </a:solidFill>
                <a:uFillTx/>
                <a:latin typeface="Calibri" panose="020F0502020204030204" pitchFamily="34" charset="0"/>
                <a:cs typeface="Calibri" panose="020F0502020204030204" pitchFamily="34" charset="0"/>
              </a:rPr>
              <a:t>, Ισπανία, Μαδρίτη, Εθνική Βιβλιοθήκη) </a:t>
            </a:r>
          </a:p>
        </p:txBody>
      </p:sp>
    </p:spTree>
    <p:extLst>
      <p:ext uri="{BB962C8B-B14F-4D97-AF65-F5344CB8AC3E}">
        <p14:creationId xmlns:p14="http://schemas.microsoft.com/office/powerpoint/2010/main" xmlns="" val="29666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fade">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fade">
                                      <p:cBhvr>
                                        <p:cTn id="17" dur="500"/>
                                        <p:tgtEl>
                                          <p:spTgt spid="2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0">
                                            <p:txEl>
                                              <p:pRg st="4" end="4"/>
                                            </p:txEl>
                                          </p:spTgt>
                                        </p:tgtEl>
                                        <p:attrNameLst>
                                          <p:attrName>style.visibility</p:attrName>
                                        </p:attrNameLst>
                                      </p:cBhvr>
                                      <p:to>
                                        <p:strVal val="visible"/>
                                      </p:to>
                                    </p:set>
                                    <p:animEffect transition="in" filter="fade">
                                      <p:cBhvr>
                                        <p:cTn id="22" dur="500"/>
                                        <p:tgtEl>
                                          <p:spTgt spid="2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2821140" y="404664"/>
            <a:ext cx="3475080"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1800" b="1" u="none" strike="noStrike" dirty="0">
                <a:solidFill>
                  <a:srgbClr val="B85C00"/>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Η βυζαντινή κατοικία</a:t>
            </a:r>
          </a:p>
        </p:txBody>
      </p:sp>
      <p:sp>
        <p:nvSpPr>
          <p:cNvPr id="270" name="PlaceHolder 2"/>
          <p:cNvSpPr>
            <a:spLocks noGrp="1"/>
          </p:cNvSpPr>
          <p:nvPr>
            <p:ph/>
          </p:nvPr>
        </p:nvSpPr>
        <p:spPr>
          <a:xfrm>
            <a:off x="395536" y="1196752"/>
            <a:ext cx="4320480" cy="5013296"/>
          </a:xfrm>
          <a:prstGeom prst="rect">
            <a:avLst/>
          </a:prstGeom>
          <a:noFill/>
          <a:ln w="0">
            <a:noFill/>
          </a:ln>
        </p:spPr>
        <p:txBody>
          <a:bodyPr lIns="0" tIns="0" rIns="0" bIns="0" anchor="t">
            <a:normAutofit/>
          </a:bodyPr>
          <a:lstStyle/>
          <a:p>
            <a:pPr indent="0" algn="just">
              <a:spcBef>
                <a:spcPts val="1191"/>
              </a:spcBef>
              <a:spcAft>
                <a:spcPts val="992"/>
              </a:spcAft>
              <a:buNone/>
            </a:pPr>
            <a:r>
              <a:rPr lang="el-GR" sz="2000" b="0" u="none" strike="noStrike" dirty="0">
                <a:solidFill>
                  <a:srgbClr val="000000"/>
                </a:solidFill>
                <a:uFillTx/>
                <a:latin typeface="Calibri" panose="020F0502020204030204" pitchFamily="34" charset="0"/>
                <a:cs typeface="Calibri" panose="020F0502020204030204" pitchFamily="34" charset="0"/>
              </a:rPr>
              <a:t>Οι </a:t>
            </a:r>
            <a:r>
              <a:rPr lang="el-GR" sz="2000" b="0" u="sng" strike="noStrike" dirty="0">
                <a:solidFill>
                  <a:srgbClr val="000000"/>
                </a:solidFill>
                <a:uFillTx/>
                <a:latin typeface="Calibri" panose="020F0502020204030204" pitchFamily="34" charset="0"/>
                <a:cs typeface="Calibri" panose="020F0502020204030204" pitchFamily="34" charset="0"/>
              </a:rPr>
              <a:t>φτωχοί</a:t>
            </a:r>
            <a:r>
              <a:rPr lang="el-GR" sz="2000" b="0" u="none" strike="noStrike" dirty="0">
                <a:solidFill>
                  <a:srgbClr val="000000"/>
                </a:solidFill>
                <a:uFillTx/>
                <a:latin typeface="Calibri" panose="020F0502020204030204" pitchFamily="34" charset="0"/>
                <a:cs typeface="Calibri" panose="020F0502020204030204" pitchFamily="34" charset="0"/>
              </a:rPr>
              <a:t> της Κωνσταντινούπολης και των άλλων πόλεων ζούσαν σε άθλιες κατοικίες με ελάχιστες έως ανύπαρκτες ανέσεις. Σε παρόμοιες τραγικές συνθήκες ζούσαν και οι χωρικοί. Τα σπίτια τους ήταν μικρά και αποτελούνταν από ένα μοναδικό στεγασμένο χώρο, που μερικές φορές ήταν διαιρεμένος σε δύο δωμάτια.</a:t>
            </a:r>
          </a:p>
          <a:p>
            <a:pPr indent="0" algn="just">
              <a:spcBef>
                <a:spcPts val="1191"/>
              </a:spcBef>
              <a:spcAft>
                <a:spcPts val="992"/>
              </a:spcAft>
              <a:buNone/>
            </a:pPr>
            <a:r>
              <a:rPr lang="el-GR" sz="2000" dirty="0">
                <a:latin typeface="Calibri" panose="020F0502020204030204" pitchFamily="34" charset="0"/>
                <a:cs typeface="Calibri" panose="020F0502020204030204" pitchFamily="34" charset="0"/>
              </a:rPr>
              <a:t>Για το </a:t>
            </a:r>
            <a:r>
              <a:rPr lang="el-GR" sz="2000" b="1" dirty="0">
                <a:latin typeface="Calibri" panose="020F0502020204030204" pitchFamily="34" charset="0"/>
                <a:cs typeface="Calibri" panose="020F0502020204030204" pitchFamily="34" charset="0"/>
              </a:rPr>
              <a:t>χτίσιμο</a:t>
            </a:r>
            <a:r>
              <a:rPr lang="el-GR" sz="2000" dirty="0">
                <a:latin typeface="Calibri" panose="020F0502020204030204" pitchFamily="34" charset="0"/>
                <a:cs typeface="Calibri" panose="020F0502020204030204" pitchFamily="34" charset="0"/>
              </a:rPr>
              <a:t> των σπιτιών τους οι Βυζαντινοί, χρησιμοποιούσαν συνήθως λίθους, τούβλα και ξύλα, ενώ για συνδετική ύλη χρησιμοποιούσαν λάσπη από άμμο, ασβέστη ή ακόμα και χώμα, στις πιο φτωχικές κατασκευές.</a:t>
            </a:r>
            <a:endParaRPr lang="el-GR" sz="2000" b="0" u="none" strike="noStrike" dirty="0">
              <a:solidFill>
                <a:srgbClr val="000000"/>
              </a:solidFill>
              <a:uFillTx/>
              <a:latin typeface="Calibri" panose="020F0502020204030204" pitchFamily="34" charset="0"/>
              <a:cs typeface="Calibri" panose="020F0502020204030204" pitchFamily="34" charset="0"/>
            </a:endParaRPr>
          </a:p>
        </p:txBody>
      </p:sp>
      <p:pic>
        <p:nvPicPr>
          <p:cNvPr id="18434" name="Picture 2" descr="Η ΚΑΘΗΜΕΡΙΝΗ ΖΩΗ ΣΤΟ ΒΥΖΑΝΤΙΟ (ΕΡΩΤΗΣΕΙΣ ΚΑΙ ΑΠΑΝΤΗΣΕΙΣ) – ΠΕΙΡΑΜΑΤΙΣΜΟ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70427" y="1556792"/>
            <a:ext cx="3967801" cy="38670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5944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fade">
                                      <p:cBhvr>
                                        <p:cTn id="12" dur="500"/>
                                        <p:tgtEl>
                                          <p:spTgt spid="2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laceHolder 1"/>
          <p:cNvSpPr>
            <a:spLocks noGrp="1"/>
          </p:cNvSpPr>
          <p:nvPr>
            <p:ph type="title"/>
          </p:nvPr>
        </p:nvSpPr>
        <p:spPr>
          <a:xfrm>
            <a:off x="1763688" y="476672"/>
            <a:ext cx="5688632" cy="523528"/>
          </a:xfrm>
          <a:prstGeom prst="rect">
            <a:avLst/>
          </a:prstGeom>
          <a:noFill/>
          <a:ln w="0">
            <a:noFill/>
          </a:ln>
        </p:spPr>
        <p:txBody>
          <a:bodyPr lIns="0" tIns="0" rIns="0" bIns="0" anchor="ctr">
            <a:noAutofit/>
          </a:bodyPr>
          <a:lstStyle/>
          <a:p>
            <a:pPr indent="0" algn="ctr">
              <a:buNone/>
            </a:pPr>
            <a:r>
              <a:rPr lang="el-GR" sz="2400" b="1" dirty="0">
                <a:solidFill>
                  <a:schemeClr val="dk2"/>
                </a:solidFill>
                <a:latin typeface="Calibri" panose="020F0502020204030204" pitchFamily="34" charset="0"/>
                <a:ea typeface="Microsoft YaHei"/>
                <a:cs typeface="Calibri" panose="020F0502020204030204" pitchFamily="34" charset="0"/>
              </a:rPr>
              <a:t>Ο καλλωπισμός στο Βυζάντιο</a:t>
            </a:r>
          </a:p>
        </p:txBody>
      </p:sp>
      <p:sp>
        <p:nvSpPr>
          <p:cNvPr id="278" name="PlaceHolder 2"/>
          <p:cNvSpPr>
            <a:spLocks noGrp="1"/>
          </p:cNvSpPr>
          <p:nvPr>
            <p:ph/>
          </p:nvPr>
        </p:nvSpPr>
        <p:spPr>
          <a:xfrm>
            <a:off x="304920" y="1260000"/>
            <a:ext cx="8443544" cy="2601048"/>
          </a:xfrm>
          <a:prstGeom prst="rect">
            <a:avLst/>
          </a:prstGeom>
          <a:noFill/>
          <a:ln w="0">
            <a:noFill/>
          </a:ln>
        </p:spPr>
        <p:txBody>
          <a:bodyPr lIns="0" tIns="0" rIns="0" bIns="0" anchor="t">
            <a:normAutofit lnSpcReduction="10000"/>
          </a:bodyPr>
          <a:lstStyle/>
          <a:p>
            <a:pPr marL="108000" algn="just">
              <a:spcBef>
                <a:spcPts val="1191"/>
              </a:spcBef>
              <a:spcAft>
                <a:spcPts val="992"/>
              </a:spcAft>
              <a:buClr>
                <a:srgbClr val="B85C00"/>
              </a:buClr>
              <a:buSzPct val="60000"/>
            </a:pPr>
            <a:r>
              <a:rPr lang="el-GR" sz="2000" b="0" u="none" strike="noStrike" dirty="0">
                <a:solidFill>
                  <a:srgbClr val="000000"/>
                </a:solidFill>
                <a:uFillTx/>
                <a:latin typeface="Calibri" panose="020F0502020204030204" pitchFamily="34" charset="0"/>
                <a:cs typeface="Calibri" panose="020F0502020204030204" pitchFamily="34" charset="0"/>
              </a:rPr>
              <a:t>Ο καλλωπισμός αποτελούσε βασικό στοιχείων των Βυζαντινών (αντρών και γυναικών).</a:t>
            </a:r>
          </a:p>
          <a:p>
            <a:pPr marL="108000" algn="just">
              <a:spcBef>
                <a:spcPts val="1191"/>
              </a:spcBef>
              <a:spcAft>
                <a:spcPts val="992"/>
              </a:spcAft>
              <a:buClr>
                <a:srgbClr val="B85C00"/>
              </a:buClr>
              <a:buSzPct val="60000"/>
            </a:pPr>
            <a:r>
              <a:rPr lang="el-GR" sz="2000" dirty="0">
                <a:solidFill>
                  <a:srgbClr val="000000"/>
                </a:solidFill>
                <a:latin typeface="Calibri" panose="020F0502020204030204" pitchFamily="34" charset="0"/>
                <a:cs typeface="Calibri" panose="020F0502020204030204" pitchFamily="34" charset="0"/>
              </a:rPr>
              <a:t>Οι Βυζαντινοί δίνανε ιδιαίτερη σημασία στην ενδυμασία, στα υποδήματα, στα μαλλιά, στα κοσμήματα, εξωτερική εμφάνιση (πρόσωπο, μακιγιάζ), ακόμα και στα αρώματα.</a:t>
            </a:r>
          </a:p>
          <a:p>
            <a:pPr marL="108000" algn="just">
              <a:spcBef>
                <a:spcPts val="1191"/>
              </a:spcBef>
              <a:spcAft>
                <a:spcPts val="992"/>
              </a:spcAft>
              <a:buClr>
                <a:srgbClr val="B85C00"/>
              </a:buClr>
              <a:buSzPct val="60000"/>
            </a:pPr>
            <a:r>
              <a:rPr lang="el-GR" sz="2000" b="0" u="none" strike="noStrike" dirty="0">
                <a:solidFill>
                  <a:srgbClr val="000000"/>
                </a:solidFill>
                <a:uFillTx/>
                <a:latin typeface="Calibri" panose="020F0502020204030204" pitchFamily="34" charset="0"/>
                <a:cs typeface="Calibri" panose="020F0502020204030204" pitchFamily="34" charset="0"/>
              </a:rPr>
              <a:t>Για τις γυναίκες, ο καλλωπισμός δεν ήταν μόνο μέσο για την βελτίωση της εμφάνισής τους αλλά και ως </a:t>
            </a:r>
            <a:r>
              <a:rPr lang="el-GR" sz="2000" b="1" u="none" strike="noStrike" dirty="0">
                <a:solidFill>
                  <a:srgbClr val="000000"/>
                </a:solidFill>
                <a:uFillTx/>
                <a:latin typeface="Calibri" panose="020F0502020204030204" pitchFamily="34" charset="0"/>
                <a:cs typeface="Calibri" panose="020F0502020204030204" pitchFamily="34" charset="0"/>
              </a:rPr>
              <a:t>δείκτης της κοινωνικής τους θέσης</a:t>
            </a:r>
            <a:r>
              <a:rPr lang="el-GR" sz="2000" b="0" u="none" strike="noStrike" dirty="0">
                <a:solidFill>
                  <a:srgbClr val="000000"/>
                </a:solidFill>
                <a:uFillTx/>
                <a:latin typeface="Calibri" panose="020F0502020204030204" pitchFamily="34" charset="0"/>
                <a:cs typeface="Calibri" panose="020F0502020204030204" pitchFamily="34" charset="0"/>
              </a:rPr>
              <a:t>. </a:t>
            </a:r>
          </a:p>
        </p:txBody>
      </p:sp>
      <p:pic>
        <p:nvPicPr>
          <p:cNvPr id="7170" name="Picture 2" descr="Η ενδυμασία στα βυζαντινά χρόνια | Η καθημερινή ζωή στο Βυζάντιο-To  περιβολάκι μας"/>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3648" y="3968063"/>
            <a:ext cx="2376264" cy="2376264"/>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ΜΟΔΑ ΚΑΙ ΟΜΟΡΦΙΑ ΣΤΟ ΒΥΖΑΝΤΙΟ: ΕΒΑΦΑΝ ΤΑ ΜΑΛΛΙΑ ΤΟΥΣ ΜΕ ΤΟΥΣ «ΤΡΙΧΟΒΑΠΤΑΙ»  ΚΑΙ ΘΕΩΡΟΥΣΑΝ ΠΡΟΣΤΥΧΟ ΤΟ ΞΥΡΙΣΜΕΝΟ ΣΑΓΟΝΙ. - Εφημερίδα &quot;Στόχος&quot; - Stoxos  newspap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92080" y="3933056"/>
            <a:ext cx="3092227" cy="2256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69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8">
                                            <p:txEl>
                                              <p:pRg st="0" end="0"/>
                                            </p:txEl>
                                          </p:spTgt>
                                        </p:tgtEl>
                                        <p:attrNameLst>
                                          <p:attrName>style.visibility</p:attrName>
                                        </p:attrNameLst>
                                      </p:cBhvr>
                                      <p:to>
                                        <p:strVal val="visible"/>
                                      </p:to>
                                    </p:set>
                                    <p:animEffect transition="in" filter="barn(inVertical)">
                                      <p:cBhvr>
                                        <p:cTn id="7" dur="500"/>
                                        <p:tgtEl>
                                          <p:spTgt spid="2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8">
                                            <p:txEl>
                                              <p:pRg st="1" end="1"/>
                                            </p:txEl>
                                          </p:spTgt>
                                        </p:tgtEl>
                                        <p:attrNameLst>
                                          <p:attrName>style.visibility</p:attrName>
                                        </p:attrNameLst>
                                      </p:cBhvr>
                                      <p:to>
                                        <p:strVal val="visible"/>
                                      </p:to>
                                    </p:set>
                                    <p:animEffect transition="in" filter="barn(inVertical)">
                                      <p:cBhvr>
                                        <p:cTn id="12" dur="500"/>
                                        <p:tgtEl>
                                          <p:spTgt spid="2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8">
                                            <p:txEl>
                                              <p:pRg st="2" end="2"/>
                                            </p:txEl>
                                          </p:spTgt>
                                        </p:tgtEl>
                                        <p:attrNameLst>
                                          <p:attrName>style.visibility</p:attrName>
                                        </p:attrNameLst>
                                      </p:cBhvr>
                                      <p:to>
                                        <p:strVal val="visible"/>
                                      </p:to>
                                    </p:set>
                                    <p:animEffect transition="in" filter="barn(inVertical)">
                                      <p:cBhvr>
                                        <p:cTn id="17" dur="500"/>
                                        <p:tgtEl>
                                          <p:spTgt spid="2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3275856" y="332656"/>
            <a:ext cx="3475080"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1800" b="1" u="none" strike="noStrike" dirty="0">
                <a:solidFill>
                  <a:srgbClr val="B85C00"/>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Η ενδυμασία</a:t>
            </a:r>
          </a:p>
        </p:txBody>
      </p:sp>
      <p:sp>
        <p:nvSpPr>
          <p:cNvPr id="270" name="PlaceHolder 2"/>
          <p:cNvSpPr>
            <a:spLocks noGrp="1"/>
          </p:cNvSpPr>
          <p:nvPr>
            <p:ph/>
          </p:nvPr>
        </p:nvSpPr>
        <p:spPr>
          <a:xfrm>
            <a:off x="251520" y="1080000"/>
            <a:ext cx="8784976" cy="3933176"/>
          </a:xfrm>
          <a:prstGeom prst="rect">
            <a:avLst/>
          </a:prstGeom>
          <a:noFill/>
          <a:ln w="0">
            <a:noFill/>
          </a:ln>
        </p:spPr>
        <p:txBody>
          <a:bodyPr lIns="0" tIns="0" rIns="0" bIns="0" anchor="t">
            <a:normAutofit/>
          </a:bodyPr>
          <a:lstStyle/>
          <a:p>
            <a:pPr marL="342900" indent="-342900" algn="just">
              <a:buFont typeface="Arial" panose="020B0604020202020204" pitchFamily="34" charset="0"/>
              <a:buChar char="•"/>
            </a:pPr>
            <a:r>
              <a:rPr lang="el-GR" dirty="0">
                <a:solidFill>
                  <a:srgbClr val="000000"/>
                </a:solidFill>
                <a:latin typeface="Calibri" panose="020F0502020204030204" pitchFamily="34" charset="0"/>
                <a:cs typeface="Calibri" panose="020F0502020204030204" pitchFamily="34" charset="0"/>
              </a:rPr>
              <a:t>Αποτελούσε </a:t>
            </a:r>
            <a:r>
              <a:rPr lang="el-GR" u="sng" dirty="0">
                <a:solidFill>
                  <a:srgbClr val="000000"/>
                </a:solidFill>
                <a:latin typeface="Calibri" panose="020F0502020204030204" pitchFamily="34" charset="0"/>
                <a:cs typeface="Calibri" panose="020F0502020204030204" pitchFamily="34" charset="0"/>
              </a:rPr>
              <a:t>βασικό στοιχείο διάκρισης </a:t>
            </a:r>
            <a:r>
              <a:rPr lang="el-GR" dirty="0">
                <a:solidFill>
                  <a:srgbClr val="000000"/>
                </a:solidFill>
                <a:latin typeface="Calibri" panose="020F0502020204030204" pitchFamily="34" charset="0"/>
                <a:cs typeface="Calibri" panose="020F0502020204030204" pitchFamily="34" charset="0"/>
              </a:rPr>
              <a:t>της κοινωνικής θέσης, που καθοριζόταν από πολλούς παράγοντες, όπως την οικονομική κατάσταση του ατόμου, το επάγγελμα, την ηλικία και το φύλο του.</a:t>
            </a:r>
          </a:p>
          <a:p>
            <a:pPr marL="342900" indent="-342900" algn="just">
              <a:buFont typeface="Arial" panose="020B0604020202020204" pitchFamily="34" charset="0"/>
              <a:buChar char="•"/>
            </a:pPr>
            <a:r>
              <a:rPr lang="el-GR" b="1" dirty="0">
                <a:latin typeface="Calibri" panose="020F0502020204030204" pitchFamily="34" charset="0"/>
                <a:cs typeface="Calibri" panose="020F0502020204030204" pitchFamily="34" charset="0"/>
              </a:rPr>
              <a:t>Βασική ενδυματολογική μονάδα </a:t>
            </a:r>
            <a:r>
              <a:rPr lang="el-GR" dirty="0">
                <a:latin typeface="Calibri" panose="020F0502020204030204" pitchFamily="34" charset="0"/>
                <a:cs typeface="Calibri" panose="020F0502020204030204" pitchFamily="34" charset="0"/>
              </a:rPr>
              <a:t>ήταν</a:t>
            </a:r>
            <a:r>
              <a:rPr lang="el-GR" b="1" dirty="0">
                <a:latin typeface="Calibri" panose="020F0502020204030204" pitchFamily="34" charset="0"/>
                <a:cs typeface="Calibri" panose="020F0502020204030204" pitchFamily="34" charset="0"/>
              </a:rPr>
              <a:t> ο χιτώνας,</a:t>
            </a:r>
            <a:r>
              <a:rPr lang="el-GR" dirty="0">
                <a:latin typeface="Calibri" panose="020F0502020204030204" pitchFamily="34" charset="0"/>
                <a:cs typeface="Calibri" panose="020F0502020204030204" pitchFamily="34" charset="0"/>
              </a:rPr>
              <a:t> που μπορούσε να συνδυαστεί με διαφορετικά ενδύματα (παντελόνια, μανδύες και πανωφόρια) και φοριόταν και από τα δύο φύλα.</a:t>
            </a:r>
          </a:p>
          <a:p>
            <a:pPr marL="342900" indent="-342900" algn="just">
              <a:buFont typeface="Arial" panose="020B0604020202020204" pitchFamily="34" charset="0"/>
              <a:buChar char="•"/>
            </a:pPr>
            <a:r>
              <a:rPr lang="el-GR" i="1" dirty="0">
                <a:latin typeface="Calibri" panose="020F0502020204030204" pitchFamily="34" charset="0"/>
                <a:cs typeface="Calibri" panose="020F0502020204030204" pitchFamily="34" charset="0"/>
              </a:rPr>
              <a:t>Οι άντρες </a:t>
            </a:r>
            <a:r>
              <a:rPr lang="el-GR" dirty="0">
                <a:latin typeface="Calibri" panose="020F0502020204030204" pitchFamily="34" charset="0"/>
                <a:cs typeface="Calibri" panose="020F0502020204030204" pitchFamily="34" charset="0"/>
              </a:rPr>
              <a:t>φορούσαν συνήθως κοντούς χιτώνες, ψηλές πλεχτές κάλτσες, μανδύες ή χοντρά πανωφόρια και σκούφιες στο κεφάλι</a:t>
            </a:r>
          </a:p>
          <a:p>
            <a:pPr marL="342900" indent="-342900" algn="just">
              <a:buFont typeface="Arial" panose="020B0604020202020204" pitchFamily="34" charset="0"/>
              <a:buChar char="•"/>
            </a:pPr>
            <a:r>
              <a:rPr lang="el-GR" i="1" dirty="0">
                <a:latin typeface="Calibri" panose="020F0502020204030204" pitchFamily="34" charset="0"/>
                <a:cs typeface="Calibri" panose="020F0502020204030204" pitchFamily="34" charset="0"/>
              </a:rPr>
              <a:t>Οι γυναίκες </a:t>
            </a:r>
            <a:r>
              <a:rPr lang="el-GR" dirty="0">
                <a:latin typeface="Calibri" panose="020F0502020204030204" pitchFamily="34" charset="0"/>
                <a:cs typeface="Calibri" panose="020F0502020204030204" pitchFamily="34" charset="0"/>
              </a:rPr>
              <a:t>προτιμούσαν τους φαρδιούς, μακριούς και με μακριά μανίκια χιτώνες μαζί με εσάρπες, μαντήλια και καλύμματα της κεφαλής.</a:t>
            </a:r>
          </a:p>
          <a:p>
            <a:pPr algn="just"/>
            <a:r>
              <a:rPr lang="el-GR" dirty="0">
                <a:solidFill>
                  <a:srgbClr val="000000"/>
                </a:solidFill>
                <a:latin typeface="Calibri" panose="020F0502020204030204" pitchFamily="34" charset="0"/>
                <a:cs typeface="Calibri" panose="020F0502020204030204" pitchFamily="34" charset="0"/>
              </a:rPr>
              <a:t>Το παντελόνι </a:t>
            </a:r>
            <a:r>
              <a:rPr lang="el-GR" u="sng" dirty="0">
                <a:solidFill>
                  <a:srgbClr val="000000"/>
                </a:solidFill>
                <a:latin typeface="Calibri" panose="020F0502020204030204" pitchFamily="34" charset="0"/>
                <a:cs typeface="Calibri" panose="020F0502020204030204" pitchFamily="34" charset="0"/>
              </a:rPr>
              <a:t>δεν</a:t>
            </a:r>
            <a:r>
              <a:rPr lang="el-GR" dirty="0">
                <a:solidFill>
                  <a:srgbClr val="000000"/>
                </a:solidFill>
                <a:latin typeface="Calibri" panose="020F0502020204030204" pitchFamily="34" charset="0"/>
                <a:cs typeface="Calibri" panose="020F0502020204030204" pitchFamily="34" charset="0"/>
              </a:rPr>
              <a:t> εισήχθη στο Βυζάντιο μέχρι το 12</a:t>
            </a:r>
            <a:r>
              <a:rPr lang="el-GR" baseline="30000" dirty="0">
                <a:solidFill>
                  <a:srgbClr val="000000"/>
                </a:solidFill>
                <a:latin typeface="Calibri" panose="020F0502020204030204" pitchFamily="34" charset="0"/>
                <a:cs typeface="Calibri" panose="020F0502020204030204" pitchFamily="34" charset="0"/>
              </a:rPr>
              <a:t>ο</a:t>
            </a:r>
            <a:r>
              <a:rPr lang="el-GR" dirty="0">
                <a:solidFill>
                  <a:srgbClr val="000000"/>
                </a:solidFill>
                <a:latin typeface="Calibri" panose="020F0502020204030204" pitchFamily="34" charset="0"/>
                <a:cs typeface="Calibri" panose="020F0502020204030204" pitchFamily="34" charset="0"/>
              </a:rPr>
              <a:t> αιώνα </a:t>
            </a:r>
            <a:r>
              <a:rPr lang="el-GR" dirty="0" err="1">
                <a:solidFill>
                  <a:srgbClr val="000000"/>
                </a:solidFill>
                <a:latin typeface="Calibri" panose="020F0502020204030204" pitchFamily="34" charset="0"/>
                <a:cs typeface="Calibri" panose="020F0502020204030204" pitchFamily="34" charset="0"/>
              </a:rPr>
              <a:t>μ.Χ</a:t>
            </a:r>
            <a:r>
              <a:rPr lang="el-GR" dirty="0">
                <a:solidFill>
                  <a:srgbClr val="000000"/>
                </a:solidFill>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l-GR" dirty="0">
                <a:solidFill>
                  <a:srgbClr val="000000"/>
                </a:solidFill>
                <a:latin typeface="Calibri" panose="020F0502020204030204" pitchFamily="34" charset="0"/>
                <a:cs typeface="Calibri" panose="020F0502020204030204" pitchFamily="34" charset="0"/>
              </a:rPr>
              <a:t>Τα χρώματα ήταν ζωηρά και γήινα καφέ, μουσταρδί, πράσινο και σταχτί.</a:t>
            </a:r>
          </a:p>
          <a:p>
            <a:pPr algn="just"/>
            <a:r>
              <a:rPr lang="el-GR" dirty="0">
                <a:solidFill>
                  <a:srgbClr val="000000"/>
                </a:solidFill>
                <a:latin typeface="Calibri" panose="020F0502020204030204" pitchFamily="34" charset="0"/>
                <a:cs typeface="Calibri" panose="020F0502020204030204" pitchFamily="34" charset="0"/>
              </a:rPr>
              <a:t>      - Το λευκό συμβόλιζε την απλότητα και την  σεμνότητα</a:t>
            </a:r>
          </a:p>
          <a:p>
            <a:pPr algn="just"/>
            <a:r>
              <a:rPr lang="el-GR" dirty="0">
                <a:solidFill>
                  <a:srgbClr val="000000"/>
                </a:solidFill>
                <a:latin typeface="Calibri" panose="020F0502020204030204" pitchFamily="34" charset="0"/>
                <a:cs typeface="Calibri" panose="020F0502020204030204" pitchFamily="34" charset="0"/>
              </a:rPr>
              <a:t>      - Το μαύρο συμβόλιζε την στεναχώρια.</a:t>
            </a:r>
          </a:p>
        </p:txBody>
      </p:sp>
      <p:pic>
        <p:nvPicPr>
          <p:cNvPr id="3074" name="Picture 2" descr="Η Ενδυμασία στο Βυζάντιο | ANCIENT GREEK COSTUME.ΑΡΧΑΙΑ ΕΛΛΗΝΙΚΗ ΕΝΔΥΜΑΣΙΑ"/>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11560" y="4947408"/>
            <a:ext cx="1728192" cy="177027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Η Ενδυμασία στο Βυζάντιο | ANCIENT GREEK COSTUME.ΑΡΧΑΙΑ ΕΛΛΗΝΙΚΗ ΕΝΔΥΜΑΣΙΑ"/>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16216" y="4486308"/>
            <a:ext cx="2239277" cy="2199548"/>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Η Ενδυμασία στο Βυζάντιο | ANCIENT GREEK COSTUME.ΑΡΧΑΙΑ ΕΛΛΗΝΙΚΗ ΕΝΔΥΜΑΣΙΑ"/>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63888" y="4947408"/>
            <a:ext cx="1728192" cy="17558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5216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barn(inVertical)">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barn(inVertical)">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barn(inVertical)">
                                      <p:cBhvr>
                                        <p:cTn id="17" dur="500"/>
                                        <p:tgtEl>
                                          <p:spTgt spid="2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0">
                                            <p:txEl>
                                              <p:pRg st="3" end="3"/>
                                            </p:txEl>
                                          </p:spTgt>
                                        </p:tgtEl>
                                        <p:attrNameLst>
                                          <p:attrName>style.visibility</p:attrName>
                                        </p:attrNameLst>
                                      </p:cBhvr>
                                      <p:to>
                                        <p:strVal val="visible"/>
                                      </p:to>
                                    </p:set>
                                    <p:animEffect transition="in" filter="barn(inVertical)">
                                      <p:cBhvr>
                                        <p:cTn id="22" dur="500"/>
                                        <p:tgtEl>
                                          <p:spTgt spid="2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0">
                                            <p:txEl>
                                              <p:pRg st="4" end="4"/>
                                            </p:txEl>
                                          </p:spTgt>
                                        </p:tgtEl>
                                        <p:attrNameLst>
                                          <p:attrName>style.visibility</p:attrName>
                                        </p:attrNameLst>
                                      </p:cBhvr>
                                      <p:to>
                                        <p:strVal val="visible"/>
                                      </p:to>
                                    </p:set>
                                    <p:animEffect transition="in" filter="barn(inVertical)">
                                      <p:cBhvr>
                                        <p:cTn id="27" dur="500"/>
                                        <p:tgtEl>
                                          <p:spTgt spid="2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0">
                                            <p:txEl>
                                              <p:pRg st="5" end="5"/>
                                            </p:txEl>
                                          </p:spTgt>
                                        </p:tgtEl>
                                        <p:attrNameLst>
                                          <p:attrName>style.visibility</p:attrName>
                                        </p:attrNameLst>
                                      </p:cBhvr>
                                      <p:to>
                                        <p:strVal val="visible"/>
                                      </p:to>
                                    </p:set>
                                    <p:animEffect transition="in" filter="barn(inVertical)">
                                      <p:cBhvr>
                                        <p:cTn id="32" dur="500"/>
                                        <p:tgtEl>
                                          <p:spTgt spid="27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0">
                                            <p:txEl>
                                              <p:pRg st="6" end="6"/>
                                            </p:txEl>
                                          </p:spTgt>
                                        </p:tgtEl>
                                        <p:attrNameLst>
                                          <p:attrName>style.visibility</p:attrName>
                                        </p:attrNameLst>
                                      </p:cBhvr>
                                      <p:to>
                                        <p:strVal val="visible"/>
                                      </p:to>
                                    </p:set>
                                    <p:animEffect transition="in" filter="barn(inVertical)">
                                      <p:cBhvr>
                                        <p:cTn id="37" dur="500"/>
                                        <p:tgtEl>
                                          <p:spTgt spid="27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0">
                                            <p:txEl>
                                              <p:pRg st="7" end="7"/>
                                            </p:txEl>
                                          </p:spTgt>
                                        </p:tgtEl>
                                        <p:attrNameLst>
                                          <p:attrName>style.visibility</p:attrName>
                                        </p:attrNameLst>
                                      </p:cBhvr>
                                      <p:to>
                                        <p:strVal val="visible"/>
                                      </p:to>
                                    </p:set>
                                    <p:animEffect transition="in" filter="barn(inVertical)">
                                      <p:cBhvr>
                                        <p:cTn id="42" dur="500"/>
                                        <p:tgtEl>
                                          <p:spTgt spid="27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3059832" y="404664"/>
            <a:ext cx="3475080"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1800" b="1" u="none" strike="noStrike" dirty="0">
                <a:solidFill>
                  <a:srgbClr val="B85C00"/>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Η ενδυμασία</a:t>
            </a:r>
          </a:p>
        </p:txBody>
      </p:sp>
      <p:sp>
        <p:nvSpPr>
          <p:cNvPr id="270" name="PlaceHolder 2"/>
          <p:cNvSpPr>
            <a:spLocks noGrp="1"/>
          </p:cNvSpPr>
          <p:nvPr>
            <p:ph/>
          </p:nvPr>
        </p:nvSpPr>
        <p:spPr>
          <a:xfrm>
            <a:off x="107504" y="1484784"/>
            <a:ext cx="5184576" cy="3933176"/>
          </a:xfrm>
          <a:prstGeom prst="rect">
            <a:avLst/>
          </a:prstGeom>
          <a:noFill/>
          <a:ln w="0">
            <a:noFill/>
          </a:ln>
        </p:spPr>
        <p:txBody>
          <a:bodyPr lIns="0" tIns="0" rIns="0" bIns="0" anchor="t">
            <a:noAutofit/>
          </a:bodyPr>
          <a:lstStyle/>
          <a:p>
            <a:pPr marL="342900" indent="-342900" algn="just">
              <a:buFont typeface="Arial" panose="020B0604020202020204" pitchFamily="34" charset="0"/>
              <a:buChar char="•"/>
            </a:pPr>
            <a:r>
              <a:rPr lang="el-GR" sz="2000" dirty="0">
                <a:solidFill>
                  <a:srgbClr val="000000"/>
                </a:solidFill>
                <a:latin typeface="Calibri" panose="020F0502020204030204" pitchFamily="34" charset="0"/>
                <a:cs typeface="Calibri" panose="020F0502020204030204" pitchFamily="34" charset="0"/>
              </a:rPr>
              <a:t>Οι </a:t>
            </a:r>
            <a:r>
              <a:rPr lang="el-GR" sz="2000" u="sng" dirty="0">
                <a:solidFill>
                  <a:srgbClr val="000000"/>
                </a:solidFill>
                <a:latin typeface="Calibri" panose="020F0502020204030204" pitchFamily="34" charset="0"/>
                <a:cs typeface="Calibri" panose="020F0502020204030204" pitchFamily="34" charset="0"/>
              </a:rPr>
              <a:t>ευγενείς</a:t>
            </a:r>
            <a:r>
              <a:rPr lang="el-GR" sz="2000" dirty="0">
                <a:solidFill>
                  <a:srgbClr val="000000"/>
                </a:solidFill>
                <a:latin typeface="Calibri" panose="020F0502020204030204" pitchFamily="34" charset="0"/>
                <a:cs typeface="Calibri" panose="020F0502020204030204" pitchFamily="34" charset="0"/>
              </a:rPr>
              <a:t> φορούσαν ρούχα βαμμένα με πορφύρα από την Τύρο (ακριβά στην παραγωγή τους &amp; δεν μπορούσαν να τα φορούνε όλοι)</a:t>
            </a:r>
          </a:p>
          <a:p>
            <a:pPr marL="342900" indent="-342900" algn="just">
              <a:buFont typeface="Arial" panose="020B0604020202020204" pitchFamily="34" charset="0"/>
              <a:buChar char="•"/>
            </a:pPr>
            <a:r>
              <a:rPr lang="el-GR" sz="2000" dirty="0">
                <a:solidFill>
                  <a:srgbClr val="000000"/>
                </a:solidFill>
                <a:latin typeface="Calibri" panose="020F0502020204030204" pitchFamily="34" charset="0"/>
                <a:cs typeface="Calibri" panose="020F0502020204030204" pitchFamily="34" charset="0"/>
              </a:rPr>
              <a:t>Η </a:t>
            </a:r>
            <a:r>
              <a:rPr lang="el-GR" sz="2000" u="sng" dirty="0">
                <a:solidFill>
                  <a:srgbClr val="000000"/>
                </a:solidFill>
                <a:latin typeface="Calibri" panose="020F0502020204030204" pitchFamily="34" charset="0"/>
                <a:cs typeface="Calibri" panose="020F0502020204030204" pitchFamily="34" charset="0"/>
              </a:rPr>
              <a:t>ανώτερη τάξη </a:t>
            </a:r>
            <a:r>
              <a:rPr lang="el-GR" sz="2000" dirty="0">
                <a:solidFill>
                  <a:srgbClr val="000000"/>
                </a:solidFill>
                <a:latin typeface="Calibri" panose="020F0502020204030204" pitchFamily="34" charset="0"/>
                <a:cs typeface="Calibri" panose="020F0502020204030204" pitchFamily="34" charset="0"/>
              </a:rPr>
              <a:t>φορούσε μακριά ενδύματα από ακριβές πρώτες ύλες (μετάξι, λινό), ενώ ειδική κατηγορία αποτελούσαν τα ενδύματα των αυτοκρατόρων που ήταν φτιαγμένα από πολύτιμα υφάσματα και έφεραν πλούσια διακόσμηση με κεντήματα και πολύτιμους λίθους.</a:t>
            </a:r>
          </a:p>
          <a:p>
            <a:pPr marL="342900" indent="-342900" algn="just">
              <a:buFont typeface="Arial" panose="020B0604020202020204" pitchFamily="34" charset="0"/>
              <a:buChar char="•"/>
            </a:pPr>
            <a:r>
              <a:rPr lang="el-GR" sz="2000" u="sng" dirty="0">
                <a:solidFill>
                  <a:srgbClr val="000000"/>
                </a:solidFill>
                <a:latin typeface="Calibri" panose="020F0502020204030204" pitchFamily="34" charset="0"/>
                <a:cs typeface="Calibri" panose="020F0502020204030204" pitchFamily="34" charset="0"/>
              </a:rPr>
              <a:t>Ανώτεροι αξιωματικοί </a:t>
            </a:r>
            <a:r>
              <a:rPr lang="el-GR" sz="2000" dirty="0">
                <a:solidFill>
                  <a:srgbClr val="000000"/>
                </a:solidFill>
                <a:latin typeface="Calibri" panose="020F0502020204030204" pitchFamily="34" charset="0"/>
                <a:cs typeface="Calibri" panose="020F0502020204030204" pitchFamily="34" charset="0"/>
              </a:rPr>
              <a:t>είχαν ξεχωριστά ρούχα που δήλωναν το αξίωμά τους (το χρώμα του μανδύα, του χιτώνα, της ζώνης και των παπουτσιών και το υλικό της ίνας).</a:t>
            </a:r>
          </a:p>
        </p:txBody>
      </p:sp>
      <p:pic>
        <p:nvPicPr>
          <p:cNvPr id="4098" name="Picture 2" descr="ΒΥΖΑΝΤΙΝΩΝ ΙΣΤΟΡΙΚΑ: Η ενδυμασία στο Βυζάντιο"/>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819658" y="1556792"/>
            <a:ext cx="2852936" cy="44220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8002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barn(inVertical)">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barn(inVertical)">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barn(inVertical)">
                                      <p:cBhvr>
                                        <p:cTn id="17" dur="500"/>
                                        <p:tgtEl>
                                          <p:spTgt spid="2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3059832" y="404664"/>
            <a:ext cx="3475080"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1800" b="1" u="none" strike="noStrike" dirty="0">
                <a:solidFill>
                  <a:srgbClr val="B85C00"/>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Η ενδυμασία</a:t>
            </a:r>
          </a:p>
        </p:txBody>
      </p:sp>
      <p:sp>
        <p:nvSpPr>
          <p:cNvPr id="270" name="PlaceHolder 2"/>
          <p:cNvSpPr>
            <a:spLocks noGrp="1"/>
          </p:cNvSpPr>
          <p:nvPr>
            <p:ph/>
          </p:nvPr>
        </p:nvSpPr>
        <p:spPr>
          <a:xfrm>
            <a:off x="107504" y="1700808"/>
            <a:ext cx="4824536" cy="3332342"/>
          </a:xfrm>
          <a:prstGeom prst="rect">
            <a:avLst/>
          </a:prstGeom>
          <a:noFill/>
          <a:ln w="0">
            <a:noFill/>
          </a:ln>
        </p:spPr>
        <p:txBody>
          <a:bodyPr lIns="0" tIns="0" rIns="0" bIns="0" anchor="t">
            <a:noAutofit/>
          </a:bodyPr>
          <a:lstStyle/>
          <a:p>
            <a:pPr marL="342900" indent="-342900" algn="just">
              <a:buFont typeface="Arial" panose="020B0604020202020204" pitchFamily="34" charset="0"/>
              <a:buChar char="•"/>
            </a:pPr>
            <a:r>
              <a:rPr lang="el-GR" sz="2000" dirty="0">
                <a:solidFill>
                  <a:srgbClr val="000000"/>
                </a:solidFill>
                <a:latin typeface="Calibri" panose="020F0502020204030204" pitchFamily="34" charset="0"/>
                <a:cs typeface="Calibri" panose="020F0502020204030204" pitchFamily="34" charset="0"/>
              </a:rPr>
              <a:t>Η </a:t>
            </a:r>
            <a:r>
              <a:rPr lang="el-GR" sz="2000" u="sng" dirty="0">
                <a:solidFill>
                  <a:srgbClr val="000000"/>
                </a:solidFill>
                <a:latin typeface="Calibri" panose="020F0502020204030204" pitchFamily="34" charset="0"/>
                <a:cs typeface="Calibri" panose="020F0502020204030204" pitchFamily="34" charset="0"/>
              </a:rPr>
              <a:t>μεσαία τάξη </a:t>
            </a:r>
            <a:r>
              <a:rPr lang="el-GR" sz="2000" dirty="0">
                <a:solidFill>
                  <a:srgbClr val="000000"/>
                </a:solidFill>
                <a:latin typeface="Calibri" panose="020F0502020204030204" pitchFamily="34" charset="0"/>
                <a:cs typeface="Calibri" panose="020F0502020204030204" pitchFamily="34" charset="0"/>
              </a:rPr>
              <a:t>φορούσε λινά και μάλλινα ρούχα. Τα έφτιαχναν μόνοι τους, ξεκινώντας με την επεξεργασία της κλωστής, την έβαφαν από χρώματα της φύσης, την ύφαιναν και τέλος έραβαν τα ρούχα.</a:t>
            </a:r>
          </a:p>
          <a:p>
            <a:pPr marL="342900" indent="-342900" algn="just">
              <a:buFont typeface="Arial" panose="020B0604020202020204" pitchFamily="34" charset="0"/>
              <a:buChar char="•"/>
            </a:pPr>
            <a:r>
              <a:rPr lang="el-GR" sz="2000" dirty="0">
                <a:solidFill>
                  <a:srgbClr val="000000"/>
                </a:solidFill>
                <a:latin typeface="Calibri" panose="020F0502020204030204" pitchFamily="34" charset="0"/>
                <a:cs typeface="Calibri" panose="020F0502020204030204" pitchFamily="34" charset="0"/>
              </a:rPr>
              <a:t>Οι </a:t>
            </a:r>
            <a:r>
              <a:rPr lang="el-GR" sz="2000" u="sng" dirty="0">
                <a:solidFill>
                  <a:srgbClr val="000000"/>
                </a:solidFill>
                <a:latin typeface="Calibri" panose="020F0502020204030204" pitchFamily="34" charset="0"/>
                <a:cs typeface="Calibri" panose="020F0502020204030204" pitchFamily="34" charset="0"/>
              </a:rPr>
              <a:t>φτωχοί</a:t>
            </a:r>
            <a:r>
              <a:rPr lang="el-GR" sz="2000" dirty="0">
                <a:solidFill>
                  <a:srgbClr val="000000"/>
                </a:solidFill>
                <a:latin typeface="Calibri" panose="020F0502020204030204" pitchFamily="34" charset="0"/>
                <a:cs typeface="Calibri" panose="020F0502020204030204" pitchFamily="34" charset="0"/>
              </a:rPr>
              <a:t> φορούσαν ενδυμασία με το μάλλινο κοντό πουκάμισο και το μακρύ μανδύα.</a:t>
            </a:r>
          </a:p>
        </p:txBody>
      </p:sp>
      <p:pic>
        <p:nvPicPr>
          <p:cNvPr id="1026" name="Picture 2" descr="Ψηφιακή δράση &quot;Η ενδυμασία στο Βυζάντιο&quot; - Μουσείο Βυζαντινού Πολιτισμού  Θεσσαλονίκης"/>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6096" y="1772816"/>
            <a:ext cx="3288313" cy="32603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221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barn(inVertical)">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barn(inVertical)">
                                      <p:cBhvr>
                                        <p:cTn id="12" dur="500"/>
                                        <p:tgtEl>
                                          <p:spTgt spid="2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3059832" y="404664"/>
            <a:ext cx="3475080"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1800" b="1" u="none" strike="noStrike" dirty="0">
                <a:solidFill>
                  <a:srgbClr val="B85C00"/>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Τα υποδήματα</a:t>
            </a:r>
          </a:p>
        </p:txBody>
      </p:sp>
      <p:sp>
        <p:nvSpPr>
          <p:cNvPr id="270" name="PlaceHolder 2"/>
          <p:cNvSpPr>
            <a:spLocks noGrp="1"/>
          </p:cNvSpPr>
          <p:nvPr>
            <p:ph/>
          </p:nvPr>
        </p:nvSpPr>
        <p:spPr>
          <a:xfrm>
            <a:off x="347526" y="1070665"/>
            <a:ext cx="8352928" cy="2462353"/>
          </a:xfrm>
          <a:prstGeom prst="rect">
            <a:avLst/>
          </a:prstGeom>
          <a:noFill/>
          <a:ln w="0">
            <a:noFill/>
          </a:ln>
        </p:spPr>
        <p:txBody>
          <a:bodyPr lIns="0" tIns="0" rIns="0" bIns="0" anchor="t">
            <a:noAutofit/>
          </a:bodyPr>
          <a:lstStyle/>
          <a:p>
            <a:pPr marL="285750" indent="-285750" algn="just">
              <a:buFont typeface="Wingdings" panose="05000000000000000000" pitchFamily="2" charset="2"/>
              <a:buChar char="v"/>
            </a:pPr>
            <a:r>
              <a:rPr lang="el-GR" sz="2000" dirty="0">
                <a:solidFill>
                  <a:srgbClr val="000000"/>
                </a:solidFill>
                <a:latin typeface="Calibri" panose="020F0502020204030204" pitchFamily="34" charset="0"/>
                <a:cs typeface="Calibri" panose="020F0502020204030204" pitchFamily="34" charset="0"/>
              </a:rPr>
              <a:t>Οι φτωχοί, οι δούλοι και οι γεωργοί κυκλοφορούσαν ξυπόλητοι.</a:t>
            </a:r>
          </a:p>
          <a:p>
            <a:pPr marL="285750" indent="-285750" algn="just">
              <a:buFont typeface="Wingdings" panose="05000000000000000000" pitchFamily="2" charset="2"/>
              <a:buChar char="v"/>
            </a:pPr>
            <a:r>
              <a:rPr lang="el-GR" sz="2000" dirty="0">
                <a:solidFill>
                  <a:srgbClr val="000000"/>
                </a:solidFill>
                <a:latin typeface="Calibri" panose="020F0502020204030204" pitchFamily="34" charset="0"/>
                <a:cs typeface="Calibri" panose="020F0502020204030204" pitchFamily="34" charset="0"/>
              </a:rPr>
              <a:t>Οι γυναίκες κυκλοφορούσαν ξυπόλητες, ενώ φορούσαν ελαφρά υποδήματα, αν υπήρχαν πέτρες στου δρόμους.</a:t>
            </a:r>
          </a:p>
          <a:p>
            <a:pPr marL="285750" indent="-285750" algn="just">
              <a:buFont typeface="Wingdings" panose="05000000000000000000" pitchFamily="2" charset="2"/>
              <a:buChar char="v"/>
            </a:pPr>
            <a:r>
              <a:rPr lang="el-GR" sz="2000" dirty="0">
                <a:solidFill>
                  <a:srgbClr val="000000"/>
                </a:solidFill>
                <a:latin typeface="Calibri" panose="020F0502020204030204" pitchFamily="34" charset="0"/>
                <a:cs typeface="Calibri" panose="020F0502020204030204" pitchFamily="34" charset="0"/>
              </a:rPr>
              <a:t>Τα παλιά παπούτσια λέγονταν «</a:t>
            </a:r>
            <a:r>
              <a:rPr lang="el-GR" sz="2000" dirty="0" err="1">
                <a:solidFill>
                  <a:srgbClr val="000000"/>
                </a:solidFill>
                <a:latin typeface="Calibri" panose="020F0502020204030204" pitchFamily="34" charset="0"/>
                <a:cs typeface="Calibri" panose="020F0502020204030204" pitchFamily="34" charset="0"/>
              </a:rPr>
              <a:t>καλίκια</a:t>
            </a:r>
            <a:r>
              <a:rPr lang="el-GR" sz="2000" dirty="0">
                <a:solidFill>
                  <a:srgbClr val="000000"/>
                </a:solidFill>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v"/>
            </a:pPr>
            <a:r>
              <a:rPr lang="el-GR" sz="2000" dirty="0">
                <a:solidFill>
                  <a:srgbClr val="000000"/>
                </a:solidFill>
                <a:latin typeface="Calibri" panose="020F0502020204030204" pitchFamily="34" charset="0"/>
                <a:cs typeface="Calibri" panose="020F0502020204030204" pitchFamily="34" charset="0"/>
              </a:rPr>
              <a:t>Φτιάχνονταν από δέρμα (από κατσίκια, βόδια, πρόβατα και το επεξεργάζονταν) και πανί.</a:t>
            </a:r>
          </a:p>
          <a:p>
            <a:pPr marL="285750" indent="-285750" algn="just">
              <a:buFont typeface="Wingdings" panose="05000000000000000000" pitchFamily="2" charset="2"/>
              <a:buChar char="v"/>
            </a:pPr>
            <a:r>
              <a:rPr lang="el-GR" sz="2000" dirty="0">
                <a:solidFill>
                  <a:srgbClr val="000000"/>
                </a:solidFill>
                <a:latin typeface="Calibri" panose="020F0502020204030204" pitchFamily="34" charset="0"/>
                <a:cs typeface="Calibri" panose="020F0502020204030204" pitchFamily="34" charset="0"/>
              </a:rPr>
              <a:t>Δύο είδη: τα </a:t>
            </a:r>
            <a:r>
              <a:rPr lang="el-GR" sz="2000" dirty="0" err="1">
                <a:solidFill>
                  <a:srgbClr val="000000"/>
                </a:solidFill>
                <a:latin typeface="Calibri" panose="020F0502020204030204" pitchFamily="34" charset="0"/>
                <a:cs typeface="Calibri" panose="020F0502020204030204" pitchFamily="34" charset="0"/>
              </a:rPr>
              <a:t>βαθέα</a:t>
            </a:r>
            <a:r>
              <a:rPr lang="el-GR" sz="2000" dirty="0">
                <a:solidFill>
                  <a:srgbClr val="000000"/>
                </a:solidFill>
                <a:latin typeface="Calibri" panose="020F0502020204030204" pitchFamily="34" charset="0"/>
                <a:cs typeface="Calibri" panose="020F0502020204030204" pitchFamily="34" charset="0"/>
              </a:rPr>
              <a:t>, ψηλά, δηλαδή αυτά που έφταναν μέχρι το γόνατο και τα χαμηλά που έφταναν μέχρι τους αστραγάλους.</a:t>
            </a:r>
          </a:p>
        </p:txBody>
      </p:sp>
      <p:pic>
        <p:nvPicPr>
          <p:cNvPr id="5122" name="Picture 2" descr="Βυζάντιο: Ἐνδύματα καὶ κάλλη ἀλάλητα - cityculture.g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60558" y="3533019"/>
            <a:ext cx="2230279" cy="3168352"/>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Το μεγαλείο του Βυζαντίου στα ταπεινά γυναικεία σανδάλια 1500 ετών"/>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3848" y="5301208"/>
            <a:ext cx="1909810" cy="1223815"/>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Βυζαντινό ένδυμα - Wikiwand"/>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03848" y="3533019"/>
            <a:ext cx="1835525" cy="1370908"/>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10 Βυζαντινά παπουτσια ιδέες | παπούτσια, ελληνικές φορεσιές, σκηνογραφία"/>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5576" y="3874180"/>
            <a:ext cx="1460727" cy="20594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9825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barn(inVertical)">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barn(inVertical)">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barn(inVertical)">
                                      <p:cBhvr>
                                        <p:cTn id="17" dur="500"/>
                                        <p:tgtEl>
                                          <p:spTgt spid="2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0">
                                            <p:txEl>
                                              <p:pRg st="3" end="3"/>
                                            </p:txEl>
                                          </p:spTgt>
                                        </p:tgtEl>
                                        <p:attrNameLst>
                                          <p:attrName>style.visibility</p:attrName>
                                        </p:attrNameLst>
                                      </p:cBhvr>
                                      <p:to>
                                        <p:strVal val="visible"/>
                                      </p:to>
                                    </p:set>
                                    <p:animEffect transition="in" filter="barn(inVertical)">
                                      <p:cBhvr>
                                        <p:cTn id="22" dur="500"/>
                                        <p:tgtEl>
                                          <p:spTgt spid="2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0">
                                            <p:txEl>
                                              <p:pRg st="4" end="4"/>
                                            </p:txEl>
                                          </p:spTgt>
                                        </p:tgtEl>
                                        <p:attrNameLst>
                                          <p:attrName>style.visibility</p:attrName>
                                        </p:attrNameLst>
                                      </p:cBhvr>
                                      <p:to>
                                        <p:strVal val="visible"/>
                                      </p:to>
                                    </p:set>
                                    <p:animEffect transition="in" filter="barn(inVertical)">
                                      <p:cBhvr>
                                        <p:cTn id="27" dur="500"/>
                                        <p:tgtEl>
                                          <p:spTgt spid="2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3059832" y="404664"/>
            <a:ext cx="3475080"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1800" b="1" u="none" strike="noStrike" dirty="0">
                <a:solidFill>
                  <a:srgbClr val="B85C00"/>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Τα μαλλιά</a:t>
            </a:r>
          </a:p>
        </p:txBody>
      </p:sp>
      <p:sp>
        <p:nvSpPr>
          <p:cNvPr id="270" name="PlaceHolder 2"/>
          <p:cNvSpPr>
            <a:spLocks noGrp="1"/>
          </p:cNvSpPr>
          <p:nvPr>
            <p:ph/>
          </p:nvPr>
        </p:nvSpPr>
        <p:spPr>
          <a:xfrm>
            <a:off x="395536" y="1196752"/>
            <a:ext cx="8352928" cy="2232248"/>
          </a:xfrm>
          <a:prstGeom prst="rect">
            <a:avLst/>
          </a:prstGeom>
          <a:noFill/>
          <a:ln w="0">
            <a:noFill/>
          </a:ln>
        </p:spPr>
        <p:txBody>
          <a:bodyPr lIns="0" tIns="0" rIns="0" bIns="0" anchor="t">
            <a:noAutofit/>
          </a:bodyPr>
          <a:lstStyle/>
          <a:p>
            <a:pPr marL="342900" indent="-342900" algn="just">
              <a:buFontTx/>
              <a:buChar char="-"/>
            </a:pPr>
            <a:r>
              <a:rPr lang="el-GR" sz="2000" dirty="0">
                <a:solidFill>
                  <a:srgbClr val="000000"/>
                </a:solidFill>
                <a:latin typeface="Calibri" panose="020F0502020204030204" pitchFamily="34" charset="0"/>
                <a:cs typeface="Calibri" panose="020F0502020204030204" pitchFamily="34" charset="0"/>
              </a:rPr>
              <a:t>Υπήρχαν κουρείς και </a:t>
            </a:r>
            <a:r>
              <a:rPr lang="el-GR" sz="2000" dirty="0" err="1">
                <a:solidFill>
                  <a:srgbClr val="000000"/>
                </a:solidFill>
                <a:latin typeface="Calibri" panose="020F0502020204030204" pitchFamily="34" charset="0"/>
                <a:cs typeface="Calibri" panose="020F0502020204030204" pitchFamily="34" charset="0"/>
              </a:rPr>
              <a:t>κουρίδες</a:t>
            </a:r>
            <a:endParaRPr lang="el-GR" sz="2000" dirty="0">
              <a:solidFill>
                <a:srgbClr val="000000"/>
              </a:solidFill>
              <a:latin typeface="Calibri" panose="020F0502020204030204" pitchFamily="34" charset="0"/>
              <a:cs typeface="Calibri" panose="020F0502020204030204" pitchFamily="34" charset="0"/>
            </a:endParaRPr>
          </a:p>
          <a:p>
            <a:pPr marL="342900" indent="-342900" algn="just">
              <a:buFontTx/>
              <a:buChar char="-"/>
            </a:pPr>
            <a:r>
              <a:rPr lang="el-GR" sz="2000" dirty="0">
                <a:solidFill>
                  <a:srgbClr val="000000"/>
                </a:solidFill>
                <a:latin typeface="Calibri" panose="020F0502020204030204" pitchFamily="34" charset="0"/>
                <a:cs typeface="Calibri" panose="020F0502020204030204" pitchFamily="34" charset="0"/>
              </a:rPr>
              <a:t>Το κούρεμα γινόταν στο σπίτι κυρίως από δούλους, καθώς και οι κουρείς/</a:t>
            </a:r>
            <a:r>
              <a:rPr lang="el-GR" sz="2000" dirty="0" err="1">
                <a:solidFill>
                  <a:srgbClr val="000000"/>
                </a:solidFill>
                <a:latin typeface="Calibri" panose="020F0502020204030204" pitchFamily="34" charset="0"/>
                <a:cs typeface="Calibri" panose="020F0502020204030204" pitchFamily="34" charset="0"/>
              </a:rPr>
              <a:t>κουρίδες</a:t>
            </a:r>
            <a:r>
              <a:rPr lang="el-GR" sz="2000" dirty="0">
                <a:solidFill>
                  <a:srgbClr val="000000"/>
                </a:solidFill>
                <a:latin typeface="Calibri" panose="020F0502020204030204" pitchFamily="34" charset="0"/>
                <a:cs typeface="Calibri" panose="020F0502020204030204" pitchFamily="34" charset="0"/>
              </a:rPr>
              <a:t> ήταν στην δούλεψη των αρχόντων.</a:t>
            </a:r>
          </a:p>
          <a:p>
            <a:pPr marL="342900" indent="-342900" algn="just">
              <a:buFontTx/>
              <a:buChar char="-"/>
            </a:pPr>
            <a:r>
              <a:rPr lang="el-GR" sz="2000" dirty="0">
                <a:solidFill>
                  <a:srgbClr val="000000"/>
                </a:solidFill>
                <a:latin typeface="Calibri" panose="020F0502020204030204" pitchFamily="34" charset="0"/>
                <a:cs typeface="Calibri" panose="020F0502020204030204" pitchFamily="34" charset="0"/>
              </a:rPr>
              <a:t>Χρησιμοποιούσαν ειδικές αλοιφές και ειδικό σίδερο για να κατσαρώνουν τα μαλλιά.</a:t>
            </a:r>
          </a:p>
          <a:p>
            <a:pPr marL="342900" indent="-342900" algn="just">
              <a:buFontTx/>
              <a:buChar char="-"/>
            </a:pPr>
            <a:r>
              <a:rPr lang="el-GR" sz="2000" dirty="0">
                <a:solidFill>
                  <a:srgbClr val="000000"/>
                </a:solidFill>
                <a:latin typeface="Calibri" panose="020F0502020204030204" pitchFamily="34" charset="0"/>
                <a:cs typeface="Calibri" panose="020F0502020204030204" pitchFamily="34" charset="0"/>
              </a:rPr>
              <a:t>Οι γυναίκες κούρευαν τα μαλλιά τους, μόνο ως ένδειξη πένθους ή τιμωρία λόγω ανήθικου παραπτώματος.</a:t>
            </a:r>
          </a:p>
          <a:p>
            <a:pPr marL="342900" indent="-342900" algn="just">
              <a:buFontTx/>
              <a:buChar char="-"/>
            </a:pPr>
            <a:endParaRPr lang="el-GR" sz="2000" dirty="0">
              <a:solidFill>
                <a:srgbClr val="000000"/>
              </a:solidFill>
              <a:latin typeface="Calibri" panose="020F0502020204030204" pitchFamily="34" charset="0"/>
              <a:cs typeface="Calibri" panose="020F0502020204030204" pitchFamily="34" charset="0"/>
            </a:endParaRPr>
          </a:p>
        </p:txBody>
      </p:sp>
      <p:pic>
        <p:nvPicPr>
          <p:cNvPr id="9218" name="Picture 2" descr="ΒΥΖΑΝΤΙΝΩΝ ΙΣΤΟΡΙΚΑ: Η κόμμωση των Βυζαντινών"/>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3573016"/>
            <a:ext cx="6840760" cy="2934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0519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barn(inVertical)">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barn(inVertical)">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barn(inVertical)">
                                      <p:cBhvr>
                                        <p:cTn id="17" dur="500"/>
                                        <p:tgtEl>
                                          <p:spTgt spid="2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0">
                                            <p:txEl>
                                              <p:pRg st="3" end="3"/>
                                            </p:txEl>
                                          </p:spTgt>
                                        </p:tgtEl>
                                        <p:attrNameLst>
                                          <p:attrName>style.visibility</p:attrName>
                                        </p:attrNameLst>
                                      </p:cBhvr>
                                      <p:to>
                                        <p:strVal val="visible"/>
                                      </p:to>
                                    </p:set>
                                    <p:animEffect transition="in" filter="barn(inVertical)">
                                      <p:cBhvr>
                                        <p:cTn id="22" dur="500"/>
                                        <p:tgtEl>
                                          <p:spTgt spid="2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PlaceHolder 1"/>
          <p:cNvSpPr>
            <a:spLocks noGrp="1"/>
          </p:cNvSpPr>
          <p:nvPr>
            <p:ph type="title"/>
          </p:nvPr>
        </p:nvSpPr>
        <p:spPr>
          <a:xfrm>
            <a:off x="304920" y="457200"/>
            <a:ext cx="8686080" cy="667544"/>
          </a:xfrm>
          <a:prstGeom prst="rect">
            <a:avLst/>
          </a:prstGeom>
          <a:noFill/>
          <a:ln w="0">
            <a:noFill/>
          </a:ln>
        </p:spPr>
        <p:txBody>
          <a:bodyPr lIns="0" tIns="0" rIns="0" bIns="0" anchor="ctr">
            <a:noAutofit/>
          </a:bodyPr>
          <a:lstStyle/>
          <a:p>
            <a:pPr indent="0">
              <a:lnSpc>
                <a:spcPct val="100000"/>
              </a:lnSpc>
              <a:spcBef>
                <a:spcPts val="1191"/>
              </a:spcBef>
              <a:spcAft>
                <a:spcPts val="992"/>
              </a:spcAft>
              <a:buNone/>
              <a:tabLst>
                <a:tab pos="0" algn="l"/>
              </a:tabLst>
            </a:pPr>
            <a:r>
              <a:rPr lang="el-GR" sz="1200" b="1" u="none" strike="noStrike" dirty="0">
                <a:solidFill>
                  <a:schemeClr val="dk2"/>
                </a:solidFill>
                <a:uFillTx/>
                <a:latin typeface="Times New Roman"/>
                <a:ea typeface="Microsoft YaHei"/>
              </a:rPr>
              <a:t>     </a:t>
            </a:r>
            <a:r>
              <a:rPr lang="el-GR" sz="2400" b="1" u="none" strike="noStrike" dirty="0">
                <a:solidFill>
                  <a:schemeClr val="dk2"/>
                </a:solidFill>
                <a:uFillTx/>
                <a:latin typeface="Calibri" panose="020F0502020204030204" pitchFamily="34" charset="0"/>
                <a:ea typeface="Microsoft YaHei"/>
                <a:cs typeface="Calibri" panose="020F0502020204030204" pitchFamily="34" charset="0"/>
              </a:rPr>
              <a:t>Η καθημερινή ζωή ενός ανθρώπου στη Βυζαντινή Αυτοκρατορία</a:t>
            </a:r>
            <a:endParaRPr lang="el-GR" sz="2400" b="0" u="none" strike="noStrike" dirty="0">
              <a:solidFill>
                <a:srgbClr val="000000"/>
              </a:solidFill>
              <a:uFillTx/>
              <a:latin typeface="Calibri" panose="020F0502020204030204" pitchFamily="34" charset="0"/>
              <a:cs typeface="Calibri" panose="020F0502020204030204" pitchFamily="34" charset="0"/>
            </a:endParaRPr>
          </a:p>
        </p:txBody>
      </p:sp>
      <p:sp>
        <p:nvSpPr>
          <p:cNvPr id="234" name="PlaceHolder 2"/>
          <p:cNvSpPr>
            <a:spLocks noGrp="1"/>
          </p:cNvSpPr>
          <p:nvPr>
            <p:ph/>
          </p:nvPr>
        </p:nvSpPr>
        <p:spPr>
          <a:xfrm>
            <a:off x="261360" y="2160000"/>
            <a:ext cx="4238280" cy="2339640"/>
          </a:xfrm>
          <a:prstGeom prst="rect">
            <a:avLst/>
          </a:prstGeom>
          <a:noFill/>
          <a:ln w="0">
            <a:noFill/>
          </a:ln>
        </p:spPr>
        <p:txBody>
          <a:bodyPr lIns="0" tIns="0" rIns="0" bIns="0" anchor="t">
            <a:normAutofit lnSpcReduction="9999"/>
          </a:bodyPr>
          <a:lstStyle/>
          <a:p>
            <a:pPr marL="432000" indent="0">
              <a:lnSpc>
                <a:spcPct val="100000"/>
              </a:lnSpc>
              <a:spcBef>
                <a:spcPts val="1417"/>
              </a:spcBef>
              <a:buNone/>
              <a:tabLst>
                <a:tab pos="0" algn="l"/>
              </a:tabLst>
            </a:pPr>
            <a:r>
              <a:rPr lang="el-GR" sz="1800" b="0" u="none" strike="noStrike" dirty="0">
                <a:solidFill>
                  <a:srgbClr val="B85C00"/>
                </a:solidFill>
                <a:uFillTx/>
                <a:latin typeface="Calibri" panose="020F0502020204030204" pitchFamily="34" charset="0"/>
                <a:cs typeface="Calibri" panose="020F0502020204030204" pitchFamily="34" charset="0"/>
              </a:rPr>
              <a:t>ΚΟΙΝΩΝΙΚΕΣ ΤΑΞΕΙΣ</a:t>
            </a:r>
            <a:endParaRPr lang="el-GR" sz="1800" b="0" u="none" strike="noStrike" dirty="0">
              <a:solidFill>
                <a:srgbClr val="000000"/>
              </a:solidFill>
              <a:uFillTx/>
              <a:latin typeface="Calibri" panose="020F0502020204030204" pitchFamily="34" charset="0"/>
              <a:cs typeface="Calibri" panose="020F0502020204030204" pitchFamily="34" charset="0"/>
            </a:endParaRPr>
          </a:p>
          <a:p>
            <a:pPr marL="432000" indent="-324000">
              <a:lnSpc>
                <a:spcPct val="100000"/>
              </a:lnSpc>
              <a:spcBef>
                <a:spcPts val="1417"/>
              </a:spcBef>
              <a:buClr>
                <a:srgbClr val="000000"/>
              </a:buClr>
              <a:buSzPct val="45000"/>
              <a:buFont typeface="Wingdings" charset="2"/>
              <a:buChar char=""/>
              <a:tabLst>
                <a:tab pos="0" algn="l"/>
              </a:tabLst>
            </a:pPr>
            <a:r>
              <a:rPr lang="el-GR" sz="1800" b="0" u="none" strike="noStrike" dirty="0">
                <a:solidFill>
                  <a:schemeClr val="dk2"/>
                </a:solidFill>
                <a:uFillTx/>
                <a:latin typeface="Calibri" panose="020F0502020204030204" pitchFamily="34" charset="0"/>
                <a:cs typeface="Calibri" panose="020F0502020204030204" pitchFamily="34" charset="0"/>
              </a:rPr>
              <a:t>Ανώτερη αριστοκρατία</a:t>
            </a:r>
            <a:endParaRPr lang="el-GR" sz="1800" b="0" u="none" strike="noStrike" dirty="0">
              <a:solidFill>
                <a:srgbClr val="000000"/>
              </a:solidFill>
              <a:uFillTx/>
              <a:latin typeface="Calibri" panose="020F0502020204030204" pitchFamily="34" charset="0"/>
              <a:cs typeface="Calibri" panose="020F0502020204030204" pitchFamily="34" charset="0"/>
            </a:endParaRPr>
          </a:p>
          <a:p>
            <a:pPr marL="432000" indent="-324000">
              <a:lnSpc>
                <a:spcPct val="100000"/>
              </a:lnSpc>
              <a:spcBef>
                <a:spcPts val="1417"/>
              </a:spcBef>
              <a:buClr>
                <a:srgbClr val="000000"/>
              </a:buClr>
              <a:buSzPct val="45000"/>
              <a:buFont typeface="Wingdings" charset="2"/>
              <a:buChar char=""/>
              <a:tabLst>
                <a:tab pos="0" algn="l"/>
              </a:tabLst>
            </a:pPr>
            <a:r>
              <a:rPr lang="el-GR" sz="1800" b="0" u="none" strike="noStrike" dirty="0">
                <a:solidFill>
                  <a:schemeClr val="dk2"/>
                </a:solidFill>
                <a:uFillTx/>
                <a:latin typeface="Calibri" panose="020F0502020204030204" pitchFamily="34" charset="0"/>
                <a:cs typeface="Calibri" panose="020F0502020204030204" pitchFamily="34" charset="0"/>
              </a:rPr>
              <a:t>Μεσαία τάξη</a:t>
            </a:r>
            <a:endParaRPr lang="el-GR" sz="1800" b="0" u="none" strike="noStrike" dirty="0">
              <a:solidFill>
                <a:srgbClr val="000000"/>
              </a:solidFill>
              <a:uFillTx/>
              <a:latin typeface="Calibri" panose="020F0502020204030204" pitchFamily="34" charset="0"/>
              <a:cs typeface="Calibri" panose="020F0502020204030204" pitchFamily="34" charset="0"/>
            </a:endParaRPr>
          </a:p>
          <a:p>
            <a:pPr marL="432000" indent="-324000">
              <a:lnSpc>
                <a:spcPct val="100000"/>
              </a:lnSpc>
              <a:spcBef>
                <a:spcPts val="1417"/>
              </a:spcBef>
              <a:buClr>
                <a:srgbClr val="000000"/>
              </a:buClr>
              <a:buSzPct val="45000"/>
              <a:buFont typeface="Wingdings" charset="2"/>
              <a:buChar char=""/>
              <a:tabLst>
                <a:tab pos="0" algn="l"/>
              </a:tabLst>
            </a:pPr>
            <a:r>
              <a:rPr lang="el-GR" sz="1800" b="0" u="none" strike="noStrike" dirty="0">
                <a:solidFill>
                  <a:schemeClr val="dk2"/>
                </a:solidFill>
                <a:uFillTx/>
                <a:latin typeface="Calibri" panose="020F0502020204030204" pitchFamily="34" charset="0"/>
                <a:cs typeface="Calibri" panose="020F0502020204030204" pitchFamily="34" charset="0"/>
              </a:rPr>
              <a:t>Κοινωνία του χωριού</a:t>
            </a:r>
            <a:endParaRPr lang="el-GR" sz="1800" b="0" u="none" strike="noStrike" dirty="0">
              <a:solidFill>
                <a:srgbClr val="000000"/>
              </a:solidFill>
              <a:uFillTx/>
              <a:latin typeface="Calibri" panose="020F0502020204030204" pitchFamily="34" charset="0"/>
              <a:cs typeface="Calibri" panose="020F0502020204030204" pitchFamily="34" charset="0"/>
            </a:endParaRPr>
          </a:p>
          <a:p>
            <a:pPr indent="0">
              <a:lnSpc>
                <a:spcPct val="100000"/>
              </a:lnSpc>
              <a:spcBef>
                <a:spcPts val="1417"/>
              </a:spcBef>
              <a:buNone/>
              <a:tabLst>
                <a:tab pos="0" algn="l"/>
              </a:tabLst>
            </a:pPr>
            <a:r>
              <a:rPr lang="el-GR" sz="1800" b="0" u="none" strike="noStrike" dirty="0">
                <a:solidFill>
                  <a:schemeClr val="dk2"/>
                </a:solidFill>
                <a:uFillTx/>
                <a:latin typeface="Calibri" panose="020F0502020204030204" pitchFamily="34" charset="0"/>
                <a:cs typeface="Calibri" panose="020F0502020204030204" pitchFamily="34" charset="0"/>
              </a:rPr>
              <a:t>       Δυνατοί – πάροικοι</a:t>
            </a:r>
            <a:endParaRPr lang="el-GR" sz="1800" b="0" u="none" strike="noStrike" dirty="0">
              <a:solidFill>
                <a:srgbClr val="000000"/>
              </a:solidFill>
              <a:uFillTx/>
              <a:latin typeface="Calibri" panose="020F0502020204030204" pitchFamily="34" charset="0"/>
              <a:cs typeface="Calibri" panose="020F0502020204030204" pitchFamily="34" charset="0"/>
            </a:endParaRPr>
          </a:p>
          <a:p>
            <a:pPr marL="432000" indent="-324000">
              <a:lnSpc>
                <a:spcPct val="100000"/>
              </a:lnSpc>
              <a:spcBef>
                <a:spcPts val="1417"/>
              </a:spcBef>
              <a:buClr>
                <a:srgbClr val="000000"/>
              </a:buClr>
              <a:buSzPct val="45000"/>
              <a:buFont typeface="Wingdings" charset="2"/>
              <a:buChar char=""/>
              <a:tabLst>
                <a:tab pos="0" algn="l"/>
              </a:tabLst>
            </a:pPr>
            <a:r>
              <a:rPr lang="el-GR" sz="1800" b="0" u="none" strike="noStrike" dirty="0">
                <a:solidFill>
                  <a:schemeClr val="dk2"/>
                </a:solidFill>
                <a:uFillTx/>
                <a:latin typeface="Calibri" panose="020F0502020204030204" pitchFamily="34" charset="0"/>
                <a:cs typeface="Calibri" panose="020F0502020204030204" pitchFamily="34" charset="0"/>
              </a:rPr>
              <a:t>Δούλοι</a:t>
            </a:r>
            <a:endParaRPr lang="el-GR" sz="1800" b="0" u="none" strike="noStrike" dirty="0">
              <a:solidFill>
                <a:srgbClr val="000000"/>
              </a:solidFill>
              <a:uFillTx/>
              <a:latin typeface="Calibri" panose="020F0502020204030204" pitchFamily="34" charset="0"/>
              <a:cs typeface="Calibri" panose="020F0502020204030204" pitchFamily="34" charset="0"/>
            </a:endParaRPr>
          </a:p>
        </p:txBody>
      </p:sp>
      <p:sp>
        <p:nvSpPr>
          <p:cNvPr id="235" name="PlaceHolder 3"/>
          <p:cNvSpPr>
            <a:spLocks noGrp="1"/>
          </p:cNvSpPr>
          <p:nvPr>
            <p:ph/>
          </p:nvPr>
        </p:nvSpPr>
        <p:spPr>
          <a:xfrm>
            <a:off x="5100487" y="4139640"/>
            <a:ext cx="3923567" cy="358200"/>
          </a:xfrm>
          <a:prstGeom prst="rect">
            <a:avLst/>
          </a:prstGeom>
          <a:noFill/>
          <a:ln w="0">
            <a:noFill/>
          </a:ln>
        </p:spPr>
        <p:txBody>
          <a:bodyPr lIns="0" tIns="0" rIns="0" bIns="0" anchor="t">
            <a:noAutofit/>
          </a:bodyPr>
          <a:lstStyle/>
          <a:p>
            <a:pPr marL="432000" indent="0">
              <a:lnSpc>
                <a:spcPct val="100000"/>
              </a:lnSpc>
              <a:spcBef>
                <a:spcPts val="1191"/>
              </a:spcBef>
              <a:spcAft>
                <a:spcPts val="992"/>
              </a:spcAft>
              <a:buNone/>
              <a:tabLst>
                <a:tab pos="0" algn="l"/>
              </a:tabLst>
            </a:pPr>
            <a:r>
              <a:rPr lang="el-GR" sz="1200" b="0" u="none" strike="noStrike" dirty="0">
                <a:solidFill>
                  <a:schemeClr val="dk2"/>
                </a:solidFill>
                <a:uFillTx/>
                <a:latin typeface="Calibri" panose="020F0502020204030204" pitchFamily="34" charset="0"/>
                <a:cs typeface="Calibri" panose="020F0502020204030204" pitchFamily="34" charset="0"/>
              </a:rPr>
              <a:t>Δείπνο πλουσίων. Μικρογραφία χειρογράφου του 14ου αι. (Παρίσι, Εθνική Βιβλιοθήκη). </a:t>
            </a:r>
            <a:endParaRPr lang="el-GR" sz="1200" b="0" u="none" strike="noStrike" dirty="0">
              <a:solidFill>
                <a:srgbClr val="000000"/>
              </a:solidFill>
              <a:uFillTx/>
              <a:latin typeface="Calibri" panose="020F0502020204030204" pitchFamily="34" charset="0"/>
              <a:cs typeface="Calibri" panose="020F0502020204030204" pitchFamily="34" charset="0"/>
            </a:endParaRPr>
          </a:p>
        </p:txBody>
      </p:sp>
      <p:sp>
        <p:nvSpPr>
          <p:cNvPr id="236" name="PlaceHolder 4"/>
          <p:cNvSpPr>
            <a:spLocks noGrp="1"/>
          </p:cNvSpPr>
          <p:nvPr>
            <p:ph/>
          </p:nvPr>
        </p:nvSpPr>
        <p:spPr>
          <a:xfrm>
            <a:off x="180000" y="1294920"/>
            <a:ext cx="8819640" cy="2158200"/>
          </a:xfrm>
          <a:prstGeom prst="rect">
            <a:avLst/>
          </a:prstGeom>
          <a:noFill/>
          <a:ln w="0">
            <a:noFill/>
          </a:ln>
        </p:spPr>
        <p:txBody>
          <a:bodyPr lIns="0" tIns="0" rIns="0" bIns="0" anchor="t">
            <a:normAutofit/>
          </a:bodyPr>
          <a:lstStyle/>
          <a:p>
            <a:pPr marL="432000" indent="-324000" algn="just">
              <a:lnSpc>
                <a:spcPct val="100000"/>
              </a:lnSpc>
              <a:spcBef>
                <a:spcPts val="1191"/>
              </a:spcBef>
              <a:spcAft>
                <a:spcPts val="992"/>
              </a:spcAft>
              <a:buClr>
                <a:srgbClr val="000000"/>
              </a:buClr>
              <a:buSzPct val="45000"/>
              <a:buFont typeface="Wingdings" charset="2"/>
              <a:buChar char=""/>
            </a:pPr>
            <a:r>
              <a:rPr lang="el-GR" sz="1800" b="0" u="none" strike="noStrike" dirty="0">
                <a:solidFill>
                  <a:schemeClr val="dk2"/>
                </a:solidFill>
                <a:uFillTx/>
                <a:latin typeface="Calibri" panose="020F0502020204030204" pitchFamily="34" charset="0"/>
                <a:cs typeface="Calibri" panose="020F0502020204030204" pitchFamily="34" charset="0"/>
              </a:rPr>
              <a:t>Εξαρτάται από τις κοινωνικές συνθήκες και την κοινωνική θέση των γονέων. Η οικογένεια στην οποία γεννιέται κάποιος καθορίζει σε μεγάλο βαθμό την κοινωνική θέση και το επάγγελμά στην ενήλικη ζωή του ατόμου.  </a:t>
            </a:r>
            <a:endParaRPr lang="el-GR" sz="1800" b="0" u="none" strike="noStrike" dirty="0">
              <a:solidFill>
                <a:srgbClr val="000000"/>
              </a:solidFill>
              <a:uFillTx/>
              <a:latin typeface="Calibri" panose="020F0502020204030204" pitchFamily="34" charset="0"/>
              <a:cs typeface="Calibri" panose="020F0502020204030204" pitchFamily="34" charset="0"/>
            </a:endParaRPr>
          </a:p>
        </p:txBody>
      </p:sp>
      <p:sp>
        <p:nvSpPr>
          <p:cNvPr id="237" name="Ευθεία γραμμή σύνδεσης 236"/>
          <p:cNvSpPr/>
          <p:nvPr/>
        </p:nvSpPr>
        <p:spPr>
          <a:xfrm flipV="1">
            <a:off x="1260000" y="3664736"/>
            <a:ext cx="180000" cy="180000"/>
          </a:xfrm>
          <a:prstGeom prst="line">
            <a:avLst/>
          </a:prstGeom>
          <a:ln w="0">
            <a:solidFill>
              <a:srgbClr val="B85C00"/>
            </a:solidFill>
            <a:head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l-GR" sz="1800" b="0" u="none" strike="noStrike">
              <a:solidFill>
                <a:srgbClr val="000000"/>
              </a:solidFill>
              <a:uFillTx/>
              <a:latin typeface="Arial"/>
            </a:endParaRPr>
          </a:p>
        </p:txBody>
      </p:sp>
      <p:sp>
        <p:nvSpPr>
          <p:cNvPr id="238" name="Ευθεία γραμμή σύνδεσης 237"/>
          <p:cNvSpPr/>
          <p:nvPr/>
        </p:nvSpPr>
        <p:spPr>
          <a:xfrm flipH="1" flipV="1">
            <a:off x="1620000" y="3656644"/>
            <a:ext cx="180000" cy="180000"/>
          </a:xfrm>
          <a:prstGeom prst="line">
            <a:avLst/>
          </a:prstGeom>
          <a:ln w="0">
            <a:solidFill>
              <a:srgbClr val="B85C00"/>
            </a:solidFill>
            <a:headEnd type="triangle" w="med" len="med"/>
          </a:ln>
        </p:spPr>
        <p:style>
          <a:lnRef idx="0">
            <a:scrgbClr r="0" g="0" b="0"/>
          </a:lnRef>
          <a:fillRef idx="0">
            <a:scrgbClr r="0" g="0" b="0"/>
          </a:fillRef>
          <a:effectRef idx="0">
            <a:scrgbClr r="0" g="0" b="0"/>
          </a:effectRef>
          <a:fontRef idx="minor"/>
        </p:style>
        <p:txBody>
          <a:bodyPr lIns="90000" tIns="45000" rIns="90000" bIns="45000" anchor="ctr" anchorCtr="1">
            <a:noAutofit/>
          </a:bodyPr>
          <a:lstStyle/>
          <a:p>
            <a:endParaRPr lang="el-GR" sz="1800" b="0" u="none" strike="noStrike">
              <a:solidFill>
                <a:srgbClr val="000000"/>
              </a:solidFill>
              <a:uFillTx/>
              <a:latin typeface="Arial"/>
            </a:endParaRPr>
          </a:p>
        </p:txBody>
      </p:sp>
      <p:pic>
        <p:nvPicPr>
          <p:cNvPr id="239" name="Εικόνα 238"/>
          <p:cNvPicPr/>
          <p:nvPr/>
        </p:nvPicPr>
        <p:blipFill>
          <a:blip r:embed="rId2"/>
          <a:stretch/>
        </p:blipFill>
        <p:spPr>
          <a:xfrm>
            <a:off x="261720" y="4680000"/>
            <a:ext cx="8738280" cy="1799640"/>
          </a:xfrm>
          <a:prstGeom prst="rect">
            <a:avLst/>
          </a:prstGeom>
          <a:ln w="0">
            <a:noFill/>
          </a:ln>
        </p:spPr>
      </p:pic>
      <p:sp>
        <p:nvSpPr>
          <p:cNvPr id="240" name="Ορθογώνιο 239"/>
          <p:cNvSpPr/>
          <p:nvPr/>
        </p:nvSpPr>
        <p:spPr>
          <a:xfrm>
            <a:off x="1556280" y="6480000"/>
            <a:ext cx="6688128" cy="3333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l-GR" sz="1200" b="0" u="none" strike="noStrike" dirty="0">
                <a:solidFill>
                  <a:srgbClr val="000000"/>
                </a:solidFill>
                <a:uFillTx/>
                <a:latin typeface="Calibri" panose="020F0502020204030204" pitchFamily="34" charset="0"/>
                <a:cs typeface="Calibri" panose="020F0502020204030204" pitchFamily="34" charset="0"/>
              </a:rPr>
              <a:t>Γεωργοί καλλιεργούν αμπελώνα. Μικρογραφία από Ευαγγέλιο, (Παρίσι Εθνική Βιβλιοθήκη)</a:t>
            </a:r>
          </a:p>
          <a:p>
            <a:pPr>
              <a:lnSpc>
                <a:spcPct val="100000"/>
              </a:lnSpc>
            </a:pPr>
            <a:endParaRPr lang="el-GR" sz="1000" b="0" u="none" strike="noStrike" dirty="0">
              <a:solidFill>
                <a:srgbClr val="000000"/>
              </a:solidFill>
              <a:uFillTx/>
              <a:latin typeface="Arial"/>
            </a:endParaRPr>
          </a:p>
        </p:txBody>
      </p:sp>
      <p:pic>
        <p:nvPicPr>
          <p:cNvPr id="241" name="Εικόνα 240"/>
          <p:cNvPicPr/>
          <p:nvPr/>
        </p:nvPicPr>
        <p:blipFill>
          <a:blip r:embed="rId3"/>
          <a:stretch/>
        </p:blipFill>
        <p:spPr>
          <a:xfrm>
            <a:off x="5515811" y="1940040"/>
            <a:ext cx="3462040" cy="219960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6">
                                            <p:txEl>
                                              <p:pRg st="0" end="0"/>
                                            </p:txEl>
                                          </p:spTgt>
                                        </p:tgtEl>
                                        <p:attrNameLst>
                                          <p:attrName>style.visibility</p:attrName>
                                        </p:attrNameLst>
                                      </p:cBhvr>
                                      <p:to>
                                        <p:strVal val="visible"/>
                                      </p:to>
                                    </p:set>
                                    <p:animEffect transition="in" filter="fade">
                                      <p:cBhvr>
                                        <p:cTn id="7" dur="500"/>
                                        <p:tgtEl>
                                          <p:spTgt spid="2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4">
                                            <p:txEl>
                                              <p:pRg st="0" end="0"/>
                                            </p:txEl>
                                          </p:spTgt>
                                        </p:tgtEl>
                                        <p:attrNameLst>
                                          <p:attrName>style.visibility</p:attrName>
                                        </p:attrNameLst>
                                      </p:cBhvr>
                                      <p:to>
                                        <p:strVal val="visible"/>
                                      </p:to>
                                    </p:set>
                                    <p:animEffect transition="in" filter="fade">
                                      <p:cBhvr>
                                        <p:cTn id="12" dur="500"/>
                                        <p:tgtEl>
                                          <p:spTgt spid="2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4">
                                            <p:txEl>
                                              <p:pRg st="1" end="1"/>
                                            </p:txEl>
                                          </p:spTgt>
                                        </p:tgtEl>
                                        <p:attrNameLst>
                                          <p:attrName>style.visibility</p:attrName>
                                        </p:attrNameLst>
                                      </p:cBhvr>
                                      <p:to>
                                        <p:strVal val="visible"/>
                                      </p:to>
                                    </p:set>
                                    <p:animEffect transition="in" filter="fade">
                                      <p:cBhvr>
                                        <p:cTn id="17" dur="500"/>
                                        <p:tgtEl>
                                          <p:spTgt spid="23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4">
                                            <p:txEl>
                                              <p:pRg st="2" end="2"/>
                                            </p:txEl>
                                          </p:spTgt>
                                        </p:tgtEl>
                                        <p:attrNameLst>
                                          <p:attrName>style.visibility</p:attrName>
                                        </p:attrNameLst>
                                      </p:cBhvr>
                                      <p:to>
                                        <p:strVal val="visible"/>
                                      </p:to>
                                    </p:set>
                                    <p:animEffect transition="in" filter="fade">
                                      <p:cBhvr>
                                        <p:cTn id="22" dur="500"/>
                                        <p:tgtEl>
                                          <p:spTgt spid="23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4">
                                            <p:txEl>
                                              <p:pRg st="3" end="3"/>
                                            </p:txEl>
                                          </p:spTgt>
                                        </p:tgtEl>
                                        <p:attrNameLst>
                                          <p:attrName>style.visibility</p:attrName>
                                        </p:attrNameLst>
                                      </p:cBhvr>
                                      <p:to>
                                        <p:strVal val="visible"/>
                                      </p:to>
                                    </p:set>
                                    <p:animEffect transition="in" filter="fade">
                                      <p:cBhvr>
                                        <p:cTn id="27" dur="500"/>
                                        <p:tgtEl>
                                          <p:spTgt spid="23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4">
                                            <p:txEl>
                                              <p:pRg st="4" end="4"/>
                                            </p:txEl>
                                          </p:spTgt>
                                        </p:tgtEl>
                                        <p:attrNameLst>
                                          <p:attrName>style.visibility</p:attrName>
                                        </p:attrNameLst>
                                      </p:cBhvr>
                                      <p:to>
                                        <p:strVal val="visible"/>
                                      </p:to>
                                    </p:set>
                                    <p:animEffect transition="in" filter="fade">
                                      <p:cBhvr>
                                        <p:cTn id="32" dur="500"/>
                                        <p:tgtEl>
                                          <p:spTgt spid="23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4">
                                            <p:txEl>
                                              <p:pRg st="5" end="5"/>
                                            </p:txEl>
                                          </p:spTgt>
                                        </p:tgtEl>
                                        <p:attrNameLst>
                                          <p:attrName>style.visibility</p:attrName>
                                        </p:attrNameLst>
                                      </p:cBhvr>
                                      <p:to>
                                        <p:strVal val="visible"/>
                                      </p:to>
                                    </p:set>
                                    <p:animEffect transition="in" filter="fade">
                                      <p:cBhvr>
                                        <p:cTn id="37" dur="500"/>
                                        <p:tgtEl>
                                          <p:spTgt spid="2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build="p"/>
      <p:bldP spid="23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3059832" y="404664"/>
            <a:ext cx="3475080"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1800" b="1" u="none" strike="noStrike" dirty="0">
                <a:solidFill>
                  <a:srgbClr val="B85C00"/>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Τα μαλλιά</a:t>
            </a:r>
          </a:p>
        </p:txBody>
      </p:sp>
      <p:sp>
        <p:nvSpPr>
          <p:cNvPr id="8" name="PlaceHolder 2"/>
          <p:cNvSpPr>
            <a:spLocks noGrp="1"/>
          </p:cNvSpPr>
          <p:nvPr>
            <p:ph/>
          </p:nvPr>
        </p:nvSpPr>
        <p:spPr>
          <a:xfrm>
            <a:off x="467544" y="1268760"/>
            <a:ext cx="3528392" cy="1440160"/>
          </a:xfrm>
          <a:prstGeom prst="rect">
            <a:avLst/>
          </a:prstGeom>
          <a:noFill/>
          <a:ln w="0">
            <a:noFill/>
          </a:ln>
        </p:spPr>
        <p:txBody>
          <a:bodyPr lIns="0" tIns="0" rIns="0" bIns="0" anchor="t">
            <a:noAutofit/>
          </a:bodyPr>
          <a:lstStyle/>
          <a:p>
            <a:pPr algn="just"/>
            <a:r>
              <a:rPr lang="el-GR" sz="2000" b="1" u="sng" dirty="0">
                <a:solidFill>
                  <a:srgbClr val="000000"/>
                </a:solidFill>
                <a:latin typeface="Calibri" panose="020F0502020204030204" pitchFamily="34" charset="0"/>
                <a:cs typeface="Calibri" panose="020F0502020204030204" pitchFamily="34" charset="0"/>
              </a:rPr>
              <a:t>ΑΝΔΡΕΣ:</a:t>
            </a:r>
          </a:p>
          <a:p>
            <a:pPr algn="just"/>
            <a:r>
              <a:rPr lang="el-GR" sz="2000" dirty="0">
                <a:solidFill>
                  <a:srgbClr val="000000"/>
                </a:solidFill>
                <a:latin typeface="Calibri" panose="020F0502020204030204" pitchFamily="34" charset="0"/>
                <a:cs typeface="Calibri" panose="020F0502020204030204" pitchFamily="34" charset="0"/>
              </a:rPr>
              <a:t>-Περιποιούνταν μαλλιά, γενειάδα και μούσι.</a:t>
            </a:r>
          </a:p>
          <a:p>
            <a:pPr algn="just"/>
            <a:r>
              <a:rPr lang="el-GR" sz="2000" dirty="0">
                <a:solidFill>
                  <a:srgbClr val="000000"/>
                </a:solidFill>
                <a:latin typeface="Calibri" panose="020F0502020204030204" pitchFamily="34" charset="0"/>
                <a:cs typeface="Calibri" panose="020F0502020204030204" pitchFamily="34" charset="0"/>
              </a:rPr>
              <a:t>-Είχαν κοντά ή μακριά μαλλιά.</a:t>
            </a:r>
          </a:p>
          <a:p>
            <a:pPr algn="just"/>
            <a:endParaRPr lang="el-GR" sz="2000" dirty="0">
              <a:solidFill>
                <a:srgbClr val="000000"/>
              </a:solidFill>
              <a:latin typeface="Calibri" panose="020F0502020204030204" pitchFamily="34" charset="0"/>
              <a:cs typeface="Calibri" panose="020F0502020204030204" pitchFamily="34" charset="0"/>
            </a:endParaRPr>
          </a:p>
        </p:txBody>
      </p:sp>
      <p:sp>
        <p:nvSpPr>
          <p:cNvPr id="9" name="PlaceHolder 2"/>
          <p:cNvSpPr>
            <a:spLocks noGrp="1"/>
          </p:cNvSpPr>
          <p:nvPr>
            <p:ph/>
          </p:nvPr>
        </p:nvSpPr>
        <p:spPr>
          <a:xfrm>
            <a:off x="4572000" y="1268760"/>
            <a:ext cx="4392488" cy="3600400"/>
          </a:xfrm>
          <a:prstGeom prst="rect">
            <a:avLst/>
          </a:prstGeom>
          <a:noFill/>
          <a:ln w="0">
            <a:noFill/>
          </a:ln>
        </p:spPr>
        <p:txBody>
          <a:bodyPr lIns="0" tIns="0" rIns="0" bIns="0" anchor="t">
            <a:noAutofit/>
          </a:bodyPr>
          <a:lstStyle/>
          <a:p>
            <a:pPr algn="just"/>
            <a:r>
              <a:rPr lang="el-GR" sz="2000" b="1" u="sng" dirty="0">
                <a:solidFill>
                  <a:srgbClr val="000000"/>
                </a:solidFill>
                <a:latin typeface="Calibri" panose="020F0502020204030204" pitchFamily="34" charset="0"/>
                <a:cs typeface="Calibri" panose="020F0502020204030204" pitchFamily="34" charset="0"/>
              </a:rPr>
              <a:t>ΓΥΝΑΙΚΕΣ:</a:t>
            </a:r>
          </a:p>
          <a:p>
            <a:pPr algn="just"/>
            <a:r>
              <a:rPr lang="el-GR" sz="2000" dirty="0">
                <a:solidFill>
                  <a:srgbClr val="000000"/>
                </a:solidFill>
                <a:latin typeface="Calibri" panose="020F0502020204030204" pitchFamily="34" charset="0"/>
                <a:cs typeface="Calibri" panose="020F0502020204030204" pitchFamily="34" charset="0"/>
              </a:rPr>
              <a:t>-Είχαν κυρίως μακριά μαλλιά, που τα χτένιζαν σεμνά (με περόνη στον αυχένα, με πλεξούδες, με χρυσές/χρωματιστές κορδέλες), ή τα αφήναν ελεύθερα (νεαρά κορίτσια).</a:t>
            </a:r>
          </a:p>
          <a:p>
            <a:pPr algn="just"/>
            <a:r>
              <a:rPr lang="el-GR" sz="2000" dirty="0">
                <a:solidFill>
                  <a:srgbClr val="000000"/>
                </a:solidFill>
                <a:latin typeface="Calibri" panose="020F0502020204030204" pitchFamily="34" charset="0"/>
                <a:cs typeface="Calibri" panose="020F0502020204030204" pitchFamily="34" charset="0"/>
              </a:rPr>
              <a:t>-Πριν βγούνε, ρίχνανε μαντήλι από ύφασμα (ένδειξη σεμνότητας).</a:t>
            </a:r>
          </a:p>
          <a:p>
            <a:pPr algn="just"/>
            <a:r>
              <a:rPr lang="el-GR" sz="2000" dirty="0">
                <a:solidFill>
                  <a:srgbClr val="000000"/>
                </a:solidFill>
                <a:latin typeface="Calibri" panose="020F0502020204030204" pitchFamily="34" charset="0"/>
                <a:cs typeface="Calibri" panose="020F0502020204030204" pitchFamily="34" charset="0"/>
              </a:rPr>
              <a:t>-Τα περιποιούνταν με λάδια και τονωτικά.</a:t>
            </a:r>
          </a:p>
          <a:p>
            <a:pPr algn="just"/>
            <a:r>
              <a:rPr lang="el-GR" sz="2000" dirty="0">
                <a:solidFill>
                  <a:srgbClr val="000000"/>
                </a:solidFill>
                <a:latin typeface="Calibri" panose="020F0502020204030204" pitchFamily="34" charset="0"/>
                <a:cs typeface="Calibri" panose="020F0502020204030204" pitchFamily="34" charset="0"/>
              </a:rPr>
              <a:t>-Τα έβαφαν ξανθά, εκτός γάμου που τα έβαφαν κόκκινα.</a:t>
            </a:r>
          </a:p>
        </p:txBody>
      </p:sp>
      <p:pic>
        <p:nvPicPr>
          <p:cNvPr id="8194" name="Picture 2" descr="39. Η γυναίκα στην βυζαντινή κοινωνία - Digital Zoo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40152" y="4725144"/>
            <a:ext cx="1944216" cy="1918407"/>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Με ποιο τρόπο έβαφαν τα μαλλιά τους οι Βυζαντινοί και για ποιο λόγο  θεωρούσαν το ξυρισμένο σαγόνι πρόστυχο - ΜΗΧΑΝΗ ΤΟΥ ΧΡΟΝΟΥ"/>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43608" y="3140968"/>
            <a:ext cx="2255347" cy="22553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1010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arn(inVertical)">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barn(inVertical)">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barn(inVertical)">
                                      <p:cBhvr>
                                        <p:cTn id="4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3059832" y="404664"/>
            <a:ext cx="3475080"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1800" b="1" u="none" strike="noStrike" dirty="0">
                <a:solidFill>
                  <a:srgbClr val="B85C00"/>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Το πρόσωπο</a:t>
            </a:r>
          </a:p>
        </p:txBody>
      </p:sp>
      <p:sp>
        <p:nvSpPr>
          <p:cNvPr id="270" name="PlaceHolder 2"/>
          <p:cNvSpPr>
            <a:spLocks noGrp="1"/>
          </p:cNvSpPr>
          <p:nvPr>
            <p:ph/>
          </p:nvPr>
        </p:nvSpPr>
        <p:spPr>
          <a:xfrm>
            <a:off x="251520" y="1268760"/>
            <a:ext cx="8496944" cy="2376264"/>
          </a:xfrm>
          <a:prstGeom prst="rect">
            <a:avLst/>
          </a:prstGeom>
          <a:noFill/>
          <a:ln w="0">
            <a:noFill/>
          </a:ln>
        </p:spPr>
        <p:txBody>
          <a:bodyPr lIns="0" tIns="0" rIns="0" bIns="0" anchor="t">
            <a:noAutofit/>
          </a:bodyPr>
          <a:lstStyle/>
          <a:p>
            <a:pPr algn="just"/>
            <a:r>
              <a:rPr lang="el-GR" sz="2000" dirty="0">
                <a:solidFill>
                  <a:srgbClr val="000000"/>
                </a:solidFill>
                <a:latin typeface="Calibri" panose="020F0502020204030204" pitchFamily="34" charset="0"/>
                <a:cs typeface="Calibri" panose="020F0502020204030204" pitchFamily="34" charset="0"/>
              </a:rPr>
              <a:t>- Καθάριζαν το πρόσωπο με διάφορα υλικά όπως λάδι, φύκι, μέλι, τρυγιά. Για το χρώμα και της λάμψης του δέρματος, το άλειφαν με περιττώματα σαύρας.</a:t>
            </a:r>
          </a:p>
          <a:p>
            <a:pPr algn="just"/>
            <a:r>
              <a:rPr lang="el-GR" sz="2000" dirty="0">
                <a:solidFill>
                  <a:srgbClr val="000000"/>
                </a:solidFill>
                <a:latin typeface="Calibri" panose="020F0502020204030204" pitchFamily="34" charset="0"/>
                <a:cs typeface="Calibri" panose="020F0502020204030204" pitchFamily="34" charset="0"/>
              </a:rPr>
              <a:t>- Οι γυναίκες χρησιμοποιούσαν τρία βασικά χρώματα για μακιγιάζ: μαύρο, άσπρο και κόκκινο.</a:t>
            </a:r>
          </a:p>
          <a:p>
            <a:pPr marL="342900" indent="-342900" algn="just">
              <a:buFontTx/>
              <a:buChar char="-"/>
            </a:pPr>
            <a:r>
              <a:rPr lang="el-GR" sz="2000" dirty="0">
                <a:solidFill>
                  <a:srgbClr val="000000"/>
                </a:solidFill>
                <a:latin typeface="Calibri" panose="020F0502020204030204" pitchFamily="34" charset="0"/>
                <a:cs typeface="Calibri" panose="020F0502020204030204" pitchFamily="34" charset="0"/>
              </a:rPr>
              <a:t>Με το </a:t>
            </a:r>
            <a:r>
              <a:rPr lang="el-GR" sz="2000" u="sng" dirty="0">
                <a:solidFill>
                  <a:srgbClr val="000000"/>
                </a:solidFill>
                <a:latin typeface="Calibri" panose="020F0502020204030204" pitchFamily="34" charset="0"/>
                <a:cs typeface="Calibri" panose="020F0502020204030204" pitchFamily="34" charset="0"/>
              </a:rPr>
              <a:t>μαύρο</a:t>
            </a:r>
            <a:r>
              <a:rPr lang="el-GR" sz="2000" dirty="0">
                <a:solidFill>
                  <a:srgbClr val="000000"/>
                </a:solidFill>
                <a:latin typeface="Calibri" panose="020F0502020204030204" pitchFamily="34" charset="0"/>
                <a:cs typeface="Calibri" panose="020F0502020204030204" pitchFamily="34" charset="0"/>
              </a:rPr>
              <a:t> τόνιζαν:</a:t>
            </a:r>
          </a:p>
          <a:p>
            <a:pPr algn="just"/>
            <a:r>
              <a:rPr lang="el-GR" sz="2000" dirty="0">
                <a:solidFill>
                  <a:srgbClr val="000000"/>
                </a:solidFill>
                <a:latin typeface="Calibri" panose="020F0502020204030204" pitchFamily="34" charset="0"/>
                <a:cs typeface="Calibri" panose="020F0502020204030204" pitchFamily="34" charset="0"/>
              </a:rPr>
              <a:t>      - μάτια (</a:t>
            </a:r>
            <a:r>
              <a:rPr lang="el-GR" sz="2000" dirty="0" err="1">
                <a:solidFill>
                  <a:srgbClr val="000000"/>
                </a:solidFill>
                <a:latin typeface="Calibri" panose="020F0502020204030204" pitchFamily="34" charset="0"/>
                <a:cs typeface="Calibri" panose="020F0502020204030204" pitchFamily="34" charset="0"/>
              </a:rPr>
              <a:t>στίμμι</a:t>
            </a:r>
            <a:r>
              <a:rPr lang="el-GR" sz="2000" dirty="0">
                <a:solidFill>
                  <a:srgbClr val="000000"/>
                </a:solidFill>
                <a:latin typeface="Calibri" panose="020F0502020204030204" pitchFamily="34" charset="0"/>
                <a:cs typeface="Calibri" panose="020F0502020204030204" pitchFamily="34" charset="0"/>
              </a:rPr>
              <a:t>-θειούχο αντιμόνιο)</a:t>
            </a:r>
          </a:p>
          <a:p>
            <a:pPr algn="just"/>
            <a:r>
              <a:rPr lang="el-GR" sz="2000" dirty="0">
                <a:solidFill>
                  <a:srgbClr val="000000"/>
                </a:solidFill>
                <a:latin typeface="Calibri" panose="020F0502020204030204" pitchFamily="34" charset="0"/>
                <a:cs typeface="Calibri" panose="020F0502020204030204" pitchFamily="34" charset="0"/>
              </a:rPr>
              <a:t>      -βλεφαρίδες και φρύδια (</a:t>
            </a:r>
            <a:r>
              <a:rPr lang="el-GR" sz="2000" dirty="0" err="1">
                <a:solidFill>
                  <a:srgbClr val="000000"/>
                </a:solidFill>
                <a:latin typeface="Calibri" panose="020F0502020204030204" pitchFamily="34" charset="0"/>
                <a:cs typeface="Calibri" panose="020F0502020204030204" pitchFamily="34" charset="0"/>
              </a:rPr>
              <a:t>λιγνύα</a:t>
            </a:r>
            <a:r>
              <a:rPr lang="el-GR" sz="2000" dirty="0">
                <a:solidFill>
                  <a:srgbClr val="000000"/>
                </a:solidFill>
                <a:latin typeface="Calibri" panose="020F0502020204030204" pitchFamily="34" charset="0"/>
                <a:cs typeface="Calibri" panose="020F0502020204030204" pitchFamily="34" charset="0"/>
              </a:rPr>
              <a:t> – καπνιά, από κουκουνάρια και υγρή πίσσα)</a:t>
            </a:r>
          </a:p>
          <a:p>
            <a:pPr algn="just"/>
            <a:endParaRPr lang="el-GR" sz="2000" dirty="0">
              <a:solidFill>
                <a:srgbClr val="000000"/>
              </a:solidFill>
              <a:latin typeface="Calibri" panose="020F0502020204030204" pitchFamily="34" charset="0"/>
              <a:cs typeface="Calibri" panose="020F0502020204030204" pitchFamily="34" charset="0"/>
            </a:endParaRPr>
          </a:p>
        </p:txBody>
      </p:sp>
      <p:pic>
        <p:nvPicPr>
          <p:cNvPr id="10242" name="Picture 2" descr="Ισχυρές γυναικείες προσωπικότητες στο Βυζάντιο | Πολιτισμός"/>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80112" y="3645024"/>
            <a:ext cx="2197291" cy="2896762"/>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Θεοφανώ: Μια βυζαντινή Ιστορία-ένα graphic novel κόσμημα | Συνεντεύξεις"/>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672" y="3645024"/>
            <a:ext cx="2062637" cy="266864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236944" y="6375487"/>
            <a:ext cx="828092" cy="332598"/>
          </a:xfrm>
          <a:prstGeom prst="rect">
            <a:avLst/>
          </a:prstGeom>
          <a:noFill/>
          <a:ln w="0">
            <a:noFill/>
          </a:ln>
        </p:spPr>
        <p:txBody>
          <a:bodyPr lIns="90000" tIns="45000" rIns="90000" bIns="45000" anchor="t">
            <a:noAutofit/>
          </a:bodyPr>
          <a:lstStyle/>
          <a:p>
            <a:r>
              <a:rPr lang="el-GR" sz="1200" b="0" u="none" strike="noStrike" dirty="0">
                <a:solidFill>
                  <a:srgbClr val="000000"/>
                </a:solidFill>
                <a:uFillTx/>
                <a:latin typeface="Calibri" panose="020F0502020204030204" pitchFamily="34" charset="0"/>
                <a:cs typeface="Calibri" panose="020F0502020204030204" pitchFamily="34" charset="0"/>
              </a:rPr>
              <a:t>Θεοφανώ </a:t>
            </a:r>
          </a:p>
        </p:txBody>
      </p:sp>
    </p:spTree>
    <p:extLst>
      <p:ext uri="{BB962C8B-B14F-4D97-AF65-F5344CB8AC3E}">
        <p14:creationId xmlns:p14="http://schemas.microsoft.com/office/powerpoint/2010/main" xmlns="" val="230355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barn(inVertical)">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barn(inVertical)">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barn(inVertical)">
                                      <p:cBhvr>
                                        <p:cTn id="17" dur="500"/>
                                        <p:tgtEl>
                                          <p:spTgt spid="2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0">
                                            <p:txEl>
                                              <p:pRg st="3" end="3"/>
                                            </p:txEl>
                                          </p:spTgt>
                                        </p:tgtEl>
                                        <p:attrNameLst>
                                          <p:attrName>style.visibility</p:attrName>
                                        </p:attrNameLst>
                                      </p:cBhvr>
                                      <p:to>
                                        <p:strVal val="visible"/>
                                      </p:to>
                                    </p:set>
                                    <p:animEffect transition="in" filter="barn(inVertical)">
                                      <p:cBhvr>
                                        <p:cTn id="22" dur="500"/>
                                        <p:tgtEl>
                                          <p:spTgt spid="2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0">
                                            <p:txEl>
                                              <p:pRg st="4" end="4"/>
                                            </p:txEl>
                                          </p:spTgt>
                                        </p:tgtEl>
                                        <p:attrNameLst>
                                          <p:attrName>style.visibility</p:attrName>
                                        </p:attrNameLst>
                                      </p:cBhvr>
                                      <p:to>
                                        <p:strVal val="visible"/>
                                      </p:to>
                                    </p:set>
                                    <p:animEffect transition="in" filter="barn(inVertical)">
                                      <p:cBhvr>
                                        <p:cTn id="27" dur="500"/>
                                        <p:tgtEl>
                                          <p:spTgt spid="2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3131840" y="404664"/>
            <a:ext cx="2736304"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Κοσμήματα</a:t>
            </a:r>
          </a:p>
        </p:txBody>
      </p:sp>
      <p:sp>
        <p:nvSpPr>
          <p:cNvPr id="270" name="PlaceHolder 2"/>
          <p:cNvSpPr>
            <a:spLocks noGrp="1"/>
          </p:cNvSpPr>
          <p:nvPr>
            <p:ph/>
          </p:nvPr>
        </p:nvSpPr>
        <p:spPr>
          <a:xfrm>
            <a:off x="395536" y="1124744"/>
            <a:ext cx="5040560" cy="4945709"/>
          </a:xfrm>
          <a:prstGeom prst="rect">
            <a:avLst/>
          </a:prstGeom>
          <a:noFill/>
          <a:ln w="0">
            <a:noFill/>
          </a:ln>
        </p:spPr>
        <p:txBody>
          <a:bodyPr lIns="0" tIns="0" rIns="0" bIns="0" anchor="t">
            <a:noAutofit/>
          </a:bodyPr>
          <a:lstStyle/>
          <a:p>
            <a:pPr algn="just"/>
            <a:r>
              <a:rPr lang="el-GR" sz="2000" b="0" u="none" strike="noStrike" dirty="0">
                <a:solidFill>
                  <a:srgbClr val="000000"/>
                </a:solidFill>
                <a:uFillTx/>
                <a:latin typeface="Calibri" panose="020F0502020204030204" pitchFamily="34" charset="0"/>
                <a:cs typeface="Calibri" panose="020F0502020204030204" pitchFamily="34" charset="0"/>
              </a:rPr>
              <a:t>Οι γυναίκες φορούσαν </a:t>
            </a:r>
            <a:r>
              <a:rPr lang="el-GR" sz="2000" b="1" u="none" strike="noStrike" dirty="0">
                <a:solidFill>
                  <a:srgbClr val="000000"/>
                </a:solidFill>
                <a:uFillTx/>
                <a:latin typeface="Calibri" panose="020F0502020204030204" pitchFamily="34" charset="0"/>
                <a:cs typeface="Calibri" panose="020F0502020204030204" pitchFamily="34" charset="0"/>
              </a:rPr>
              <a:t>κοσμήματα</a:t>
            </a:r>
            <a:r>
              <a:rPr lang="el-GR" sz="2000" b="0" u="none" strike="noStrike" dirty="0">
                <a:solidFill>
                  <a:srgbClr val="000000"/>
                </a:solidFill>
                <a:uFillTx/>
                <a:latin typeface="Calibri" panose="020F0502020204030204" pitchFamily="34" charset="0"/>
                <a:cs typeface="Calibri" panose="020F0502020204030204" pitchFamily="34" charset="0"/>
              </a:rPr>
              <a:t>, που ήταν χρυσά και αργυρά, συχνά διακοσμημένα με πολύτιμους λίθους ή από πιο ευτελή υλικά, όπως σίδηρο, χαλκό και γυαλί.</a:t>
            </a:r>
          </a:p>
          <a:p>
            <a:pPr algn="just"/>
            <a:r>
              <a:rPr lang="el-GR" sz="2000" b="0" u="none" strike="noStrike" dirty="0">
                <a:solidFill>
                  <a:srgbClr val="000000"/>
                </a:solidFill>
                <a:uFillTx/>
                <a:latin typeface="Calibri" panose="020F0502020204030204" pitchFamily="34" charset="0"/>
                <a:cs typeface="Calibri" panose="020F0502020204030204" pitchFamily="34" charset="0"/>
              </a:rPr>
              <a:t>Υπήρχαν όλων των ειδών τα κοσμήματα:</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Σκουλαρίκια</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Αλυσίδες</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Περιδέραια</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Βραχιόλια</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Περικάρπια</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Πόρπες</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Κοσμήματα για τον αγκώνα και τα πόδια!</a:t>
            </a:r>
          </a:p>
          <a:p>
            <a:pPr algn="just"/>
            <a:r>
              <a:rPr lang="el-GR" sz="2000" b="0" u="none" strike="noStrike" dirty="0">
                <a:solidFill>
                  <a:srgbClr val="000000"/>
                </a:solidFill>
                <a:uFillTx/>
                <a:latin typeface="Calibri" panose="020F0502020204030204" pitchFamily="34" charset="0"/>
                <a:cs typeface="Calibri" panose="020F0502020204030204" pitchFamily="34" charset="0"/>
              </a:rPr>
              <a:t>Αγαπημένο είδος ήταν αναμφίβολα </a:t>
            </a:r>
            <a:r>
              <a:rPr lang="el-GR" sz="2000" b="1" u="sng" strike="noStrike" dirty="0">
                <a:solidFill>
                  <a:srgbClr val="000000"/>
                </a:solidFill>
                <a:uFillTx/>
                <a:latin typeface="Calibri" panose="020F0502020204030204" pitchFamily="34" charset="0"/>
                <a:cs typeface="Calibri" panose="020F0502020204030204" pitchFamily="34" charset="0"/>
              </a:rPr>
              <a:t>το δαχτυλίδι</a:t>
            </a:r>
            <a:r>
              <a:rPr lang="el-GR" sz="2000" strike="noStrike" dirty="0">
                <a:solidFill>
                  <a:srgbClr val="000000"/>
                </a:solidFill>
                <a:uFillTx/>
                <a:latin typeface="Calibri" panose="020F0502020204030204" pitchFamily="34" charset="0"/>
                <a:cs typeface="Calibri" panose="020F0502020204030204" pitchFamily="34" charset="0"/>
              </a:rPr>
              <a:t> </a:t>
            </a:r>
            <a:r>
              <a:rPr lang="el-GR" sz="2000" b="0" u="none" strike="noStrike" dirty="0">
                <a:solidFill>
                  <a:srgbClr val="000000"/>
                </a:solidFill>
                <a:uFillTx/>
                <a:latin typeface="Calibri" panose="020F0502020204030204" pitchFamily="34" charset="0"/>
                <a:cs typeface="Calibri" panose="020F0502020204030204" pitchFamily="34" charset="0"/>
              </a:rPr>
              <a:t>που φοριόταν από άνδρες και γυναίκες.</a:t>
            </a:r>
          </a:p>
        </p:txBody>
      </p:sp>
      <p:pic>
        <p:nvPicPr>
          <p:cNvPr id="6146" name="Picture 2" descr="ΧΡΥΣΟΧΟΙΑ ΒΥΖΑΝΤΙΟ ΕΛΛΗΝΙΚΟΣ ΧΡΥΣΟΣ"/>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5664659"/>
            <a:ext cx="1296144" cy="99101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ΧΡΥΣΟΧΟΙΑ ΒΥΖΑΝΤΙΟ ΕΛΛΗΝΙΚΟΣ ΧΡΥΣΟΣ"/>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176" y="1628800"/>
            <a:ext cx="2498159" cy="2417490"/>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Η Ενδυμασία στο Βυζάντιο | ANCIENT GREEK COSTUME.ΑΡΧΑΙΑ ΕΛΛΗΝΙΚΗ ΕΝΔΥΜΑΣΙΑ"/>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96136" y="4400838"/>
            <a:ext cx="3115191" cy="209019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Εικόνα 10"/>
          <p:cNvPicPr/>
          <p:nvPr/>
        </p:nvPicPr>
        <p:blipFill>
          <a:blip r:embed="rId5" cstate="print"/>
          <a:stretch/>
        </p:blipFill>
        <p:spPr>
          <a:xfrm>
            <a:off x="3563888" y="5681910"/>
            <a:ext cx="1728192" cy="987449"/>
          </a:xfrm>
          <a:prstGeom prst="rect">
            <a:avLst/>
          </a:prstGeom>
          <a:ln w="0">
            <a:noFill/>
          </a:ln>
        </p:spPr>
      </p:pic>
    </p:spTree>
    <p:extLst>
      <p:ext uri="{BB962C8B-B14F-4D97-AF65-F5344CB8AC3E}">
        <p14:creationId xmlns:p14="http://schemas.microsoft.com/office/powerpoint/2010/main" xmlns="" val="21778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barn(inVertical)">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barn(inVertical)">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barn(inVertical)">
                                      <p:cBhvr>
                                        <p:cTn id="17" dur="500"/>
                                        <p:tgtEl>
                                          <p:spTgt spid="2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0">
                                            <p:txEl>
                                              <p:pRg st="3" end="3"/>
                                            </p:txEl>
                                          </p:spTgt>
                                        </p:tgtEl>
                                        <p:attrNameLst>
                                          <p:attrName>style.visibility</p:attrName>
                                        </p:attrNameLst>
                                      </p:cBhvr>
                                      <p:to>
                                        <p:strVal val="visible"/>
                                      </p:to>
                                    </p:set>
                                    <p:animEffect transition="in" filter="barn(inVertical)">
                                      <p:cBhvr>
                                        <p:cTn id="22" dur="500"/>
                                        <p:tgtEl>
                                          <p:spTgt spid="2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0">
                                            <p:txEl>
                                              <p:pRg st="4" end="4"/>
                                            </p:txEl>
                                          </p:spTgt>
                                        </p:tgtEl>
                                        <p:attrNameLst>
                                          <p:attrName>style.visibility</p:attrName>
                                        </p:attrNameLst>
                                      </p:cBhvr>
                                      <p:to>
                                        <p:strVal val="visible"/>
                                      </p:to>
                                    </p:set>
                                    <p:animEffect transition="in" filter="barn(inVertical)">
                                      <p:cBhvr>
                                        <p:cTn id="27" dur="500"/>
                                        <p:tgtEl>
                                          <p:spTgt spid="2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0">
                                            <p:txEl>
                                              <p:pRg st="5" end="5"/>
                                            </p:txEl>
                                          </p:spTgt>
                                        </p:tgtEl>
                                        <p:attrNameLst>
                                          <p:attrName>style.visibility</p:attrName>
                                        </p:attrNameLst>
                                      </p:cBhvr>
                                      <p:to>
                                        <p:strVal val="visible"/>
                                      </p:to>
                                    </p:set>
                                    <p:animEffect transition="in" filter="barn(inVertical)">
                                      <p:cBhvr>
                                        <p:cTn id="32" dur="500"/>
                                        <p:tgtEl>
                                          <p:spTgt spid="27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0">
                                            <p:txEl>
                                              <p:pRg st="6" end="6"/>
                                            </p:txEl>
                                          </p:spTgt>
                                        </p:tgtEl>
                                        <p:attrNameLst>
                                          <p:attrName>style.visibility</p:attrName>
                                        </p:attrNameLst>
                                      </p:cBhvr>
                                      <p:to>
                                        <p:strVal val="visible"/>
                                      </p:to>
                                    </p:set>
                                    <p:animEffect transition="in" filter="barn(inVertical)">
                                      <p:cBhvr>
                                        <p:cTn id="37" dur="500"/>
                                        <p:tgtEl>
                                          <p:spTgt spid="27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0">
                                            <p:txEl>
                                              <p:pRg st="7" end="7"/>
                                            </p:txEl>
                                          </p:spTgt>
                                        </p:tgtEl>
                                        <p:attrNameLst>
                                          <p:attrName>style.visibility</p:attrName>
                                        </p:attrNameLst>
                                      </p:cBhvr>
                                      <p:to>
                                        <p:strVal val="visible"/>
                                      </p:to>
                                    </p:set>
                                    <p:animEffect transition="in" filter="barn(inVertical)">
                                      <p:cBhvr>
                                        <p:cTn id="42" dur="500"/>
                                        <p:tgtEl>
                                          <p:spTgt spid="27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0">
                                            <p:txEl>
                                              <p:pRg st="8" end="8"/>
                                            </p:txEl>
                                          </p:spTgt>
                                        </p:tgtEl>
                                        <p:attrNameLst>
                                          <p:attrName>style.visibility</p:attrName>
                                        </p:attrNameLst>
                                      </p:cBhvr>
                                      <p:to>
                                        <p:strVal val="visible"/>
                                      </p:to>
                                    </p:set>
                                    <p:animEffect transition="in" filter="barn(inVertical)">
                                      <p:cBhvr>
                                        <p:cTn id="47" dur="500"/>
                                        <p:tgtEl>
                                          <p:spTgt spid="27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70">
                                            <p:txEl>
                                              <p:pRg st="9" end="9"/>
                                            </p:txEl>
                                          </p:spTgt>
                                        </p:tgtEl>
                                        <p:attrNameLst>
                                          <p:attrName>style.visibility</p:attrName>
                                        </p:attrNameLst>
                                      </p:cBhvr>
                                      <p:to>
                                        <p:strVal val="visible"/>
                                      </p:to>
                                    </p:set>
                                    <p:animEffect transition="in" filter="barn(inVertical)">
                                      <p:cBhvr>
                                        <p:cTn id="52" dur="500"/>
                                        <p:tgtEl>
                                          <p:spTgt spid="27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3131840" y="404664"/>
            <a:ext cx="2736304" cy="595536"/>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Αρώματα</a:t>
            </a:r>
          </a:p>
        </p:txBody>
      </p:sp>
      <p:sp>
        <p:nvSpPr>
          <p:cNvPr id="270" name="PlaceHolder 2"/>
          <p:cNvSpPr>
            <a:spLocks noGrp="1"/>
          </p:cNvSpPr>
          <p:nvPr>
            <p:ph/>
          </p:nvPr>
        </p:nvSpPr>
        <p:spPr>
          <a:xfrm>
            <a:off x="395536" y="1124745"/>
            <a:ext cx="8496944" cy="3600400"/>
          </a:xfrm>
          <a:prstGeom prst="rect">
            <a:avLst/>
          </a:prstGeom>
          <a:noFill/>
          <a:ln w="0">
            <a:noFill/>
          </a:ln>
        </p:spPr>
        <p:txBody>
          <a:bodyPr lIns="0" tIns="0" rIns="0" bIns="0" anchor="t">
            <a:noAutofit/>
          </a:bodyPr>
          <a:lstStyle/>
          <a:p>
            <a:pPr marL="342900" indent="-342900" algn="just">
              <a:buFont typeface="Wingdings" panose="05000000000000000000" pitchFamily="2" charset="2"/>
              <a:buChar char="v"/>
            </a:pPr>
            <a:r>
              <a:rPr lang="el-GR" sz="2000" b="0" u="none" strike="noStrike" dirty="0">
                <a:solidFill>
                  <a:srgbClr val="000000"/>
                </a:solidFill>
                <a:uFillTx/>
                <a:latin typeface="Calibri" panose="020F0502020204030204" pitchFamily="34" charset="0"/>
                <a:cs typeface="Calibri" panose="020F0502020204030204" pitchFamily="34" charset="0"/>
              </a:rPr>
              <a:t>Προέρχονταν από λουλούδια, όπως κρίνο, μυρτιά, τριανταφυλλιά, κ.λπ.</a:t>
            </a:r>
          </a:p>
          <a:p>
            <a:pPr algn="just"/>
            <a:r>
              <a:rPr lang="el-GR" sz="2000" dirty="0">
                <a:solidFill>
                  <a:srgbClr val="000000"/>
                </a:solidFill>
                <a:latin typeface="Calibri" panose="020F0502020204030204" pitchFamily="34" charset="0"/>
                <a:cs typeface="Calibri" panose="020F0502020204030204" pitchFamily="34" charset="0"/>
              </a:rPr>
              <a:t>      - </a:t>
            </a:r>
            <a:r>
              <a:rPr lang="el-GR" sz="2000" dirty="0" err="1">
                <a:solidFill>
                  <a:srgbClr val="000000"/>
                </a:solidFill>
                <a:latin typeface="Calibri" panose="020F0502020204030204" pitchFamily="34" charset="0"/>
                <a:cs typeface="Calibri" panose="020F0502020204030204" pitchFamily="34" charset="0"/>
              </a:rPr>
              <a:t>Σούσινον</a:t>
            </a:r>
            <a:r>
              <a:rPr lang="el-GR" sz="2000" dirty="0">
                <a:solidFill>
                  <a:srgbClr val="000000"/>
                </a:solidFill>
                <a:latin typeface="Calibri" panose="020F0502020204030204" pitchFamily="34" charset="0"/>
                <a:cs typeface="Calibri" panose="020F0502020204030204" pitchFamily="34" charset="0"/>
              </a:rPr>
              <a:t> (από τους κρίνους)</a:t>
            </a:r>
          </a:p>
          <a:p>
            <a:pPr algn="just"/>
            <a:r>
              <a:rPr lang="el-GR" sz="2000" b="0" u="none" strike="noStrike" dirty="0">
                <a:solidFill>
                  <a:srgbClr val="000000"/>
                </a:solidFill>
                <a:uFillTx/>
                <a:latin typeface="Calibri" panose="020F0502020204030204" pitchFamily="34" charset="0"/>
                <a:cs typeface="Calibri" panose="020F0502020204030204" pitchFamily="34" charset="0"/>
              </a:rPr>
              <a:t>      - </a:t>
            </a:r>
            <a:r>
              <a:rPr lang="el-GR" sz="2000" b="0" u="none" strike="noStrike" dirty="0" err="1">
                <a:solidFill>
                  <a:srgbClr val="000000"/>
                </a:solidFill>
                <a:uFillTx/>
                <a:latin typeface="Calibri" panose="020F0502020204030204" pitchFamily="34" charset="0"/>
                <a:cs typeface="Calibri" panose="020F0502020204030204" pitchFamily="34" charset="0"/>
              </a:rPr>
              <a:t>Μύρσινον</a:t>
            </a:r>
            <a:r>
              <a:rPr lang="el-GR" sz="2000" b="0" u="none" strike="noStrike" dirty="0">
                <a:solidFill>
                  <a:srgbClr val="000000"/>
                </a:solidFill>
                <a:uFillTx/>
                <a:latin typeface="Calibri" panose="020F0502020204030204" pitchFamily="34" charset="0"/>
                <a:cs typeface="Calibri" panose="020F0502020204030204" pitchFamily="34" charset="0"/>
              </a:rPr>
              <a:t> (από τη μυρτιά)</a:t>
            </a:r>
          </a:p>
          <a:p>
            <a:pPr algn="just"/>
            <a:r>
              <a:rPr lang="el-GR" sz="2000" dirty="0">
                <a:solidFill>
                  <a:srgbClr val="000000"/>
                </a:solidFill>
                <a:latin typeface="Calibri" panose="020F0502020204030204" pitchFamily="34" charset="0"/>
                <a:cs typeface="Calibri" panose="020F0502020204030204" pitchFamily="34" charset="0"/>
              </a:rPr>
              <a:t>      - Νάρδος (από το ομώνυμο φυτό)</a:t>
            </a:r>
          </a:p>
          <a:p>
            <a:pPr algn="just"/>
            <a:r>
              <a:rPr lang="el-GR" sz="2000" b="0" u="none" strike="noStrike" dirty="0">
                <a:solidFill>
                  <a:srgbClr val="000000"/>
                </a:solidFill>
                <a:uFillTx/>
                <a:latin typeface="Calibri" panose="020F0502020204030204" pitchFamily="34" charset="0"/>
                <a:cs typeface="Calibri" panose="020F0502020204030204" pitchFamily="34" charset="0"/>
              </a:rPr>
              <a:t>      - </a:t>
            </a:r>
            <a:r>
              <a:rPr lang="el-GR" sz="2000" b="0" u="none" strike="noStrike" dirty="0" err="1">
                <a:solidFill>
                  <a:srgbClr val="000000"/>
                </a:solidFill>
                <a:uFillTx/>
                <a:latin typeface="Calibri" panose="020F0502020204030204" pitchFamily="34" charset="0"/>
                <a:cs typeface="Calibri" panose="020F0502020204030204" pitchFamily="34" charset="0"/>
              </a:rPr>
              <a:t>Ρόδινον</a:t>
            </a:r>
            <a:r>
              <a:rPr lang="el-GR" sz="2000" b="0" u="none" strike="noStrike" dirty="0">
                <a:solidFill>
                  <a:srgbClr val="000000"/>
                </a:solidFill>
                <a:uFillTx/>
                <a:latin typeface="Calibri" panose="020F0502020204030204" pitchFamily="34" charset="0"/>
                <a:cs typeface="Calibri" panose="020F0502020204030204" pitchFamily="34" charset="0"/>
              </a:rPr>
              <a:t> και ροδόσταγμα (από την τριανταφυλλιά)</a:t>
            </a:r>
          </a:p>
          <a:p>
            <a:pPr algn="just"/>
            <a:r>
              <a:rPr lang="el-GR" sz="2000" dirty="0">
                <a:solidFill>
                  <a:srgbClr val="000000"/>
                </a:solidFill>
                <a:latin typeface="Calibri" panose="020F0502020204030204" pitchFamily="34" charset="0"/>
                <a:cs typeface="Calibri" panose="020F0502020204030204" pitchFamily="34" charset="0"/>
              </a:rPr>
              <a:t>      - Στακτή (έλαιο από δέντρα </a:t>
            </a:r>
            <a:r>
              <a:rPr lang="el-GR" sz="2000" dirty="0" err="1">
                <a:solidFill>
                  <a:srgbClr val="000000"/>
                </a:solidFill>
                <a:latin typeface="Calibri" panose="020F0502020204030204" pitchFamily="34" charset="0"/>
                <a:cs typeface="Calibri" panose="020F0502020204030204" pitchFamily="34" charset="0"/>
              </a:rPr>
              <a:t>σμύρνη</a:t>
            </a:r>
            <a:r>
              <a:rPr lang="el-GR" sz="2000" dirty="0">
                <a:solidFill>
                  <a:srgbClr val="000000"/>
                </a:solidFill>
                <a:latin typeface="Calibri" panose="020F0502020204030204" pitchFamily="34" charset="0"/>
                <a:cs typeface="Calibri" panose="020F0502020204030204" pitchFamily="34" charset="0"/>
              </a:rPr>
              <a:t> και κανέλλα)</a:t>
            </a:r>
          </a:p>
          <a:p>
            <a:pPr algn="just"/>
            <a:r>
              <a:rPr lang="el-GR" sz="2000" b="0" u="none" strike="noStrike" dirty="0">
                <a:solidFill>
                  <a:srgbClr val="000000"/>
                </a:solidFill>
                <a:uFillTx/>
                <a:latin typeface="Calibri" panose="020F0502020204030204" pitchFamily="34" charset="0"/>
                <a:cs typeface="Calibri" panose="020F0502020204030204" pitchFamily="34" charset="0"/>
              </a:rPr>
              <a:t>      - </a:t>
            </a:r>
            <a:r>
              <a:rPr lang="el-GR" sz="2000" b="0" u="none" strike="noStrike" dirty="0" err="1">
                <a:solidFill>
                  <a:srgbClr val="000000"/>
                </a:solidFill>
                <a:uFillTx/>
                <a:latin typeface="Calibri" panose="020F0502020204030204" pitchFamily="34" charset="0"/>
                <a:cs typeface="Calibri" panose="020F0502020204030204" pitchFamily="34" charset="0"/>
              </a:rPr>
              <a:t>Οινάνθιον</a:t>
            </a:r>
            <a:r>
              <a:rPr lang="el-GR" sz="2000" b="0" u="none" strike="noStrike" dirty="0">
                <a:solidFill>
                  <a:srgbClr val="000000"/>
                </a:solidFill>
                <a:uFillTx/>
                <a:latin typeface="Calibri" panose="020F0502020204030204" pitchFamily="34" charset="0"/>
                <a:cs typeface="Calibri" panose="020F0502020204030204" pitchFamily="34" charset="0"/>
              </a:rPr>
              <a:t> (από άνθη </a:t>
            </a:r>
            <a:r>
              <a:rPr lang="el-GR" sz="2000" b="0" u="none" strike="noStrike" dirty="0" err="1">
                <a:solidFill>
                  <a:srgbClr val="000000"/>
                </a:solidFill>
                <a:uFillTx/>
                <a:latin typeface="Calibri" panose="020F0502020204030204" pitchFamily="34" charset="0"/>
                <a:cs typeface="Calibri" panose="020F0502020204030204" pitchFamily="34" charset="0"/>
              </a:rPr>
              <a:t>αγριοσταφυλιάς</a:t>
            </a:r>
            <a:r>
              <a:rPr lang="el-GR" sz="2000" b="0" u="none" strike="noStrike" dirty="0">
                <a:solidFill>
                  <a:srgbClr val="000000"/>
                </a:solidFill>
                <a:uFillTx/>
                <a:latin typeface="Calibri" panose="020F0502020204030204" pitchFamily="34" charset="0"/>
                <a:cs typeface="Calibri" panose="020F0502020204030204" pitchFamily="34" charset="0"/>
              </a:rPr>
              <a:t>)</a:t>
            </a:r>
          </a:p>
          <a:p>
            <a:pPr algn="just"/>
            <a:r>
              <a:rPr lang="el-GR" sz="2000" dirty="0">
                <a:solidFill>
                  <a:srgbClr val="000000"/>
                </a:solidFill>
                <a:latin typeface="Calibri" panose="020F0502020204030204" pitchFamily="34" charset="0"/>
                <a:cs typeface="Calibri" panose="020F0502020204030204" pitchFamily="34" charset="0"/>
              </a:rPr>
              <a:t>      - Πολλά άλλα (</a:t>
            </a:r>
            <a:r>
              <a:rPr lang="el-GR" sz="2000" dirty="0" err="1">
                <a:solidFill>
                  <a:srgbClr val="000000"/>
                </a:solidFill>
                <a:latin typeface="Calibri" panose="020F0502020204030204" pitchFamily="34" charset="0"/>
                <a:cs typeface="Calibri" panose="020F0502020204030204" pitchFamily="34" charset="0"/>
              </a:rPr>
              <a:t>βάλσαμον</a:t>
            </a:r>
            <a:r>
              <a:rPr lang="el-GR" sz="2000" dirty="0">
                <a:solidFill>
                  <a:srgbClr val="000000"/>
                </a:solidFill>
                <a:latin typeface="Calibri" panose="020F0502020204030204" pitchFamily="34" charset="0"/>
                <a:cs typeface="Calibri" panose="020F0502020204030204" pitchFamily="34" charset="0"/>
              </a:rPr>
              <a:t>, μόσχος, </a:t>
            </a:r>
            <a:r>
              <a:rPr lang="el-GR" sz="2000" dirty="0" err="1">
                <a:solidFill>
                  <a:srgbClr val="000000"/>
                </a:solidFill>
                <a:latin typeface="Calibri" panose="020F0502020204030204" pitchFamily="34" charset="0"/>
                <a:cs typeface="Calibri" panose="020F0502020204030204" pitchFamily="34" charset="0"/>
              </a:rPr>
              <a:t>κ.λπ</a:t>
            </a:r>
            <a:r>
              <a:rPr lang="el-GR" sz="2000" dirty="0">
                <a:solidFill>
                  <a:srgbClr val="000000"/>
                </a:solidFill>
                <a:latin typeface="Calibri" panose="020F0502020204030204" pitchFamily="34" charset="0"/>
                <a:cs typeface="Calibri" panose="020F0502020204030204" pitchFamily="34" charset="0"/>
              </a:rPr>
              <a:t>)</a:t>
            </a:r>
            <a:endParaRPr lang="el-GR" sz="2000" b="0" u="none" strike="noStrike" dirty="0">
              <a:solidFill>
                <a:srgbClr val="000000"/>
              </a:solidFill>
              <a:uFillTx/>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v"/>
            </a:pPr>
            <a:r>
              <a:rPr lang="el-GR" sz="2000" b="0" u="none" strike="noStrike" dirty="0">
                <a:solidFill>
                  <a:srgbClr val="000000"/>
                </a:solidFill>
                <a:uFillTx/>
                <a:latin typeface="Calibri" panose="020F0502020204030204" pitchFamily="34" charset="0"/>
                <a:cs typeface="Calibri" panose="020F0502020204030204" pitchFamily="34" charset="0"/>
              </a:rPr>
              <a:t>Πολλές πρώτες ύλες εισάγονταν από την Ανατολή</a:t>
            </a:r>
          </a:p>
          <a:p>
            <a:pPr marL="342900" indent="-342900" algn="just">
              <a:buFont typeface="Wingdings" panose="05000000000000000000" pitchFamily="2" charset="2"/>
              <a:buChar char="v"/>
            </a:pPr>
            <a:r>
              <a:rPr lang="el-GR" sz="2000" dirty="0">
                <a:solidFill>
                  <a:srgbClr val="000000"/>
                </a:solidFill>
                <a:latin typeface="Calibri" panose="020F0502020204030204" pitchFamily="34" charset="0"/>
                <a:cs typeface="Calibri" panose="020F0502020204030204" pitchFamily="34" charset="0"/>
              </a:rPr>
              <a:t>Τα αρώματα τοποθετούνταν σε μυροδοχεία (ειδικά φιαλίδια με ψηλό, στενό λαιμό και πώμα.</a:t>
            </a:r>
            <a:endParaRPr lang="el-GR" sz="2000" b="0" u="none" strike="noStrike" dirty="0">
              <a:solidFill>
                <a:srgbClr val="000000"/>
              </a:solidFill>
              <a:uFillTx/>
              <a:latin typeface="Calibri" panose="020F0502020204030204" pitchFamily="34" charset="0"/>
              <a:cs typeface="Calibri" panose="020F0502020204030204" pitchFamily="34" charset="0"/>
            </a:endParaRPr>
          </a:p>
        </p:txBody>
      </p:sp>
      <p:pic>
        <p:nvPicPr>
          <p:cNvPr id="8" name="Εικόνα 7"/>
          <p:cNvPicPr/>
          <p:nvPr/>
        </p:nvPicPr>
        <p:blipFill>
          <a:blip r:embed="rId2" cstate="print"/>
          <a:stretch/>
        </p:blipFill>
        <p:spPr>
          <a:xfrm>
            <a:off x="3563888" y="4725144"/>
            <a:ext cx="2592288" cy="1512168"/>
          </a:xfrm>
          <a:prstGeom prst="rect">
            <a:avLst/>
          </a:prstGeom>
          <a:ln w="0">
            <a:noFill/>
          </a:ln>
        </p:spPr>
      </p:pic>
    </p:spTree>
    <p:extLst>
      <p:ext uri="{BB962C8B-B14F-4D97-AF65-F5344CB8AC3E}">
        <p14:creationId xmlns:p14="http://schemas.microsoft.com/office/powerpoint/2010/main" xmlns="" val="176593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barn(inVertical)">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barn(inVertical)">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barn(inVertical)">
                                      <p:cBhvr>
                                        <p:cTn id="17" dur="500"/>
                                        <p:tgtEl>
                                          <p:spTgt spid="2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0">
                                            <p:txEl>
                                              <p:pRg st="3" end="3"/>
                                            </p:txEl>
                                          </p:spTgt>
                                        </p:tgtEl>
                                        <p:attrNameLst>
                                          <p:attrName>style.visibility</p:attrName>
                                        </p:attrNameLst>
                                      </p:cBhvr>
                                      <p:to>
                                        <p:strVal val="visible"/>
                                      </p:to>
                                    </p:set>
                                    <p:animEffect transition="in" filter="barn(inVertical)">
                                      <p:cBhvr>
                                        <p:cTn id="22" dur="500"/>
                                        <p:tgtEl>
                                          <p:spTgt spid="2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0">
                                            <p:txEl>
                                              <p:pRg st="4" end="4"/>
                                            </p:txEl>
                                          </p:spTgt>
                                        </p:tgtEl>
                                        <p:attrNameLst>
                                          <p:attrName>style.visibility</p:attrName>
                                        </p:attrNameLst>
                                      </p:cBhvr>
                                      <p:to>
                                        <p:strVal val="visible"/>
                                      </p:to>
                                    </p:set>
                                    <p:animEffect transition="in" filter="barn(inVertical)">
                                      <p:cBhvr>
                                        <p:cTn id="27" dur="500"/>
                                        <p:tgtEl>
                                          <p:spTgt spid="2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0">
                                            <p:txEl>
                                              <p:pRg st="5" end="5"/>
                                            </p:txEl>
                                          </p:spTgt>
                                        </p:tgtEl>
                                        <p:attrNameLst>
                                          <p:attrName>style.visibility</p:attrName>
                                        </p:attrNameLst>
                                      </p:cBhvr>
                                      <p:to>
                                        <p:strVal val="visible"/>
                                      </p:to>
                                    </p:set>
                                    <p:animEffect transition="in" filter="barn(inVertical)">
                                      <p:cBhvr>
                                        <p:cTn id="32" dur="500"/>
                                        <p:tgtEl>
                                          <p:spTgt spid="27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0">
                                            <p:txEl>
                                              <p:pRg st="6" end="6"/>
                                            </p:txEl>
                                          </p:spTgt>
                                        </p:tgtEl>
                                        <p:attrNameLst>
                                          <p:attrName>style.visibility</p:attrName>
                                        </p:attrNameLst>
                                      </p:cBhvr>
                                      <p:to>
                                        <p:strVal val="visible"/>
                                      </p:to>
                                    </p:set>
                                    <p:animEffect transition="in" filter="barn(inVertical)">
                                      <p:cBhvr>
                                        <p:cTn id="37" dur="500"/>
                                        <p:tgtEl>
                                          <p:spTgt spid="27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0">
                                            <p:txEl>
                                              <p:pRg st="7" end="7"/>
                                            </p:txEl>
                                          </p:spTgt>
                                        </p:tgtEl>
                                        <p:attrNameLst>
                                          <p:attrName>style.visibility</p:attrName>
                                        </p:attrNameLst>
                                      </p:cBhvr>
                                      <p:to>
                                        <p:strVal val="visible"/>
                                      </p:to>
                                    </p:set>
                                    <p:animEffect transition="in" filter="barn(inVertical)">
                                      <p:cBhvr>
                                        <p:cTn id="42" dur="500"/>
                                        <p:tgtEl>
                                          <p:spTgt spid="27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0">
                                            <p:txEl>
                                              <p:pRg st="8" end="8"/>
                                            </p:txEl>
                                          </p:spTgt>
                                        </p:tgtEl>
                                        <p:attrNameLst>
                                          <p:attrName>style.visibility</p:attrName>
                                        </p:attrNameLst>
                                      </p:cBhvr>
                                      <p:to>
                                        <p:strVal val="visible"/>
                                      </p:to>
                                    </p:set>
                                    <p:animEffect transition="in" filter="barn(inVertical)">
                                      <p:cBhvr>
                                        <p:cTn id="47" dur="500"/>
                                        <p:tgtEl>
                                          <p:spTgt spid="27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70">
                                            <p:txEl>
                                              <p:pRg st="9" end="9"/>
                                            </p:txEl>
                                          </p:spTgt>
                                        </p:tgtEl>
                                        <p:attrNameLst>
                                          <p:attrName>style.visibility</p:attrName>
                                        </p:attrNameLst>
                                      </p:cBhvr>
                                      <p:to>
                                        <p:strVal val="visible"/>
                                      </p:to>
                                    </p:set>
                                    <p:animEffect transition="in" filter="barn(inVertical)">
                                      <p:cBhvr>
                                        <p:cTn id="52" dur="500"/>
                                        <p:tgtEl>
                                          <p:spTgt spid="27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p:cNvSpPr>
          <p:nvPr>
            <p:ph type="title"/>
          </p:nvPr>
        </p:nvSpPr>
        <p:spPr>
          <a:xfrm>
            <a:off x="3275856" y="404664"/>
            <a:ext cx="2250856" cy="576064"/>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Διατροφή</a:t>
            </a:r>
          </a:p>
        </p:txBody>
      </p:sp>
      <p:sp>
        <p:nvSpPr>
          <p:cNvPr id="291" name="PlaceHolder 3"/>
          <p:cNvSpPr>
            <a:spLocks noGrp="1"/>
          </p:cNvSpPr>
          <p:nvPr>
            <p:ph/>
          </p:nvPr>
        </p:nvSpPr>
        <p:spPr>
          <a:xfrm>
            <a:off x="323528" y="1052736"/>
            <a:ext cx="8686080" cy="4320480"/>
          </a:xfrm>
          <a:prstGeom prst="rect">
            <a:avLst/>
          </a:prstGeom>
          <a:noFill/>
          <a:ln w="0">
            <a:noFill/>
          </a:ln>
        </p:spPr>
        <p:txBody>
          <a:bodyPr lIns="0" tIns="0" rIns="0" bIns="0" anchor="t">
            <a:normAutofit/>
          </a:bodyPr>
          <a:lstStyle/>
          <a:p>
            <a:pPr indent="0">
              <a:buNone/>
            </a:pPr>
            <a:r>
              <a:rPr lang="el-GR" sz="2000" b="0" u="none" strike="noStrike" dirty="0">
                <a:solidFill>
                  <a:srgbClr val="000000"/>
                </a:solidFill>
                <a:uFillTx/>
                <a:latin typeface="Calibri" panose="020F0502020204030204" pitchFamily="34" charset="0"/>
                <a:cs typeface="Calibri" panose="020F0502020204030204" pitchFamily="34" charset="0"/>
              </a:rPr>
              <a:t>Τα γεύματα αποτελούσαν βασική οικογενειακή περίσταση.</a:t>
            </a:r>
          </a:p>
          <a:p>
            <a:pPr indent="0">
              <a:buNone/>
            </a:pPr>
            <a:r>
              <a:rPr lang="el-GR" sz="2000" dirty="0">
                <a:solidFill>
                  <a:srgbClr val="000000"/>
                </a:solidFill>
                <a:latin typeface="Calibri" panose="020F0502020204030204" pitchFamily="34" charset="0"/>
                <a:cs typeface="Calibri" panose="020F0502020204030204" pitchFamily="34" charset="0"/>
              </a:rPr>
              <a:t>Τρώγανε το «άριστον» (πρώτο φαγητό της ημέρας, όχι το πρωινό), το γεύμα (το απόγευμα) και το δείπνο.</a:t>
            </a:r>
            <a:endParaRPr lang="el-GR" sz="2000" b="0" u="none" strike="noStrike" dirty="0">
              <a:solidFill>
                <a:srgbClr val="000000"/>
              </a:solidFill>
              <a:uFillTx/>
              <a:latin typeface="Calibri" panose="020F0502020204030204" pitchFamily="34" charset="0"/>
              <a:cs typeface="Calibri" panose="020F0502020204030204" pitchFamily="34" charset="0"/>
            </a:endParaRPr>
          </a:p>
          <a:p>
            <a:pPr marL="342900" indent="-342900" algn="just">
              <a:buFontTx/>
              <a:buChar char="-"/>
            </a:pPr>
            <a:r>
              <a:rPr lang="el-GR" sz="2000" b="0" u="sng" strike="noStrike" dirty="0">
                <a:solidFill>
                  <a:srgbClr val="000000"/>
                </a:solidFill>
                <a:uFillTx/>
                <a:latin typeface="Calibri" panose="020F0502020204030204" pitchFamily="34" charset="0"/>
                <a:cs typeface="Calibri" panose="020F0502020204030204" pitchFamily="34" charset="0"/>
              </a:rPr>
              <a:t>Βασικό ρόλο </a:t>
            </a:r>
            <a:r>
              <a:rPr lang="el-GR" sz="2000" b="0" strike="noStrike" dirty="0">
                <a:solidFill>
                  <a:srgbClr val="000000"/>
                </a:solidFill>
                <a:uFillTx/>
                <a:latin typeface="Calibri" panose="020F0502020204030204" pitchFamily="34" charset="0"/>
                <a:cs typeface="Calibri" panose="020F0502020204030204" pitchFamily="34" charset="0"/>
              </a:rPr>
              <a:t>στη διατροφή </a:t>
            </a:r>
            <a:r>
              <a:rPr lang="el-GR" sz="2000" b="0" u="none" strike="noStrike" dirty="0">
                <a:solidFill>
                  <a:srgbClr val="000000"/>
                </a:solidFill>
                <a:uFillTx/>
                <a:latin typeface="Calibri" panose="020F0502020204030204" pitchFamily="34" charset="0"/>
                <a:cs typeface="Calibri" panose="020F0502020204030204" pitchFamily="34" charset="0"/>
              </a:rPr>
              <a:t>είχαν: το ψωμί, τα λαχανικά, τα όσπρια και τα δημητριακά</a:t>
            </a:r>
          </a:p>
          <a:p>
            <a:pPr marL="342900" indent="-342900" algn="just">
              <a:buFontTx/>
              <a:buChar char="-"/>
            </a:pPr>
            <a:r>
              <a:rPr lang="el-GR" sz="2000" dirty="0">
                <a:solidFill>
                  <a:srgbClr val="000000"/>
                </a:solidFill>
                <a:latin typeface="Calibri" panose="020F0502020204030204" pitchFamily="34" charset="0"/>
                <a:cs typeface="Calibri" panose="020F0502020204030204" pitchFamily="34" charset="0"/>
              </a:rPr>
              <a:t>Τα μαγειρεύανε κυρίως βραστά, όπως η βυζαντινή παροιμία «αργώ </a:t>
            </a:r>
            <a:r>
              <a:rPr lang="el-GR" sz="2000" dirty="0" err="1">
                <a:solidFill>
                  <a:srgbClr val="000000"/>
                </a:solidFill>
                <a:latin typeface="Calibri" panose="020F0502020204030204" pitchFamily="34" charset="0"/>
                <a:cs typeface="Calibri" panose="020F0502020204030204" pitchFamily="34" charset="0"/>
              </a:rPr>
              <a:t>μαγείρω</a:t>
            </a:r>
            <a:r>
              <a:rPr lang="el-GR" sz="2000" dirty="0">
                <a:solidFill>
                  <a:srgbClr val="000000"/>
                </a:solidFill>
                <a:latin typeface="Calibri" panose="020F0502020204030204" pitchFamily="34" charset="0"/>
                <a:cs typeface="Calibri" panose="020F0502020204030204" pitchFamily="34" charset="0"/>
              </a:rPr>
              <a:t> πάντα </a:t>
            </a:r>
            <a:r>
              <a:rPr lang="el-GR" sz="2000" dirty="0" err="1">
                <a:solidFill>
                  <a:srgbClr val="000000"/>
                </a:solidFill>
                <a:latin typeface="Calibri" panose="020F0502020204030204" pitchFamily="34" charset="0"/>
                <a:cs typeface="Calibri" panose="020F0502020204030204" pitchFamily="34" charset="0"/>
              </a:rPr>
              <a:t>εκζεστά</a:t>
            </a:r>
            <a:r>
              <a:rPr lang="el-GR" sz="2000" dirty="0">
                <a:solidFill>
                  <a:srgbClr val="000000"/>
                </a:solidFill>
                <a:latin typeface="Calibri" panose="020F0502020204030204" pitchFamily="34" charset="0"/>
                <a:cs typeface="Calibri" panose="020F0502020204030204" pitchFamily="34" charset="0"/>
              </a:rPr>
              <a:t>».</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Τρώγανε πουλερικά (υπήρχαν σε πολλά σπίτια) και αυγά (τα φτιάχνανε σφουγγάτα-ομελέτες)</a:t>
            </a:r>
          </a:p>
          <a:p>
            <a:pPr marL="342900" indent="-342900" algn="just">
              <a:buFontTx/>
              <a:buChar char="-"/>
            </a:pPr>
            <a:r>
              <a:rPr lang="el-GR" sz="2000" dirty="0">
                <a:solidFill>
                  <a:srgbClr val="000000"/>
                </a:solidFill>
                <a:latin typeface="Calibri" panose="020F0502020204030204" pitchFamily="34" charset="0"/>
                <a:cs typeface="Calibri" panose="020F0502020204030204" pitchFamily="34" charset="0"/>
              </a:rPr>
              <a:t>Έφτιαχναν τυριά από γάλα, όπως ανθότυρο, </a:t>
            </a:r>
            <a:r>
              <a:rPr lang="el-GR" sz="2000" dirty="0" err="1">
                <a:solidFill>
                  <a:srgbClr val="000000"/>
                </a:solidFill>
                <a:latin typeface="Calibri" panose="020F0502020204030204" pitchFamily="34" charset="0"/>
                <a:cs typeface="Calibri" panose="020F0502020204030204" pitchFamily="34" charset="0"/>
              </a:rPr>
              <a:t>κεφαλίτζιν</a:t>
            </a:r>
            <a:r>
              <a:rPr lang="el-GR" sz="2000" dirty="0">
                <a:solidFill>
                  <a:srgbClr val="000000"/>
                </a:solidFill>
                <a:latin typeface="Calibri" panose="020F0502020204030204" pitchFamily="34" charset="0"/>
                <a:cs typeface="Calibri" panose="020F0502020204030204" pitchFamily="34" charset="0"/>
              </a:rPr>
              <a:t>.</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Το κρέας ήταν πολυτέλεια και το αρνί και κατσίκι ήταν στα τραπέζια των πλουσίων.</a:t>
            </a:r>
          </a:p>
          <a:p>
            <a:pPr marL="342900" indent="-342900" algn="just">
              <a:buFontTx/>
              <a:buChar char="-"/>
            </a:pPr>
            <a:r>
              <a:rPr lang="el-GR" sz="2000" b="0" u="none" strike="noStrike" dirty="0">
                <a:solidFill>
                  <a:srgbClr val="000000"/>
                </a:solidFill>
                <a:uFillTx/>
                <a:latin typeface="Calibri" panose="020F0502020204030204" pitchFamily="34" charset="0"/>
                <a:cs typeface="Calibri" panose="020F0502020204030204" pitchFamily="34" charset="0"/>
              </a:rPr>
              <a:t>Τα κρασιά συνόδευαν τα τραπεζώματα, μαζί με μελωμένα και σιροπιαστά γλυκά.</a:t>
            </a:r>
          </a:p>
        </p:txBody>
      </p:sp>
      <p:pic>
        <p:nvPicPr>
          <p:cNvPr id="11266" name="Picture 2" descr="Ένα βυζαντινό δείπνο. - ppt κατέβασμα"/>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88224" y="5085184"/>
            <a:ext cx="2232247" cy="1674185"/>
          </a:xfrm>
          <a:prstGeom prst="rect">
            <a:avLst/>
          </a:prstGeom>
          <a:noFill/>
          <a:extLst>
            <a:ext uri="{909E8E84-426E-40DD-AFC4-6F175D3DCCD1}">
              <a14:hiddenFill xmlns:a14="http://schemas.microsoft.com/office/drawing/2010/main" xmlns="">
                <a:solidFill>
                  <a:srgbClr val="FFFFFF"/>
                </a:solidFill>
              </a14:hiddenFill>
            </a:ext>
          </a:extLst>
        </p:spPr>
      </p:pic>
      <p:pic>
        <p:nvPicPr>
          <p:cNvPr id="11268" name="Picture 4" descr="gastronomion: Η ΔΙΑΤΡΟΦΗ ΣΤΟ ΒΥΖΑΝΤΙΟ"/>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7944" y="5094124"/>
            <a:ext cx="1725386" cy="1512168"/>
          </a:xfrm>
          <a:prstGeom prst="rect">
            <a:avLst/>
          </a:prstGeom>
          <a:noFill/>
          <a:extLst>
            <a:ext uri="{909E8E84-426E-40DD-AFC4-6F175D3DCCD1}">
              <a14:hiddenFill xmlns:a14="http://schemas.microsoft.com/office/drawing/2010/main" xmlns="">
                <a:solidFill>
                  <a:srgbClr val="FFFFFF"/>
                </a:solidFill>
              </a14:hiddenFill>
            </a:ext>
          </a:extLst>
        </p:spPr>
      </p:pic>
      <p:pic>
        <p:nvPicPr>
          <p:cNvPr id="11270" name="Picture 6" descr="Αρχαίων και Βυζαντινών γεύσεις μέσα από διαφορετικές οπτικές (Β΄ μέρος)"/>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35696" y="5117107"/>
            <a:ext cx="1584176" cy="143933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animEffect transition="in" filter="fade">
                                      <p:cBhvr>
                                        <p:cTn id="7" dur="500"/>
                                        <p:tgtEl>
                                          <p:spTgt spid="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1">
                                            <p:txEl>
                                              <p:pRg st="1" end="1"/>
                                            </p:txEl>
                                          </p:spTgt>
                                        </p:tgtEl>
                                        <p:attrNameLst>
                                          <p:attrName>style.visibility</p:attrName>
                                        </p:attrNameLst>
                                      </p:cBhvr>
                                      <p:to>
                                        <p:strVal val="visible"/>
                                      </p:to>
                                    </p:set>
                                    <p:animEffect transition="in" filter="fade">
                                      <p:cBhvr>
                                        <p:cTn id="12" dur="500"/>
                                        <p:tgtEl>
                                          <p:spTgt spid="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1">
                                            <p:txEl>
                                              <p:pRg st="2" end="2"/>
                                            </p:txEl>
                                          </p:spTgt>
                                        </p:tgtEl>
                                        <p:attrNameLst>
                                          <p:attrName>style.visibility</p:attrName>
                                        </p:attrNameLst>
                                      </p:cBhvr>
                                      <p:to>
                                        <p:strVal val="visible"/>
                                      </p:to>
                                    </p:set>
                                    <p:animEffect transition="in" filter="fade">
                                      <p:cBhvr>
                                        <p:cTn id="17" dur="500"/>
                                        <p:tgtEl>
                                          <p:spTgt spid="2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1">
                                            <p:txEl>
                                              <p:pRg st="3" end="3"/>
                                            </p:txEl>
                                          </p:spTgt>
                                        </p:tgtEl>
                                        <p:attrNameLst>
                                          <p:attrName>style.visibility</p:attrName>
                                        </p:attrNameLst>
                                      </p:cBhvr>
                                      <p:to>
                                        <p:strVal val="visible"/>
                                      </p:to>
                                    </p:set>
                                    <p:animEffect transition="in" filter="fade">
                                      <p:cBhvr>
                                        <p:cTn id="22" dur="500"/>
                                        <p:tgtEl>
                                          <p:spTgt spid="2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1">
                                            <p:txEl>
                                              <p:pRg st="4" end="4"/>
                                            </p:txEl>
                                          </p:spTgt>
                                        </p:tgtEl>
                                        <p:attrNameLst>
                                          <p:attrName>style.visibility</p:attrName>
                                        </p:attrNameLst>
                                      </p:cBhvr>
                                      <p:to>
                                        <p:strVal val="visible"/>
                                      </p:to>
                                    </p:set>
                                    <p:animEffect transition="in" filter="fade">
                                      <p:cBhvr>
                                        <p:cTn id="27" dur="500"/>
                                        <p:tgtEl>
                                          <p:spTgt spid="2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1">
                                            <p:txEl>
                                              <p:pRg st="5" end="5"/>
                                            </p:txEl>
                                          </p:spTgt>
                                        </p:tgtEl>
                                        <p:attrNameLst>
                                          <p:attrName>style.visibility</p:attrName>
                                        </p:attrNameLst>
                                      </p:cBhvr>
                                      <p:to>
                                        <p:strVal val="visible"/>
                                      </p:to>
                                    </p:set>
                                    <p:animEffect transition="in" filter="fade">
                                      <p:cBhvr>
                                        <p:cTn id="32" dur="500"/>
                                        <p:tgtEl>
                                          <p:spTgt spid="29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1">
                                            <p:txEl>
                                              <p:pRg st="6" end="6"/>
                                            </p:txEl>
                                          </p:spTgt>
                                        </p:tgtEl>
                                        <p:attrNameLst>
                                          <p:attrName>style.visibility</p:attrName>
                                        </p:attrNameLst>
                                      </p:cBhvr>
                                      <p:to>
                                        <p:strVal val="visible"/>
                                      </p:to>
                                    </p:set>
                                    <p:animEffect transition="in" filter="fade">
                                      <p:cBhvr>
                                        <p:cTn id="37" dur="500"/>
                                        <p:tgtEl>
                                          <p:spTgt spid="29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1">
                                            <p:txEl>
                                              <p:pRg st="7" end="7"/>
                                            </p:txEl>
                                          </p:spTgt>
                                        </p:tgtEl>
                                        <p:attrNameLst>
                                          <p:attrName>style.visibility</p:attrName>
                                        </p:attrNameLst>
                                      </p:cBhvr>
                                      <p:to>
                                        <p:strVal val="visible"/>
                                      </p:to>
                                    </p:set>
                                    <p:animEffect transition="in" filter="fade">
                                      <p:cBhvr>
                                        <p:cTn id="42" dur="500"/>
                                        <p:tgtEl>
                                          <p:spTgt spid="2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title"/>
          </p:nvPr>
        </p:nvSpPr>
        <p:spPr>
          <a:xfrm>
            <a:off x="3419872" y="404664"/>
            <a:ext cx="2592288" cy="504056"/>
          </a:xfrm>
          <a:prstGeom prst="rect">
            <a:avLst/>
          </a:prstGeom>
          <a:noFill/>
          <a:ln w="0">
            <a:noFill/>
          </a:ln>
        </p:spPr>
        <p:txBody>
          <a:bodyPr lIns="0" tIns="0" rIns="0" bIns="0" anchor="ctr">
            <a:noAutofit/>
          </a:bodyPr>
          <a:lstStyle/>
          <a:p>
            <a:pPr>
              <a:tabLst>
                <a:tab pos="0" algn="l"/>
              </a:tabLst>
            </a:pPr>
            <a:r>
              <a:rPr lang="el-GR" sz="2400" b="1" dirty="0">
                <a:solidFill>
                  <a:schemeClr val="dk2"/>
                </a:solidFill>
                <a:latin typeface="Calibri" panose="020F0502020204030204" pitchFamily="34" charset="0"/>
                <a:ea typeface="Microsoft YaHei"/>
                <a:cs typeface="Calibri" panose="020F0502020204030204" pitchFamily="34" charset="0"/>
              </a:rPr>
              <a:t>   Εργασία</a:t>
            </a:r>
          </a:p>
        </p:txBody>
      </p:sp>
      <p:sp>
        <p:nvSpPr>
          <p:cNvPr id="293" name="PlaceHolder 2"/>
          <p:cNvSpPr>
            <a:spLocks noGrp="1"/>
          </p:cNvSpPr>
          <p:nvPr>
            <p:ph/>
          </p:nvPr>
        </p:nvSpPr>
        <p:spPr>
          <a:xfrm>
            <a:off x="304920" y="1081614"/>
            <a:ext cx="8686080" cy="3456384"/>
          </a:xfrm>
          <a:prstGeom prst="rect">
            <a:avLst/>
          </a:prstGeom>
          <a:noFill/>
          <a:ln w="0">
            <a:noFill/>
          </a:ln>
        </p:spPr>
        <p:txBody>
          <a:bodyPr lIns="0" tIns="0" rIns="0" bIns="0" anchor="t">
            <a:normAutofit/>
          </a:bodyPr>
          <a:lstStyle/>
          <a:p>
            <a:r>
              <a:rPr lang="el-GR" sz="2000" dirty="0">
                <a:solidFill>
                  <a:srgbClr val="000000"/>
                </a:solidFill>
                <a:latin typeface="Calibri" panose="020F0502020204030204" pitchFamily="34" charset="0"/>
                <a:cs typeface="Calibri" panose="020F0502020204030204" pitchFamily="34" charset="0"/>
              </a:rPr>
              <a:t>Η άσκηση των επαγγελμάτων ήταν ελεγχόμενη από το κράτος και οργανωμένη σε συντεχνίες.</a:t>
            </a:r>
          </a:p>
          <a:p>
            <a:endParaRPr lang="el-GR" sz="2000" dirty="0">
              <a:solidFill>
                <a:srgbClr val="000000"/>
              </a:solidFill>
              <a:latin typeface="Calibri" panose="020F0502020204030204" pitchFamily="34" charset="0"/>
              <a:cs typeface="Calibri" panose="020F0502020204030204" pitchFamily="34" charset="0"/>
            </a:endParaRPr>
          </a:p>
          <a:p>
            <a:r>
              <a:rPr lang="el-GR" sz="2000" b="1" u="sng" dirty="0">
                <a:solidFill>
                  <a:srgbClr val="000000"/>
                </a:solidFill>
                <a:latin typeface="Calibri" panose="020F0502020204030204" pitchFamily="34" charset="0"/>
                <a:cs typeface="Calibri" panose="020F0502020204030204" pitchFamily="34" charset="0"/>
              </a:rPr>
              <a:t>Επαγγέλματα</a:t>
            </a:r>
            <a:r>
              <a:rPr lang="el-GR" sz="2000" dirty="0">
                <a:solidFill>
                  <a:srgbClr val="000000"/>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el-GR" sz="2000" dirty="0">
                <a:solidFill>
                  <a:srgbClr val="000000"/>
                </a:solidFill>
                <a:latin typeface="Calibri" panose="020F0502020204030204" pitchFamily="34" charset="0"/>
                <a:cs typeface="Calibri" panose="020F0502020204030204" pitchFamily="34" charset="0"/>
              </a:rPr>
              <a:t>Βασικά ήταν κρατικοί υπάλληλοι (όπως δικηγόροι, λογιστές, γραμματείς)</a:t>
            </a:r>
          </a:p>
          <a:p>
            <a:pPr marL="342900" indent="-342900">
              <a:buFont typeface="Arial" panose="020B0604020202020204" pitchFamily="34" charset="0"/>
              <a:buChar char="•"/>
            </a:pPr>
            <a:r>
              <a:rPr lang="el-GR" sz="2000" dirty="0">
                <a:solidFill>
                  <a:srgbClr val="000000"/>
                </a:solidFill>
                <a:latin typeface="Calibri" panose="020F0502020204030204" pitchFamily="34" charset="0"/>
                <a:cs typeface="Calibri" panose="020F0502020204030204" pitchFamily="34" charset="0"/>
              </a:rPr>
              <a:t>Έμποροι και τραπεζίτες</a:t>
            </a:r>
          </a:p>
          <a:p>
            <a:pPr marL="342900" indent="-342900">
              <a:buFont typeface="Arial" panose="020B0604020202020204" pitchFamily="34" charset="0"/>
              <a:buChar char="•"/>
            </a:pPr>
            <a:r>
              <a:rPr lang="el-GR" sz="2000" dirty="0">
                <a:solidFill>
                  <a:srgbClr val="000000"/>
                </a:solidFill>
                <a:latin typeface="Calibri" panose="020F0502020204030204" pitchFamily="34" charset="0"/>
                <a:cs typeface="Calibri" panose="020F0502020204030204" pitchFamily="34" charset="0"/>
              </a:rPr>
              <a:t>Βιοτέχνες και παραγωγοί τροφίμων</a:t>
            </a:r>
          </a:p>
          <a:p>
            <a:pPr marL="342900" indent="-342900">
              <a:buFont typeface="Arial" panose="020B0604020202020204" pitchFamily="34" charset="0"/>
              <a:buChar char="•"/>
            </a:pPr>
            <a:r>
              <a:rPr lang="el-GR" sz="2000" dirty="0">
                <a:solidFill>
                  <a:srgbClr val="000000"/>
                </a:solidFill>
                <a:latin typeface="Calibri" panose="020F0502020204030204" pitchFamily="34" charset="0"/>
                <a:cs typeface="Calibri" panose="020F0502020204030204" pitchFamily="34" charset="0"/>
              </a:rPr>
              <a:t>Αμπελουργοί, πλοιοκτήτες</a:t>
            </a:r>
          </a:p>
          <a:p>
            <a:pPr marL="342900" indent="-342900">
              <a:buFont typeface="Arial" panose="020B0604020202020204" pitchFamily="34" charset="0"/>
              <a:buChar char="•"/>
            </a:pPr>
            <a:r>
              <a:rPr lang="el-GR" sz="2000" dirty="0">
                <a:solidFill>
                  <a:srgbClr val="000000"/>
                </a:solidFill>
                <a:latin typeface="Calibri" panose="020F0502020204030204" pitchFamily="34" charset="0"/>
                <a:cs typeface="Calibri" panose="020F0502020204030204" pitchFamily="34" charset="0"/>
              </a:rPr>
              <a:t>Αρτοποιοί και παραγωγοί κρέατος</a:t>
            </a:r>
          </a:p>
          <a:p>
            <a:pPr marL="342900" indent="-342900">
              <a:buFont typeface="Arial" panose="020B0604020202020204" pitchFamily="34" charset="0"/>
              <a:buChar char="•"/>
            </a:pPr>
            <a:r>
              <a:rPr lang="el-GR" sz="2000" dirty="0">
                <a:solidFill>
                  <a:srgbClr val="000000"/>
                </a:solidFill>
                <a:latin typeface="Calibri" panose="020F0502020204030204" pitchFamily="34" charset="0"/>
                <a:cs typeface="Calibri" panose="020F0502020204030204" pitchFamily="34" charset="0"/>
              </a:rPr>
              <a:t>Μικροκαλλιεργητές (το μεγαλύτερο μέρος του πληθυσμού, που είχαν τη δική τους γη)</a:t>
            </a:r>
          </a:p>
          <a:p>
            <a:pPr indent="0">
              <a:buNone/>
            </a:pPr>
            <a:endParaRPr lang="el-GR" sz="2000" b="0" u="none" strike="noStrike" dirty="0">
              <a:solidFill>
                <a:srgbClr val="000000"/>
              </a:solidFill>
              <a:uFillTx/>
              <a:latin typeface="Calibri" panose="020F0502020204030204" pitchFamily="34" charset="0"/>
              <a:cs typeface="Calibri" panose="020F0502020204030204" pitchFamily="34" charset="0"/>
            </a:endParaRPr>
          </a:p>
        </p:txBody>
      </p:sp>
      <p:pic>
        <p:nvPicPr>
          <p:cNvPr id="13314" name="Picture 2" descr="ΤΟ ΕΠΑΓΓΕΛΜΑ ΤΟΥ ΕΛΕΥΘΕΡΟΥ ΓΕΩΡΓΟΥ | ΕΠΑΓΓΕΛΜΑΤΑ ΣΤΟ ΒΥΖΑΝΤΙΟ"/>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4581128"/>
            <a:ext cx="2304256" cy="1884523"/>
          </a:xfrm>
          <a:prstGeom prst="rect">
            <a:avLst/>
          </a:prstGeom>
          <a:noFill/>
          <a:extLst>
            <a:ext uri="{909E8E84-426E-40DD-AFC4-6F175D3DCCD1}">
              <a14:hiddenFill xmlns:a14="http://schemas.microsoft.com/office/drawing/2010/main" xmlns="">
                <a:solidFill>
                  <a:srgbClr val="FFFFFF"/>
                </a:solidFill>
              </a14:hiddenFill>
            </a:ext>
          </a:extLst>
        </p:spPr>
      </p:pic>
      <p:pic>
        <p:nvPicPr>
          <p:cNvPr id="13316" name="Picture 4" descr="ΤΟ ΕΠΑΓΓΕΛΜΑ ΤΟΥ ΕΛΕΥΘΕΡΟΥ ΓΕΩΡΓΟΥ | ΕΠΑΓΓΕΛΜΑΤΑ ΣΤΟ ΒΥΖΑΝΤΙΟ"/>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72200" y="4584175"/>
            <a:ext cx="2409825" cy="1895476"/>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descr="Η Τεχνολογία στο Βυζάντιο – Cognosco Tea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5856" y="4722509"/>
            <a:ext cx="2592288" cy="162943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animEffect transition="in" filter="fade">
                                      <p:cBhvr>
                                        <p:cTn id="7" dur="500"/>
                                        <p:tgtEl>
                                          <p:spTgt spid="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3">
                                            <p:txEl>
                                              <p:pRg st="2" end="2"/>
                                            </p:txEl>
                                          </p:spTgt>
                                        </p:tgtEl>
                                        <p:attrNameLst>
                                          <p:attrName>style.visibility</p:attrName>
                                        </p:attrNameLst>
                                      </p:cBhvr>
                                      <p:to>
                                        <p:strVal val="visible"/>
                                      </p:to>
                                    </p:set>
                                    <p:animEffect transition="in" filter="fade">
                                      <p:cBhvr>
                                        <p:cTn id="12" dur="500"/>
                                        <p:tgtEl>
                                          <p:spTgt spid="2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3">
                                            <p:txEl>
                                              <p:pRg st="3" end="3"/>
                                            </p:txEl>
                                          </p:spTgt>
                                        </p:tgtEl>
                                        <p:attrNameLst>
                                          <p:attrName>style.visibility</p:attrName>
                                        </p:attrNameLst>
                                      </p:cBhvr>
                                      <p:to>
                                        <p:strVal val="visible"/>
                                      </p:to>
                                    </p:set>
                                    <p:animEffect transition="in" filter="fade">
                                      <p:cBhvr>
                                        <p:cTn id="17" dur="500"/>
                                        <p:tgtEl>
                                          <p:spTgt spid="29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3">
                                            <p:txEl>
                                              <p:pRg st="4" end="4"/>
                                            </p:txEl>
                                          </p:spTgt>
                                        </p:tgtEl>
                                        <p:attrNameLst>
                                          <p:attrName>style.visibility</p:attrName>
                                        </p:attrNameLst>
                                      </p:cBhvr>
                                      <p:to>
                                        <p:strVal val="visible"/>
                                      </p:to>
                                    </p:set>
                                    <p:animEffect transition="in" filter="fade">
                                      <p:cBhvr>
                                        <p:cTn id="22" dur="500"/>
                                        <p:tgtEl>
                                          <p:spTgt spid="29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3">
                                            <p:txEl>
                                              <p:pRg st="5" end="5"/>
                                            </p:txEl>
                                          </p:spTgt>
                                        </p:tgtEl>
                                        <p:attrNameLst>
                                          <p:attrName>style.visibility</p:attrName>
                                        </p:attrNameLst>
                                      </p:cBhvr>
                                      <p:to>
                                        <p:strVal val="visible"/>
                                      </p:to>
                                    </p:set>
                                    <p:animEffect transition="in" filter="fade">
                                      <p:cBhvr>
                                        <p:cTn id="27" dur="500"/>
                                        <p:tgtEl>
                                          <p:spTgt spid="29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3">
                                            <p:txEl>
                                              <p:pRg st="6" end="6"/>
                                            </p:txEl>
                                          </p:spTgt>
                                        </p:tgtEl>
                                        <p:attrNameLst>
                                          <p:attrName>style.visibility</p:attrName>
                                        </p:attrNameLst>
                                      </p:cBhvr>
                                      <p:to>
                                        <p:strVal val="visible"/>
                                      </p:to>
                                    </p:set>
                                    <p:animEffect transition="in" filter="fade">
                                      <p:cBhvr>
                                        <p:cTn id="32" dur="500"/>
                                        <p:tgtEl>
                                          <p:spTgt spid="29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3">
                                            <p:txEl>
                                              <p:pRg st="7" end="7"/>
                                            </p:txEl>
                                          </p:spTgt>
                                        </p:tgtEl>
                                        <p:attrNameLst>
                                          <p:attrName>style.visibility</p:attrName>
                                        </p:attrNameLst>
                                      </p:cBhvr>
                                      <p:to>
                                        <p:strVal val="visible"/>
                                      </p:to>
                                    </p:set>
                                    <p:animEffect transition="in" filter="fade">
                                      <p:cBhvr>
                                        <p:cTn id="37" dur="500"/>
                                        <p:tgtEl>
                                          <p:spTgt spid="29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3">
                                            <p:txEl>
                                              <p:pRg st="8" end="8"/>
                                            </p:txEl>
                                          </p:spTgt>
                                        </p:tgtEl>
                                        <p:attrNameLst>
                                          <p:attrName>style.visibility</p:attrName>
                                        </p:attrNameLst>
                                      </p:cBhvr>
                                      <p:to>
                                        <p:strVal val="visible"/>
                                      </p:to>
                                    </p:set>
                                    <p:animEffect transition="in" filter="fade">
                                      <p:cBhvr>
                                        <p:cTn id="42" dur="500"/>
                                        <p:tgtEl>
                                          <p:spTgt spid="29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title"/>
          </p:nvPr>
        </p:nvSpPr>
        <p:spPr>
          <a:xfrm>
            <a:off x="2195736" y="476672"/>
            <a:ext cx="4680520" cy="504056"/>
          </a:xfrm>
          <a:prstGeom prst="rect">
            <a:avLst/>
          </a:prstGeom>
          <a:noFill/>
          <a:ln w="0">
            <a:noFill/>
          </a:ln>
        </p:spPr>
        <p:txBody>
          <a:bodyPr lIns="0" tIns="0" rIns="0" bIns="0" anchor="ctr">
            <a:noAutofit/>
          </a:bodyPr>
          <a:lstStyle/>
          <a:p>
            <a:pPr>
              <a:tabLst>
                <a:tab pos="0" algn="l"/>
              </a:tabLst>
            </a:pPr>
            <a:r>
              <a:rPr lang="el-GR" sz="2400" b="1" dirty="0">
                <a:solidFill>
                  <a:schemeClr val="dk2"/>
                </a:solidFill>
                <a:latin typeface="Calibri" panose="020F0502020204030204" pitchFamily="34" charset="0"/>
                <a:ea typeface="Microsoft YaHei"/>
                <a:cs typeface="Calibri" panose="020F0502020204030204" pitchFamily="34" charset="0"/>
              </a:rPr>
              <a:t>   Ψυχαγωγία – ελεύθερος χρόνος</a:t>
            </a:r>
          </a:p>
        </p:txBody>
      </p:sp>
      <p:sp>
        <p:nvSpPr>
          <p:cNvPr id="293" name="PlaceHolder 2"/>
          <p:cNvSpPr>
            <a:spLocks noGrp="1"/>
          </p:cNvSpPr>
          <p:nvPr>
            <p:ph/>
          </p:nvPr>
        </p:nvSpPr>
        <p:spPr>
          <a:xfrm>
            <a:off x="304920" y="1052736"/>
            <a:ext cx="8686080" cy="3240360"/>
          </a:xfrm>
          <a:prstGeom prst="rect">
            <a:avLst/>
          </a:prstGeom>
          <a:noFill/>
          <a:ln w="0">
            <a:noFill/>
          </a:ln>
        </p:spPr>
        <p:txBody>
          <a:bodyPr lIns="0" tIns="0" rIns="0" bIns="0" anchor="t">
            <a:normAutofit/>
          </a:bodyPr>
          <a:lstStyle/>
          <a:p>
            <a:pPr marL="342900" indent="-342900" algn="just">
              <a:buFont typeface="Wingdings" panose="05000000000000000000" pitchFamily="2" charset="2"/>
              <a:buChar char="ü"/>
            </a:pPr>
            <a:r>
              <a:rPr lang="el-GR" sz="2000" dirty="0">
                <a:solidFill>
                  <a:srgbClr val="000000"/>
                </a:solidFill>
                <a:latin typeface="Calibri" panose="020F0502020204030204" pitchFamily="34" charset="0"/>
                <a:cs typeface="Calibri" panose="020F0502020204030204" pitchFamily="34" charset="0"/>
              </a:rPr>
              <a:t>Η έξοδος από το σπίτι αποτελούσε ψυχαγωγία, καθώς στους δρόμους υπήρχαν ταχυδακτυλουργοί, ακροβάτες, ζητιάνοι, πωλητές τροφίμων και ποτών, μάντισσες, ιεροκήρυκες, κ.λπ.</a:t>
            </a:r>
          </a:p>
          <a:p>
            <a:pPr marL="342900" indent="-342900" algn="just">
              <a:buFont typeface="Wingdings" panose="05000000000000000000" pitchFamily="2" charset="2"/>
              <a:buChar char="ü"/>
            </a:pPr>
            <a:r>
              <a:rPr lang="el-GR" sz="2000" b="0" u="none" strike="noStrike" dirty="0">
                <a:solidFill>
                  <a:srgbClr val="000000"/>
                </a:solidFill>
                <a:uFillTx/>
                <a:latin typeface="Calibri" panose="020F0502020204030204" pitchFamily="34" charset="0"/>
                <a:cs typeface="Calibri" panose="020F0502020204030204" pitchFamily="34" charset="0"/>
              </a:rPr>
              <a:t>Υπήρχαν και εμπορικοί δρόμοι, που ήταν πεζόδρομοι, όπου υπήρχαν καταστήματα με όλα τα είδη (τρόφιμα, ποτά, ρούχα, κοσμήματα, αρώματα, κεραμικά, </a:t>
            </a:r>
            <a:r>
              <a:rPr lang="el-GR" sz="2000" b="0" u="none" strike="noStrike" dirty="0" err="1">
                <a:solidFill>
                  <a:srgbClr val="000000"/>
                </a:solidFill>
                <a:uFillTx/>
                <a:latin typeface="Calibri" panose="020F0502020204030204" pitchFamily="34" charset="0"/>
                <a:cs typeface="Calibri" panose="020F0502020204030204" pitchFamily="34" charset="0"/>
              </a:rPr>
              <a:t>κ.α</a:t>
            </a:r>
            <a:r>
              <a:rPr lang="el-GR" sz="2000" b="0" u="none" strike="noStrike" dirty="0">
                <a:solidFill>
                  <a:srgbClr val="000000"/>
                </a:solidFill>
                <a:uFillTx/>
                <a:latin typeface="Calibri" panose="020F0502020204030204" pitchFamily="34" charset="0"/>
                <a:cs typeface="Calibri" panose="020F0502020204030204" pitchFamily="34" charset="0"/>
              </a:rPr>
              <a:t>)</a:t>
            </a:r>
          </a:p>
          <a:p>
            <a:pPr marL="342900" indent="-342900" algn="just">
              <a:buFont typeface="Wingdings" panose="05000000000000000000" pitchFamily="2" charset="2"/>
              <a:buChar char="ü"/>
            </a:pPr>
            <a:r>
              <a:rPr lang="el-GR" sz="2000" u="none" strike="noStrike" dirty="0">
                <a:solidFill>
                  <a:srgbClr val="000000"/>
                </a:solidFill>
                <a:uFillTx/>
                <a:latin typeface="Calibri" panose="020F0502020204030204" pitchFamily="34" charset="0"/>
                <a:cs typeface="Calibri" panose="020F0502020204030204" pitchFamily="34" charset="0"/>
              </a:rPr>
              <a:t>Στις μικρές πόλεις, το θέατρο συνέβαλε στη διασκέδαση.</a:t>
            </a:r>
          </a:p>
          <a:p>
            <a:pPr marL="342900" indent="-342900" algn="just">
              <a:buFont typeface="Wingdings" panose="05000000000000000000" pitchFamily="2" charset="2"/>
              <a:buChar char="ü"/>
            </a:pPr>
            <a:r>
              <a:rPr lang="el-GR" sz="2000" dirty="0">
                <a:solidFill>
                  <a:srgbClr val="000000"/>
                </a:solidFill>
                <a:latin typeface="Calibri" panose="020F0502020204030204" pitchFamily="34" charset="0"/>
                <a:cs typeface="Calibri" panose="020F0502020204030204" pitchFamily="34" charset="0"/>
              </a:rPr>
              <a:t>Υπήρχαν γήπεδα για αθλητικούς αγώνες.</a:t>
            </a:r>
          </a:p>
          <a:p>
            <a:pPr marL="342900" indent="-342900" algn="just">
              <a:buFont typeface="Wingdings" panose="05000000000000000000" pitchFamily="2" charset="2"/>
              <a:buChar char="ü"/>
            </a:pPr>
            <a:r>
              <a:rPr lang="el-GR" sz="2000" u="none" strike="noStrike" dirty="0">
                <a:solidFill>
                  <a:srgbClr val="000000"/>
                </a:solidFill>
                <a:uFillTx/>
                <a:latin typeface="Calibri" panose="020F0502020204030204" pitchFamily="34" charset="0"/>
                <a:cs typeface="Calibri" panose="020F0502020204030204" pitchFamily="34" charset="0"/>
              </a:rPr>
              <a:t>Υπήρχαν δημόσια λουτρά, τοπικά γυμναστήρια, εκκλησίες, όπου μπορούσαν να συναντηθούν και να συζητήσουν για καθημερινά θέματα.</a:t>
            </a:r>
          </a:p>
          <a:p>
            <a:pPr indent="0">
              <a:buNone/>
            </a:pPr>
            <a:endParaRPr lang="el-GR" sz="2000" b="0" u="none" strike="noStrike" dirty="0">
              <a:solidFill>
                <a:srgbClr val="000000"/>
              </a:solidFill>
              <a:uFillTx/>
              <a:latin typeface="Calibri" panose="020F0502020204030204" pitchFamily="34" charset="0"/>
              <a:cs typeface="Calibri" panose="020F0502020204030204" pitchFamily="34" charset="0"/>
            </a:endParaRPr>
          </a:p>
        </p:txBody>
      </p:sp>
      <p:pic>
        <p:nvPicPr>
          <p:cNvPr id="14338" name="Picture 2" descr="Η ψυχαγωγία και η διασκέδαση των Ελλήνων της Βυζαντινής αυτοκρατορίας"/>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4315733"/>
            <a:ext cx="3725514" cy="1993587"/>
          </a:xfrm>
          <a:prstGeom prst="rect">
            <a:avLst/>
          </a:prstGeom>
          <a:noFill/>
          <a:extLst>
            <a:ext uri="{909E8E84-426E-40DD-AFC4-6F175D3DCCD1}">
              <a14:hiddenFill xmlns:a14="http://schemas.microsoft.com/office/drawing/2010/main" xmlns="">
                <a:solidFill>
                  <a:srgbClr val="FFFFFF"/>
                </a:solidFill>
              </a14:hiddenFill>
            </a:ext>
          </a:extLst>
        </p:spPr>
      </p:pic>
      <p:pic>
        <p:nvPicPr>
          <p:cNvPr id="14342" name="Picture 6" descr="Η πυγμαχία στο Βυζάντιο | Scholae Palatina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6096" y="4315733"/>
            <a:ext cx="2977046" cy="20777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609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title"/>
          </p:nvPr>
        </p:nvSpPr>
        <p:spPr>
          <a:xfrm>
            <a:off x="2195736" y="476672"/>
            <a:ext cx="4680520" cy="504056"/>
          </a:xfrm>
          <a:prstGeom prst="rect">
            <a:avLst/>
          </a:prstGeom>
          <a:noFill/>
          <a:ln w="0">
            <a:noFill/>
          </a:ln>
        </p:spPr>
        <p:txBody>
          <a:bodyPr lIns="0" tIns="0" rIns="0" bIns="0" anchor="ctr">
            <a:noAutofit/>
          </a:bodyPr>
          <a:lstStyle/>
          <a:p>
            <a:pPr>
              <a:tabLst>
                <a:tab pos="0" algn="l"/>
              </a:tabLst>
            </a:pPr>
            <a:r>
              <a:rPr lang="el-GR" sz="2400" b="1" dirty="0">
                <a:solidFill>
                  <a:schemeClr val="dk2"/>
                </a:solidFill>
                <a:latin typeface="Calibri" panose="020F0502020204030204" pitchFamily="34" charset="0"/>
                <a:ea typeface="Microsoft YaHei"/>
                <a:cs typeface="Calibri" panose="020F0502020204030204" pitchFamily="34" charset="0"/>
              </a:rPr>
              <a:t>   Ψυχαγωγία – ελεύθερος χρόνος</a:t>
            </a:r>
          </a:p>
        </p:txBody>
      </p:sp>
      <p:sp>
        <p:nvSpPr>
          <p:cNvPr id="293" name="PlaceHolder 2"/>
          <p:cNvSpPr>
            <a:spLocks noGrp="1"/>
          </p:cNvSpPr>
          <p:nvPr>
            <p:ph/>
          </p:nvPr>
        </p:nvSpPr>
        <p:spPr>
          <a:xfrm>
            <a:off x="323528" y="1124744"/>
            <a:ext cx="8587560" cy="1296144"/>
          </a:xfrm>
          <a:prstGeom prst="rect">
            <a:avLst/>
          </a:prstGeom>
          <a:noFill/>
          <a:ln w="0">
            <a:noFill/>
          </a:ln>
        </p:spPr>
        <p:txBody>
          <a:bodyPr lIns="0" tIns="0" rIns="0" bIns="0" anchor="t">
            <a:normAutofit/>
          </a:bodyPr>
          <a:lstStyle/>
          <a:p>
            <a:pPr marL="342900" indent="-342900" algn="just">
              <a:buFont typeface="Wingdings" panose="05000000000000000000" pitchFamily="2" charset="2"/>
              <a:buChar char="ü"/>
            </a:pPr>
            <a:r>
              <a:rPr lang="el-GR" sz="2000" b="0" u="none" strike="noStrike" dirty="0">
                <a:solidFill>
                  <a:srgbClr val="000000"/>
                </a:solidFill>
                <a:uFillTx/>
                <a:latin typeface="Calibri" panose="020F0502020204030204" pitchFamily="34" charset="0"/>
                <a:cs typeface="Calibri" panose="020F0502020204030204" pitchFamily="34" charset="0"/>
              </a:rPr>
              <a:t>Για κάτι ιδιαίτερο, υπήρχε ο </a:t>
            </a:r>
            <a:r>
              <a:rPr lang="el-GR" sz="2000" b="1" u="none" strike="noStrike" dirty="0">
                <a:solidFill>
                  <a:srgbClr val="000000"/>
                </a:solidFill>
                <a:uFillTx/>
                <a:latin typeface="Calibri" panose="020F0502020204030204" pitchFamily="34" charset="0"/>
                <a:cs typeface="Calibri" panose="020F0502020204030204" pitchFamily="34" charset="0"/>
              </a:rPr>
              <a:t>Ιππόδρομος της Κωνσταντινούπολης</a:t>
            </a:r>
            <a:r>
              <a:rPr lang="el-GR" sz="2000" u="none" strike="noStrike" dirty="0">
                <a:solidFill>
                  <a:srgbClr val="000000"/>
                </a:solidFill>
                <a:uFillTx/>
                <a:latin typeface="Calibri" panose="020F0502020204030204" pitchFamily="34" charset="0"/>
                <a:cs typeface="Calibri" panose="020F0502020204030204" pitchFamily="34" charset="0"/>
              </a:rPr>
              <a:t>, όπου γίνονταν αρματοδρομίες. Στα διαλείμματα υπήρχαν μουσικοί, ακροβάτες και ο </a:t>
            </a:r>
            <a:r>
              <a:rPr lang="el-GR" sz="2000" u="none" strike="noStrike" dirty="0" err="1">
                <a:solidFill>
                  <a:srgbClr val="000000"/>
                </a:solidFill>
                <a:uFillTx/>
                <a:latin typeface="Calibri" panose="020F0502020204030204" pitchFamily="34" charset="0"/>
                <a:cs typeface="Calibri" panose="020F0502020204030204" pitchFamily="34" charset="0"/>
              </a:rPr>
              <a:t>στοιχηματισμός</a:t>
            </a:r>
            <a:r>
              <a:rPr lang="el-GR" sz="2000" u="none" strike="noStrike" dirty="0">
                <a:solidFill>
                  <a:srgbClr val="000000"/>
                </a:solidFill>
                <a:uFillTx/>
                <a:latin typeface="Calibri" panose="020F0502020204030204" pitchFamily="34" charset="0"/>
                <a:cs typeface="Calibri" panose="020F0502020204030204" pitchFamily="34" charset="0"/>
              </a:rPr>
              <a:t> πρόσθετε ενδιαφέρον στους αγώνες.</a:t>
            </a:r>
          </a:p>
          <a:p>
            <a:pPr marL="342900" indent="-342900" algn="just">
              <a:buFont typeface="Wingdings" panose="05000000000000000000" pitchFamily="2" charset="2"/>
              <a:buChar char="ü"/>
            </a:pPr>
            <a:r>
              <a:rPr lang="el-GR" sz="2000" u="none" strike="noStrike" dirty="0">
                <a:solidFill>
                  <a:srgbClr val="000000"/>
                </a:solidFill>
                <a:uFillTx/>
                <a:latin typeface="Calibri" panose="020F0502020204030204" pitchFamily="34" charset="0"/>
                <a:cs typeface="Calibri" panose="020F0502020204030204" pitchFamily="34" charset="0"/>
              </a:rPr>
              <a:t>Παρόμοιοι χώροι ιπποδρομιών χωρίς καθίσματα</a:t>
            </a:r>
          </a:p>
          <a:p>
            <a:pPr indent="0">
              <a:buNone/>
            </a:pPr>
            <a:endParaRPr lang="el-GR" sz="2000" b="0" u="none" strike="noStrike" dirty="0">
              <a:solidFill>
                <a:srgbClr val="000000"/>
              </a:solidFill>
              <a:uFillTx/>
              <a:latin typeface="Calibri" panose="020F0502020204030204" pitchFamily="34" charset="0"/>
              <a:cs typeface="Calibri" panose="020F0502020204030204" pitchFamily="34" charset="0"/>
            </a:endParaRPr>
          </a:p>
        </p:txBody>
      </p:sp>
      <p:pic>
        <p:nvPicPr>
          <p:cNvPr id="15362" name="Picture 2" descr="ΒΥΖΑΝΤΙΝΩΝ ΙΣΤΟΡΙΚΑ: Ο Ιππόδρομος της Κωνσταντινούπολης- α΄ μέρος"/>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2852936"/>
            <a:ext cx="3672408" cy="298076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86026" y="5877272"/>
            <a:ext cx="3669950" cy="321876"/>
          </a:xfrm>
          <a:prstGeom prst="rect">
            <a:avLst/>
          </a:prstGeom>
          <a:noFill/>
          <a:ln w="0">
            <a:noFill/>
          </a:ln>
        </p:spPr>
        <p:txBody>
          <a:bodyPr lIns="90000" tIns="45000" rIns="90000" bIns="45000" anchor="t">
            <a:noAutofit/>
          </a:bodyPr>
          <a:lstStyle/>
          <a:p>
            <a:r>
              <a:rPr lang="el-GR" sz="1200" dirty="0">
                <a:solidFill>
                  <a:srgbClr val="000000"/>
                </a:solidFill>
                <a:latin typeface="Calibri" panose="020F0502020204030204" pitchFamily="34" charset="0"/>
                <a:ea typeface="Microsoft YaHei"/>
                <a:cs typeface="Calibri" panose="020F0502020204030204" pitchFamily="34" charset="0"/>
              </a:rPr>
              <a:t>Ο Ιππόδρομος της Κωνσταντινούπολης</a:t>
            </a:r>
            <a:endParaRPr lang="el-GR" sz="1200" b="0" u="none" strike="noStrike" dirty="0">
              <a:solidFill>
                <a:srgbClr val="000000"/>
              </a:solidFill>
              <a:uFillTx/>
              <a:latin typeface="Calibri" panose="020F0502020204030204" pitchFamily="34" charset="0"/>
              <a:cs typeface="Calibri" panose="020F0502020204030204" pitchFamily="34" charset="0"/>
            </a:endParaRPr>
          </a:p>
        </p:txBody>
      </p:sp>
      <p:pic>
        <p:nvPicPr>
          <p:cNvPr id="15364" name="Picture 4" descr="Βυζάντιο. Γιατί δεν έριχναν ανθρώπους στα λιοντάρια"/>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31817" y="2871418"/>
            <a:ext cx="3890971" cy="25412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525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animEffect transition="in" filter="barn(inVertical)">
                                      <p:cBhvr>
                                        <p:cTn id="7" dur="500"/>
                                        <p:tgtEl>
                                          <p:spTgt spid="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3">
                                            <p:txEl>
                                              <p:pRg st="1" end="1"/>
                                            </p:txEl>
                                          </p:spTgt>
                                        </p:tgtEl>
                                        <p:attrNameLst>
                                          <p:attrName>style.visibility</p:attrName>
                                        </p:attrNameLst>
                                      </p:cBhvr>
                                      <p:to>
                                        <p:strVal val="visible"/>
                                      </p:to>
                                    </p:set>
                                    <p:animEffect transition="in" filter="barn(inVertical)">
                                      <p:cBhvr>
                                        <p:cTn id="12" dur="500"/>
                                        <p:tgtEl>
                                          <p:spTgt spid="2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title"/>
          </p:nvPr>
        </p:nvSpPr>
        <p:spPr>
          <a:xfrm>
            <a:off x="2195736" y="476672"/>
            <a:ext cx="4680520" cy="504056"/>
          </a:xfrm>
          <a:prstGeom prst="rect">
            <a:avLst/>
          </a:prstGeom>
          <a:noFill/>
          <a:ln w="0">
            <a:noFill/>
          </a:ln>
        </p:spPr>
        <p:txBody>
          <a:bodyPr lIns="0" tIns="0" rIns="0" bIns="0" anchor="ctr">
            <a:noAutofit/>
          </a:bodyPr>
          <a:lstStyle/>
          <a:p>
            <a:pPr>
              <a:tabLst>
                <a:tab pos="0" algn="l"/>
              </a:tabLst>
            </a:pPr>
            <a:r>
              <a:rPr lang="el-GR" sz="2400" b="1" dirty="0">
                <a:solidFill>
                  <a:schemeClr val="dk2"/>
                </a:solidFill>
                <a:latin typeface="Calibri" panose="020F0502020204030204" pitchFamily="34" charset="0"/>
                <a:ea typeface="Microsoft YaHei"/>
                <a:cs typeface="Calibri" panose="020F0502020204030204" pitchFamily="34" charset="0"/>
              </a:rPr>
              <a:t>   Ψυχαγωγία – ελεύθερος χρόνος</a:t>
            </a:r>
          </a:p>
        </p:txBody>
      </p:sp>
      <p:sp>
        <p:nvSpPr>
          <p:cNvPr id="293" name="PlaceHolder 2"/>
          <p:cNvSpPr>
            <a:spLocks noGrp="1"/>
          </p:cNvSpPr>
          <p:nvPr>
            <p:ph/>
          </p:nvPr>
        </p:nvSpPr>
        <p:spPr>
          <a:xfrm>
            <a:off x="323528" y="1124744"/>
            <a:ext cx="8587560" cy="1872208"/>
          </a:xfrm>
          <a:prstGeom prst="rect">
            <a:avLst/>
          </a:prstGeom>
          <a:noFill/>
          <a:ln w="0">
            <a:noFill/>
          </a:ln>
        </p:spPr>
        <p:txBody>
          <a:bodyPr lIns="0" tIns="0" rIns="0" bIns="0" anchor="t">
            <a:normAutofit/>
          </a:bodyPr>
          <a:lstStyle/>
          <a:p>
            <a:pPr marL="342900" indent="-342900">
              <a:buFont typeface="Wingdings" panose="05000000000000000000" pitchFamily="2" charset="2"/>
              <a:buChar char="ü"/>
            </a:pPr>
            <a:r>
              <a:rPr lang="el-GR" sz="2000" b="0" u="none" strike="noStrike" dirty="0">
                <a:solidFill>
                  <a:srgbClr val="000000"/>
                </a:solidFill>
                <a:uFillTx/>
                <a:latin typeface="Calibri" panose="020F0502020204030204" pitchFamily="34" charset="0"/>
                <a:cs typeface="Calibri" panose="020F0502020204030204" pitchFamily="34" charset="0"/>
              </a:rPr>
              <a:t>Τις απόκριες μεταμφιεζόντουσαν και κάνανε παρέλαση στους δρόμους.</a:t>
            </a:r>
          </a:p>
          <a:p>
            <a:pPr marL="342900" indent="-342900" algn="just">
              <a:buFont typeface="Wingdings" panose="05000000000000000000" pitchFamily="2" charset="2"/>
              <a:buChar char="ü"/>
            </a:pPr>
            <a:r>
              <a:rPr lang="el-GR" sz="2000" dirty="0">
                <a:solidFill>
                  <a:srgbClr val="000000"/>
                </a:solidFill>
                <a:latin typeface="Calibri" panose="020F0502020204030204" pitchFamily="34" charset="0"/>
                <a:cs typeface="Calibri" panose="020F0502020204030204" pitchFamily="34" charset="0"/>
              </a:rPr>
              <a:t>Κατά τη Νέα Σελήνη, άναβαν φωτιές στους δρόμους και πηδούσαν από πάνω.</a:t>
            </a:r>
          </a:p>
          <a:p>
            <a:pPr marL="342900" indent="-342900" algn="just">
              <a:buFont typeface="Wingdings" panose="05000000000000000000" pitchFamily="2" charset="2"/>
              <a:buChar char="ü"/>
            </a:pPr>
            <a:r>
              <a:rPr lang="el-GR" sz="2000" b="0" u="none" strike="noStrike" dirty="0">
                <a:solidFill>
                  <a:srgbClr val="000000"/>
                </a:solidFill>
                <a:uFillTx/>
                <a:latin typeface="Calibri" panose="020F0502020204030204" pitchFamily="34" charset="0"/>
                <a:cs typeface="Calibri" panose="020F0502020204030204" pitchFamily="34" charset="0"/>
              </a:rPr>
              <a:t>Σύχναζαν σε ταβέρνες με φαγητό και κρασί.</a:t>
            </a:r>
          </a:p>
          <a:p>
            <a:pPr marL="342900" indent="-342900" algn="just">
              <a:buFont typeface="Wingdings" panose="05000000000000000000" pitchFamily="2" charset="2"/>
              <a:buChar char="ü"/>
            </a:pPr>
            <a:r>
              <a:rPr lang="el-GR" sz="2000" dirty="0">
                <a:solidFill>
                  <a:srgbClr val="000000"/>
                </a:solidFill>
                <a:latin typeface="Calibri" panose="020F0502020204030204" pitchFamily="34" charset="0"/>
                <a:cs typeface="Calibri" panose="020F0502020204030204" pitchFamily="34" charset="0"/>
              </a:rPr>
              <a:t>Στην επαρχία, υπήρχαν ετήσια πανηγύρια με μουσικούς, ορειβάτες, θαυματοποιούς, κ.α.</a:t>
            </a:r>
          </a:p>
        </p:txBody>
      </p:sp>
      <p:pic>
        <p:nvPicPr>
          <p:cNvPr id="16386" name="Picture 2" descr="Βυζαντινή μουσική - Αμαλία Κ. Ηλιάδη - Βιβλία - ebook - e-books -  Βιβλιοθήκη - Ρίξε μια ματιά! - www.matia.g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6" y="3356992"/>
            <a:ext cx="3744415" cy="251398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PPT - Η ψυχαγΩΓΙΑ ΣΤΟ ΒΥΖΑΝΤΙΟ PowerPoint Presentation - ID:307441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41688" y="3371844"/>
            <a:ext cx="3312368" cy="24842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032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animEffect transition="in" filter="barn(inVertical)">
                                      <p:cBhvr>
                                        <p:cTn id="7" dur="500"/>
                                        <p:tgtEl>
                                          <p:spTgt spid="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3">
                                            <p:txEl>
                                              <p:pRg st="1" end="1"/>
                                            </p:txEl>
                                          </p:spTgt>
                                        </p:tgtEl>
                                        <p:attrNameLst>
                                          <p:attrName>style.visibility</p:attrName>
                                        </p:attrNameLst>
                                      </p:cBhvr>
                                      <p:to>
                                        <p:strVal val="visible"/>
                                      </p:to>
                                    </p:set>
                                    <p:animEffect transition="in" filter="barn(inVertical)">
                                      <p:cBhvr>
                                        <p:cTn id="12" dur="500"/>
                                        <p:tgtEl>
                                          <p:spTgt spid="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3">
                                            <p:txEl>
                                              <p:pRg st="2" end="2"/>
                                            </p:txEl>
                                          </p:spTgt>
                                        </p:tgtEl>
                                        <p:attrNameLst>
                                          <p:attrName>style.visibility</p:attrName>
                                        </p:attrNameLst>
                                      </p:cBhvr>
                                      <p:to>
                                        <p:strVal val="visible"/>
                                      </p:to>
                                    </p:set>
                                    <p:animEffect transition="in" filter="barn(inVertical)">
                                      <p:cBhvr>
                                        <p:cTn id="17" dur="500"/>
                                        <p:tgtEl>
                                          <p:spTgt spid="2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3">
                                            <p:txEl>
                                              <p:pRg st="3" end="3"/>
                                            </p:txEl>
                                          </p:spTgt>
                                        </p:tgtEl>
                                        <p:attrNameLst>
                                          <p:attrName>style.visibility</p:attrName>
                                        </p:attrNameLst>
                                      </p:cBhvr>
                                      <p:to>
                                        <p:strVal val="visible"/>
                                      </p:to>
                                    </p:set>
                                    <p:animEffect transition="in" filter="barn(inVertical)">
                                      <p:cBhvr>
                                        <p:cTn id="22" dur="500"/>
                                        <p:tgtEl>
                                          <p:spTgt spid="29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p:cNvSpPr>
          <p:nvPr>
            <p:ph type="title"/>
          </p:nvPr>
        </p:nvSpPr>
        <p:spPr>
          <a:xfrm>
            <a:off x="2987824" y="476672"/>
            <a:ext cx="2682904" cy="576064"/>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2400" b="1" dirty="0">
                <a:solidFill>
                  <a:schemeClr val="dk2"/>
                </a:solidFill>
                <a:latin typeface="Calibri" panose="020F0502020204030204" pitchFamily="34" charset="0"/>
                <a:ea typeface="Microsoft YaHei"/>
                <a:cs typeface="Calibri" panose="020F0502020204030204" pitchFamily="34" charset="0"/>
              </a:rPr>
              <a:t>Μοναχισμός</a:t>
            </a:r>
          </a:p>
        </p:txBody>
      </p:sp>
      <p:sp>
        <p:nvSpPr>
          <p:cNvPr id="296" name="PlaceHolder 2"/>
          <p:cNvSpPr>
            <a:spLocks noGrp="1"/>
          </p:cNvSpPr>
          <p:nvPr>
            <p:ph/>
          </p:nvPr>
        </p:nvSpPr>
        <p:spPr>
          <a:xfrm>
            <a:off x="323528" y="1052736"/>
            <a:ext cx="8686080" cy="4032448"/>
          </a:xfrm>
          <a:prstGeom prst="rect">
            <a:avLst/>
          </a:prstGeom>
          <a:noFill/>
          <a:ln w="0">
            <a:noFill/>
          </a:ln>
        </p:spPr>
        <p:txBody>
          <a:bodyPr lIns="0" tIns="0" rIns="0" bIns="0" anchor="t">
            <a:normAutofit/>
          </a:bodyPr>
          <a:lstStyle/>
          <a:p>
            <a:pPr indent="0" algn="just">
              <a:buNone/>
            </a:pPr>
            <a:r>
              <a:rPr lang="el-GR" sz="2000" dirty="0">
                <a:latin typeface="Calibri" panose="020F0502020204030204" pitchFamily="34" charset="0"/>
                <a:cs typeface="Calibri" panose="020F0502020204030204" pitchFamily="34" charset="0"/>
              </a:rPr>
              <a:t>Ο μοναχισμός είναι ζωή αυστηρή και αφοσιωμένη στη λατρεία του Χριστού.</a:t>
            </a:r>
          </a:p>
          <a:p>
            <a:pPr indent="0">
              <a:buNone/>
            </a:pPr>
            <a:r>
              <a:rPr lang="el-GR" sz="2000" dirty="0">
                <a:solidFill>
                  <a:srgbClr val="000000"/>
                </a:solidFill>
                <a:latin typeface="Calibri" panose="020F0502020204030204" pitchFamily="34" charset="0"/>
                <a:cs typeface="Calibri" panose="020F0502020204030204" pitchFamily="34" charset="0"/>
              </a:rPr>
              <a:t>Είχε δύο μορφές:	</a:t>
            </a:r>
          </a:p>
          <a:p>
            <a:pPr marL="342900" indent="-342900">
              <a:buFontTx/>
              <a:buChar char="-"/>
            </a:pPr>
            <a:r>
              <a:rPr lang="el-GR" sz="2000" i="1" dirty="0">
                <a:solidFill>
                  <a:srgbClr val="000000"/>
                </a:solidFill>
                <a:latin typeface="Calibri" panose="020F0502020204030204" pitchFamily="34" charset="0"/>
                <a:cs typeface="Calibri" panose="020F0502020204030204" pitchFamily="34" charset="0"/>
              </a:rPr>
              <a:t>Μοναχική</a:t>
            </a:r>
            <a:r>
              <a:rPr lang="el-GR" sz="2000" dirty="0">
                <a:solidFill>
                  <a:srgbClr val="000000"/>
                </a:solidFill>
                <a:latin typeface="Calibri" panose="020F0502020204030204" pitchFamily="34" charset="0"/>
                <a:cs typeface="Calibri" panose="020F0502020204030204" pitchFamily="34" charset="0"/>
              </a:rPr>
              <a:t> (πρότυπο οι Άγιος Αντώνιος)</a:t>
            </a:r>
          </a:p>
          <a:p>
            <a:pPr algn="just"/>
            <a:r>
              <a:rPr lang="el-GR" sz="2000" dirty="0">
                <a:solidFill>
                  <a:srgbClr val="000000"/>
                </a:solidFill>
                <a:latin typeface="Calibri" panose="020F0502020204030204" pitchFamily="34" charset="0"/>
                <a:cs typeface="Calibri" panose="020F0502020204030204" pitchFamily="34" charset="0"/>
              </a:rPr>
              <a:t>Αναχωρούσαν σε κάποια έρημο ή ακατοίκητο μέρος, μακριά από κάποιους ανθρώπους και υπέβαλαν το σώμα τους σε δοκιμασίες (νηστεία, αϋπνία, προσευχή). Ονομάζονταν μοναχοί, αναχωρητές, ερημίτες ή ασκητές.</a:t>
            </a:r>
          </a:p>
          <a:p>
            <a:pPr marL="342900" indent="-342900">
              <a:buFontTx/>
              <a:buChar char="-"/>
            </a:pPr>
            <a:r>
              <a:rPr lang="el-GR" sz="2000" i="1" dirty="0">
                <a:solidFill>
                  <a:srgbClr val="000000"/>
                </a:solidFill>
                <a:latin typeface="Calibri" panose="020F0502020204030204" pitchFamily="34" charset="0"/>
                <a:cs typeface="Calibri" panose="020F0502020204030204" pitchFamily="34" charset="0"/>
              </a:rPr>
              <a:t>Κοινοβιακή</a:t>
            </a:r>
          </a:p>
          <a:p>
            <a:pPr algn="just"/>
            <a:r>
              <a:rPr lang="el-GR" sz="2000" dirty="0">
                <a:solidFill>
                  <a:srgbClr val="000000"/>
                </a:solidFill>
                <a:latin typeface="Calibri" panose="020F0502020204030204" pitchFamily="34" charset="0"/>
                <a:cs typeface="Calibri" panose="020F0502020204030204" pitchFamily="34" charset="0"/>
              </a:rPr>
              <a:t>Ιδρυτής ήταν ο </a:t>
            </a:r>
            <a:r>
              <a:rPr lang="el-GR" sz="2000" dirty="0" err="1">
                <a:solidFill>
                  <a:srgbClr val="000000"/>
                </a:solidFill>
                <a:latin typeface="Calibri" panose="020F0502020204030204" pitchFamily="34" charset="0"/>
                <a:cs typeface="Calibri" panose="020F0502020204030204" pitchFamily="34" charset="0"/>
              </a:rPr>
              <a:t>Παχόμιος</a:t>
            </a:r>
            <a:r>
              <a:rPr lang="el-GR" sz="2000" dirty="0">
                <a:solidFill>
                  <a:srgbClr val="000000"/>
                </a:solidFill>
                <a:latin typeface="Calibri" panose="020F0502020204030204" pitchFamily="34" charset="0"/>
                <a:cs typeface="Calibri" panose="020F0502020204030204" pitchFamily="34" charset="0"/>
              </a:rPr>
              <a:t>, ζούσαν σε οργανωμένα μοναστήρια, επικεφαλής ήταν ο ηγούμενος, τους κανόνες του οποίου οι μοναχοί έπρεπε να τηρούν με μεγάλη ευλάβεια.</a:t>
            </a:r>
          </a:p>
          <a:p>
            <a:pPr indent="0" algn="just">
              <a:buNone/>
            </a:pPr>
            <a:r>
              <a:rPr lang="el-GR" sz="2000" dirty="0">
                <a:solidFill>
                  <a:srgbClr val="000000"/>
                </a:solidFill>
                <a:latin typeface="Calibri" panose="020F0502020204030204" pitchFamily="34" charset="0"/>
                <a:cs typeface="Calibri" panose="020F0502020204030204" pitchFamily="34" charset="0"/>
              </a:rPr>
              <a:t>Ξεκίνησε από την Αίγυπτο τον 4</a:t>
            </a:r>
            <a:r>
              <a:rPr lang="el-GR" sz="2000" baseline="30000" dirty="0">
                <a:solidFill>
                  <a:srgbClr val="000000"/>
                </a:solidFill>
                <a:latin typeface="Calibri" panose="020F0502020204030204" pitchFamily="34" charset="0"/>
                <a:cs typeface="Calibri" panose="020F0502020204030204" pitchFamily="34" charset="0"/>
              </a:rPr>
              <a:t>ο</a:t>
            </a:r>
            <a:r>
              <a:rPr lang="el-GR" sz="2000" dirty="0">
                <a:solidFill>
                  <a:srgbClr val="000000"/>
                </a:solidFill>
                <a:latin typeface="Calibri" panose="020F0502020204030204" pitchFamily="34" charset="0"/>
                <a:cs typeface="Calibri" panose="020F0502020204030204" pitchFamily="34" charset="0"/>
              </a:rPr>
              <a:t> αιώνα και γ</a:t>
            </a:r>
            <a:r>
              <a:rPr lang="el-GR" sz="2000" b="0" u="none" strike="noStrike" dirty="0">
                <a:solidFill>
                  <a:srgbClr val="000000"/>
                </a:solidFill>
                <a:uFillTx/>
                <a:latin typeface="Calibri" panose="020F0502020204030204" pitchFamily="34" charset="0"/>
                <a:cs typeface="Calibri" panose="020F0502020204030204" pitchFamily="34" charset="0"/>
              </a:rPr>
              <a:t>νώρισε ιδιαίτερη ανάπτυξη στο Βυζάντιο. </a:t>
            </a:r>
            <a:r>
              <a:rPr lang="el-GR" sz="2000" dirty="0">
                <a:solidFill>
                  <a:srgbClr val="000000"/>
                </a:solidFill>
                <a:latin typeface="Calibri" panose="020F0502020204030204" pitchFamily="34" charset="0"/>
                <a:cs typeface="Calibri" panose="020F0502020204030204" pitchFamily="34" charset="0"/>
              </a:rPr>
              <a:t>Υπάρχουν μοναστήρια στον Όλυμπο της Βιθυνίας, στην Καππαδοκία, με σημαντικότερο το Άγιο Όρος.</a:t>
            </a:r>
            <a:endParaRPr lang="el-GR" sz="2000" b="0" u="none" strike="noStrike" dirty="0">
              <a:solidFill>
                <a:srgbClr val="000000"/>
              </a:solidFill>
              <a:uFillTx/>
              <a:latin typeface="Calibri" panose="020F0502020204030204" pitchFamily="34" charset="0"/>
              <a:cs typeface="Calibri" panose="020F0502020204030204" pitchFamily="34" charset="0"/>
            </a:endParaRPr>
          </a:p>
          <a:p>
            <a:pPr indent="0">
              <a:buNone/>
            </a:pPr>
            <a:endParaRPr lang="el-GR" sz="2000" b="0" u="none" strike="noStrike" dirty="0">
              <a:solidFill>
                <a:srgbClr val="000000"/>
              </a:solidFill>
              <a:uFillTx/>
              <a:latin typeface="Calibri" panose="020F0502020204030204" pitchFamily="34" charset="0"/>
              <a:cs typeface="Calibri" panose="020F0502020204030204" pitchFamily="34" charset="0"/>
            </a:endParaRPr>
          </a:p>
        </p:txBody>
      </p:sp>
      <p:pic>
        <p:nvPicPr>
          <p:cNvPr id="17410" name="Picture 2" descr="Συμεών"/>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60232" y="4797152"/>
            <a:ext cx="2194610" cy="1980635"/>
          </a:xfrm>
          <a:prstGeom prst="rect">
            <a:avLst/>
          </a:prstGeom>
          <a:noFill/>
          <a:extLst>
            <a:ext uri="{909E8E84-426E-40DD-AFC4-6F175D3DCCD1}">
              <a14:hiddenFill xmlns:a14="http://schemas.microsoft.com/office/drawing/2010/main" xmlns="">
                <a:solidFill>
                  <a:srgbClr val="FFFFFF"/>
                </a:solidFill>
              </a14:hiddenFill>
            </a:ext>
          </a:extLst>
        </p:spPr>
      </p:pic>
      <p:pic>
        <p:nvPicPr>
          <p:cNvPr id="17412" name="Picture 4" descr="https://users.sch.gr/ipap/Ellinikos_Politismos/Istoria-b/ist-b-im2/00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35896" y="5027384"/>
            <a:ext cx="2736304" cy="152016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animEffect transition="in" filter="barn(inVertical)">
                                      <p:cBhvr>
                                        <p:cTn id="7" dur="500"/>
                                        <p:tgtEl>
                                          <p:spTgt spid="2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6">
                                            <p:txEl>
                                              <p:pRg st="1" end="1"/>
                                            </p:txEl>
                                          </p:spTgt>
                                        </p:tgtEl>
                                        <p:attrNameLst>
                                          <p:attrName>style.visibility</p:attrName>
                                        </p:attrNameLst>
                                      </p:cBhvr>
                                      <p:to>
                                        <p:strVal val="visible"/>
                                      </p:to>
                                    </p:set>
                                    <p:animEffect transition="in" filter="barn(inVertical)">
                                      <p:cBhvr>
                                        <p:cTn id="12" dur="500"/>
                                        <p:tgtEl>
                                          <p:spTgt spid="2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6">
                                            <p:txEl>
                                              <p:pRg st="2" end="2"/>
                                            </p:txEl>
                                          </p:spTgt>
                                        </p:tgtEl>
                                        <p:attrNameLst>
                                          <p:attrName>style.visibility</p:attrName>
                                        </p:attrNameLst>
                                      </p:cBhvr>
                                      <p:to>
                                        <p:strVal val="visible"/>
                                      </p:to>
                                    </p:set>
                                    <p:animEffect transition="in" filter="barn(inVertical)">
                                      <p:cBhvr>
                                        <p:cTn id="17" dur="500"/>
                                        <p:tgtEl>
                                          <p:spTgt spid="2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6">
                                            <p:txEl>
                                              <p:pRg st="3" end="3"/>
                                            </p:txEl>
                                          </p:spTgt>
                                        </p:tgtEl>
                                        <p:attrNameLst>
                                          <p:attrName>style.visibility</p:attrName>
                                        </p:attrNameLst>
                                      </p:cBhvr>
                                      <p:to>
                                        <p:strVal val="visible"/>
                                      </p:to>
                                    </p:set>
                                    <p:animEffect transition="in" filter="barn(inVertical)">
                                      <p:cBhvr>
                                        <p:cTn id="22" dur="500"/>
                                        <p:tgtEl>
                                          <p:spTgt spid="29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6">
                                            <p:txEl>
                                              <p:pRg st="4" end="4"/>
                                            </p:txEl>
                                          </p:spTgt>
                                        </p:tgtEl>
                                        <p:attrNameLst>
                                          <p:attrName>style.visibility</p:attrName>
                                        </p:attrNameLst>
                                      </p:cBhvr>
                                      <p:to>
                                        <p:strVal val="visible"/>
                                      </p:to>
                                    </p:set>
                                    <p:animEffect transition="in" filter="barn(inVertical)">
                                      <p:cBhvr>
                                        <p:cTn id="27" dur="500"/>
                                        <p:tgtEl>
                                          <p:spTgt spid="29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6">
                                            <p:txEl>
                                              <p:pRg st="5" end="5"/>
                                            </p:txEl>
                                          </p:spTgt>
                                        </p:tgtEl>
                                        <p:attrNameLst>
                                          <p:attrName>style.visibility</p:attrName>
                                        </p:attrNameLst>
                                      </p:cBhvr>
                                      <p:to>
                                        <p:strVal val="visible"/>
                                      </p:to>
                                    </p:set>
                                    <p:animEffect transition="in" filter="barn(inVertical)">
                                      <p:cBhvr>
                                        <p:cTn id="32" dur="500"/>
                                        <p:tgtEl>
                                          <p:spTgt spid="29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6">
                                            <p:txEl>
                                              <p:pRg st="6" end="6"/>
                                            </p:txEl>
                                          </p:spTgt>
                                        </p:tgtEl>
                                        <p:attrNameLst>
                                          <p:attrName>style.visibility</p:attrName>
                                        </p:attrNameLst>
                                      </p:cBhvr>
                                      <p:to>
                                        <p:strVal val="visible"/>
                                      </p:to>
                                    </p:set>
                                    <p:animEffect transition="in" filter="barn(inVertical)">
                                      <p:cBhvr>
                                        <p:cTn id="37" dur="500"/>
                                        <p:tgtEl>
                                          <p:spTgt spid="2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title"/>
          </p:nvPr>
        </p:nvSpPr>
        <p:spPr>
          <a:xfrm>
            <a:off x="1259632" y="457200"/>
            <a:ext cx="6696744" cy="667544"/>
          </a:xfrm>
          <a:prstGeom prst="rect">
            <a:avLst/>
          </a:prstGeom>
          <a:noFill/>
          <a:ln w="0">
            <a:noFill/>
          </a:ln>
        </p:spPr>
        <p:txBody>
          <a:bodyPr lIns="0" tIns="0" rIns="0" bIns="0" anchor="ctr">
            <a:noAutofit/>
          </a:bodyPr>
          <a:lstStyle/>
          <a:p>
            <a:pPr indent="0" algn="ctr">
              <a:lnSpc>
                <a:spcPct val="100000"/>
              </a:lnSpc>
              <a:spcBef>
                <a:spcPts val="1191"/>
              </a:spcBef>
              <a:spcAft>
                <a:spcPts val="992"/>
              </a:spcAft>
              <a:buNone/>
              <a:tabLst>
                <a:tab pos="0" algn="l"/>
              </a:tabLst>
            </a:pPr>
            <a:r>
              <a:rPr lang="el-GR" sz="1800" b="0" u="none" strike="noStrike" dirty="0">
                <a:solidFill>
                  <a:schemeClr val="dk1"/>
                </a:solidFill>
                <a:uFillTx/>
                <a:latin typeface="Times New Roman"/>
                <a:ea typeface="Microsoft YaHei"/>
              </a:rPr>
              <a:t>   </a:t>
            </a:r>
            <a:r>
              <a:rPr lang="el-GR" sz="2400" b="1" dirty="0">
                <a:solidFill>
                  <a:schemeClr val="dk2"/>
                </a:solidFill>
                <a:latin typeface="Calibri" panose="020F0502020204030204" pitchFamily="34" charset="0"/>
                <a:ea typeface="Microsoft YaHei"/>
                <a:cs typeface="Calibri" panose="020F0502020204030204" pitchFamily="34" charset="0"/>
              </a:rPr>
              <a:t>Η οικογενειακή ζωή - Γέννηση</a:t>
            </a:r>
          </a:p>
        </p:txBody>
      </p:sp>
      <p:sp>
        <p:nvSpPr>
          <p:cNvPr id="243" name="PlaceHolder 2"/>
          <p:cNvSpPr>
            <a:spLocks noGrp="1"/>
          </p:cNvSpPr>
          <p:nvPr>
            <p:ph/>
          </p:nvPr>
        </p:nvSpPr>
        <p:spPr>
          <a:xfrm>
            <a:off x="180000" y="1260000"/>
            <a:ext cx="3960000" cy="3060000"/>
          </a:xfrm>
          <a:prstGeom prst="rect">
            <a:avLst/>
          </a:prstGeom>
          <a:noFill/>
          <a:ln w="0">
            <a:noFill/>
          </a:ln>
        </p:spPr>
        <p:txBody>
          <a:bodyPr lIns="0" tIns="0" rIns="0" bIns="0" anchor="t">
            <a:normAutofit fontScale="92500" lnSpcReduction="19999"/>
          </a:bodyPr>
          <a:lstStyle/>
          <a:p>
            <a:pPr marL="432000" indent="-324000" algn="just">
              <a:lnSpc>
                <a:spcPct val="100000"/>
              </a:lnSpc>
              <a:spcBef>
                <a:spcPts val="1191"/>
              </a:spcBef>
              <a:spcAft>
                <a:spcPts val="992"/>
              </a:spcAft>
              <a:buClr>
                <a:srgbClr val="000000"/>
              </a:buClr>
              <a:buSzPct val="45000"/>
              <a:buFont typeface="Wingdings" charset="2"/>
              <a:buChar char=""/>
            </a:pPr>
            <a:r>
              <a:rPr lang="el-GR" sz="1800" b="0" u="none" strike="noStrike" dirty="0">
                <a:solidFill>
                  <a:schemeClr val="dk2"/>
                </a:solidFill>
                <a:uFillTx/>
                <a:latin typeface="Calibri" panose="020F0502020204030204" pitchFamily="34" charset="0"/>
                <a:cs typeface="Calibri" panose="020F0502020204030204" pitchFamily="34" charset="0"/>
              </a:rPr>
              <a:t>Για να το ξεχωρίζουν από τα άλλα παιδιά πρόσθεταν </a:t>
            </a:r>
            <a:r>
              <a:rPr lang="el-GR" sz="1800" b="1" u="none" strike="noStrike" dirty="0">
                <a:solidFill>
                  <a:schemeClr val="dk2"/>
                </a:solidFill>
                <a:uFillTx/>
                <a:latin typeface="Calibri" panose="020F0502020204030204" pitchFamily="34" charset="0"/>
                <a:cs typeface="Calibri" panose="020F0502020204030204" pitchFamily="34" charset="0"/>
              </a:rPr>
              <a:t>το όνομα του πατέρα του σε πτώση γενική</a:t>
            </a:r>
            <a:r>
              <a:rPr lang="el-GR" sz="1800" b="0" u="none" strike="noStrike" dirty="0">
                <a:solidFill>
                  <a:schemeClr val="dk2"/>
                </a:solidFill>
                <a:uFillTx/>
                <a:latin typeface="Calibri" panose="020F0502020204030204" pitchFamily="34" charset="0"/>
                <a:cs typeface="Calibri" panose="020F0502020204030204" pitchFamily="34" charset="0"/>
              </a:rPr>
              <a:t>. Αργότερα  καθιερώθηκε και το </a:t>
            </a:r>
            <a:r>
              <a:rPr lang="el-GR" sz="1800" b="1" u="none" strike="noStrike" dirty="0">
                <a:solidFill>
                  <a:schemeClr val="dk2"/>
                </a:solidFill>
                <a:uFillTx/>
                <a:latin typeface="Calibri" panose="020F0502020204030204" pitchFamily="34" charset="0"/>
                <a:cs typeface="Calibri" panose="020F0502020204030204" pitchFamily="34" charset="0"/>
              </a:rPr>
              <a:t>επώνυμο</a:t>
            </a:r>
            <a:r>
              <a:rPr lang="el-GR" sz="1800" b="0" u="none" strike="noStrike" dirty="0">
                <a:solidFill>
                  <a:schemeClr val="dk2"/>
                </a:solidFill>
                <a:uFillTx/>
                <a:latin typeface="Calibri" panose="020F0502020204030204" pitchFamily="34" charset="0"/>
                <a:cs typeface="Calibri" panose="020F0502020204030204" pitchFamily="34" charset="0"/>
              </a:rPr>
              <a:t>, αρχικά στις αριστοκρατικές οικογένειες, όπως ήταν οι Κομνηνοί και οι Παλαιολόγοι. </a:t>
            </a:r>
            <a:endParaRPr lang="el-GR" sz="1800" b="0" u="none" strike="noStrike" dirty="0">
              <a:solidFill>
                <a:srgbClr val="000000"/>
              </a:solidFill>
              <a:uFillTx/>
              <a:latin typeface="Calibri" panose="020F0502020204030204" pitchFamily="34" charset="0"/>
              <a:cs typeface="Calibri" panose="020F0502020204030204" pitchFamily="34" charset="0"/>
            </a:endParaRPr>
          </a:p>
          <a:p>
            <a:pPr marL="432000" indent="-324000" algn="just">
              <a:lnSpc>
                <a:spcPct val="100000"/>
              </a:lnSpc>
              <a:spcBef>
                <a:spcPts val="1191"/>
              </a:spcBef>
              <a:spcAft>
                <a:spcPts val="992"/>
              </a:spcAft>
              <a:buClr>
                <a:srgbClr val="000000"/>
              </a:buClr>
              <a:buSzPct val="45000"/>
              <a:buFont typeface="Wingdings" charset="2"/>
              <a:buChar char=""/>
            </a:pPr>
            <a:r>
              <a:rPr lang="el-GR" sz="1800" b="0" u="none" strike="noStrike" dirty="0">
                <a:solidFill>
                  <a:schemeClr val="dk2"/>
                </a:solidFill>
                <a:uFillTx/>
                <a:latin typeface="Calibri" panose="020F0502020204030204" pitchFamily="34" charset="0"/>
                <a:cs typeface="Calibri" panose="020F0502020204030204" pitchFamily="34" charset="0"/>
              </a:rPr>
              <a:t>Όταν η αυτοκράτειρα ήταν έτοιμη να γεννήσει, μεταφερόταν σε ειδικό διαμέρισμα του ιερού παλατιού που ονομαζόταν Πορφύρα, για αυτό και οι απόγονοι που γεννιούνταν εκεί ονομάζονταν </a:t>
            </a:r>
            <a:r>
              <a:rPr lang="el-GR" sz="1800" b="1" u="none" strike="noStrike" dirty="0">
                <a:solidFill>
                  <a:schemeClr val="dk2"/>
                </a:solidFill>
                <a:uFillTx/>
                <a:latin typeface="Calibri" panose="020F0502020204030204" pitchFamily="34" charset="0"/>
                <a:cs typeface="Calibri" panose="020F0502020204030204" pitchFamily="34" charset="0"/>
              </a:rPr>
              <a:t>Πορφυρογέννητοι</a:t>
            </a:r>
            <a:r>
              <a:rPr lang="el-GR" sz="1800" b="0" u="none" strike="noStrike" dirty="0">
                <a:solidFill>
                  <a:schemeClr val="dk2"/>
                </a:solidFill>
                <a:uFillTx/>
                <a:latin typeface="Calibri" panose="020F0502020204030204" pitchFamily="34" charset="0"/>
                <a:cs typeface="Calibri" panose="020F0502020204030204" pitchFamily="34" charset="0"/>
              </a:rPr>
              <a:t>. </a:t>
            </a:r>
            <a:endParaRPr lang="el-GR" sz="1800" b="0" u="none" strike="noStrike" dirty="0">
              <a:solidFill>
                <a:srgbClr val="000000"/>
              </a:solidFill>
              <a:uFillTx/>
              <a:latin typeface="Calibri" panose="020F0502020204030204" pitchFamily="34" charset="0"/>
              <a:cs typeface="Calibri" panose="020F0502020204030204" pitchFamily="34" charset="0"/>
            </a:endParaRPr>
          </a:p>
        </p:txBody>
      </p:sp>
      <p:sp>
        <p:nvSpPr>
          <p:cNvPr id="244" name="PlaceHolder 3"/>
          <p:cNvSpPr>
            <a:spLocks noGrp="1"/>
          </p:cNvSpPr>
          <p:nvPr>
            <p:ph/>
          </p:nvPr>
        </p:nvSpPr>
        <p:spPr>
          <a:xfrm>
            <a:off x="4500000" y="1294560"/>
            <a:ext cx="4494600" cy="2926528"/>
          </a:xfrm>
          <a:prstGeom prst="rect">
            <a:avLst/>
          </a:prstGeom>
          <a:noFill/>
          <a:ln w="0">
            <a:noFill/>
          </a:ln>
        </p:spPr>
        <p:txBody>
          <a:bodyPr lIns="0" tIns="0" rIns="0" bIns="0" anchor="t">
            <a:normAutofit/>
          </a:bodyPr>
          <a:lstStyle/>
          <a:p>
            <a:pPr marL="432000" indent="-324000" algn="just">
              <a:buClr>
                <a:srgbClr val="000000"/>
              </a:buClr>
              <a:buSzPct val="45000"/>
              <a:buFont typeface="Wingdings" charset="2"/>
              <a:buChar char=""/>
            </a:pPr>
            <a:r>
              <a:rPr lang="el-GR" sz="1700" b="0" u="none" strike="noStrike" dirty="0">
                <a:solidFill>
                  <a:srgbClr val="000000"/>
                </a:solidFill>
                <a:uFillTx/>
                <a:latin typeface="Calibri" panose="020F0502020204030204" pitchFamily="34" charset="0"/>
                <a:cs typeface="Calibri" panose="020F0502020204030204" pitchFamily="34" charset="0"/>
              </a:rPr>
              <a:t>Οι γνωστοί και φίλοι του ζευγαριού, τους </a:t>
            </a:r>
            <a:r>
              <a:rPr lang="el-GR" sz="1700" b="1" u="none" strike="noStrike" dirty="0">
                <a:solidFill>
                  <a:srgbClr val="000000"/>
                </a:solidFill>
                <a:uFillTx/>
                <a:latin typeface="Calibri" panose="020F0502020204030204" pitchFamily="34" charset="0"/>
                <a:cs typeface="Calibri" panose="020F0502020204030204" pitchFamily="34" charset="0"/>
              </a:rPr>
              <a:t>επισκέπτονταν</a:t>
            </a:r>
            <a:r>
              <a:rPr lang="el-GR" sz="1700" b="0" u="none" strike="noStrike" dirty="0">
                <a:solidFill>
                  <a:srgbClr val="000000"/>
                </a:solidFill>
                <a:uFillTx/>
                <a:latin typeface="Calibri" panose="020F0502020204030204" pitchFamily="34" charset="0"/>
                <a:cs typeface="Calibri" panose="020F0502020204030204" pitchFamily="34" charset="0"/>
              </a:rPr>
              <a:t> για να ευχηθούν για το μωρό και έφερναν </a:t>
            </a:r>
            <a:r>
              <a:rPr lang="el-GR" sz="1700" b="1" u="none" strike="noStrike" dirty="0">
                <a:solidFill>
                  <a:srgbClr val="000000"/>
                </a:solidFill>
                <a:uFillTx/>
                <a:latin typeface="Calibri" panose="020F0502020204030204" pitchFamily="34" charset="0"/>
                <a:cs typeface="Calibri" panose="020F0502020204030204" pitchFamily="34" charset="0"/>
              </a:rPr>
              <a:t>δώρα</a:t>
            </a:r>
            <a:r>
              <a:rPr lang="el-GR" sz="1700" b="0" u="none" strike="noStrike" dirty="0">
                <a:solidFill>
                  <a:srgbClr val="000000"/>
                </a:solidFill>
                <a:uFillTx/>
                <a:latin typeface="Calibri" panose="020F0502020204030204" pitchFamily="34" charset="0"/>
                <a:cs typeface="Calibri" panose="020F0502020204030204" pitchFamily="34" charset="0"/>
              </a:rPr>
              <a:t> όπως: φρούτα, καρπούς, γλυκίσματα, ακόμα και νομίσματα, ανάλογα με την οικονομική κατάστασή τους.</a:t>
            </a:r>
          </a:p>
          <a:p>
            <a:pPr marL="432000" indent="-324000" algn="just">
              <a:buClr>
                <a:srgbClr val="000000"/>
              </a:buClr>
              <a:buSzPct val="45000"/>
              <a:buFont typeface="Wingdings" charset="2"/>
              <a:buChar char=""/>
            </a:pPr>
            <a:r>
              <a:rPr lang="el-GR" sz="1700" dirty="0">
                <a:solidFill>
                  <a:srgbClr val="000000"/>
                </a:solidFill>
                <a:latin typeface="Calibri" panose="020F0502020204030204" pitchFamily="34" charset="0"/>
                <a:cs typeface="Calibri" panose="020F0502020204030204" pitchFamily="34" charset="0"/>
              </a:rPr>
              <a:t>Α</a:t>
            </a:r>
            <a:r>
              <a:rPr lang="el-GR" sz="1700" b="0" u="none" strike="noStrike" dirty="0">
                <a:solidFill>
                  <a:srgbClr val="000000"/>
                </a:solidFill>
                <a:uFillTx/>
                <a:latin typeface="Calibri" panose="020F0502020204030204" pitchFamily="34" charset="0"/>
                <a:cs typeface="Calibri" panose="020F0502020204030204" pitchFamily="34" charset="0"/>
              </a:rPr>
              <a:t>ργότερα η γέννηση του παιδιού </a:t>
            </a:r>
            <a:r>
              <a:rPr lang="el-GR" sz="1700" b="1" u="none" strike="noStrike" dirty="0">
                <a:solidFill>
                  <a:srgbClr val="000000"/>
                </a:solidFill>
                <a:uFillTx/>
                <a:latin typeface="Calibri" panose="020F0502020204030204" pitchFamily="34" charset="0"/>
                <a:cs typeface="Calibri" panose="020F0502020204030204" pitchFamily="34" charset="0"/>
              </a:rPr>
              <a:t>εορταζόταν με συμπόσια, χορούς και τραγούδια.</a:t>
            </a:r>
            <a:endParaRPr lang="el-GR" sz="1700" dirty="0">
              <a:solidFill>
                <a:srgbClr val="000000"/>
              </a:solidFill>
              <a:latin typeface="Calibri" panose="020F0502020204030204" pitchFamily="34" charset="0"/>
              <a:cs typeface="Calibri" panose="020F0502020204030204" pitchFamily="34" charset="0"/>
            </a:endParaRPr>
          </a:p>
          <a:p>
            <a:pPr marL="432000" indent="-324000" algn="just">
              <a:buClr>
                <a:srgbClr val="000000"/>
              </a:buClr>
              <a:buSzPct val="45000"/>
              <a:buFont typeface="Wingdings" charset="2"/>
              <a:buChar char=""/>
            </a:pPr>
            <a:r>
              <a:rPr lang="el-GR" sz="1700" b="0" u="none" strike="noStrike" dirty="0">
                <a:solidFill>
                  <a:srgbClr val="000000"/>
                </a:solidFill>
                <a:uFillTx/>
                <a:latin typeface="Calibri" panose="020F0502020204030204" pitchFamily="34" charset="0"/>
                <a:cs typeface="Calibri" panose="020F0502020204030204" pitchFamily="34" charset="0"/>
              </a:rPr>
              <a:t>Γιορτή, επίσης, φαίνεται κάνανε στα </a:t>
            </a:r>
            <a:r>
              <a:rPr lang="el-GR" sz="1700" b="1" u="none" strike="noStrike" dirty="0">
                <a:solidFill>
                  <a:srgbClr val="000000"/>
                </a:solidFill>
                <a:uFillTx/>
                <a:latin typeface="Calibri" panose="020F0502020204030204" pitchFamily="34" charset="0"/>
                <a:cs typeface="Calibri" panose="020F0502020204030204" pitchFamily="34" charset="0"/>
              </a:rPr>
              <a:t>γενέθλια</a:t>
            </a:r>
            <a:r>
              <a:rPr lang="el-GR" sz="1700" b="0" u="none" strike="noStrike" dirty="0">
                <a:solidFill>
                  <a:srgbClr val="000000"/>
                </a:solidFill>
                <a:uFillTx/>
                <a:latin typeface="Calibri" panose="020F0502020204030204" pitchFamily="34" charset="0"/>
                <a:cs typeface="Calibri" panose="020F0502020204030204" pitchFamily="34" charset="0"/>
              </a:rPr>
              <a:t>, με δώρα και καλέσματα.</a:t>
            </a:r>
          </a:p>
          <a:p>
            <a:pPr marL="432000" indent="-324000" algn="just">
              <a:buClr>
                <a:srgbClr val="000000"/>
              </a:buClr>
              <a:buSzPct val="45000"/>
              <a:buFont typeface="Wingdings" charset="2"/>
              <a:buChar char=""/>
            </a:pPr>
            <a:r>
              <a:rPr lang="el-GR" sz="1700" b="0" u="none" strike="noStrike" dirty="0">
                <a:solidFill>
                  <a:srgbClr val="000000"/>
                </a:solidFill>
                <a:uFillTx/>
                <a:latin typeface="Calibri" panose="020F0502020204030204" pitchFamily="34" charset="0"/>
                <a:cs typeface="Calibri" panose="020F0502020204030204" pitchFamily="34" charset="0"/>
              </a:rPr>
              <a:t>Τα ίδια έθιμα ίσχυαν και για τη γέννηση των βασιλοπαίδων. </a:t>
            </a:r>
          </a:p>
        </p:txBody>
      </p:sp>
      <p:pic>
        <p:nvPicPr>
          <p:cNvPr id="245" name="Εικόνα 244"/>
          <p:cNvPicPr/>
          <p:nvPr/>
        </p:nvPicPr>
        <p:blipFill>
          <a:blip r:embed="rId2"/>
          <a:stretch/>
        </p:blipFill>
        <p:spPr>
          <a:xfrm>
            <a:off x="358932" y="4748856"/>
            <a:ext cx="3051000" cy="1620000"/>
          </a:xfrm>
          <a:prstGeom prst="rect">
            <a:avLst/>
          </a:prstGeom>
          <a:ln w="0">
            <a:noFill/>
          </a:ln>
        </p:spPr>
      </p:pic>
      <p:sp>
        <p:nvSpPr>
          <p:cNvPr id="246" name="TextBox 245"/>
          <p:cNvSpPr txBox="1"/>
          <p:nvPr/>
        </p:nvSpPr>
        <p:spPr>
          <a:xfrm>
            <a:off x="323528" y="6376948"/>
            <a:ext cx="3312368" cy="481052"/>
          </a:xfrm>
          <a:prstGeom prst="rect">
            <a:avLst/>
          </a:prstGeom>
          <a:noFill/>
          <a:ln w="0">
            <a:noFill/>
          </a:ln>
        </p:spPr>
        <p:txBody>
          <a:bodyPr lIns="90000" tIns="45000" rIns="90000" bIns="45000" anchor="t">
            <a:noAutofit/>
          </a:bodyPr>
          <a:lstStyle/>
          <a:p>
            <a:r>
              <a:rPr lang="el-GR" sz="1200" b="0" u="none" strike="noStrike" dirty="0">
                <a:solidFill>
                  <a:srgbClr val="000000"/>
                </a:solidFill>
                <a:uFillTx/>
                <a:latin typeface="Calibri" panose="020F0502020204030204" pitchFamily="34" charset="0"/>
                <a:cs typeface="Calibri" panose="020F0502020204030204" pitchFamily="34" charset="0"/>
              </a:rPr>
              <a:t>Τοιχογραφία. Βουλγαρία, Μονή </a:t>
            </a:r>
            <a:r>
              <a:rPr lang="el-GR" sz="1200" b="0" u="none" strike="noStrike" dirty="0" err="1">
                <a:solidFill>
                  <a:srgbClr val="000000"/>
                </a:solidFill>
                <a:uFillTx/>
                <a:latin typeface="Calibri" panose="020F0502020204030204" pitchFamily="34" charset="0"/>
                <a:cs typeface="Calibri" panose="020F0502020204030204" pitchFamily="34" charset="0"/>
              </a:rPr>
              <a:t>Κρεμίκοβτσι</a:t>
            </a:r>
            <a:r>
              <a:rPr lang="el-GR" sz="1200" b="0" u="none" strike="noStrike" dirty="0">
                <a:solidFill>
                  <a:srgbClr val="000000"/>
                </a:solidFill>
                <a:uFillTx/>
                <a:latin typeface="Calibri" panose="020F0502020204030204" pitchFamily="34" charset="0"/>
                <a:cs typeface="Calibri" panose="020F0502020204030204" pitchFamily="34" charset="0"/>
              </a:rPr>
              <a:t>, Γέννηση</a:t>
            </a:r>
            <a:r>
              <a:rPr lang="el-GR" sz="1200" dirty="0">
                <a:solidFill>
                  <a:srgbClr val="000000"/>
                </a:solidFill>
                <a:latin typeface="Calibri" panose="020F0502020204030204" pitchFamily="34" charset="0"/>
                <a:cs typeface="Calibri" panose="020F0502020204030204" pitchFamily="34" charset="0"/>
              </a:rPr>
              <a:t> </a:t>
            </a:r>
            <a:r>
              <a:rPr lang="el-GR" sz="1200" b="0" u="none" strike="noStrike" dirty="0">
                <a:solidFill>
                  <a:srgbClr val="000000"/>
                </a:solidFill>
                <a:uFillTx/>
                <a:latin typeface="Calibri" panose="020F0502020204030204" pitchFamily="34" charset="0"/>
                <a:cs typeface="Calibri" panose="020F0502020204030204" pitchFamily="34" charset="0"/>
              </a:rPr>
              <a:t>(Φωτογραφικό Αρχείο ΕΚΒΜΜ) </a:t>
            </a:r>
          </a:p>
        </p:txBody>
      </p:sp>
      <p:pic>
        <p:nvPicPr>
          <p:cNvPr id="247" name="Εικόνα 246"/>
          <p:cNvPicPr/>
          <p:nvPr/>
        </p:nvPicPr>
        <p:blipFill>
          <a:blip r:embed="rId3"/>
          <a:stretch/>
        </p:blipFill>
        <p:spPr>
          <a:xfrm>
            <a:off x="5815924" y="4443356"/>
            <a:ext cx="1980720" cy="228564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anim calcmode="lin" valueType="num">
                                      <p:cBhvr additive="base">
                                        <p:cTn id="7" dur="500" fill="hold"/>
                                        <p:tgtEl>
                                          <p:spTgt spid="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3">
                                            <p:txEl>
                                              <p:pRg st="1" end="1"/>
                                            </p:txEl>
                                          </p:spTgt>
                                        </p:tgtEl>
                                        <p:attrNameLst>
                                          <p:attrName>style.visibility</p:attrName>
                                        </p:attrNameLst>
                                      </p:cBhvr>
                                      <p:to>
                                        <p:strVal val="visible"/>
                                      </p:to>
                                    </p:set>
                                    <p:anim calcmode="lin" valueType="num">
                                      <p:cBhvr additive="base">
                                        <p:cTn id="13" dur="500" fill="hold"/>
                                        <p:tgtEl>
                                          <p:spTgt spid="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4">
                                            <p:txEl>
                                              <p:pRg st="0" end="0"/>
                                            </p:txEl>
                                          </p:spTgt>
                                        </p:tgtEl>
                                        <p:attrNameLst>
                                          <p:attrName>style.visibility</p:attrName>
                                        </p:attrNameLst>
                                      </p:cBhvr>
                                      <p:to>
                                        <p:strVal val="visible"/>
                                      </p:to>
                                    </p:set>
                                    <p:anim calcmode="lin" valueType="num">
                                      <p:cBhvr additive="base">
                                        <p:cTn id="19" dur="500" fill="hold"/>
                                        <p:tgtEl>
                                          <p:spTgt spid="24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4">
                                            <p:txEl>
                                              <p:pRg st="1" end="1"/>
                                            </p:txEl>
                                          </p:spTgt>
                                        </p:tgtEl>
                                        <p:attrNameLst>
                                          <p:attrName>style.visibility</p:attrName>
                                        </p:attrNameLst>
                                      </p:cBhvr>
                                      <p:to>
                                        <p:strVal val="visible"/>
                                      </p:to>
                                    </p:set>
                                    <p:anim calcmode="lin" valueType="num">
                                      <p:cBhvr additive="base">
                                        <p:cTn id="25" dur="500" fill="hold"/>
                                        <p:tgtEl>
                                          <p:spTgt spid="24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4">
                                            <p:txEl>
                                              <p:pRg st="2" end="2"/>
                                            </p:txEl>
                                          </p:spTgt>
                                        </p:tgtEl>
                                        <p:attrNameLst>
                                          <p:attrName>style.visibility</p:attrName>
                                        </p:attrNameLst>
                                      </p:cBhvr>
                                      <p:to>
                                        <p:strVal val="visible"/>
                                      </p:to>
                                    </p:set>
                                    <p:anim calcmode="lin" valueType="num">
                                      <p:cBhvr additive="base">
                                        <p:cTn id="31" dur="500" fill="hold"/>
                                        <p:tgtEl>
                                          <p:spTgt spid="24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4">
                                            <p:txEl>
                                              <p:pRg st="3" end="3"/>
                                            </p:txEl>
                                          </p:spTgt>
                                        </p:tgtEl>
                                        <p:attrNameLst>
                                          <p:attrName>style.visibility</p:attrName>
                                        </p:attrNameLst>
                                      </p:cBhvr>
                                      <p:to>
                                        <p:strVal val="visible"/>
                                      </p:to>
                                    </p:set>
                                    <p:anim calcmode="lin" valueType="num">
                                      <p:cBhvr additive="base">
                                        <p:cTn id="37" dur="500" fill="hold"/>
                                        <p:tgtEl>
                                          <p:spTgt spid="24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build="p"/>
      <p:bldP spid="24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p:cNvSpPr>
          <p:nvPr>
            <p:ph type="title"/>
          </p:nvPr>
        </p:nvSpPr>
        <p:spPr>
          <a:xfrm>
            <a:off x="2843808" y="404664"/>
            <a:ext cx="3330976" cy="576064"/>
          </a:xfrm>
          <a:prstGeom prst="rect">
            <a:avLst/>
          </a:prstGeom>
          <a:noFill/>
          <a:ln w="0">
            <a:noFill/>
          </a:ln>
        </p:spPr>
        <p:txBody>
          <a:bodyPr lIns="90000" tIns="45000" rIns="90000" bIns="45000" anchor="ctr">
            <a:noAutofit/>
          </a:bodyPr>
          <a:lstStyle/>
          <a:p>
            <a:pPr indent="0">
              <a:lnSpc>
                <a:spcPct val="100000"/>
              </a:lnSpc>
              <a:buNone/>
              <a:tabLst>
                <a:tab pos="0" algn="l"/>
              </a:tabLst>
            </a:pPr>
            <a:r>
              <a:rPr lang="el-GR" sz="2400" b="1" dirty="0">
                <a:solidFill>
                  <a:schemeClr val="dk2"/>
                </a:solidFill>
                <a:latin typeface="Calibri" panose="020F0502020204030204" pitchFamily="34" charset="0"/>
                <a:ea typeface="Microsoft YaHei"/>
                <a:cs typeface="Calibri" panose="020F0502020204030204" pitchFamily="34" charset="0"/>
              </a:rPr>
              <a:t>Πηγές στο διαδίκτυο</a:t>
            </a:r>
          </a:p>
        </p:txBody>
      </p:sp>
      <p:sp>
        <p:nvSpPr>
          <p:cNvPr id="299" name="PlaceHolder 2"/>
          <p:cNvSpPr>
            <a:spLocks noGrp="1"/>
          </p:cNvSpPr>
          <p:nvPr>
            <p:ph/>
          </p:nvPr>
        </p:nvSpPr>
        <p:spPr>
          <a:xfrm>
            <a:off x="304920" y="1554120"/>
            <a:ext cx="8694720" cy="3387048"/>
          </a:xfrm>
          <a:prstGeom prst="rect">
            <a:avLst/>
          </a:prstGeom>
          <a:noFill/>
          <a:ln w="0">
            <a:noFill/>
          </a:ln>
        </p:spPr>
        <p:txBody>
          <a:bodyPr lIns="90000" tIns="45000" rIns="90000" bIns="45000" numCol="1" spcCol="0" anchor="t">
            <a:noAutofit/>
          </a:bodyPr>
          <a:lstStyle/>
          <a:p>
            <a:pPr marL="343080" indent="-343080">
              <a:lnSpc>
                <a:spcPct val="100000"/>
              </a:lnSpc>
              <a:spcBef>
                <a:spcPts val="641"/>
              </a:spcBef>
              <a:buClr>
                <a:srgbClr val="F0A22E"/>
              </a:buClr>
              <a:buSzPct val="70000"/>
              <a:buFont typeface="Wingdings 2" charset="2"/>
              <a:buChar char=""/>
            </a:pPr>
            <a:r>
              <a:rPr lang="el-GR" sz="2000" b="0" u="none" strike="noStrike" dirty="0">
                <a:solidFill>
                  <a:schemeClr val="tx1"/>
                </a:solidFill>
                <a:uFillTx/>
                <a:latin typeface="Calibri" panose="020F0502020204030204" pitchFamily="34" charset="0"/>
                <a:cs typeface="Calibri" panose="020F0502020204030204" pitchFamily="34" charset="0"/>
                <a:hlinkClick r:id="rId2"/>
              </a:rPr>
              <a:t>https://www.worldhistory.org/trans/el/2-1220/u/</a:t>
            </a:r>
            <a:endParaRPr lang="el-GR" sz="2000" b="0" u="none" strike="noStrike" dirty="0">
              <a:solidFill>
                <a:schemeClr val="tx1"/>
              </a:solidFill>
              <a:uFillTx/>
              <a:latin typeface="Calibri" panose="020F0502020204030204" pitchFamily="34" charset="0"/>
              <a:cs typeface="Calibri" panose="020F0502020204030204" pitchFamily="34" charset="0"/>
            </a:endParaRPr>
          </a:p>
          <a:p>
            <a:pPr marL="343080" indent="-343080">
              <a:lnSpc>
                <a:spcPct val="100000"/>
              </a:lnSpc>
              <a:spcBef>
                <a:spcPts val="641"/>
              </a:spcBef>
              <a:buClr>
                <a:srgbClr val="F0A22E"/>
              </a:buClr>
              <a:buSzPct val="70000"/>
              <a:buFont typeface="Wingdings 2" charset="2"/>
              <a:buChar char=""/>
            </a:pPr>
            <a:r>
              <a:rPr lang="el-GR" sz="2000" b="0" u="none" strike="noStrike" dirty="0">
                <a:solidFill>
                  <a:schemeClr val="tx1"/>
                </a:solidFill>
                <a:uFillTx/>
                <a:latin typeface="Calibri" panose="020F0502020204030204" pitchFamily="34" charset="0"/>
                <a:cs typeface="Calibri" panose="020F0502020204030204" pitchFamily="34" charset="0"/>
                <a:hlinkClick r:id="rId3"/>
              </a:rPr>
              <a:t>http://ebooks.edu.gr/ebooks/v/html/8547/2698/istoria_b-lykeiou_html-empl/index2_3.html</a:t>
            </a:r>
            <a:endParaRPr lang="el-GR" sz="2000" b="0" u="none" strike="noStrike" dirty="0">
              <a:solidFill>
                <a:schemeClr val="tx1"/>
              </a:solidFill>
              <a:uFillTx/>
              <a:latin typeface="Calibri" panose="020F0502020204030204" pitchFamily="34" charset="0"/>
              <a:cs typeface="Calibri" panose="020F0502020204030204" pitchFamily="34" charset="0"/>
            </a:endParaRPr>
          </a:p>
          <a:p>
            <a:pPr marL="343080" indent="-343080">
              <a:lnSpc>
                <a:spcPct val="100000"/>
              </a:lnSpc>
              <a:spcBef>
                <a:spcPts val="641"/>
              </a:spcBef>
              <a:buClr>
                <a:srgbClr val="F0A22E"/>
              </a:buClr>
              <a:buSzPct val="70000"/>
              <a:buFont typeface="Wingdings 2" charset="2"/>
              <a:buChar char=""/>
            </a:pPr>
            <a:r>
              <a:rPr lang="el-GR" sz="2000" b="0" u="none" strike="noStrike" dirty="0">
                <a:solidFill>
                  <a:schemeClr val="tx1"/>
                </a:solidFill>
                <a:uFillTx/>
                <a:latin typeface="Calibri" panose="020F0502020204030204" pitchFamily="34" charset="0"/>
                <a:cs typeface="Calibri" panose="020F0502020204030204" pitchFamily="34" charset="0"/>
                <a:hlinkClick r:id="rId4"/>
              </a:rPr>
              <a:t>https://users.sch.gr/ipap/Ellinikos_Politismos/Istoria-b/5-1.htm</a:t>
            </a:r>
            <a:endParaRPr lang="el-GR" sz="2000" b="0" u="none" strike="noStrike" dirty="0">
              <a:solidFill>
                <a:schemeClr val="tx1"/>
              </a:solidFill>
              <a:uFillTx/>
              <a:latin typeface="Calibri" panose="020F0502020204030204" pitchFamily="34" charset="0"/>
              <a:cs typeface="Calibri" panose="020F0502020204030204" pitchFamily="34" charset="0"/>
            </a:endParaRPr>
          </a:p>
          <a:p>
            <a:pPr marL="343080" indent="-343080">
              <a:lnSpc>
                <a:spcPct val="100000"/>
              </a:lnSpc>
              <a:spcBef>
                <a:spcPts val="641"/>
              </a:spcBef>
              <a:buClr>
                <a:srgbClr val="F0A22E"/>
              </a:buClr>
              <a:buSzPct val="70000"/>
              <a:buFont typeface="Wingdings 2" charset="2"/>
              <a:buChar char=""/>
            </a:pPr>
            <a:r>
              <a:rPr lang="el-GR" sz="2000" b="0" u="none" strike="noStrike" dirty="0">
                <a:solidFill>
                  <a:schemeClr val="tx1"/>
                </a:solidFill>
                <a:uFillTx/>
                <a:latin typeface="Calibri" panose="020F0502020204030204" pitchFamily="34" charset="0"/>
                <a:cs typeface="Calibri" panose="020F0502020204030204" pitchFamily="34" charset="0"/>
                <a:hlinkClick r:id="rId5"/>
              </a:rPr>
              <a:t>https://www.ebyzantinemuseum.gr/?i=bxm.el.thematic-routes&amp;t=2</a:t>
            </a:r>
            <a:endParaRPr lang="el-GR" sz="2000" b="0" u="none" strike="noStrike" dirty="0">
              <a:solidFill>
                <a:schemeClr val="tx1"/>
              </a:solidFill>
              <a:uFillTx/>
              <a:latin typeface="Calibri" panose="020F0502020204030204" pitchFamily="34" charset="0"/>
              <a:cs typeface="Calibri" panose="020F0502020204030204" pitchFamily="34" charset="0"/>
            </a:endParaRPr>
          </a:p>
          <a:p>
            <a:pPr marL="343080" indent="-343080">
              <a:lnSpc>
                <a:spcPct val="100000"/>
              </a:lnSpc>
              <a:spcBef>
                <a:spcPts val="641"/>
              </a:spcBef>
              <a:buClr>
                <a:srgbClr val="F0A22E"/>
              </a:buClr>
              <a:buSzPct val="70000"/>
              <a:buFont typeface="Wingdings 2" charset="2"/>
              <a:buChar char=""/>
            </a:pPr>
            <a:r>
              <a:rPr lang="el-GR" sz="2000" b="0" u="none" strike="noStrike" dirty="0">
                <a:solidFill>
                  <a:schemeClr val="tx1"/>
                </a:solidFill>
                <a:uFillTx/>
                <a:latin typeface="Calibri" panose="020F0502020204030204" pitchFamily="34" charset="0"/>
                <a:cs typeface="Calibri" panose="020F0502020204030204" pitchFamily="34" charset="0"/>
                <a:hlinkClick r:id="rId6"/>
              </a:rPr>
              <a:t>https://www.archaiologia.gr/wp-content/uploads/2011/06/31-3.pdf</a:t>
            </a:r>
            <a:endParaRPr lang="el-GR" sz="2000" b="0" u="none" strike="noStrike" dirty="0">
              <a:solidFill>
                <a:schemeClr val="tx1"/>
              </a:solidFill>
              <a:uFillTx/>
              <a:latin typeface="Calibri" panose="020F0502020204030204" pitchFamily="34" charset="0"/>
              <a:cs typeface="Calibri" panose="020F0502020204030204" pitchFamily="34" charset="0"/>
            </a:endParaRPr>
          </a:p>
          <a:p>
            <a:pPr marL="343080" indent="-343080">
              <a:lnSpc>
                <a:spcPct val="100000"/>
              </a:lnSpc>
              <a:spcBef>
                <a:spcPts val="641"/>
              </a:spcBef>
              <a:buClr>
                <a:srgbClr val="F0A22E"/>
              </a:buClr>
              <a:buSzPct val="70000"/>
              <a:buFont typeface="Wingdings 2" charset="2"/>
              <a:buChar char=""/>
            </a:pPr>
            <a:r>
              <a:rPr lang="el-GR" sz="2000" b="0" u="none" strike="noStrike" dirty="0">
                <a:solidFill>
                  <a:schemeClr val="tx1"/>
                </a:solidFill>
                <a:uFillTx/>
                <a:latin typeface="Calibri" panose="020F0502020204030204" pitchFamily="34" charset="0"/>
                <a:cs typeface="Calibri" panose="020F0502020204030204" pitchFamily="34" charset="0"/>
                <a:hlinkClick r:id="rId7"/>
              </a:rPr>
              <a:t>https://photodentro.edu.gr/lor/handle/8521/8810</a:t>
            </a:r>
            <a:endParaRPr lang="el-GR" sz="2000" b="0" u="none" strike="noStrike" dirty="0">
              <a:solidFill>
                <a:schemeClr val="tx1"/>
              </a:solidFill>
              <a:uFillTx/>
              <a:latin typeface="Calibri" panose="020F0502020204030204" pitchFamily="34" charset="0"/>
              <a:cs typeface="Calibri" panose="020F0502020204030204" pitchFamily="34" charset="0"/>
            </a:endParaRPr>
          </a:p>
          <a:p>
            <a:pPr marL="343080" indent="-343080">
              <a:lnSpc>
                <a:spcPct val="100000"/>
              </a:lnSpc>
              <a:spcBef>
                <a:spcPts val="641"/>
              </a:spcBef>
              <a:buClr>
                <a:srgbClr val="F0A22E"/>
              </a:buClr>
              <a:buSzPct val="70000"/>
              <a:buFont typeface="Wingdings 2" charset="2"/>
              <a:buChar char=""/>
            </a:pPr>
            <a:r>
              <a:rPr lang="el-GR" sz="2000" b="0" u="none" strike="noStrike" dirty="0">
                <a:solidFill>
                  <a:schemeClr val="tx1"/>
                </a:solidFill>
                <a:uFillTx/>
                <a:latin typeface="Calibri" panose="020F0502020204030204" pitchFamily="34" charset="0"/>
                <a:cs typeface="Calibri" panose="020F0502020204030204" pitchFamily="34" charset="0"/>
                <a:hlinkClick r:id="rId8"/>
              </a:rPr>
              <a:t>https://photodentro.edu.gr/v/item/ds/8521/8822</a:t>
            </a:r>
            <a:endParaRPr lang="el-GR" sz="2000" b="0" u="none" strike="noStrike" dirty="0">
              <a:solidFill>
                <a:schemeClr val="tx1"/>
              </a:solidFill>
              <a:uFillTx/>
              <a:latin typeface="Calibri" panose="020F0502020204030204" pitchFamily="34" charset="0"/>
              <a:cs typeface="Calibri" panose="020F0502020204030204" pitchFamily="34" charset="0"/>
            </a:endParaRPr>
          </a:p>
          <a:p>
            <a:pPr>
              <a:lnSpc>
                <a:spcPct val="100000"/>
              </a:lnSpc>
              <a:spcBef>
                <a:spcPts val="641"/>
              </a:spcBef>
              <a:buClr>
                <a:srgbClr val="F0A22E"/>
              </a:buClr>
              <a:buSzPct val="70000"/>
            </a:pPr>
            <a:endParaRPr lang="el-GR" sz="1400" b="0" u="none" strike="noStrike" dirty="0">
              <a:solidFill>
                <a:srgbClr val="000000"/>
              </a:solidFill>
              <a:uFillTx/>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p:cNvSpPr>
          <p:nvPr>
            <p:ph type="title"/>
          </p:nvPr>
        </p:nvSpPr>
        <p:spPr>
          <a:xfrm>
            <a:off x="1115616" y="457200"/>
            <a:ext cx="7272808" cy="667544"/>
          </a:xfrm>
          <a:prstGeom prst="rect">
            <a:avLst/>
          </a:prstGeom>
          <a:noFill/>
          <a:ln w="0">
            <a:noFill/>
          </a:ln>
        </p:spPr>
        <p:txBody>
          <a:bodyPr lIns="0" tIns="0" rIns="0" bIns="0" anchor="ctr">
            <a:noAutofit/>
          </a:bodyPr>
          <a:lstStyle/>
          <a:p>
            <a:pPr indent="0" algn="ctr">
              <a:lnSpc>
                <a:spcPct val="100000"/>
              </a:lnSpc>
              <a:spcBef>
                <a:spcPts val="1191"/>
              </a:spcBef>
              <a:spcAft>
                <a:spcPts val="992"/>
              </a:spcAft>
              <a:buNone/>
              <a:tabLst>
                <a:tab pos="0" algn="l"/>
              </a:tabLst>
            </a:pPr>
            <a:r>
              <a:rPr lang="el-GR" sz="2400" b="1" dirty="0">
                <a:solidFill>
                  <a:schemeClr val="dk2"/>
                </a:solidFill>
                <a:latin typeface="Calibri" panose="020F0502020204030204" pitchFamily="34" charset="0"/>
                <a:ea typeface="Microsoft YaHei"/>
                <a:cs typeface="Calibri" panose="020F0502020204030204" pitchFamily="34" charset="0"/>
              </a:rPr>
              <a:t>Η οικογενειακή ζωή - Βάπτιση</a:t>
            </a:r>
          </a:p>
        </p:txBody>
      </p:sp>
      <p:sp>
        <p:nvSpPr>
          <p:cNvPr id="249" name="PlaceHolder 2"/>
          <p:cNvSpPr>
            <a:spLocks noGrp="1"/>
          </p:cNvSpPr>
          <p:nvPr>
            <p:ph/>
          </p:nvPr>
        </p:nvSpPr>
        <p:spPr>
          <a:xfrm>
            <a:off x="395536" y="1052736"/>
            <a:ext cx="8496944" cy="3456384"/>
          </a:xfrm>
          <a:prstGeom prst="rect">
            <a:avLst/>
          </a:prstGeom>
          <a:noFill/>
          <a:ln w="0">
            <a:noFill/>
          </a:ln>
        </p:spPr>
        <p:txBody>
          <a:bodyPr lIns="0" tIns="0" rIns="0" bIns="0" anchor="t">
            <a:noAutofit/>
          </a:bodyPr>
          <a:lstStyle/>
          <a:p>
            <a:pPr marL="432000" indent="0" algn="ctr">
              <a:spcBef>
                <a:spcPts val="1417"/>
              </a:spcBef>
              <a:buNone/>
            </a:pPr>
            <a:endParaRPr lang="el-GR" sz="1400" b="0" u="none" strike="noStrike" dirty="0">
              <a:solidFill>
                <a:srgbClr val="000000"/>
              </a:solidFill>
              <a:uFillTx/>
              <a:latin typeface="Calibri" panose="020F0502020204030204" pitchFamily="34" charset="0"/>
              <a:cs typeface="Calibri" panose="020F0502020204030204" pitchFamily="34" charset="0"/>
            </a:endParaRPr>
          </a:p>
          <a:p>
            <a:pPr marL="432000" indent="-324000" algn="just">
              <a:buClr>
                <a:srgbClr val="000000"/>
              </a:buClr>
              <a:buSzPct val="45000"/>
              <a:buFont typeface="Wingdings" charset="2"/>
              <a:buChar char=""/>
            </a:pPr>
            <a:r>
              <a:rPr lang="el-GR" dirty="0">
                <a:solidFill>
                  <a:srgbClr val="000000"/>
                </a:solidFill>
                <a:latin typeface="Calibri" panose="020F0502020204030204" pitchFamily="34" charset="0"/>
                <a:cs typeface="Calibri" panose="020F0502020204030204" pitchFamily="34" charset="0"/>
              </a:rPr>
              <a:t>Τ</a:t>
            </a:r>
            <a:r>
              <a:rPr lang="el-GR" b="0" u="none" strike="noStrike" dirty="0">
                <a:solidFill>
                  <a:srgbClr val="000000"/>
                </a:solidFill>
                <a:uFillTx/>
                <a:latin typeface="Calibri" panose="020F0502020204030204" pitchFamily="34" charset="0"/>
                <a:cs typeface="Calibri" panose="020F0502020204030204" pitchFamily="34" charset="0"/>
              </a:rPr>
              <a:t>α πρώτα χρόνια βαπτίζονταν </a:t>
            </a:r>
            <a:r>
              <a:rPr lang="el-GR" b="1" u="none" strike="noStrike" dirty="0">
                <a:solidFill>
                  <a:srgbClr val="000000"/>
                </a:solidFill>
                <a:uFillTx/>
                <a:latin typeface="Calibri" panose="020F0502020204030204" pitchFamily="34" charset="0"/>
                <a:cs typeface="Calibri" panose="020F0502020204030204" pitchFamily="34" charset="0"/>
              </a:rPr>
              <a:t>σε μεγάλη ηλικία</a:t>
            </a:r>
            <a:r>
              <a:rPr lang="el-GR" b="0" u="none" strike="noStrike" dirty="0">
                <a:solidFill>
                  <a:srgbClr val="000000"/>
                </a:solidFill>
                <a:uFillTx/>
                <a:latin typeface="Calibri" panose="020F0502020204030204" pitchFamily="34" charset="0"/>
                <a:cs typeface="Calibri" panose="020F0502020204030204" pitchFamily="34" charset="0"/>
              </a:rPr>
              <a:t>, αφού προηγουμένως περνούσαν μια δοκιμαστική </a:t>
            </a:r>
            <a:r>
              <a:rPr lang="el-GR" b="0" u="dotDash" strike="noStrike" dirty="0">
                <a:solidFill>
                  <a:srgbClr val="000000"/>
                </a:solidFill>
                <a:uFillTx/>
                <a:latin typeface="Calibri" panose="020F0502020204030204" pitchFamily="34" charset="0"/>
                <a:cs typeface="Calibri" panose="020F0502020204030204" pitchFamily="34" charset="0"/>
              </a:rPr>
              <a:t>περίοδο κατήχησης.</a:t>
            </a:r>
            <a:r>
              <a:rPr lang="el-GR" b="0" u="none" strike="noStrike" dirty="0">
                <a:solidFill>
                  <a:srgbClr val="000000"/>
                </a:solidFill>
                <a:uFillTx/>
                <a:latin typeface="Calibri" panose="020F0502020204030204" pitchFamily="34" charset="0"/>
                <a:cs typeface="Calibri" panose="020F0502020204030204" pitchFamily="34" charset="0"/>
              </a:rPr>
              <a:t> Εξαιτίας του κινδύνου να πεθάνει κάποιο παιδί αβάπτιστο, καθιερώθηκε η ηλικία των </a:t>
            </a:r>
            <a:r>
              <a:rPr lang="el-GR" b="1" u="none" strike="noStrike" dirty="0">
                <a:solidFill>
                  <a:srgbClr val="000000"/>
                </a:solidFill>
                <a:uFillTx/>
                <a:latin typeface="Calibri" panose="020F0502020204030204" pitchFamily="34" charset="0"/>
                <a:cs typeface="Calibri" panose="020F0502020204030204" pitchFamily="34" charset="0"/>
              </a:rPr>
              <a:t>3 ετών</a:t>
            </a:r>
            <a:r>
              <a:rPr lang="el-GR" b="0" u="none" strike="noStrike" dirty="0">
                <a:solidFill>
                  <a:srgbClr val="000000"/>
                </a:solidFill>
                <a:uFillTx/>
                <a:latin typeface="Calibri" panose="020F0502020204030204" pitchFamily="34" charset="0"/>
                <a:cs typeface="Calibri" panose="020F0502020204030204" pitchFamily="34" charset="0"/>
              </a:rPr>
              <a:t> ως κατάλληλη για το βάπτισμα.</a:t>
            </a:r>
          </a:p>
          <a:p>
            <a:pPr marL="432000" indent="-324000" algn="just">
              <a:buClr>
                <a:srgbClr val="000000"/>
              </a:buClr>
              <a:buSzPct val="45000"/>
              <a:buFont typeface="Wingdings" charset="2"/>
              <a:buChar char=""/>
            </a:pPr>
            <a:r>
              <a:rPr lang="el-GR" b="0" u="none" strike="noStrike" dirty="0">
                <a:solidFill>
                  <a:srgbClr val="000000"/>
                </a:solidFill>
                <a:uFillTx/>
                <a:latin typeface="Calibri" panose="020F0502020204030204" pitchFamily="34" charset="0"/>
                <a:cs typeface="Calibri" panose="020F0502020204030204" pitchFamily="34" charset="0"/>
              </a:rPr>
              <a:t>Με νόμο του </a:t>
            </a:r>
            <a:r>
              <a:rPr lang="el-GR" b="0" i="1" u="none" strike="noStrike" dirty="0">
                <a:solidFill>
                  <a:srgbClr val="000000"/>
                </a:solidFill>
                <a:uFillTx/>
                <a:latin typeface="Calibri" panose="020F0502020204030204" pitchFamily="34" charset="0"/>
                <a:cs typeface="Calibri" panose="020F0502020204030204" pitchFamily="34" charset="0"/>
              </a:rPr>
              <a:t>αυτοκράτορα Λέοντος του Σοφού,</a:t>
            </a:r>
            <a:r>
              <a:rPr lang="el-GR" b="0" u="none" strike="noStrike" dirty="0">
                <a:solidFill>
                  <a:srgbClr val="000000"/>
                </a:solidFill>
                <a:uFillTx/>
                <a:latin typeface="Calibri" panose="020F0502020204030204" pitchFamily="34" charset="0"/>
                <a:cs typeface="Calibri" panose="020F0502020204030204" pitchFamily="34" charset="0"/>
              </a:rPr>
              <a:t> ορίστηκε ότι τα νήπια πρέπει να βαπτίζονται </a:t>
            </a:r>
            <a:r>
              <a:rPr lang="el-GR" b="1" u="none" strike="noStrike" dirty="0">
                <a:solidFill>
                  <a:srgbClr val="000000"/>
                </a:solidFill>
                <a:uFillTx/>
                <a:latin typeface="Calibri" panose="020F0502020204030204" pitchFamily="34" charset="0"/>
                <a:cs typeface="Calibri" panose="020F0502020204030204" pitchFamily="34" charset="0"/>
              </a:rPr>
              <a:t>40 μέρες από τη γέννησή τους</a:t>
            </a:r>
            <a:r>
              <a:rPr lang="el-GR" dirty="0">
                <a:solidFill>
                  <a:srgbClr val="B85C00"/>
                </a:solidFill>
                <a:latin typeface="Calibri" panose="020F0502020204030204" pitchFamily="34" charset="0"/>
                <a:cs typeface="Calibri" panose="020F0502020204030204" pitchFamily="34" charset="0"/>
              </a:rPr>
              <a:t>.</a:t>
            </a:r>
            <a:endParaRPr lang="el-GR" b="0" u="none" strike="noStrike" dirty="0">
              <a:solidFill>
                <a:srgbClr val="000000"/>
              </a:solidFill>
              <a:uFillTx/>
              <a:latin typeface="Calibri" panose="020F0502020204030204" pitchFamily="34" charset="0"/>
              <a:cs typeface="Calibri" panose="020F0502020204030204" pitchFamily="34" charset="0"/>
            </a:endParaRPr>
          </a:p>
          <a:p>
            <a:pPr marL="432000" indent="-324000" algn="just">
              <a:buClr>
                <a:srgbClr val="000000"/>
              </a:buClr>
              <a:buSzPct val="45000"/>
              <a:buFont typeface="Wingdings" charset="2"/>
              <a:buChar char=""/>
            </a:pPr>
            <a:r>
              <a:rPr lang="el-GR" b="0" u="none" strike="noStrike" dirty="0">
                <a:solidFill>
                  <a:srgbClr val="000000"/>
                </a:solidFill>
                <a:uFillTx/>
                <a:latin typeface="Calibri" panose="020F0502020204030204" pitchFamily="34" charset="0"/>
                <a:cs typeface="Calibri" panose="020F0502020204030204" pitchFamily="34" charset="0"/>
              </a:rPr>
              <a:t>Αρχικά η βάπτιση γινόταν στη </a:t>
            </a:r>
            <a:r>
              <a:rPr lang="el-GR" b="1" u="none" strike="noStrike" dirty="0">
                <a:solidFill>
                  <a:srgbClr val="000000"/>
                </a:solidFill>
                <a:uFillTx/>
                <a:latin typeface="Calibri" panose="020F0502020204030204" pitchFamily="34" charset="0"/>
                <a:cs typeface="Calibri" panose="020F0502020204030204" pitchFamily="34" charset="0"/>
              </a:rPr>
              <a:t>φύση, σε μέρη με τρεχούμενο νερό</a:t>
            </a:r>
            <a:r>
              <a:rPr lang="el-GR" b="0" u="none" strike="noStrike" dirty="0">
                <a:solidFill>
                  <a:srgbClr val="000000"/>
                </a:solidFill>
                <a:uFillTx/>
                <a:latin typeface="Calibri" panose="020F0502020204030204" pitchFamily="34" charset="0"/>
                <a:cs typeface="Calibri" panose="020F0502020204030204" pitchFamily="34" charset="0"/>
              </a:rPr>
              <a:t>, όπως λίμνες, ποτάμια ή στη θάλασσα.</a:t>
            </a:r>
          </a:p>
          <a:p>
            <a:pPr marL="432000" indent="-324000" algn="just">
              <a:buClr>
                <a:srgbClr val="000000"/>
              </a:buClr>
              <a:buSzPct val="45000"/>
              <a:buFont typeface="Wingdings" charset="2"/>
              <a:buChar char=""/>
            </a:pPr>
            <a:r>
              <a:rPr lang="el-GR" b="0" u="none" strike="noStrike" dirty="0">
                <a:solidFill>
                  <a:srgbClr val="000000"/>
                </a:solidFill>
                <a:uFillTx/>
                <a:latin typeface="Calibri" panose="020F0502020204030204" pitchFamily="34" charset="0"/>
                <a:cs typeface="Calibri" panose="020F0502020204030204" pitchFamily="34" charset="0"/>
              </a:rPr>
              <a:t>Από τον 3ο αιώνα, η τελετή της βάπτισης, πραγματοποιούνταν σε έναν ξεχωριστό χώρο της εκκλησίας, το </a:t>
            </a:r>
            <a:r>
              <a:rPr lang="el-GR" b="1" u="none" strike="noStrike" dirty="0" err="1">
                <a:solidFill>
                  <a:srgbClr val="000000"/>
                </a:solidFill>
                <a:uFillTx/>
                <a:latin typeface="Calibri" panose="020F0502020204030204" pitchFamily="34" charset="0"/>
                <a:cs typeface="Calibri" panose="020F0502020204030204" pitchFamily="34" charset="0"/>
              </a:rPr>
              <a:t>βαπτιστήριο</a:t>
            </a:r>
            <a:r>
              <a:rPr lang="el-GR" b="0" u="none" strike="noStrike" dirty="0">
                <a:solidFill>
                  <a:srgbClr val="000000"/>
                </a:solidFill>
                <a:uFillTx/>
                <a:latin typeface="Calibri" panose="020F0502020204030204" pitchFamily="34" charset="0"/>
                <a:cs typeface="Calibri" panose="020F0502020204030204" pitchFamily="34" charset="0"/>
              </a:rPr>
              <a:t>.</a:t>
            </a:r>
          </a:p>
          <a:p>
            <a:pPr marL="432000" indent="-324000" algn="just">
              <a:buClr>
                <a:srgbClr val="000000"/>
              </a:buClr>
              <a:buSzPct val="45000"/>
              <a:buFont typeface="Wingdings" charset="2"/>
              <a:buChar char=""/>
            </a:pPr>
            <a:r>
              <a:rPr lang="el-GR" b="0" u="none" strike="noStrike" dirty="0">
                <a:solidFill>
                  <a:srgbClr val="000000"/>
                </a:solidFill>
                <a:uFillTx/>
                <a:latin typeface="Calibri" panose="020F0502020204030204" pitchFamily="34" charset="0"/>
                <a:cs typeface="Calibri" panose="020F0502020204030204" pitchFamily="34" charset="0"/>
              </a:rPr>
              <a:t>Όμως αργότερα, σταμάτησαν να κτίζονται </a:t>
            </a:r>
            <a:r>
              <a:rPr lang="el-GR" b="0" u="none" strike="noStrike" dirty="0" err="1">
                <a:solidFill>
                  <a:srgbClr val="000000"/>
                </a:solidFill>
                <a:uFillTx/>
                <a:latin typeface="Calibri" panose="020F0502020204030204" pitchFamily="34" charset="0"/>
                <a:cs typeface="Calibri" panose="020F0502020204030204" pitchFamily="34" charset="0"/>
              </a:rPr>
              <a:t>βαπτιστήρια</a:t>
            </a:r>
            <a:r>
              <a:rPr lang="el-GR" b="0" u="none" strike="noStrike" dirty="0">
                <a:solidFill>
                  <a:srgbClr val="000000"/>
                </a:solidFill>
                <a:uFillTx/>
                <a:latin typeface="Calibri" panose="020F0502020204030204" pitchFamily="34" charset="0"/>
                <a:cs typeface="Calibri" panose="020F0502020204030204" pitchFamily="34" charset="0"/>
              </a:rPr>
              <a:t> και η βάπτιση γινόταν </a:t>
            </a:r>
            <a:r>
              <a:rPr lang="el-GR" b="1" u="none" strike="noStrike" dirty="0">
                <a:solidFill>
                  <a:srgbClr val="000000"/>
                </a:solidFill>
                <a:uFillTx/>
                <a:latin typeface="Calibri" panose="020F0502020204030204" pitchFamily="34" charset="0"/>
                <a:cs typeface="Calibri" panose="020F0502020204030204" pitchFamily="34" charset="0"/>
              </a:rPr>
              <a:t>σε κολυμβήθρες</a:t>
            </a:r>
            <a:r>
              <a:rPr lang="el-GR" b="0" u="none" strike="noStrike" dirty="0">
                <a:solidFill>
                  <a:srgbClr val="000000"/>
                </a:solidFill>
                <a:uFillTx/>
                <a:latin typeface="Calibri" panose="020F0502020204030204" pitchFamily="34" charset="0"/>
                <a:cs typeface="Calibri" panose="020F0502020204030204" pitchFamily="34" charset="0"/>
              </a:rPr>
              <a:t>, μαρμάρινες ή μεταλλικές, που βρίσκονταν μέσα στην εκκλησία. </a:t>
            </a:r>
          </a:p>
        </p:txBody>
      </p:sp>
      <p:pic>
        <p:nvPicPr>
          <p:cNvPr id="251" name="Εικόνα 250"/>
          <p:cNvPicPr/>
          <p:nvPr/>
        </p:nvPicPr>
        <p:blipFill>
          <a:blip r:embed="rId2"/>
          <a:stretch/>
        </p:blipFill>
        <p:spPr>
          <a:xfrm>
            <a:off x="899592" y="4797152"/>
            <a:ext cx="5311921" cy="1864428"/>
          </a:xfrm>
          <a:prstGeom prst="rect">
            <a:avLst/>
          </a:prstGeom>
          <a:ln w="0">
            <a:noFill/>
          </a:ln>
        </p:spPr>
      </p:pic>
      <p:sp>
        <p:nvSpPr>
          <p:cNvPr id="252" name="TextBox 251"/>
          <p:cNvSpPr txBox="1"/>
          <p:nvPr/>
        </p:nvSpPr>
        <p:spPr>
          <a:xfrm>
            <a:off x="6372200" y="5517232"/>
            <a:ext cx="2664296" cy="648072"/>
          </a:xfrm>
          <a:prstGeom prst="rect">
            <a:avLst/>
          </a:prstGeom>
          <a:noFill/>
          <a:ln w="0">
            <a:noFill/>
          </a:ln>
        </p:spPr>
        <p:txBody>
          <a:bodyPr lIns="90000" tIns="45000" rIns="90000" bIns="45000" anchor="t">
            <a:noAutofit/>
          </a:bodyPr>
          <a:lstStyle/>
          <a:p>
            <a:r>
              <a:rPr lang="el-GR" sz="1200" b="0" u="none" strike="noStrike" dirty="0">
                <a:solidFill>
                  <a:srgbClr val="000000"/>
                </a:solidFill>
                <a:uFillTx/>
                <a:latin typeface="Calibri" panose="020F0502020204030204" pitchFamily="34" charset="0"/>
                <a:cs typeface="Calibri" panose="020F0502020204030204" pitchFamily="34" charset="0"/>
              </a:rPr>
              <a:t>Αναπαράσταση βάπτισης νηπίου</a:t>
            </a:r>
            <a:endParaRPr lang="el-GR" sz="1200" dirty="0">
              <a:solidFill>
                <a:srgbClr val="000000"/>
              </a:solidFill>
              <a:latin typeface="Calibri" panose="020F0502020204030204" pitchFamily="34" charset="0"/>
              <a:cs typeface="Calibri" panose="020F0502020204030204" pitchFamily="34" charset="0"/>
            </a:endParaRPr>
          </a:p>
          <a:p>
            <a:pPr algn="just"/>
            <a:r>
              <a:rPr lang="el-GR" sz="1200" b="0" u="none" strike="noStrike" dirty="0">
                <a:solidFill>
                  <a:srgbClr val="000000"/>
                </a:solidFill>
                <a:uFillTx/>
                <a:latin typeface="Calibri" panose="020F0502020204030204" pitchFamily="34" charset="0"/>
                <a:cs typeface="Calibri" panose="020F0502020204030204" pitchFamily="34" charset="0"/>
              </a:rPr>
              <a:t>(</a:t>
            </a:r>
            <a:r>
              <a:rPr lang="el-GR" sz="1200" b="0" u="none" strike="noStrike" dirty="0" err="1">
                <a:solidFill>
                  <a:srgbClr val="000000"/>
                </a:solidFill>
                <a:uFillTx/>
                <a:latin typeface="Calibri" panose="020F0502020204030204" pitchFamily="34" charset="0"/>
                <a:cs typeface="Calibri" panose="020F0502020204030204" pitchFamily="34" charset="0"/>
              </a:rPr>
              <a:t>Σύνοψις</a:t>
            </a:r>
            <a:r>
              <a:rPr lang="el-GR" sz="1200" b="0" u="none" strike="noStrike" dirty="0">
                <a:solidFill>
                  <a:srgbClr val="000000"/>
                </a:solidFill>
                <a:uFillTx/>
                <a:latin typeface="Calibri" panose="020F0502020204030204" pitchFamily="34" charset="0"/>
                <a:cs typeface="Calibri" panose="020F0502020204030204" pitchFamily="34" charset="0"/>
              </a:rPr>
              <a:t> Ιστοριών Ιωάννου </a:t>
            </a:r>
            <a:r>
              <a:rPr lang="el-GR" sz="1200" b="0" u="none" strike="noStrike" dirty="0" err="1">
                <a:solidFill>
                  <a:srgbClr val="000000"/>
                </a:solidFill>
                <a:uFillTx/>
                <a:latin typeface="Calibri" panose="020F0502020204030204" pitchFamily="34" charset="0"/>
                <a:cs typeface="Calibri" panose="020F0502020204030204" pitchFamily="34" charset="0"/>
              </a:rPr>
              <a:t>Σκυλίτζη</a:t>
            </a:r>
            <a:r>
              <a:rPr lang="el-GR" sz="1200" b="0" u="none" strike="noStrike" dirty="0">
                <a:solidFill>
                  <a:srgbClr val="000000"/>
                </a:solidFill>
                <a:uFillTx/>
                <a:latin typeface="Calibri" panose="020F0502020204030204" pitchFamily="34" charset="0"/>
                <a:cs typeface="Calibri" panose="020F0502020204030204" pitchFamily="34" charset="0"/>
              </a:rPr>
              <a:t>, Ισπανία, Μαδρίτη, Εθνική Βιβλιοθήκη)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9">
                                            <p:txEl>
                                              <p:pRg st="1" end="1"/>
                                            </p:txEl>
                                          </p:spTgt>
                                        </p:tgtEl>
                                        <p:attrNameLst>
                                          <p:attrName>style.visibility</p:attrName>
                                        </p:attrNameLst>
                                      </p:cBhvr>
                                      <p:to>
                                        <p:strVal val="visible"/>
                                      </p:to>
                                    </p:set>
                                    <p:anim calcmode="lin" valueType="num">
                                      <p:cBhvr additive="base">
                                        <p:cTn id="7" dur="500" fill="hold"/>
                                        <p:tgtEl>
                                          <p:spTgt spid="24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9">
                                            <p:txEl>
                                              <p:pRg st="2" end="2"/>
                                            </p:txEl>
                                          </p:spTgt>
                                        </p:tgtEl>
                                        <p:attrNameLst>
                                          <p:attrName>style.visibility</p:attrName>
                                        </p:attrNameLst>
                                      </p:cBhvr>
                                      <p:to>
                                        <p:strVal val="visible"/>
                                      </p:to>
                                    </p:set>
                                    <p:anim calcmode="lin" valueType="num">
                                      <p:cBhvr additive="base">
                                        <p:cTn id="13" dur="500" fill="hold"/>
                                        <p:tgtEl>
                                          <p:spTgt spid="24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9">
                                            <p:txEl>
                                              <p:pRg st="3" end="3"/>
                                            </p:txEl>
                                          </p:spTgt>
                                        </p:tgtEl>
                                        <p:attrNameLst>
                                          <p:attrName>style.visibility</p:attrName>
                                        </p:attrNameLst>
                                      </p:cBhvr>
                                      <p:to>
                                        <p:strVal val="visible"/>
                                      </p:to>
                                    </p:set>
                                    <p:anim calcmode="lin" valueType="num">
                                      <p:cBhvr additive="base">
                                        <p:cTn id="19" dur="500" fill="hold"/>
                                        <p:tgtEl>
                                          <p:spTgt spid="24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9">
                                            <p:txEl>
                                              <p:pRg st="4" end="4"/>
                                            </p:txEl>
                                          </p:spTgt>
                                        </p:tgtEl>
                                        <p:attrNameLst>
                                          <p:attrName>style.visibility</p:attrName>
                                        </p:attrNameLst>
                                      </p:cBhvr>
                                      <p:to>
                                        <p:strVal val="visible"/>
                                      </p:to>
                                    </p:set>
                                    <p:anim calcmode="lin" valueType="num">
                                      <p:cBhvr additive="base">
                                        <p:cTn id="25" dur="500" fill="hold"/>
                                        <p:tgtEl>
                                          <p:spTgt spid="24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9">
                                            <p:txEl>
                                              <p:pRg st="5" end="5"/>
                                            </p:txEl>
                                          </p:spTgt>
                                        </p:tgtEl>
                                        <p:attrNameLst>
                                          <p:attrName>style.visibility</p:attrName>
                                        </p:attrNameLst>
                                      </p:cBhvr>
                                      <p:to>
                                        <p:strVal val="visible"/>
                                      </p:to>
                                    </p:set>
                                    <p:anim calcmode="lin" valueType="num">
                                      <p:cBhvr additive="base">
                                        <p:cTn id="31" dur="500" fill="hold"/>
                                        <p:tgtEl>
                                          <p:spTgt spid="24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p:cNvSpPr>
          <p:nvPr>
            <p:ph type="title"/>
          </p:nvPr>
        </p:nvSpPr>
        <p:spPr>
          <a:xfrm>
            <a:off x="1115616" y="457200"/>
            <a:ext cx="7272808" cy="667544"/>
          </a:xfrm>
          <a:prstGeom prst="rect">
            <a:avLst/>
          </a:prstGeom>
          <a:noFill/>
          <a:ln w="0">
            <a:noFill/>
          </a:ln>
        </p:spPr>
        <p:txBody>
          <a:bodyPr lIns="0" tIns="0" rIns="0" bIns="0" anchor="ctr">
            <a:noAutofit/>
          </a:bodyPr>
          <a:lstStyle/>
          <a:p>
            <a:pPr indent="0" algn="ctr">
              <a:lnSpc>
                <a:spcPct val="100000"/>
              </a:lnSpc>
              <a:spcBef>
                <a:spcPts val="1191"/>
              </a:spcBef>
              <a:spcAft>
                <a:spcPts val="992"/>
              </a:spcAft>
              <a:buNone/>
              <a:tabLst>
                <a:tab pos="0" algn="l"/>
              </a:tabLst>
            </a:pPr>
            <a:r>
              <a:rPr lang="el-GR" sz="2400" b="1" dirty="0">
                <a:solidFill>
                  <a:schemeClr val="dk2"/>
                </a:solidFill>
                <a:latin typeface="Calibri" panose="020F0502020204030204" pitchFamily="34" charset="0"/>
                <a:ea typeface="Microsoft YaHei"/>
                <a:cs typeface="Calibri" panose="020F0502020204030204" pitchFamily="34" charset="0"/>
              </a:rPr>
              <a:t>Η οικογενειακή ζωή - Βάπτιση</a:t>
            </a:r>
          </a:p>
        </p:txBody>
      </p:sp>
      <p:sp>
        <p:nvSpPr>
          <p:cNvPr id="250" name="PlaceHolder 3"/>
          <p:cNvSpPr>
            <a:spLocks noGrp="1"/>
          </p:cNvSpPr>
          <p:nvPr>
            <p:ph/>
          </p:nvPr>
        </p:nvSpPr>
        <p:spPr>
          <a:xfrm>
            <a:off x="323528" y="1125564"/>
            <a:ext cx="8733116" cy="3528392"/>
          </a:xfrm>
          <a:prstGeom prst="rect">
            <a:avLst/>
          </a:prstGeom>
          <a:noFill/>
          <a:ln w="0">
            <a:noFill/>
          </a:ln>
        </p:spPr>
        <p:txBody>
          <a:bodyPr lIns="0" tIns="0" rIns="0" bIns="0" anchor="t">
            <a:noAutofit/>
          </a:bodyPr>
          <a:lstStyle/>
          <a:p>
            <a:pPr marL="432000" indent="-324000" algn="just">
              <a:buClr>
                <a:srgbClr val="000000"/>
              </a:buClr>
              <a:buSzPct val="45000"/>
              <a:buFont typeface="Wingdings" charset="2"/>
              <a:buChar char=""/>
            </a:pPr>
            <a:r>
              <a:rPr lang="el-GR" dirty="0">
                <a:solidFill>
                  <a:srgbClr val="000000"/>
                </a:solidFill>
                <a:latin typeface="Calibri" panose="020F0502020204030204" pitchFamily="34" charset="0"/>
                <a:cs typeface="Calibri" panose="020F0502020204030204" pitchFamily="34" charset="0"/>
              </a:rPr>
              <a:t>Η κατάλληλη ημέρα για την τελετή της βάπτισης ήταν η Κυριακή.</a:t>
            </a:r>
          </a:p>
          <a:p>
            <a:pPr marL="432000" indent="-324000" algn="just">
              <a:buClr>
                <a:srgbClr val="000000"/>
              </a:buClr>
              <a:buSzPct val="45000"/>
              <a:buFont typeface="Wingdings" charset="2"/>
              <a:buChar char=""/>
            </a:pPr>
            <a:r>
              <a:rPr lang="el-GR" dirty="0">
                <a:solidFill>
                  <a:srgbClr val="000000"/>
                </a:solidFill>
                <a:latin typeface="Calibri" panose="020F0502020204030204" pitchFamily="34" charset="0"/>
                <a:cs typeface="Calibri" panose="020F0502020204030204" pitchFamily="34" charset="0"/>
              </a:rPr>
              <a:t>Την εποχή που υπήρχαν κατηχούμενοι, αυτοί οδηγούνταν στον χώρο που λάμβαναν τη Θεία φώτιση, στο </a:t>
            </a:r>
            <a:r>
              <a:rPr lang="el-GR" dirty="0" err="1">
                <a:solidFill>
                  <a:srgbClr val="000000"/>
                </a:solidFill>
                <a:latin typeface="Calibri" panose="020F0502020204030204" pitchFamily="34" charset="0"/>
                <a:cs typeface="Calibri" panose="020F0502020204030204" pitchFamily="34" charset="0"/>
              </a:rPr>
              <a:t>φωτιστήριο</a:t>
            </a:r>
            <a:r>
              <a:rPr lang="el-GR" dirty="0">
                <a:solidFill>
                  <a:srgbClr val="000000"/>
                </a:solidFill>
                <a:latin typeface="Calibri" panose="020F0502020204030204" pitchFamily="34" charset="0"/>
                <a:cs typeface="Calibri" panose="020F0502020204030204" pitchFamily="34" charset="0"/>
              </a:rPr>
              <a:t>, όπου βρισκόταν η μόνιμη κολυμβήθρα. Εκεί, έβγαζαν τα παλιά τους ρούχα και βουτούσαν τρεις φορές στο νερό της κολυμβήθρας.</a:t>
            </a:r>
          </a:p>
          <a:p>
            <a:pPr marL="432000" indent="-324000" algn="just">
              <a:buClr>
                <a:srgbClr val="000000"/>
              </a:buClr>
              <a:buSzPct val="45000"/>
              <a:buFont typeface="Wingdings" charset="2"/>
              <a:buChar char=""/>
            </a:pPr>
            <a:r>
              <a:rPr lang="el-GR" dirty="0">
                <a:solidFill>
                  <a:srgbClr val="000000"/>
                </a:solidFill>
                <a:latin typeface="Calibri" panose="020F0502020204030204" pitchFamily="34" charset="0"/>
                <a:cs typeface="Calibri" panose="020F0502020204030204" pitchFamily="34" charset="0"/>
              </a:rPr>
              <a:t>Στη συνέχεια, φορούσαν καινούργια λευκά φορέματα, κρατώντας στο χέρι μια αναμμένη λαμπάδα.</a:t>
            </a:r>
          </a:p>
          <a:p>
            <a:pPr marL="432000" indent="-324000" algn="just">
              <a:buClr>
                <a:srgbClr val="000000"/>
              </a:buClr>
              <a:buSzPct val="45000"/>
              <a:buFont typeface="Wingdings" charset="2"/>
              <a:buChar char=""/>
            </a:pPr>
            <a:r>
              <a:rPr lang="el-GR" dirty="0">
                <a:solidFill>
                  <a:srgbClr val="000000"/>
                </a:solidFill>
                <a:latin typeface="Calibri" panose="020F0502020204030204" pitchFamily="34" charset="0"/>
                <a:cs typeface="Calibri" panose="020F0502020204030204" pitchFamily="34" charset="0"/>
              </a:rPr>
              <a:t>Ο νονός έπρεπε να είναι ορθόδοξος και ευσεβής (κατά τους αιώνες της Τουρκοκρατίας μπορούσαν να γίνουν και μουσουλμάνοι).</a:t>
            </a:r>
          </a:p>
          <a:p>
            <a:pPr marL="432000" indent="-324000" algn="just">
              <a:buClr>
                <a:srgbClr val="000000"/>
              </a:buClr>
              <a:buSzPct val="45000"/>
              <a:buFont typeface="Wingdings" charset="2"/>
              <a:buChar char=""/>
            </a:pPr>
            <a:r>
              <a:rPr lang="el-GR" dirty="0">
                <a:solidFill>
                  <a:srgbClr val="000000"/>
                </a:solidFill>
                <a:latin typeface="Calibri" panose="020F0502020204030204" pitchFamily="34" charset="0"/>
                <a:cs typeface="Calibri" panose="020F0502020204030204" pitchFamily="34" charset="0"/>
              </a:rPr>
              <a:t>Νονοί γίνονταν κυρίως άντρες, αλλά υπάρχουν και περιπτώσεις γυναικών.</a:t>
            </a:r>
          </a:p>
          <a:p>
            <a:pPr marL="432000" indent="-324000" algn="just">
              <a:buClr>
                <a:srgbClr val="000000"/>
              </a:buClr>
              <a:buSzPct val="45000"/>
              <a:buFont typeface="Wingdings" charset="2"/>
              <a:buChar char=""/>
            </a:pPr>
            <a:r>
              <a:rPr lang="el-GR" dirty="0">
                <a:solidFill>
                  <a:srgbClr val="000000"/>
                </a:solidFill>
                <a:latin typeface="Calibri" panose="020F0502020204030204" pitchFamily="34" charset="0"/>
                <a:cs typeface="Calibri" panose="020F0502020204030204" pitchFamily="34" charset="0"/>
              </a:rPr>
              <a:t>Ο νονός ήταν ο πνευματικός γονέας του παιδιού, και είχε από τον νόμο πλήρη δικαιώματα και υποχρεώσεις, όπως και ο φυσικός γονιός.</a:t>
            </a:r>
          </a:p>
          <a:p>
            <a:pPr marL="432000" indent="-324000" algn="just">
              <a:buClr>
                <a:srgbClr val="000000"/>
              </a:buClr>
              <a:buSzPct val="45000"/>
              <a:buFont typeface="Wingdings" charset="2"/>
              <a:buChar char=""/>
            </a:pPr>
            <a:r>
              <a:rPr lang="el-GR" dirty="0">
                <a:solidFill>
                  <a:srgbClr val="000000"/>
                </a:solidFill>
                <a:latin typeface="Calibri" panose="020F0502020204030204" pitchFamily="34" charset="0"/>
                <a:cs typeface="Calibri" panose="020F0502020204030204" pitchFamily="34" charset="0"/>
              </a:rPr>
              <a:t>Την ημέρα της βάπτισης συνηθιζόταν ο νονός να προσφέρει στο παιδί δώρα, ανάλογα με την κοινωνική του θέση.</a:t>
            </a:r>
          </a:p>
        </p:txBody>
      </p:sp>
      <p:sp>
        <p:nvSpPr>
          <p:cNvPr id="4" name="AutoShape 2" descr="Έθιμα των Βυζαντινών-Βάπτιση | Διακόνημ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28" name="Picture 4" descr="Έθιμα των Βυζαντινών-Βάπτιση | Διακόνημα"/>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7864" y="4941168"/>
            <a:ext cx="2522298" cy="17965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3954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 calcmode="lin" valueType="num">
                                      <p:cBhvr additive="base">
                                        <p:cTn id="7" dur="500" fill="hold"/>
                                        <p:tgtEl>
                                          <p:spTgt spid="2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0">
                                            <p:txEl>
                                              <p:pRg st="1" end="1"/>
                                            </p:txEl>
                                          </p:spTgt>
                                        </p:tgtEl>
                                        <p:attrNameLst>
                                          <p:attrName>style.visibility</p:attrName>
                                        </p:attrNameLst>
                                      </p:cBhvr>
                                      <p:to>
                                        <p:strVal val="visible"/>
                                      </p:to>
                                    </p:set>
                                    <p:anim calcmode="lin" valueType="num">
                                      <p:cBhvr additive="base">
                                        <p:cTn id="13" dur="500" fill="hold"/>
                                        <p:tgtEl>
                                          <p:spTgt spid="25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0">
                                            <p:txEl>
                                              <p:pRg st="2" end="2"/>
                                            </p:txEl>
                                          </p:spTgt>
                                        </p:tgtEl>
                                        <p:attrNameLst>
                                          <p:attrName>style.visibility</p:attrName>
                                        </p:attrNameLst>
                                      </p:cBhvr>
                                      <p:to>
                                        <p:strVal val="visible"/>
                                      </p:to>
                                    </p:set>
                                    <p:anim calcmode="lin" valueType="num">
                                      <p:cBhvr additive="base">
                                        <p:cTn id="19" dur="500" fill="hold"/>
                                        <p:tgtEl>
                                          <p:spTgt spid="25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0">
                                            <p:txEl>
                                              <p:pRg st="3" end="3"/>
                                            </p:txEl>
                                          </p:spTgt>
                                        </p:tgtEl>
                                        <p:attrNameLst>
                                          <p:attrName>style.visibility</p:attrName>
                                        </p:attrNameLst>
                                      </p:cBhvr>
                                      <p:to>
                                        <p:strVal val="visible"/>
                                      </p:to>
                                    </p:set>
                                    <p:anim calcmode="lin" valueType="num">
                                      <p:cBhvr additive="base">
                                        <p:cTn id="25" dur="500" fill="hold"/>
                                        <p:tgtEl>
                                          <p:spTgt spid="25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0">
                                            <p:txEl>
                                              <p:pRg st="4" end="4"/>
                                            </p:txEl>
                                          </p:spTgt>
                                        </p:tgtEl>
                                        <p:attrNameLst>
                                          <p:attrName>style.visibility</p:attrName>
                                        </p:attrNameLst>
                                      </p:cBhvr>
                                      <p:to>
                                        <p:strVal val="visible"/>
                                      </p:to>
                                    </p:set>
                                    <p:anim calcmode="lin" valueType="num">
                                      <p:cBhvr additive="base">
                                        <p:cTn id="31" dur="500" fill="hold"/>
                                        <p:tgtEl>
                                          <p:spTgt spid="25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0">
                                            <p:txEl>
                                              <p:pRg st="5" end="5"/>
                                            </p:txEl>
                                          </p:spTgt>
                                        </p:tgtEl>
                                        <p:attrNameLst>
                                          <p:attrName>style.visibility</p:attrName>
                                        </p:attrNameLst>
                                      </p:cBhvr>
                                      <p:to>
                                        <p:strVal val="visible"/>
                                      </p:to>
                                    </p:set>
                                    <p:anim calcmode="lin" valueType="num">
                                      <p:cBhvr additive="base">
                                        <p:cTn id="37" dur="500" fill="hold"/>
                                        <p:tgtEl>
                                          <p:spTgt spid="25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0">
                                            <p:txEl>
                                              <p:pRg st="6" end="6"/>
                                            </p:txEl>
                                          </p:spTgt>
                                        </p:tgtEl>
                                        <p:attrNameLst>
                                          <p:attrName>style.visibility</p:attrName>
                                        </p:attrNameLst>
                                      </p:cBhvr>
                                      <p:to>
                                        <p:strVal val="visible"/>
                                      </p:to>
                                    </p:set>
                                    <p:anim calcmode="lin" valueType="num">
                                      <p:cBhvr additive="base">
                                        <p:cTn id="43" dur="500" fill="hold"/>
                                        <p:tgtEl>
                                          <p:spTgt spid="25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PlaceHolder 1"/>
          <p:cNvSpPr>
            <a:spLocks noGrp="1"/>
          </p:cNvSpPr>
          <p:nvPr>
            <p:ph/>
          </p:nvPr>
        </p:nvSpPr>
        <p:spPr>
          <a:xfrm>
            <a:off x="0" y="1124744"/>
            <a:ext cx="9180000" cy="3501128"/>
          </a:xfrm>
          <a:prstGeom prst="rect">
            <a:avLst/>
          </a:prstGeom>
          <a:noFill/>
          <a:ln w="0">
            <a:noFill/>
          </a:ln>
        </p:spPr>
        <p:txBody>
          <a:bodyPr lIns="0" tIns="0" rIns="0" bIns="0" anchor="t">
            <a:normAutofit/>
          </a:bodyPr>
          <a:lstStyle/>
          <a:p>
            <a:pPr marL="432000" indent="-324000" algn="l">
              <a:lnSpc>
                <a:spcPct val="100000"/>
              </a:lnSpc>
              <a:spcBef>
                <a:spcPts val="1191"/>
              </a:spcBef>
              <a:spcAft>
                <a:spcPts val="992"/>
              </a:spcAft>
              <a:buClr>
                <a:srgbClr val="B85C00"/>
              </a:buClr>
              <a:buSzPct val="70000"/>
              <a:buFont typeface="Wingdings" charset="2"/>
              <a:buChar char=""/>
            </a:pPr>
            <a:r>
              <a:rPr lang="el-GR" sz="1600" b="0" u="none" strike="noStrike" dirty="0">
                <a:solidFill>
                  <a:schemeClr val="dk2"/>
                </a:solidFill>
                <a:uFillTx/>
                <a:latin typeface="Calibri" panose="020F0502020204030204" pitchFamily="34" charset="0"/>
                <a:cs typeface="Calibri" panose="020F0502020204030204" pitchFamily="34" charset="0"/>
              </a:rPr>
              <a:t>Ο νόμος δεν επέτρεπε να παντρεύονται τα κορίτσια κάτω από δώδεκα χρονών και τα αγόρια κάτω από δεκατέσσερα. </a:t>
            </a:r>
            <a:r>
              <a:rPr sz="1600" dirty="0">
                <a:latin typeface="Calibri" panose="020F0502020204030204" pitchFamily="34" charset="0"/>
                <a:cs typeface="Calibri" panose="020F0502020204030204" pitchFamily="34" charset="0"/>
              </a:rPr>
              <a:t/>
            </a:r>
            <a:br>
              <a:rPr sz="1600" dirty="0">
                <a:latin typeface="Calibri" panose="020F0502020204030204" pitchFamily="34" charset="0"/>
                <a:cs typeface="Calibri" panose="020F0502020204030204" pitchFamily="34" charset="0"/>
              </a:rPr>
            </a:br>
            <a:r>
              <a:rPr lang="el-GR" sz="1600" b="0" u="none" strike="noStrike" dirty="0">
                <a:solidFill>
                  <a:schemeClr val="dk2"/>
                </a:solidFill>
                <a:uFillTx/>
                <a:latin typeface="Calibri" panose="020F0502020204030204" pitchFamily="34" charset="0"/>
                <a:cs typeface="Calibri" panose="020F0502020204030204" pitchFamily="34" charset="0"/>
              </a:rPr>
              <a:t>Πριν από τον γάμο τελούνταν οι </a:t>
            </a:r>
            <a:r>
              <a:rPr lang="el-GR" sz="1600" b="1" u="none" strike="noStrike" dirty="0">
                <a:solidFill>
                  <a:schemeClr val="dk2"/>
                </a:solidFill>
                <a:uFillTx/>
                <a:latin typeface="Calibri" panose="020F0502020204030204" pitchFamily="34" charset="0"/>
                <a:cs typeface="Calibri" panose="020F0502020204030204" pitchFamily="34" charset="0"/>
              </a:rPr>
              <a:t>αρραβώνες</a:t>
            </a:r>
            <a:r>
              <a:rPr lang="el-GR" sz="1600" b="0" u="none" strike="noStrike" dirty="0">
                <a:solidFill>
                  <a:schemeClr val="dk2"/>
                </a:solidFill>
                <a:uFillTx/>
                <a:latin typeface="Calibri" panose="020F0502020204030204" pitchFamily="34" charset="0"/>
                <a:cs typeface="Calibri" panose="020F0502020204030204" pitchFamily="34" charset="0"/>
              </a:rPr>
              <a:t> και υπογραφόταν συμβόλαιο που καθόριζε την </a:t>
            </a:r>
            <a:r>
              <a:rPr lang="el-GR" sz="1600" b="1" u="none" strike="noStrike" dirty="0">
                <a:solidFill>
                  <a:schemeClr val="dk2"/>
                </a:solidFill>
                <a:uFillTx/>
                <a:latin typeface="Calibri" panose="020F0502020204030204" pitchFamily="34" charset="0"/>
                <a:cs typeface="Calibri" panose="020F0502020204030204" pitchFamily="34" charset="0"/>
              </a:rPr>
              <a:t>προίκα</a:t>
            </a:r>
            <a:r>
              <a:rPr lang="el-GR" sz="1600" b="0" u="none" strike="noStrike" dirty="0">
                <a:solidFill>
                  <a:schemeClr val="dk2"/>
                </a:solidFill>
                <a:uFillTx/>
                <a:latin typeface="Calibri" panose="020F0502020204030204" pitchFamily="34" charset="0"/>
                <a:cs typeface="Calibri" panose="020F0502020204030204" pitchFamily="34" charset="0"/>
              </a:rPr>
              <a:t> της νύφης και τα δώρα του γαμπρού. </a:t>
            </a:r>
            <a:r>
              <a:rPr sz="1600" dirty="0">
                <a:latin typeface="Calibri" panose="020F0502020204030204" pitchFamily="34" charset="0"/>
                <a:cs typeface="Calibri" panose="020F0502020204030204" pitchFamily="34" charset="0"/>
              </a:rPr>
              <a:t/>
            </a:r>
            <a:br>
              <a:rPr sz="1600" dirty="0">
                <a:latin typeface="Calibri" panose="020F0502020204030204" pitchFamily="34" charset="0"/>
                <a:cs typeface="Calibri" panose="020F0502020204030204" pitchFamily="34" charset="0"/>
              </a:rPr>
            </a:br>
            <a:r>
              <a:rPr lang="el-GR" sz="1600" b="0" u="none" strike="noStrike" dirty="0">
                <a:solidFill>
                  <a:schemeClr val="dk2"/>
                </a:solidFill>
                <a:uFillTx/>
                <a:latin typeface="Calibri" panose="020F0502020204030204" pitchFamily="34" charset="0"/>
                <a:cs typeface="Calibri" panose="020F0502020204030204" pitchFamily="34" charset="0"/>
              </a:rPr>
              <a:t>Μετά την τέλεση του μυστηρίου, οι συγγενείς και φίλοι γύριζαν στο σπίτι του γαμπρού, όπου ακολουθούσε το </a:t>
            </a:r>
            <a:r>
              <a:rPr lang="el-GR" sz="1600" b="1" u="none" strike="noStrike" dirty="0">
                <a:solidFill>
                  <a:schemeClr val="dk2"/>
                </a:solidFill>
                <a:uFillTx/>
                <a:latin typeface="Calibri" panose="020F0502020204030204" pitchFamily="34" charset="0"/>
                <a:cs typeface="Calibri" panose="020F0502020204030204" pitchFamily="34" charset="0"/>
              </a:rPr>
              <a:t>γαμήλιο γλέντι. </a:t>
            </a:r>
            <a:r>
              <a:rPr sz="1600" dirty="0">
                <a:latin typeface="Calibri" panose="020F0502020204030204" pitchFamily="34" charset="0"/>
                <a:cs typeface="Calibri" panose="020F0502020204030204" pitchFamily="34" charset="0"/>
              </a:rPr>
              <a:t/>
            </a:r>
            <a:br>
              <a:rPr sz="1600" dirty="0">
                <a:latin typeface="Calibri" panose="020F0502020204030204" pitchFamily="34" charset="0"/>
                <a:cs typeface="Calibri" panose="020F0502020204030204" pitchFamily="34" charset="0"/>
              </a:rPr>
            </a:br>
            <a:r>
              <a:rPr lang="el-GR" sz="1600" b="0" u="none" strike="noStrike" dirty="0">
                <a:solidFill>
                  <a:schemeClr val="dk2"/>
                </a:solidFill>
                <a:uFillTx/>
                <a:latin typeface="Calibri" panose="020F0502020204030204" pitchFamily="34" charset="0"/>
                <a:cs typeface="Calibri" panose="020F0502020204030204" pitchFamily="34" charset="0"/>
              </a:rPr>
              <a:t>Το κράτος επέτρεπε το </a:t>
            </a:r>
            <a:r>
              <a:rPr lang="el-GR" sz="1600" b="1" u="none" strike="noStrike" dirty="0">
                <a:solidFill>
                  <a:schemeClr val="dk2"/>
                </a:solidFill>
                <a:uFillTx/>
                <a:latin typeface="Calibri" panose="020F0502020204030204" pitchFamily="34" charset="0"/>
                <a:cs typeface="Calibri" panose="020F0502020204030204" pitchFamily="34" charset="0"/>
              </a:rPr>
              <a:t>διαζύγιο</a:t>
            </a:r>
            <a:r>
              <a:rPr lang="el-GR" sz="1600" b="0" u="none" strike="noStrike" dirty="0">
                <a:solidFill>
                  <a:schemeClr val="dk2"/>
                </a:solidFill>
                <a:uFillTx/>
                <a:latin typeface="Calibri" panose="020F0502020204030204" pitchFamily="34" charset="0"/>
                <a:cs typeface="Calibri" panose="020F0502020204030204" pitchFamily="34" charset="0"/>
              </a:rPr>
              <a:t> εφόσον συναινούσαν και τα δύο μέρη. </a:t>
            </a:r>
            <a:endParaRPr lang="el-GR" sz="1600" b="0" u="none" strike="noStrike" dirty="0">
              <a:solidFill>
                <a:srgbClr val="000000"/>
              </a:solidFill>
              <a:uFillTx/>
              <a:latin typeface="Calibri" panose="020F0502020204030204" pitchFamily="34" charset="0"/>
              <a:cs typeface="Calibri" panose="020F0502020204030204" pitchFamily="34" charset="0"/>
            </a:endParaRPr>
          </a:p>
          <a:p>
            <a:pPr marL="432000" indent="-324000">
              <a:lnSpc>
                <a:spcPct val="100000"/>
              </a:lnSpc>
              <a:spcBef>
                <a:spcPts val="1191"/>
              </a:spcBef>
              <a:spcAft>
                <a:spcPts val="992"/>
              </a:spcAft>
              <a:buClr>
                <a:srgbClr val="B85C00"/>
              </a:buClr>
              <a:buSzPct val="70000"/>
              <a:buFont typeface="Wingdings" charset="2"/>
              <a:buChar char=""/>
            </a:pPr>
            <a:r>
              <a:rPr lang="el-GR" sz="1600" b="1" u="none" strike="noStrike" dirty="0">
                <a:solidFill>
                  <a:schemeClr val="dk2"/>
                </a:solidFill>
                <a:uFillTx/>
                <a:latin typeface="Calibri" panose="020F0502020204030204" pitchFamily="34" charset="0"/>
                <a:cs typeface="Calibri" panose="020F0502020204030204" pitchFamily="34" charset="0"/>
              </a:rPr>
              <a:t>Κοινωνική αξία</a:t>
            </a:r>
            <a:r>
              <a:rPr lang="el-GR" sz="1600" b="0" u="none" strike="noStrike" dirty="0">
                <a:solidFill>
                  <a:schemeClr val="dk2"/>
                </a:solidFill>
                <a:uFillTx/>
                <a:latin typeface="Calibri" panose="020F0502020204030204" pitchFamily="34" charset="0"/>
                <a:cs typeface="Calibri" panose="020F0502020204030204" pitchFamily="34" charset="0"/>
              </a:rPr>
              <a:t>: ο άνδρας εκπλήρωνε τον ρόλο του, που ήταν η συνέχιση της οικογένειας, και η γυναίκα τον σκοπό της που ήταν η μητρότητα.</a:t>
            </a:r>
            <a:endParaRPr lang="el-GR" sz="1600" b="0" u="none" strike="noStrike" dirty="0">
              <a:solidFill>
                <a:srgbClr val="000000"/>
              </a:solidFill>
              <a:uFillTx/>
              <a:latin typeface="Calibri" panose="020F0502020204030204" pitchFamily="34" charset="0"/>
              <a:cs typeface="Calibri" panose="020F0502020204030204" pitchFamily="34" charset="0"/>
            </a:endParaRPr>
          </a:p>
          <a:p>
            <a:pPr marL="432000" indent="-324000">
              <a:lnSpc>
                <a:spcPct val="100000"/>
              </a:lnSpc>
              <a:spcBef>
                <a:spcPts val="1191"/>
              </a:spcBef>
              <a:spcAft>
                <a:spcPts val="992"/>
              </a:spcAft>
              <a:buClr>
                <a:srgbClr val="B85C00"/>
              </a:buClr>
              <a:buSzPct val="70000"/>
              <a:buFont typeface="Wingdings" charset="2"/>
              <a:buChar char=""/>
            </a:pPr>
            <a:r>
              <a:rPr lang="el-GR" sz="1600" b="0" u="none" strike="noStrike" dirty="0">
                <a:solidFill>
                  <a:schemeClr val="dk2"/>
                </a:solidFill>
                <a:uFillTx/>
                <a:latin typeface="Calibri" panose="020F0502020204030204" pitchFamily="34" charset="0"/>
                <a:cs typeface="Calibri" panose="020F0502020204030204" pitchFamily="34" charset="0"/>
              </a:rPr>
              <a:t>Στους πρώτους χρόνους του Χριστιανισμού ο γάμος ήταν αποκλειστικά </a:t>
            </a:r>
            <a:r>
              <a:rPr lang="el-GR" sz="1600" b="1" u="none" strike="noStrike" dirty="0">
                <a:solidFill>
                  <a:schemeClr val="dk2"/>
                </a:solidFill>
                <a:uFillTx/>
                <a:latin typeface="Calibri" panose="020F0502020204030204" pitchFamily="34" charset="0"/>
                <a:cs typeface="Calibri" panose="020F0502020204030204" pitchFamily="34" charset="0"/>
              </a:rPr>
              <a:t>πολιτικός</a:t>
            </a:r>
            <a:r>
              <a:rPr lang="el-GR" sz="1600" b="0" u="none" strike="noStrike" dirty="0">
                <a:solidFill>
                  <a:schemeClr val="dk2"/>
                </a:solidFill>
                <a:uFillTx/>
                <a:latin typeface="Calibri" panose="020F0502020204030204" pitchFamily="34" charset="0"/>
                <a:cs typeface="Calibri" panose="020F0502020204030204" pitchFamily="34" charset="0"/>
              </a:rPr>
              <a:t>. Μπορούσε κάποιος να κάνει και θρησκευτικό, αλλά αυτός δεν αναγνωριζόταν από την πολιτεία. </a:t>
            </a:r>
            <a:r>
              <a:rPr lang="el-GR" sz="1600" b="0" u="sng" strike="noStrike" dirty="0">
                <a:solidFill>
                  <a:schemeClr val="dk2"/>
                </a:solidFill>
                <a:uFillTx/>
                <a:latin typeface="Calibri" panose="020F0502020204030204" pitchFamily="34" charset="0"/>
                <a:cs typeface="Calibri" panose="020F0502020204030204" pitchFamily="34" charset="0"/>
              </a:rPr>
              <a:t>Μετά τον 9ο αιώνα</a:t>
            </a:r>
            <a:r>
              <a:rPr lang="el-GR" sz="1600" b="0" u="none" strike="noStrike" dirty="0">
                <a:solidFill>
                  <a:schemeClr val="dk2"/>
                </a:solidFill>
                <a:uFillTx/>
                <a:latin typeface="Calibri" panose="020F0502020204030204" pitchFamily="34" charset="0"/>
                <a:cs typeface="Calibri" panose="020F0502020204030204" pitchFamily="34" charset="0"/>
              </a:rPr>
              <a:t>, με νομοθεσία (Νεαρά) του Λέοντα του Σοφού , καθιερώθηκε ότι νόμιμος ήταν μόνο ο </a:t>
            </a:r>
            <a:r>
              <a:rPr lang="el-GR" sz="1600" b="1" u="none" strike="noStrike" dirty="0">
                <a:solidFill>
                  <a:schemeClr val="dk2"/>
                </a:solidFill>
                <a:uFillTx/>
                <a:latin typeface="Calibri" panose="020F0502020204030204" pitchFamily="34" charset="0"/>
                <a:cs typeface="Calibri" panose="020F0502020204030204" pitchFamily="34" charset="0"/>
              </a:rPr>
              <a:t>θρησκευτικός γάμος</a:t>
            </a:r>
            <a:r>
              <a:rPr lang="el-GR" sz="1400" b="0" u="none" strike="noStrike" dirty="0">
                <a:solidFill>
                  <a:schemeClr val="dk2"/>
                </a:solidFill>
                <a:uFillTx/>
                <a:latin typeface="Times New Roman"/>
              </a:rPr>
              <a:t>. </a:t>
            </a:r>
            <a:endParaRPr lang="el-GR" sz="1400" b="0" u="none" strike="noStrike" dirty="0">
              <a:solidFill>
                <a:srgbClr val="000000"/>
              </a:solidFill>
              <a:uFillTx/>
              <a:latin typeface="Arial"/>
            </a:endParaRPr>
          </a:p>
        </p:txBody>
      </p:sp>
      <p:pic>
        <p:nvPicPr>
          <p:cNvPr id="254" name="Εικόνα 253"/>
          <p:cNvPicPr/>
          <p:nvPr/>
        </p:nvPicPr>
        <p:blipFill>
          <a:blip r:embed="rId2"/>
          <a:stretch/>
        </p:blipFill>
        <p:spPr>
          <a:xfrm>
            <a:off x="107504" y="4797152"/>
            <a:ext cx="6444248" cy="1934856"/>
          </a:xfrm>
          <a:prstGeom prst="rect">
            <a:avLst/>
          </a:prstGeom>
          <a:ln w="0">
            <a:noFill/>
          </a:ln>
        </p:spPr>
      </p:pic>
      <p:sp>
        <p:nvSpPr>
          <p:cNvPr id="255" name="Ορθογώνιο 254"/>
          <p:cNvSpPr/>
          <p:nvPr/>
        </p:nvSpPr>
        <p:spPr>
          <a:xfrm>
            <a:off x="6551752" y="5651888"/>
            <a:ext cx="2592248" cy="87345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l-GR" sz="1200" b="0" u="none" strike="noStrike" dirty="0">
                <a:solidFill>
                  <a:srgbClr val="000000"/>
                </a:solidFill>
                <a:uFillTx/>
                <a:latin typeface="Calibri" panose="020F0502020204030204" pitchFamily="34" charset="0"/>
                <a:cs typeface="Calibri" panose="020F0502020204030204" pitchFamily="34" charset="0"/>
              </a:rPr>
              <a:t>Μικρογραφία σε χειρόγραφο</a:t>
            </a:r>
          </a:p>
          <a:p>
            <a:pPr>
              <a:lnSpc>
                <a:spcPct val="100000"/>
              </a:lnSpc>
            </a:pPr>
            <a:r>
              <a:rPr lang="el-GR" sz="1200" b="0" u="none" strike="noStrike" dirty="0">
                <a:solidFill>
                  <a:srgbClr val="000000"/>
                </a:solidFill>
                <a:uFillTx/>
                <a:latin typeface="Calibri" panose="020F0502020204030204" pitchFamily="34" charset="0"/>
                <a:cs typeface="Calibri" panose="020F0502020204030204" pitchFamily="34" charset="0"/>
              </a:rPr>
              <a:t>Τελετή γάμου (</a:t>
            </a:r>
            <a:r>
              <a:rPr lang="el-GR" sz="1200" b="0" u="none" strike="noStrike" dirty="0" err="1">
                <a:solidFill>
                  <a:srgbClr val="000000"/>
                </a:solidFill>
                <a:uFillTx/>
                <a:latin typeface="Calibri" panose="020F0502020204030204" pitchFamily="34" charset="0"/>
                <a:cs typeface="Calibri" panose="020F0502020204030204" pitchFamily="34" charset="0"/>
              </a:rPr>
              <a:t>Σύνοψις</a:t>
            </a:r>
            <a:r>
              <a:rPr lang="el-GR" sz="1200" b="0" u="none" strike="noStrike" dirty="0">
                <a:solidFill>
                  <a:srgbClr val="000000"/>
                </a:solidFill>
                <a:uFillTx/>
                <a:latin typeface="Calibri" panose="020F0502020204030204" pitchFamily="34" charset="0"/>
                <a:cs typeface="Calibri" panose="020F0502020204030204" pitchFamily="34" charset="0"/>
              </a:rPr>
              <a:t> Ιστοριών Ιωάννου </a:t>
            </a:r>
            <a:r>
              <a:rPr lang="el-GR" sz="1200" b="0" u="none" strike="noStrike" dirty="0" err="1">
                <a:solidFill>
                  <a:srgbClr val="000000"/>
                </a:solidFill>
                <a:uFillTx/>
                <a:latin typeface="Calibri" panose="020F0502020204030204" pitchFamily="34" charset="0"/>
                <a:cs typeface="Calibri" panose="020F0502020204030204" pitchFamily="34" charset="0"/>
              </a:rPr>
              <a:t>Σκυλίτζη</a:t>
            </a:r>
            <a:r>
              <a:rPr lang="el-GR" sz="1200" b="0" u="none" strike="noStrike" dirty="0">
                <a:solidFill>
                  <a:srgbClr val="000000"/>
                </a:solidFill>
                <a:uFillTx/>
                <a:latin typeface="Calibri" panose="020F0502020204030204" pitchFamily="34" charset="0"/>
                <a:cs typeface="Calibri" panose="020F0502020204030204" pitchFamily="34" charset="0"/>
              </a:rPr>
              <a:t>, Ισπανία, Μαδρίτη, Εθνική Βιβλιοθήκη) </a:t>
            </a:r>
          </a:p>
        </p:txBody>
      </p:sp>
      <p:sp>
        <p:nvSpPr>
          <p:cNvPr id="256" name="PlaceHolder 2"/>
          <p:cNvSpPr>
            <a:spLocks noGrp="1"/>
          </p:cNvSpPr>
          <p:nvPr>
            <p:ph type="title"/>
          </p:nvPr>
        </p:nvSpPr>
        <p:spPr>
          <a:xfrm>
            <a:off x="1259632" y="457200"/>
            <a:ext cx="6336704" cy="667544"/>
          </a:xfrm>
          <a:prstGeom prst="rect">
            <a:avLst/>
          </a:prstGeom>
          <a:noFill/>
          <a:ln w="0">
            <a:noFill/>
          </a:ln>
        </p:spPr>
        <p:txBody>
          <a:bodyPr lIns="0" tIns="0" rIns="0" bIns="0" anchor="ctr">
            <a:noAutofit/>
          </a:bodyPr>
          <a:lstStyle/>
          <a:p>
            <a:pPr indent="0" algn="ctr">
              <a:lnSpc>
                <a:spcPct val="100000"/>
              </a:lnSpc>
              <a:spcBef>
                <a:spcPts val="1191"/>
              </a:spcBef>
              <a:spcAft>
                <a:spcPts val="992"/>
              </a:spcAft>
              <a:buNone/>
              <a:tabLst>
                <a:tab pos="0" algn="l"/>
              </a:tabLst>
            </a:pPr>
            <a:r>
              <a:rPr lang="el-GR" sz="2400" b="1" dirty="0">
                <a:solidFill>
                  <a:schemeClr val="dk2"/>
                </a:solidFill>
                <a:latin typeface="Calibri" panose="020F0502020204030204" pitchFamily="34" charset="0"/>
                <a:ea typeface="Microsoft YaHei"/>
                <a:cs typeface="Calibri" panose="020F0502020204030204" pitchFamily="34" charset="0"/>
              </a:rPr>
              <a:t>Η οικογενειακή ζωή - Γάμος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3">
                                            <p:txEl>
                                              <p:pRg st="0" end="0"/>
                                            </p:txEl>
                                          </p:spTgt>
                                        </p:tgtEl>
                                        <p:attrNameLst>
                                          <p:attrName>style.visibility</p:attrName>
                                        </p:attrNameLst>
                                      </p:cBhvr>
                                      <p:to>
                                        <p:strVal val="visible"/>
                                      </p:to>
                                    </p:set>
                                    <p:anim calcmode="lin" valueType="num">
                                      <p:cBhvr additive="base">
                                        <p:cTn id="7" dur="500" fill="hold"/>
                                        <p:tgtEl>
                                          <p:spTgt spid="2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3">
                                            <p:txEl>
                                              <p:pRg st="1" end="1"/>
                                            </p:txEl>
                                          </p:spTgt>
                                        </p:tgtEl>
                                        <p:attrNameLst>
                                          <p:attrName>style.visibility</p:attrName>
                                        </p:attrNameLst>
                                      </p:cBhvr>
                                      <p:to>
                                        <p:strVal val="visible"/>
                                      </p:to>
                                    </p:set>
                                    <p:anim calcmode="lin" valueType="num">
                                      <p:cBhvr additive="base">
                                        <p:cTn id="13" dur="500" fill="hold"/>
                                        <p:tgtEl>
                                          <p:spTgt spid="2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3">
                                            <p:txEl>
                                              <p:pRg st="2" end="2"/>
                                            </p:txEl>
                                          </p:spTgt>
                                        </p:tgtEl>
                                        <p:attrNameLst>
                                          <p:attrName>style.visibility</p:attrName>
                                        </p:attrNameLst>
                                      </p:cBhvr>
                                      <p:to>
                                        <p:strVal val="visible"/>
                                      </p:to>
                                    </p:set>
                                    <p:anim calcmode="lin" valueType="num">
                                      <p:cBhvr additive="base">
                                        <p:cTn id="19" dur="500" fill="hold"/>
                                        <p:tgtEl>
                                          <p:spTgt spid="2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p:cNvSpPr>
          <p:nvPr>
            <p:ph/>
          </p:nvPr>
        </p:nvSpPr>
        <p:spPr>
          <a:xfrm>
            <a:off x="107504" y="1052736"/>
            <a:ext cx="8883496" cy="3240360"/>
          </a:xfrm>
          <a:prstGeom prst="rect">
            <a:avLst/>
          </a:prstGeom>
          <a:noFill/>
          <a:ln w="0">
            <a:noFill/>
          </a:ln>
        </p:spPr>
        <p:txBody>
          <a:bodyPr lIns="0" tIns="0" rIns="0" bIns="0" anchor="t">
            <a:noAutofit/>
          </a:bodyPr>
          <a:lstStyle/>
          <a:p>
            <a:pPr marL="774900" indent="-342900" algn="just">
              <a:lnSpc>
                <a:spcPct val="100000"/>
              </a:lnSpc>
              <a:buFont typeface="Wingdings" panose="05000000000000000000" pitchFamily="2" charset="2"/>
              <a:buChar char="§"/>
              <a:tabLst>
                <a:tab pos="0" algn="l"/>
              </a:tabLst>
            </a:pPr>
            <a:r>
              <a:rPr lang="el-GR" b="0" u="none" strike="noStrike" dirty="0">
                <a:solidFill>
                  <a:schemeClr val="dk2"/>
                </a:solidFill>
                <a:uFillTx/>
                <a:latin typeface="Calibri" panose="020F0502020204030204" pitchFamily="34" charset="0"/>
                <a:cs typeface="Calibri" panose="020F0502020204030204" pitchFamily="34" charset="0"/>
              </a:rPr>
              <a:t>Οι γυναίκες δεν είχαν τα ίδια δικαιώματα με τους άνδρες και </a:t>
            </a:r>
            <a:r>
              <a:rPr lang="el-GR" b="1" u="none" strike="noStrike" dirty="0">
                <a:solidFill>
                  <a:schemeClr val="dk2"/>
                </a:solidFill>
                <a:uFillTx/>
                <a:latin typeface="Calibri" panose="020F0502020204030204" pitchFamily="34" charset="0"/>
                <a:cs typeface="Calibri" panose="020F0502020204030204" pitchFamily="34" charset="0"/>
              </a:rPr>
              <a:t>η συμμετοχή τους στην κοινωνική ζωή ήταν περιορισμένη</a:t>
            </a:r>
            <a:r>
              <a:rPr lang="el-GR" b="0" u="none" strike="noStrike" dirty="0">
                <a:solidFill>
                  <a:schemeClr val="dk2"/>
                </a:solidFill>
                <a:uFillTx/>
                <a:latin typeface="Calibri" panose="020F0502020204030204" pitchFamily="34" charset="0"/>
                <a:cs typeface="Calibri" panose="020F0502020204030204" pitchFamily="34" charset="0"/>
              </a:rPr>
              <a:t>.</a:t>
            </a:r>
          </a:p>
          <a:p>
            <a:pPr marL="774900" indent="-342900" algn="just">
              <a:lnSpc>
                <a:spcPct val="100000"/>
              </a:lnSpc>
              <a:buFont typeface="Wingdings" panose="05000000000000000000" pitchFamily="2" charset="2"/>
              <a:buChar char="§"/>
              <a:tabLst>
                <a:tab pos="0" algn="l"/>
              </a:tabLst>
            </a:pPr>
            <a:r>
              <a:rPr lang="el-GR" b="0" u="none" strike="noStrike" dirty="0">
                <a:solidFill>
                  <a:schemeClr val="dk2"/>
                </a:solidFill>
                <a:uFillTx/>
                <a:latin typeface="Calibri" panose="020F0502020204030204" pitchFamily="34" charset="0"/>
                <a:cs typeface="Calibri" panose="020F0502020204030204" pitchFamily="34" charset="0"/>
              </a:rPr>
              <a:t>Αν και γενικότερα έπαιζαν δευτερεύοντα ρόλο στα κοινά, πολλές φορές κυριαρχούσαν στην οικογενειακή ζωή.</a:t>
            </a:r>
          </a:p>
          <a:p>
            <a:pPr marL="774900" indent="-342900" algn="just">
              <a:lnSpc>
                <a:spcPct val="100000"/>
              </a:lnSpc>
              <a:buFont typeface="Wingdings" panose="05000000000000000000" pitchFamily="2" charset="2"/>
              <a:buChar char="§"/>
              <a:tabLst>
                <a:tab pos="0" algn="l"/>
              </a:tabLst>
            </a:pPr>
            <a:r>
              <a:rPr lang="el-GR" b="0" u="none" strike="noStrike" dirty="0">
                <a:solidFill>
                  <a:schemeClr val="dk2"/>
                </a:solidFill>
                <a:uFillTx/>
                <a:latin typeface="Calibri" panose="020F0502020204030204" pitchFamily="34" charset="0"/>
                <a:cs typeface="Calibri" panose="020F0502020204030204" pitchFamily="34" charset="0"/>
              </a:rPr>
              <a:t>Όφειλαν να σκεπάζουν το πρόσωπό τους, όταν έβγαιναν έξω, και δεν είχαν το δικαίωμα να μετέχουν σε δημόσιες τελετές.</a:t>
            </a:r>
          </a:p>
          <a:p>
            <a:pPr marL="774900" indent="-342900" algn="just">
              <a:lnSpc>
                <a:spcPct val="100000"/>
              </a:lnSpc>
              <a:buFont typeface="Wingdings" panose="05000000000000000000" pitchFamily="2" charset="2"/>
              <a:buChar char="§"/>
              <a:tabLst>
                <a:tab pos="0" algn="l"/>
              </a:tabLst>
            </a:pPr>
            <a:r>
              <a:rPr lang="el-GR" b="0" u="none" strike="noStrike" dirty="0">
                <a:solidFill>
                  <a:schemeClr val="dk2"/>
                </a:solidFill>
                <a:uFillTx/>
                <a:latin typeface="Calibri" panose="020F0502020204030204" pitchFamily="34" charset="0"/>
                <a:cs typeface="Calibri" panose="020F0502020204030204" pitchFamily="34" charset="0"/>
              </a:rPr>
              <a:t>Οι πλούσιες γυναίκες συνοδεύονταν από ένα δούλο κατά τις εξόδους τους. </a:t>
            </a:r>
            <a:endParaRPr lang="el-GR" dirty="0">
              <a:solidFill>
                <a:srgbClr val="000000"/>
              </a:solidFill>
              <a:latin typeface="Calibri" panose="020F0502020204030204" pitchFamily="34" charset="0"/>
              <a:cs typeface="Calibri" panose="020F0502020204030204" pitchFamily="34" charset="0"/>
            </a:endParaRPr>
          </a:p>
          <a:p>
            <a:pPr marL="774900" indent="-342900" algn="just">
              <a:lnSpc>
                <a:spcPct val="100000"/>
              </a:lnSpc>
              <a:buFont typeface="Wingdings" panose="05000000000000000000" pitchFamily="2" charset="2"/>
              <a:buChar char="§"/>
              <a:tabLst>
                <a:tab pos="0" algn="l"/>
              </a:tabLst>
            </a:pPr>
            <a:r>
              <a:rPr lang="el-GR" b="1" u="none" strike="noStrike" dirty="0">
                <a:solidFill>
                  <a:schemeClr val="dk2"/>
                </a:solidFill>
                <a:uFillTx/>
                <a:latin typeface="Calibri" panose="020F0502020204030204" pitchFamily="34" charset="0"/>
                <a:cs typeface="Calibri" panose="020F0502020204030204" pitchFamily="34" charset="0"/>
              </a:rPr>
              <a:t>Πρωταρχικός προορισμός της γυναίκας είναι να δημιουργήσει οικογένεια.</a:t>
            </a:r>
            <a:endParaRPr lang="el-GR" dirty="0">
              <a:solidFill>
                <a:schemeClr val="dk2"/>
              </a:solidFill>
              <a:latin typeface="Calibri" panose="020F0502020204030204" pitchFamily="34" charset="0"/>
              <a:cs typeface="Calibri" panose="020F0502020204030204" pitchFamily="34" charset="0"/>
            </a:endParaRPr>
          </a:p>
          <a:p>
            <a:pPr marL="774900" indent="-342900" algn="just">
              <a:lnSpc>
                <a:spcPct val="100000"/>
              </a:lnSpc>
              <a:buFont typeface="Wingdings" panose="05000000000000000000" pitchFamily="2" charset="2"/>
              <a:buChar char="§"/>
              <a:tabLst>
                <a:tab pos="0" algn="l"/>
              </a:tabLst>
            </a:pPr>
            <a:r>
              <a:rPr lang="el-GR" b="0" u="none" strike="noStrike" dirty="0">
                <a:solidFill>
                  <a:schemeClr val="dk2"/>
                </a:solidFill>
                <a:uFillTx/>
                <a:latin typeface="Calibri" panose="020F0502020204030204" pitchFamily="34" charset="0"/>
                <a:cs typeface="Calibri" panose="020F0502020204030204" pitchFamily="34" charset="0"/>
              </a:rPr>
              <a:t>Κατά κανόνα, περνά το μεγαλύτερο μέρος της ημέρας της στο σπίτι, όπου ασχολείται με την ανατροφή των παιδιών και τις καθημερινές δουλειές, όπως το μαγείρεμα ή το γνέσιμο και η ύφανση.</a:t>
            </a:r>
            <a:endParaRPr lang="el-GR" b="0" u="none" strike="noStrike" dirty="0">
              <a:solidFill>
                <a:srgbClr val="000000"/>
              </a:solidFill>
              <a:uFillTx/>
              <a:latin typeface="Calibri" panose="020F0502020204030204" pitchFamily="34" charset="0"/>
              <a:cs typeface="Calibri" panose="020F0502020204030204" pitchFamily="34" charset="0"/>
            </a:endParaRPr>
          </a:p>
        </p:txBody>
      </p:sp>
      <p:sp>
        <p:nvSpPr>
          <p:cNvPr id="258" name="PlaceHolder 2"/>
          <p:cNvSpPr>
            <a:spLocks noGrp="1"/>
          </p:cNvSpPr>
          <p:nvPr>
            <p:ph type="title"/>
          </p:nvPr>
        </p:nvSpPr>
        <p:spPr>
          <a:xfrm>
            <a:off x="1711108" y="404664"/>
            <a:ext cx="5635232" cy="595536"/>
          </a:xfrm>
          <a:prstGeom prst="rect">
            <a:avLst/>
          </a:prstGeom>
          <a:noFill/>
          <a:ln w="0">
            <a:noFill/>
          </a:ln>
        </p:spPr>
        <p:txBody>
          <a:bodyPr lIns="0" tIns="0" rIns="0" bIns="0" anchor="ctr">
            <a:noAutofit/>
          </a:bodyPr>
          <a:lstStyle/>
          <a:p>
            <a:pPr marL="432000" indent="0" algn="ctr">
              <a:lnSpc>
                <a:spcPct val="100000"/>
              </a:lnSpc>
              <a:spcBef>
                <a:spcPts val="1417"/>
              </a:spcBef>
              <a:buNone/>
              <a:tabLst>
                <a:tab pos="0" algn="l"/>
              </a:tabLst>
            </a:pPr>
            <a:r>
              <a:rPr lang="el-GR" sz="2400" b="1" dirty="0">
                <a:solidFill>
                  <a:schemeClr val="dk2"/>
                </a:solidFill>
                <a:latin typeface="Calibri" panose="020F0502020204030204" pitchFamily="34" charset="0"/>
                <a:ea typeface="Microsoft YaHei"/>
                <a:cs typeface="Calibri" panose="020F0502020204030204" pitchFamily="34" charset="0"/>
              </a:rPr>
              <a:t>Η θέση της γυναίκας</a:t>
            </a:r>
          </a:p>
        </p:txBody>
      </p:sp>
      <p:pic>
        <p:nvPicPr>
          <p:cNvPr id="259" name="Εικόνα 258"/>
          <p:cNvPicPr/>
          <p:nvPr/>
        </p:nvPicPr>
        <p:blipFill>
          <a:blip r:embed="rId2"/>
          <a:stretch/>
        </p:blipFill>
        <p:spPr>
          <a:xfrm>
            <a:off x="2559500" y="4474251"/>
            <a:ext cx="3938397" cy="1944216"/>
          </a:xfrm>
          <a:prstGeom prst="rect">
            <a:avLst/>
          </a:prstGeom>
          <a:ln w="0">
            <a:noFill/>
          </a:ln>
        </p:spPr>
      </p:pic>
      <p:sp>
        <p:nvSpPr>
          <p:cNvPr id="260" name="TextBox 259"/>
          <p:cNvSpPr txBox="1"/>
          <p:nvPr/>
        </p:nvSpPr>
        <p:spPr>
          <a:xfrm>
            <a:off x="2559500" y="6418467"/>
            <a:ext cx="4104456" cy="432048"/>
          </a:xfrm>
          <a:prstGeom prst="rect">
            <a:avLst/>
          </a:prstGeom>
          <a:noFill/>
          <a:ln w="0">
            <a:noFill/>
          </a:ln>
        </p:spPr>
        <p:txBody>
          <a:bodyPr lIns="90000" tIns="45000" rIns="90000" bIns="45000" anchor="t">
            <a:noAutofit/>
          </a:bodyPr>
          <a:lstStyle/>
          <a:p>
            <a:r>
              <a:rPr lang="el-GR" sz="1000" b="0" u="none" strike="noStrike" dirty="0">
                <a:solidFill>
                  <a:srgbClr val="000000"/>
                </a:solidFill>
                <a:uFillTx/>
                <a:latin typeface="Arial"/>
              </a:rPr>
              <a:t>Γυναίκες σε θρησκευτική πομπή την εποχή του Ιουστινιανού (ψηφιδωτή τοιχογραφία, Άγιος Απολλινάριος, Ραβέννα)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anim calcmode="lin" valueType="num">
                                      <p:cBhvr additive="base">
                                        <p:cTn id="7" dur="500" fill="hold"/>
                                        <p:tgtEl>
                                          <p:spTgt spid="25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7">
                                            <p:txEl>
                                              <p:pRg st="1" end="1"/>
                                            </p:txEl>
                                          </p:spTgt>
                                        </p:tgtEl>
                                        <p:attrNameLst>
                                          <p:attrName>style.visibility</p:attrName>
                                        </p:attrNameLst>
                                      </p:cBhvr>
                                      <p:to>
                                        <p:strVal val="visible"/>
                                      </p:to>
                                    </p:set>
                                    <p:anim calcmode="lin" valueType="num">
                                      <p:cBhvr additive="base">
                                        <p:cTn id="13" dur="500" fill="hold"/>
                                        <p:tgtEl>
                                          <p:spTgt spid="25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7">
                                            <p:txEl>
                                              <p:pRg st="2" end="2"/>
                                            </p:txEl>
                                          </p:spTgt>
                                        </p:tgtEl>
                                        <p:attrNameLst>
                                          <p:attrName>style.visibility</p:attrName>
                                        </p:attrNameLst>
                                      </p:cBhvr>
                                      <p:to>
                                        <p:strVal val="visible"/>
                                      </p:to>
                                    </p:set>
                                    <p:anim calcmode="lin" valueType="num">
                                      <p:cBhvr additive="base">
                                        <p:cTn id="19" dur="500" fill="hold"/>
                                        <p:tgtEl>
                                          <p:spTgt spid="25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7">
                                            <p:txEl>
                                              <p:pRg st="3" end="3"/>
                                            </p:txEl>
                                          </p:spTgt>
                                        </p:tgtEl>
                                        <p:attrNameLst>
                                          <p:attrName>style.visibility</p:attrName>
                                        </p:attrNameLst>
                                      </p:cBhvr>
                                      <p:to>
                                        <p:strVal val="visible"/>
                                      </p:to>
                                    </p:set>
                                    <p:anim calcmode="lin" valueType="num">
                                      <p:cBhvr additive="base">
                                        <p:cTn id="25" dur="500" fill="hold"/>
                                        <p:tgtEl>
                                          <p:spTgt spid="25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7">
                                            <p:txEl>
                                              <p:pRg st="4" end="4"/>
                                            </p:txEl>
                                          </p:spTgt>
                                        </p:tgtEl>
                                        <p:attrNameLst>
                                          <p:attrName>style.visibility</p:attrName>
                                        </p:attrNameLst>
                                      </p:cBhvr>
                                      <p:to>
                                        <p:strVal val="visible"/>
                                      </p:to>
                                    </p:set>
                                    <p:anim calcmode="lin" valueType="num">
                                      <p:cBhvr additive="base">
                                        <p:cTn id="31" dur="500" fill="hold"/>
                                        <p:tgtEl>
                                          <p:spTgt spid="25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7">
                                            <p:txEl>
                                              <p:pRg st="5" end="5"/>
                                            </p:txEl>
                                          </p:spTgt>
                                        </p:tgtEl>
                                        <p:attrNameLst>
                                          <p:attrName>style.visibility</p:attrName>
                                        </p:attrNameLst>
                                      </p:cBhvr>
                                      <p:to>
                                        <p:strVal val="visible"/>
                                      </p:to>
                                    </p:set>
                                    <p:anim calcmode="lin" valueType="num">
                                      <p:cBhvr additive="base">
                                        <p:cTn id="37" dur="500" fill="hold"/>
                                        <p:tgtEl>
                                          <p:spTgt spid="25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p:cNvSpPr>
          <p:nvPr>
            <p:ph/>
          </p:nvPr>
        </p:nvSpPr>
        <p:spPr>
          <a:xfrm>
            <a:off x="304920" y="1260000"/>
            <a:ext cx="8686080" cy="2169000"/>
          </a:xfrm>
          <a:prstGeom prst="rect">
            <a:avLst/>
          </a:prstGeom>
          <a:noFill/>
          <a:ln w="0">
            <a:noFill/>
          </a:ln>
        </p:spPr>
        <p:txBody>
          <a:bodyPr lIns="0" tIns="0" rIns="0" bIns="0" anchor="t">
            <a:normAutofit fontScale="92500" lnSpcReduction="19999"/>
          </a:bodyPr>
          <a:lstStyle/>
          <a:p>
            <a:pPr marL="774900" indent="-342900" algn="just">
              <a:lnSpc>
                <a:spcPct val="100000"/>
              </a:lnSpc>
              <a:buFont typeface="Arial" panose="020B0604020202020204" pitchFamily="34" charset="0"/>
              <a:buChar char="•"/>
              <a:tabLst>
                <a:tab pos="0" algn="l"/>
              </a:tabLst>
            </a:pPr>
            <a:r>
              <a:rPr lang="el-GR" sz="2200" b="0" u="none" strike="noStrike" dirty="0">
                <a:solidFill>
                  <a:schemeClr val="dk2"/>
                </a:solidFill>
                <a:uFillTx/>
                <a:latin typeface="Calibri" panose="020F0502020204030204" pitchFamily="34" charset="0"/>
                <a:cs typeface="Calibri" panose="020F0502020204030204" pitchFamily="34" charset="0"/>
              </a:rPr>
              <a:t>Στις κατώτερες κοινωνικές τάξεις, οι γυναίκες πρέπει να δουλέψουν για να ζήσουν.</a:t>
            </a:r>
          </a:p>
          <a:p>
            <a:pPr marL="774900" indent="-342900" algn="just">
              <a:lnSpc>
                <a:spcPct val="100000"/>
              </a:lnSpc>
              <a:buFont typeface="Arial" panose="020B0604020202020204" pitchFamily="34" charset="0"/>
              <a:buChar char="•"/>
              <a:tabLst>
                <a:tab pos="0" algn="l"/>
              </a:tabLst>
            </a:pPr>
            <a:r>
              <a:rPr lang="el-GR" sz="2200" b="0" u="none" strike="noStrike" dirty="0">
                <a:solidFill>
                  <a:schemeClr val="dk2"/>
                </a:solidFill>
                <a:uFillTx/>
                <a:latin typeface="Calibri" panose="020F0502020204030204" pitchFamily="34" charset="0"/>
                <a:cs typeface="Calibri" panose="020F0502020204030204" pitchFamily="34" charset="0"/>
              </a:rPr>
              <a:t>Τα </a:t>
            </a:r>
            <a:r>
              <a:rPr lang="el-GR" sz="2200" b="1" u="none" strike="noStrike" dirty="0">
                <a:solidFill>
                  <a:schemeClr val="dk2"/>
                </a:solidFill>
                <a:uFillTx/>
                <a:latin typeface="Calibri" panose="020F0502020204030204" pitchFamily="34" charset="0"/>
                <a:cs typeface="Calibri" panose="020F0502020204030204" pitchFamily="34" charset="0"/>
              </a:rPr>
              <a:t>επαγγέλματα</a:t>
            </a:r>
            <a:r>
              <a:rPr lang="el-GR" sz="2200" b="0" u="none" strike="noStrike" dirty="0">
                <a:solidFill>
                  <a:schemeClr val="dk2"/>
                </a:solidFill>
                <a:uFillTx/>
                <a:latin typeface="Calibri" panose="020F0502020204030204" pitchFamily="34" charset="0"/>
                <a:cs typeface="Calibri" panose="020F0502020204030204" pitchFamily="34" charset="0"/>
              </a:rPr>
              <a:t> που μπορούν να κάνουν δεν είναι πολλά. Για παράδειγμα, οι </a:t>
            </a:r>
            <a:r>
              <a:rPr lang="el-GR" sz="2200" b="1" u="none" strike="noStrike" dirty="0">
                <a:solidFill>
                  <a:schemeClr val="dk2"/>
                </a:solidFill>
                <a:uFillTx/>
                <a:latin typeface="Calibri" panose="020F0502020204030204" pitchFamily="34" charset="0"/>
                <a:cs typeface="Calibri" panose="020F0502020204030204" pitchFamily="34" charset="0"/>
              </a:rPr>
              <a:t>υφάντριες</a:t>
            </a:r>
            <a:r>
              <a:rPr lang="el-GR" sz="2200" dirty="0">
                <a:solidFill>
                  <a:schemeClr val="dk2"/>
                </a:solidFill>
                <a:latin typeface="Calibri" panose="020F0502020204030204" pitchFamily="34" charset="0"/>
                <a:cs typeface="Calibri" panose="020F0502020204030204" pitchFamily="34" charset="0"/>
              </a:rPr>
              <a:t>, οι οποίες</a:t>
            </a:r>
            <a:r>
              <a:rPr lang="el-GR" sz="2200" b="0" u="none" strike="noStrike" dirty="0">
                <a:solidFill>
                  <a:schemeClr val="dk2"/>
                </a:solidFill>
                <a:uFillTx/>
                <a:latin typeface="Calibri" panose="020F0502020204030204" pitchFamily="34" charset="0"/>
                <a:cs typeface="Calibri" panose="020F0502020204030204" pitchFamily="34" charset="0"/>
              </a:rPr>
              <a:t> είναι ενταγμένες σε συντεχνίες.</a:t>
            </a:r>
          </a:p>
          <a:p>
            <a:pPr marL="774900" indent="-342900" algn="just">
              <a:lnSpc>
                <a:spcPct val="100000"/>
              </a:lnSpc>
              <a:buFont typeface="Arial" panose="020B0604020202020204" pitchFamily="34" charset="0"/>
              <a:buChar char="•"/>
              <a:tabLst>
                <a:tab pos="0" algn="l"/>
              </a:tabLst>
            </a:pPr>
            <a:r>
              <a:rPr lang="el-GR" sz="2200" b="0" u="none" strike="noStrike" dirty="0">
                <a:solidFill>
                  <a:schemeClr val="dk2"/>
                </a:solidFill>
                <a:uFillTx/>
                <a:latin typeface="Calibri" panose="020F0502020204030204" pitchFamily="34" charset="0"/>
                <a:cs typeface="Calibri" panose="020F0502020204030204" pitchFamily="34" charset="0"/>
              </a:rPr>
              <a:t>Αργότερα, αναπτύσσουν περισσότερο τη συνείδηση του καλλιτέχνη, όπως συμπεραίνουμε από μια σειρά εξαιρετικών κεντημάτων, υπογεγραμμένων από φημισμένες και περήφανες για το έργο τους </a:t>
            </a:r>
            <a:r>
              <a:rPr lang="el-GR" sz="2200" b="1" u="none" strike="noStrike" dirty="0">
                <a:solidFill>
                  <a:schemeClr val="dk2"/>
                </a:solidFill>
                <a:uFillTx/>
                <a:latin typeface="Calibri" panose="020F0502020204030204" pitchFamily="34" charset="0"/>
                <a:cs typeface="Calibri" panose="020F0502020204030204" pitchFamily="34" charset="0"/>
              </a:rPr>
              <a:t>κεντήστρες</a:t>
            </a:r>
            <a:r>
              <a:rPr lang="el-GR" sz="2200" b="0" u="none" strike="noStrike" dirty="0">
                <a:solidFill>
                  <a:schemeClr val="dk2"/>
                </a:solidFill>
                <a:uFillTx/>
                <a:latin typeface="Calibri" panose="020F0502020204030204" pitchFamily="34" charset="0"/>
                <a:cs typeface="Calibri" panose="020F0502020204030204" pitchFamily="34" charset="0"/>
              </a:rPr>
              <a:t> της Κωνσταντινούπολης.</a:t>
            </a:r>
            <a:endParaRPr lang="el-GR" sz="2200" b="0" u="none" strike="noStrike" dirty="0">
              <a:solidFill>
                <a:srgbClr val="000000"/>
              </a:solidFill>
              <a:uFillTx/>
              <a:latin typeface="Calibri" panose="020F0502020204030204" pitchFamily="34" charset="0"/>
              <a:cs typeface="Calibri" panose="020F0502020204030204" pitchFamily="34" charset="0"/>
            </a:endParaRPr>
          </a:p>
          <a:p>
            <a:pPr marL="432000" indent="0">
              <a:lnSpc>
                <a:spcPct val="100000"/>
              </a:lnSpc>
              <a:spcBef>
                <a:spcPts val="1191"/>
              </a:spcBef>
              <a:spcAft>
                <a:spcPts val="992"/>
              </a:spcAft>
              <a:buNone/>
              <a:tabLst>
                <a:tab pos="0" algn="l"/>
              </a:tabLst>
            </a:pPr>
            <a:endParaRPr lang="el-GR" sz="1800" b="0" u="none" strike="noStrike" dirty="0">
              <a:solidFill>
                <a:srgbClr val="000000"/>
              </a:solidFill>
              <a:uFillTx/>
              <a:latin typeface="Arial"/>
            </a:endParaRPr>
          </a:p>
        </p:txBody>
      </p:sp>
      <p:sp>
        <p:nvSpPr>
          <p:cNvPr id="258" name="PlaceHolder 2"/>
          <p:cNvSpPr>
            <a:spLocks noGrp="1"/>
          </p:cNvSpPr>
          <p:nvPr>
            <p:ph type="title"/>
          </p:nvPr>
        </p:nvSpPr>
        <p:spPr>
          <a:xfrm>
            <a:off x="1711108" y="404664"/>
            <a:ext cx="5635232" cy="595536"/>
          </a:xfrm>
          <a:prstGeom prst="rect">
            <a:avLst/>
          </a:prstGeom>
          <a:noFill/>
          <a:ln w="0">
            <a:noFill/>
          </a:ln>
        </p:spPr>
        <p:txBody>
          <a:bodyPr lIns="0" tIns="0" rIns="0" bIns="0" anchor="ctr">
            <a:noAutofit/>
          </a:bodyPr>
          <a:lstStyle/>
          <a:p>
            <a:pPr marL="432000" indent="0" algn="ctr">
              <a:lnSpc>
                <a:spcPct val="100000"/>
              </a:lnSpc>
              <a:spcBef>
                <a:spcPts val="1417"/>
              </a:spcBef>
              <a:buNone/>
              <a:tabLst>
                <a:tab pos="0" algn="l"/>
              </a:tabLst>
            </a:pPr>
            <a:r>
              <a:rPr lang="el-GR" sz="2400" b="1" dirty="0">
                <a:solidFill>
                  <a:schemeClr val="dk2"/>
                </a:solidFill>
                <a:latin typeface="Calibri" panose="020F0502020204030204" pitchFamily="34" charset="0"/>
                <a:ea typeface="Microsoft YaHei"/>
                <a:cs typeface="Calibri" panose="020F0502020204030204" pitchFamily="34" charset="0"/>
              </a:rPr>
              <a:t>Η θέση της γυναίκας</a:t>
            </a:r>
          </a:p>
        </p:txBody>
      </p:sp>
      <p:pic>
        <p:nvPicPr>
          <p:cNvPr id="261" name="Εικόνα 260"/>
          <p:cNvPicPr/>
          <p:nvPr/>
        </p:nvPicPr>
        <p:blipFill>
          <a:blip r:embed="rId2"/>
          <a:stretch/>
        </p:blipFill>
        <p:spPr>
          <a:xfrm>
            <a:off x="2331626" y="4112072"/>
            <a:ext cx="4824536" cy="1893919"/>
          </a:xfrm>
          <a:prstGeom prst="rect">
            <a:avLst/>
          </a:prstGeom>
          <a:ln w="0">
            <a:noFill/>
          </a:ln>
        </p:spPr>
      </p:pic>
      <p:sp>
        <p:nvSpPr>
          <p:cNvPr id="262" name="TextBox 261"/>
          <p:cNvSpPr txBox="1"/>
          <p:nvPr/>
        </p:nvSpPr>
        <p:spPr>
          <a:xfrm>
            <a:off x="2331626" y="6021288"/>
            <a:ext cx="4925964" cy="629828"/>
          </a:xfrm>
          <a:prstGeom prst="rect">
            <a:avLst/>
          </a:prstGeom>
          <a:noFill/>
          <a:ln w="0">
            <a:noFill/>
          </a:ln>
        </p:spPr>
        <p:txBody>
          <a:bodyPr lIns="90000" tIns="45000" rIns="90000" bIns="45000" anchor="t">
            <a:noAutofit/>
          </a:bodyPr>
          <a:lstStyle/>
          <a:p>
            <a:r>
              <a:rPr lang="el-GR" sz="1200" b="0" u="none" strike="noStrike" dirty="0">
                <a:solidFill>
                  <a:srgbClr val="000000"/>
                </a:solidFill>
                <a:uFillTx/>
                <a:latin typeface="Calibri" panose="020F0502020204030204" pitchFamily="34" charset="0"/>
                <a:cs typeface="Calibri" panose="020F0502020204030204" pitchFamily="34" charset="0"/>
              </a:rPr>
              <a:t>Χρυσοκέντητος επιτάφιος (λειτουργικό ύφασμα), με </a:t>
            </a:r>
            <a:r>
              <a:rPr lang="el-GR" sz="1200" b="0" u="sng" strike="noStrike" dirty="0">
                <a:solidFill>
                  <a:srgbClr val="000000"/>
                </a:solidFill>
                <a:uFillTx/>
                <a:latin typeface="Calibri" panose="020F0502020204030204" pitchFamily="34" charset="0"/>
                <a:cs typeface="Calibri" panose="020F0502020204030204" pitchFamily="34" charset="0"/>
              </a:rPr>
              <a:t>κεντημένες</a:t>
            </a:r>
            <a:r>
              <a:rPr lang="el-GR" sz="1200" b="0" u="none" strike="noStrike" dirty="0">
                <a:solidFill>
                  <a:srgbClr val="000000"/>
                </a:solidFill>
                <a:uFillTx/>
                <a:latin typeface="Calibri" panose="020F0502020204030204" pitchFamily="34" charset="0"/>
                <a:cs typeface="Calibri" panose="020F0502020204030204" pitchFamily="34" charset="0"/>
              </a:rPr>
              <a:t> τις υπογραφές της </a:t>
            </a:r>
            <a:r>
              <a:rPr lang="el-GR" sz="1200" b="0" u="none" strike="noStrike" dirty="0" err="1">
                <a:solidFill>
                  <a:srgbClr val="000000"/>
                </a:solidFill>
                <a:uFillTx/>
                <a:latin typeface="Calibri" panose="020F0502020204030204" pitchFamily="34" charset="0"/>
                <a:cs typeface="Calibri" panose="020F0502020204030204" pitchFamily="34" charset="0"/>
              </a:rPr>
              <a:t>αφιερώτριας</a:t>
            </a:r>
            <a:r>
              <a:rPr lang="el-GR" sz="1200" b="0" u="none" strike="noStrike" dirty="0">
                <a:solidFill>
                  <a:srgbClr val="000000"/>
                </a:solidFill>
                <a:uFillTx/>
                <a:latin typeface="Calibri" panose="020F0502020204030204" pitchFamily="34" charset="0"/>
                <a:cs typeface="Calibri" panose="020F0502020204030204" pitchFamily="34" charset="0"/>
              </a:rPr>
              <a:t> (δαπάνη </a:t>
            </a:r>
            <a:r>
              <a:rPr lang="el-GR" sz="1200" b="0" u="none" strike="noStrike" dirty="0" err="1">
                <a:solidFill>
                  <a:srgbClr val="000000"/>
                </a:solidFill>
                <a:uFillTx/>
                <a:latin typeface="Calibri" panose="020F0502020204030204" pitchFamily="34" charset="0"/>
                <a:cs typeface="Calibri" panose="020F0502020204030204" pitchFamily="34" charset="0"/>
              </a:rPr>
              <a:t>Τιμοθέας</a:t>
            </a:r>
            <a:r>
              <a:rPr lang="el-GR" sz="1200" b="0" u="none" strike="noStrike" dirty="0">
                <a:solidFill>
                  <a:srgbClr val="000000"/>
                </a:solidFill>
                <a:uFillTx/>
                <a:latin typeface="Calibri" panose="020F0502020204030204" pitchFamily="34" charset="0"/>
                <a:cs typeface="Calibri" panose="020F0502020204030204" pitchFamily="34" charset="0"/>
              </a:rPr>
              <a:t>) και της κεντήστρας (κόπος </a:t>
            </a:r>
            <a:r>
              <a:rPr lang="el-GR" sz="1200" b="0" u="none" strike="noStrike" dirty="0" err="1">
                <a:solidFill>
                  <a:srgbClr val="000000"/>
                </a:solidFill>
                <a:uFillTx/>
                <a:latin typeface="Calibri" panose="020F0502020204030204" pitchFamily="34" charset="0"/>
                <a:cs typeface="Calibri" panose="020F0502020204030204" pitchFamily="34" charset="0"/>
              </a:rPr>
              <a:t>Μαριώρας</a:t>
            </a:r>
            <a:r>
              <a:rPr lang="el-GR" sz="1200" b="0" u="none" strike="noStrike" dirty="0">
                <a:solidFill>
                  <a:srgbClr val="000000"/>
                </a:solidFill>
                <a:uFillTx/>
                <a:latin typeface="Calibri" panose="020F0502020204030204" pitchFamily="34" charset="0"/>
                <a:cs typeface="Calibri" panose="020F0502020204030204" pitchFamily="34" charset="0"/>
              </a:rPr>
              <a:t>) - 1751 </a:t>
            </a:r>
          </a:p>
        </p:txBody>
      </p:sp>
    </p:spTree>
    <p:extLst>
      <p:ext uri="{BB962C8B-B14F-4D97-AF65-F5344CB8AC3E}">
        <p14:creationId xmlns:p14="http://schemas.microsoft.com/office/powerpoint/2010/main" xmlns="" val="132289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anim calcmode="lin" valueType="num">
                                      <p:cBhvr additive="base">
                                        <p:cTn id="7" dur="500" fill="hold"/>
                                        <p:tgtEl>
                                          <p:spTgt spid="25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7">
                                            <p:txEl>
                                              <p:pRg st="1" end="1"/>
                                            </p:txEl>
                                          </p:spTgt>
                                        </p:tgtEl>
                                        <p:attrNameLst>
                                          <p:attrName>style.visibility</p:attrName>
                                        </p:attrNameLst>
                                      </p:cBhvr>
                                      <p:to>
                                        <p:strVal val="visible"/>
                                      </p:to>
                                    </p:set>
                                    <p:anim calcmode="lin" valueType="num">
                                      <p:cBhvr additive="base">
                                        <p:cTn id="13" dur="500" fill="hold"/>
                                        <p:tgtEl>
                                          <p:spTgt spid="25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7">
                                            <p:txEl>
                                              <p:pRg st="2" end="2"/>
                                            </p:txEl>
                                          </p:spTgt>
                                        </p:tgtEl>
                                        <p:attrNameLst>
                                          <p:attrName>style.visibility</p:attrName>
                                        </p:attrNameLst>
                                      </p:cBhvr>
                                      <p:to>
                                        <p:strVal val="visible"/>
                                      </p:to>
                                    </p:set>
                                    <p:anim calcmode="lin" valueType="num">
                                      <p:cBhvr additive="base">
                                        <p:cTn id="19" dur="500" fill="hold"/>
                                        <p:tgtEl>
                                          <p:spTgt spid="25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ceHolder 1"/>
          <p:cNvSpPr>
            <a:spLocks noGrp="1"/>
          </p:cNvSpPr>
          <p:nvPr>
            <p:ph type="title"/>
          </p:nvPr>
        </p:nvSpPr>
        <p:spPr>
          <a:xfrm>
            <a:off x="3131840" y="404664"/>
            <a:ext cx="3186960" cy="576064"/>
          </a:xfrm>
          <a:prstGeom prst="rect">
            <a:avLst/>
          </a:prstGeom>
          <a:noFill/>
          <a:ln w="0">
            <a:noFill/>
          </a:ln>
        </p:spPr>
        <p:txBody>
          <a:bodyPr lIns="0" tIns="0" rIns="0" bIns="0" anchor="ctr">
            <a:noAutofit/>
          </a:bodyPr>
          <a:lstStyle/>
          <a:p>
            <a:pPr indent="0">
              <a:lnSpc>
                <a:spcPct val="100000"/>
              </a:lnSpc>
              <a:buNone/>
              <a:tabLst>
                <a:tab pos="0" algn="l"/>
              </a:tabLst>
            </a:pPr>
            <a:r>
              <a:rPr lang="el-GR" sz="1800" b="0" u="none" strike="noStrike" dirty="0">
                <a:solidFill>
                  <a:schemeClr val="dk1"/>
                </a:solidFill>
                <a:uFillTx/>
                <a:latin typeface="Franklin Gothic Book"/>
              </a:rPr>
              <a:t> </a:t>
            </a:r>
            <a:r>
              <a:rPr lang="el-GR" sz="2000" b="1" u="none" strike="noStrike" dirty="0">
                <a:solidFill>
                  <a:srgbClr val="B85C00"/>
                </a:solidFill>
                <a:uFillTx/>
                <a:latin typeface="Times New Roman"/>
              </a:rPr>
              <a:t>  </a:t>
            </a:r>
            <a:r>
              <a:rPr lang="el-GR" sz="2400" b="1" dirty="0">
                <a:solidFill>
                  <a:schemeClr val="dk2"/>
                </a:solidFill>
                <a:latin typeface="Calibri" panose="020F0502020204030204" pitchFamily="34" charset="0"/>
                <a:ea typeface="Microsoft YaHei"/>
                <a:cs typeface="Calibri" panose="020F0502020204030204" pitchFamily="34" charset="0"/>
              </a:rPr>
              <a:t>Η εκπαίδευση</a:t>
            </a:r>
          </a:p>
        </p:txBody>
      </p:sp>
      <p:sp>
        <p:nvSpPr>
          <p:cNvPr id="264" name="PlaceHolder 2"/>
          <p:cNvSpPr>
            <a:spLocks noGrp="1"/>
          </p:cNvSpPr>
          <p:nvPr>
            <p:ph/>
          </p:nvPr>
        </p:nvSpPr>
        <p:spPr>
          <a:xfrm>
            <a:off x="323528" y="1340768"/>
            <a:ext cx="8443544" cy="2241008"/>
          </a:xfrm>
          <a:prstGeom prst="rect">
            <a:avLst/>
          </a:prstGeom>
          <a:noFill/>
          <a:ln w="0">
            <a:noFill/>
          </a:ln>
        </p:spPr>
        <p:txBody>
          <a:bodyPr lIns="0" tIns="0" rIns="0" bIns="0" anchor="t">
            <a:normAutofit fontScale="85000" lnSpcReduction="9999"/>
          </a:bodyPr>
          <a:lstStyle/>
          <a:p>
            <a:pPr marL="717750" indent="-285750" algn="just">
              <a:spcBef>
                <a:spcPts val="1191"/>
              </a:spcBef>
              <a:spcAft>
                <a:spcPts val="992"/>
              </a:spcAft>
              <a:buFont typeface="Courier New" panose="02070309020205020404" pitchFamily="49" charset="0"/>
              <a:buChar char="o"/>
            </a:pPr>
            <a:r>
              <a:rPr lang="el-GR" sz="2400" b="0" u="none" strike="noStrike" dirty="0">
                <a:solidFill>
                  <a:srgbClr val="000000"/>
                </a:solidFill>
                <a:uFillTx/>
                <a:latin typeface="Calibri" panose="020F0502020204030204" pitchFamily="34" charset="0"/>
                <a:cs typeface="Calibri" panose="020F0502020204030204" pitchFamily="34" charset="0"/>
              </a:rPr>
              <a:t>Μάθαιναν σταδιακά ανάγνωση, γραφή, γραμματική, ρητορική και φιλοσοφία, αριθμητική, γεωμετρία, αστρονομία και μουσική. Διδάσκονταν τον Όμηρο, κλασικούς και μεταγενέστερους συγγραφείς. </a:t>
            </a:r>
            <a:endParaRPr lang="el-GR" sz="2400" dirty="0">
              <a:solidFill>
                <a:srgbClr val="000000"/>
              </a:solidFill>
              <a:latin typeface="Calibri" panose="020F0502020204030204" pitchFamily="34" charset="0"/>
              <a:cs typeface="Calibri" panose="020F0502020204030204" pitchFamily="34" charset="0"/>
            </a:endParaRPr>
          </a:p>
          <a:p>
            <a:pPr marL="717750" indent="-285750" algn="just">
              <a:spcBef>
                <a:spcPts val="1191"/>
              </a:spcBef>
              <a:spcAft>
                <a:spcPts val="992"/>
              </a:spcAft>
              <a:buFont typeface="Courier New" panose="02070309020205020404" pitchFamily="49" charset="0"/>
              <a:buChar char="o"/>
            </a:pPr>
            <a:r>
              <a:rPr lang="el-GR" sz="2400" b="0" u="none" strike="noStrike" dirty="0">
                <a:solidFill>
                  <a:srgbClr val="000000"/>
                </a:solidFill>
                <a:uFillTx/>
                <a:latin typeface="Calibri" panose="020F0502020204030204" pitchFamily="34" charset="0"/>
                <a:cs typeface="Calibri" panose="020F0502020204030204" pitchFamily="34" charset="0"/>
              </a:rPr>
              <a:t>Οι πόροι για τη λειτουργία των σχολείων προέρχονταν από τα δίδακτρα που κατέβαλλαν οι μαθητές, ενώ λειτουργούσαν και δωρεάν σχολεία για τα ορφανά. Παράλληλα προς τα λεγόμενα κοσμικά σχολεία λειτουργούσαν και εκκλησιαστικά.</a:t>
            </a:r>
            <a:r>
              <a:rPr lang="el-GR" sz="2000" b="0" u="none" strike="noStrike" dirty="0">
                <a:solidFill>
                  <a:srgbClr val="000000"/>
                </a:solidFill>
                <a:uFillTx/>
                <a:latin typeface="Calibri" panose="020F0502020204030204" pitchFamily="34" charset="0"/>
                <a:cs typeface="Calibri" panose="020F0502020204030204" pitchFamily="34" charset="0"/>
              </a:rPr>
              <a:t>	</a:t>
            </a:r>
          </a:p>
        </p:txBody>
      </p:sp>
      <p:pic>
        <p:nvPicPr>
          <p:cNvPr id="266" name="Εικόνα 265"/>
          <p:cNvPicPr/>
          <p:nvPr/>
        </p:nvPicPr>
        <p:blipFill>
          <a:blip r:embed="rId2"/>
          <a:stretch/>
        </p:blipFill>
        <p:spPr>
          <a:xfrm>
            <a:off x="2017557" y="3868424"/>
            <a:ext cx="5255104" cy="2016224"/>
          </a:xfrm>
          <a:prstGeom prst="rect">
            <a:avLst/>
          </a:prstGeom>
          <a:ln w="0">
            <a:noFill/>
          </a:ln>
        </p:spPr>
      </p:pic>
      <p:sp>
        <p:nvSpPr>
          <p:cNvPr id="267" name="TextBox 266"/>
          <p:cNvSpPr txBox="1"/>
          <p:nvPr/>
        </p:nvSpPr>
        <p:spPr>
          <a:xfrm>
            <a:off x="2143705" y="5877272"/>
            <a:ext cx="5002808" cy="648072"/>
          </a:xfrm>
          <a:prstGeom prst="rect">
            <a:avLst/>
          </a:prstGeom>
          <a:noFill/>
          <a:ln w="0">
            <a:noFill/>
          </a:ln>
        </p:spPr>
        <p:txBody>
          <a:bodyPr lIns="90000" tIns="45000" rIns="90000" bIns="45000" anchor="t">
            <a:noAutofit/>
          </a:bodyPr>
          <a:lstStyle/>
          <a:p>
            <a:pPr algn="just"/>
            <a:r>
              <a:rPr lang="el-GR" sz="1200" b="0" u="none" strike="noStrike" dirty="0">
                <a:solidFill>
                  <a:srgbClr val="000000"/>
                </a:solidFill>
                <a:uFillTx/>
                <a:latin typeface="Calibri" panose="020F0502020204030204" pitchFamily="34" charset="0"/>
                <a:ea typeface="Microsoft YaHei"/>
                <a:cs typeface="Calibri" panose="020F0502020204030204" pitchFamily="34" charset="0"/>
              </a:rPr>
              <a:t>Η διδασκαλία των νόμων στο Πανεπιστήμιο της Κωνσταντινούπολης. Χειρόγραφο 12ος αι. με τη Χρονογραφία του Ι. </a:t>
            </a:r>
            <a:r>
              <a:rPr lang="el-GR" sz="1200" b="0" u="none" strike="noStrike" dirty="0" err="1">
                <a:solidFill>
                  <a:srgbClr val="000000"/>
                </a:solidFill>
                <a:uFillTx/>
                <a:latin typeface="Calibri" panose="020F0502020204030204" pitchFamily="34" charset="0"/>
                <a:ea typeface="Microsoft YaHei"/>
                <a:cs typeface="Calibri" panose="020F0502020204030204" pitchFamily="34" charset="0"/>
              </a:rPr>
              <a:t>Σκυλίτζη</a:t>
            </a:r>
            <a:r>
              <a:rPr lang="el-GR" sz="1200" b="0" u="none" strike="noStrike" dirty="0">
                <a:solidFill>
                  <a:srgbClr val="000000"/>
                </a:solidFill>
                <a:uFillTx/>
                <a:latin typeface="Calibri" panose="020F0502020204030204" pitchFamily="34" charset="0"/>
                <a:ea typeface="Microsoft YaHei"/>
                <a:cs typeface="Calibri" panose="020F0502020204030204" pitchFamily="34" charset="0"/>
              </a:rPr>
              <a:t>, Μαδρίτη, Εθνική Βιβλιοθήκη</a:t>
            </a:r>
            <a:endParaRPr lang="el-GR" sz="1200" b="0" u="none" strike="noStrike" dirty="0">
              <a:solidFill>
                <a:srgbClr val="000000"/>
              </a:solidFill>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anim calcmode="lin" valueType="num">
                                      <p:cBhvr additive="base">
                                        <p:cTn id="7" dur="500" fill="hold"/>
                                        <p:tgtEl>
                                          <p:spTgt spid="26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4">
                                            <p:txEl>
                                              <p:pRg st="1" end="1"/>
                                            </p:txEl>
                                          </p:spTgt>
                                        </p:tgtEl>
                                        <p:attrNameLst>
                                          <p:attrName>style.visibility</p:attrName>
                                        </p:attrNameLst>
                                      </p:cBhvr>
                                      <p:to>
                                        <p:strVal val="visible"/>
                                      </p:to>
                                    </p:set>
                                    <p:anim calcmode="lin" valueType="num">
                                      <p:cBhvr additive="base">
                                        <p:cTn id="13" dur="500" fill="hold"/>
                                        <p:tgtEl>
                                          <p:spTgt spid="26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10.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11.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12.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13.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14.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15.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16.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17.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18.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19.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2.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20.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21.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22.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3.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4.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5.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6.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7.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8.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ppt/theme/theme9.xml><?xml version="1.0" encoding="utf-8"?>
<a:theme xmlns:a="http://schemas.openxmlformats.org/drawingml/2006/main" name="Διαστημικό">
  <a:themeElements>
    <a:clrScheme name="Διαστημικό">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majorFont>
      <a:minorFont>
        <a:latin typeface="Franklin Gothic Book"/>
        <a:ea typeface=""/>
        <a:cs typeface=""/>
      </a:minorFont>
    </a:fontScheme>
    <a:fmtScheme>
      <a:fillStyleLst>
        <a:solidFill>
          <a:schemeClr val="phClr"/>
        </a:solidFill>
        <a:gradFill>
          <a:gsLst>
            <a:gs pos="0">
              <a:schemeClr val="phClr">
                <a:tint val="30000"/>
              </a:schemeClr>
            </a:gs>
            <a:gs pos="72000">
              <a:schemeClr val="phClr">
                <a:tint val="75000"/>
              </a:schemeClr>
            </a:gs>
            <a:gs pos="100000">
              <a:schemeClr val="phClr">
                <a:tint val="85000"/>
              </a:schemeClr>
            </a:gs>
          </a:gsLst>
          <a:lin ang="5400000" scaled="1"/>
          <a:tileRect/>
        </a:gradFill>
        <a:gradFill>
          <a:gsLst>
            <a:gs pos="0">
              <a:schemeClr val="phClr">
                <a:tint val="75000"/>
                <a:shade val="85000"/>
              </a:schemeClr>
            </a:gs>
            <a:gs pos="25000">
              <a:schemeClr val="phClr">
                <a:tint val="90000"/>
                <a:shade val="70000"/>
              </a:schemeClr>
            </a:gs>
            <a:gs pos="50000">
              <a:schemeClr val="phClr">
                <a:tint val="90000"/>
                <a:shade val="58000"/>
              </a:schemeClr>
            </a:gs>
            <a:gs pos="65000">
              <a:schemeClr val="phClr">
                <a:tint val="90000"/>
                <a:shade val="58000"/>
              </a:schemeClr>
            </a:gs>
            <a:gs pos="80000">
              <a:schemeClr val="phClr">
                <a:tint val="90000"/>
                <a:shade val="69000"/>
              </a:schemeClr>
            </a:gs>
            <a:gs pos="100000">
              <a:schemeClr val="phClr">
                <a:tint val="77000"/>
                <a:shade val="80000"/>
              </a:schemeClr>
            </a:gs>
          </a:gsLst>
          <a:lin ang="5400000" scaled="1"/>
          <a:tileRect/>
        </a:gradFill>
      </a:fillStyleLst>
      <a:lnStyleLst>
        <a:ln w="10000"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blipFill rotWithShape="0">
          <a:blip xmlns:r="http://schemas.openxmlformats.org/officeDocument/2006/relationships" r:embed="rId1"/>
          <a:srcRect/>
          <a:tile tx="0" ty="0" sx="95000" sy="95000" flip="none" algn="t"/>
        </a:blipFill>
        <a:blipFill rotWithShape="0">
          <a:blip xmlns:r="http://schemas.openxmlformats.org/officeDocument/2006/relationships" r:embed="rId2"/>
          <a:srcRect/>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694</TotalTime>
  <Words>2265</Words>
  <Application>Microsoft Office PowerPoint</Application>
  <PresentationFormat>Προβολή στην οθόνη (4:3)</PresentationFormat>
  <Paragraphs>210</Paragraphs>
  <Slides>30</Slides>
  <Notes>0</Notes>
  <HiddenSlides>0</HiddenSlides>
  <MMClips>0</MMClips>
  <ScaleCrop>false</ScaleCrop>
  <HeadingPairs>
    <vt:vector size="4" baseType="variant">
      <vt:variant>
        <vt:lpstr>Θέμα</vt:lpstr>
      </vt:variant>
      <vt:variant>
        <vt:i4>22</vt:i4>
      </vt:variant>
      <vt:variant>
        <vt:lpstr>Τίτλοι διαφανειών</vt:lpstr>
      </vt:variant>
      <vt:variant>
        <vt:i4>30</vt:i4>
      </vt:variant>
    </vt:vector>
  </HeadingPairs>
  <TitlesOfParts>
    <vt:vector size="52" baseType="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Διαστημικό</vt:lpstr>
      <vt:lpstr>1ο ΛΥΚΕΙΟ ΓΛΥΚΩΝ ΝΕΡΩΝ ΤΜΗΜΑ Β2: ΚΑΛΑΜΗΤΣΟΣ ΑΝΔΡΕΑΣ ΚΟΝΔΥΛΗΣ ΓΙΩΡΓΟΣ ΛΑΓΟΣ ΒΑΣΙΛΕΙΟΣ  Απρίλιος 2025</vt:lpstr>
      <vt:lpstr>     Η καθημερινή ζωή ενός ανθρώπου στη Βυζαντινή Αυτοκρατορία</vt:lpstr>
      <vt:lpstr>   Η οικογενειακή ζωή - Γέννηση</vt:lpstr>
      <vt:lpstr>Η οικογενειακή ζωή - Βάπτιση</vt:lpstr>
      <vt:lpstr>Η οικογενειακή ζωή - Βάπτιση</vt:lpstr>
      <vt:lpstr>Η οικογενειακή ζωή - Γάμος</vt:lpstr>
      <vt:lpstr>Η θέση της γυναίκας</vt:lpstr>
      <vt:lpstr>Η θέση της γυναίκας</vt:lpstr>
      <vt:lpstr>   Η εκπαίδευση</vt:lpstr>
      <vt:lpstr>   Η εκπαίδευση</vt:lpstr>
      <vt:lpstr>    Η βυζαντινή κατοικία</vt:lpstr>
      <vt:lpstr>    Η βυζαντινή κατοικία</vt:lpstr>
      <vt:lpstr>    Η βυζαντινή κατοικία</vt:lpstr>
      <vt:lpstr>Ο καλλωπισμός στο Βυζάντιο</vt:lpstr>
      <vt:lpstr>    Η ενδυμασία</vt:lpstr>
      <vt:lpstr>    Η ενδυμασία</vt:lpstr>
      <vt:lpstr>    Η ενδυμασία</vt:lpstr>
      <vt:lpstr>    Τα υποδήματα</vt:lpstr>
      <vt:lpstr>    Τα μαλλιά</vt:lpstr>
      <vt:lpstr>    Τα μαλλιά</vt:lpstr>
      <vt:lpstr>    Το πρόσωπο</vt:lpstr>
      <vt:lpstr>   Κοσμήματα</vt:lpstr>
      <vt:lpstr>   Αρώματα</vt:lpstr>
      <vt:lpstr>   Διατροφή</vt:lpstr>
      <vt:lpstr>   Εργασία</vt:lpstr>
      <vt:lpstr>   Ψυχαγωγία – ελεύθερος χρόνος</vt:lpstr>
      <vt:lpstr>   Ψυχαγωγία – ελεύθερος χρόνος</vt:lpstr>
      <vt:lpstr>   Ψυχαγωγία – ελεύθερος χρόνος</vt:lpstr>
      <vt:lpstr>   Μοναχισμός</vt:lpstr>
      <vt:lpstr>Πηγές στο διαδίκτυο</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Evdokia Oikonomou</dc:creator>
  <cp:lastModifiedBy>USER</cp:lastModifiedBy>
  <cp:revision>152</cp:revision>
  <cp:lastPrinted>2025-04-11T09:44:35Z</cp:lastPrinted>
  <dcterms:created xsi:type="dcterms:W3CDTF">2025-04-09T10:03:06Z</dcterms:created>
  <dcterms:modified xsi:type="dcterms:W3CDTF">2025-05-06T11:14:49Z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Προβολή στην οθόνη (4:3)</vt:lpwstr>
  </property>
  <property fmtid="{D5CDD505-2E9C-101B-9397-08002B2CF9AE}" pid="3" name="Slides">
    <vt:i4>2</vt:i4>
  </property>
</Properties>
</file>