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7.xml" ContentType="application/vnd.openxmlformats-officedocument.presentationml.notesSl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Oswald" charset="0"/>
      <p:regular r:id="rId20"/>
      <p:bold r:id="rId21"/>
    </p:embeddedFont>
    <p:embeddedFont>
      <p:font typeface="Average" charset="0"/>
      <p:regular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47" d="100"/>
          <a:sy n="147" d="100"/>
        </p:scale>
        <p:origin x="-594"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c7e3432371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c7e3432371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c7e3432371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c7e3432371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c7e3432371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c7e343237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7e3432371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c7e3432371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c7e3432371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c7e34323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c7e3432371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c7e343237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c7e343237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c7e34323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c7e3432371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c7e3432371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2c7e26e73e7_0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2c7e26e73e7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c7e3432371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c7e3432371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c7e3432371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c7e343237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c7e343237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c7e343237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c7e3432371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c7e343237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c7e3432371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c7e343237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c7e3432371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c7e343237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c7e343237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c7e343237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mc:Choice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Requires="p14">
      <p:transition spd="med" p14:dur="600">
        <p:fade/>
      </p:transition>
    </mc:Choice>
    <mc:Fallback>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s://el.wikipedia.org/w/index.php?title=%CE%A4%CF%8C%CE%BC%CE%B1%CF%82_%CE%9C%CE%AC%CE%BD%CF%84%CE%B5%CE%BD&amp;action=edit&amp;redlink=1"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cityportal.gr/iera-exetasi-dioxeis-vasanistiria-thanato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cityportal.gr/wp-content/uploads/2021/07/Inquisition9.jpg" TargetMode="External"/><Relationship Id="rId4" Type="http://schemas.openxmlformats.org/officeDocument/2006/relationships/hyperlink" Target="https://el.wikipedia.org/wiki/%CE%99%CE%B5%CF%81%CE%AC_%CE%95%CE%BE%CE%AD%CF%84%CE%B1%CF%83%CE%B7"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el.wikipedia.org/wiki/%CE%A1%CF%89%CE%BC%CE%B1%CE%B9%CE%BF%CE%BA%CE%B1%CE%B8%CE%BF%CE%BB%CE%B9%CE%BA%CE%AE_%CE%95%CE%BA%CE%BA%CE%BB%CE%B7%CF%83%CE%AF%CE%B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el.wikipedia.org/wiki/%CE%9C%CE%B5%CF%83%CE%B1%CE%AF%CF%89%CE%BD%CE%B1%CF%82" TargetMode="External"/><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el.wikipedia.org/wiki/%CE%A1%CF%8E%CE%BC%CE%B7" TargetMode="External"/><Relationship Id="rId5" Type="http://schemas.openxmlformats.org/officeDocument/2006/relationships/hyperlink" Target="https://el.wikipedia.org/wiki/%CE%A0%CE%BF%CF%81%CF%84%CE%BF%CE%B3%CE%B1%CE%BB%CE%AF%CE%B1" TargetMode="External"/><Relationship Id="rId4" Type="http://schemas.openxmlformats.org/officeDocument/2006/relationships/hyperlink" Target="https://el.wikipedia.org/wiki/%CE%99%CF%83%CF%80%CE%B1%CE%BD%CE%AF%CE%B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l.wikipedia.org/wiki/1184" TargetMode="External"/><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el.wikipedia.org/wiki/%CE%92%CE%B1%CE%BB%CE%B4%CE%AD%CE%BD%CF%83%CE%B9%CE%BF%CE%B9" TargetMode="External"/><Relationship Id="rId5" Type="http://schemas.openxmlformats.org/officeDocument/2006/relationships/hyperlink" Target="https://el.wikipedia.org/wiki/%CE%9A%CE%B1%CE%B8%CE%B1%CF%81%CE%BF%CE%AF" TargetMode="External"/><Relationship Id="rId4" Type="http://schemas.openxmlformats.org/officeDocument/2006/relationships/hyperlink" Target="https://el.wikipedia.org/wiki/%CE%91%CF%80%CE%BF%CF%83%CF%84%CE%B1%CF%83%CE%AF%CE%B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zmcKS47BsAo"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0450" y="1080100"/>
            <a:ext cx="8123100" cy="1588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l"/>
              <a:t>Ιερά εξέταση</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l"/>
              <a:t>Άννα Αναστασιάδου</a:t>
            </a:r>
            <a:endParaRPr/>
          </a:p>
          <a:p>
            <a:pPr marL="0" lvl="0" indent="0" algn="ctr" rtl="0">
              <a:spcBef>
                <a:spcPts val="0"/>
              </a:spcBef>
              <a:spcAft>
                <a:spcPts val="0"/>
              </a:spcAft>
              <a:buNone/>
            </a:pPr>
            <a:r>
              <a:rPr lang="el"/>
              <a:t>Β1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Παραδείγματα οργάνων βασανισμού ΙΙ</a:t>
            </a:r>
            <a:endParaRPr/>
          </a:p>
        </p:txBody>
      </p:sp>
      <p:sp>
        <p:nvSpPr>
          <p:cNvPr id="124" name="Google Shape;124;p22"/>
          <p:cNvSpPr txBox="1">
            <a:spLocks noGrp="1"/>
          </p:cNvSpPr>
          <p:nvPr>
            <p:ph type="body" idx="1"/>
          </p:nvPr>
        </p:nvSpPr>
        <p:spPr>
          <a:xfrm>
            <a:off x="92550" y="3876625"/>
            <a:ext cx="5143200" cy="1183800"/>
          </a:xfrm>
          <a:prstGeom prst="rect">
            <a:avLst/>
          </a:prstGeom>
        </p:spPr>
        <p:txBody>
          <a:bodyPr spcFirstLastPara="1" wrap="square" lIns="91425" tIns="91425" rIns="91425" bIns="91425" anchor="t" anchorCtr="0">
            <a:noAutofit/>
          </a:bodyPr>
          <a:lstStyle/>
          <a:p>
            <a:pPr marL="0" lvl="0" indent="0" algn="just" rtl="0">
              <a:spcBef>
                <a:spcPts val="1200"/>
              </a:spcBef>
              <a:spcAft>
                <a:spcPts val="0"/>
              </a:spcAft>
              <a:buNone/>
            </a:pPr>
            <a:r>
              <a:rPr lang="el" sz="900">
                <a:solidFill>
                  <a:schemeClr val="dk1"/>
                </a:solidFill>
                <a:latin typeface="Oswald"/>
                <a:ea typeface="Oswald"/>
                <a:cs typeface="Oswald"/>
                <a:sym typeface="Oswald"/>
              </a:rPr>
              <a:t>Η Ροδα</a:t>
            </a:r>
            <a:endParaRPr sz="900">
              <a:solidFill>
                <a:schemeClr val="dk1"/>
              </a:solidFill>
              <a:latin typeface="Oswald"/>
              <a:ea typeface="Oswald"/>
              <a:cs typeface="Oswald"/>
              <a:sym typeface="Oswald"/>
            </a:endParaRPr>
          </a:p>
          <a:p>
            <a:pPr marL="0" lvl="0" indent="0" algn="just" rtl="0">
              <a:spcBef>
                <a:spcPts val="1200"/>
              </a:spcBef>
              <a:spcAft>
                <a:spcPts val="0"/>
              </a:spcAft>
              <a:buNone/>
            </a:pPr>
            <a:r>
              <a:rPr lang="el" sz="900">
                <a:solidFill>
                  <a:schemeClr val="dk1"/>
                </a:solidFill>
                <a:latin typeface="Oswald"/>
                <a:ea typeface="Oswald"/>
                <a:cs typeface="Oswald"/>
                <a:sym typeface="Oswald"/>
              </a:rPr>
              <a:t>Έδεναν πάνω σε μια ξύλινη ρόδα γυμνό τον κατηγορούμενο και στη συνέχεια τον γυρνούσαν και ταυτόχρονα τον χτυπούσαν και τον βασάνιζαν. Από κάτω υπήρχε μια φωτιά που άναβε όση ώρα συνεχιζόταν ο βασανισμός του.</a:t>
            </a:r>
            <a:endParaRPr sz="900"/>
          </a:p>
          <a:p>
            <a:pPr marL="0" lvl="0" indent="0" algn="l" rtl="0">
              <a:spcBef>
                <a:spcPts val="1200"/>
              </a:spcBef>
              <a:spcAft>
                <a:spcPts val="0"/>
              </a:spcAft>
              <a:buNone/>
            </a:pPr>
            <a:endParaRPr sz="900"/>
          </a:p>
          <a:p>
            <a:pPr marL="0" lvl="0" indent="0" algn="l" rtl="0">
              <a:spcBef>
                <a:spcPts val="0"/>
              </a:spcBef>
              <a:spcAft>
                <a:spcPts val="1200"/>
              </a:spcAft>
              <a:buNone/>
            </a:pPr>
            <a:endParaRPr sz="900"/>
          </a:p>
        </p:txBody>
      </p:sp>
      <p:pic>
        <p:nvPicPr>
          <p:cNvPr id="125" name="Google Shape;125;p22"/>
          <p:cNvPicPr preferRelativeResize="0"/>
          <p:nvPr/>
        </p:nvPicPr>
        <p:blipFill>
          <a:blip r:embed="rId3">
            <a:alphaModFix/>
          </a:blip>
          <a:stretch>
            <a:fillRect/>
          </a:stretch>
        </p:blipFill>
        <p:spPr>
          <a:xfrm>
            <a:off x="643900" y="1239350"/>
            <a:ext cx="4040488" cy="2484900"/>
          </a:xfrm>
          <a:prstGeom prst="rect">
            <a:avLst/>
          </a:prstGeom>
          <a:noFill/>
          <a:ln>
            <a:noFill/>
          </a:ln>
        </p:spPr>
      </p:pic>
      <p:pic>
        <p:nvPicPr>
          <p:cNvPr id="126" name="Google Shape;126;p22"/>
          <p:cNvPicPr preferRelativeResize="0"/>
          <p:nvPr/>
        </p:nvPicPr>
        <p:blipFill>
          <a:blip r:embed="rId4">
            <a:alphaModFix/>
          </a:blip>
          <a:stretch>
            <a:fillRect/>
          </a:stretch>
        </p:blipFill>
        <p:spPr>
          <a:xfrm>
            <a:off x="5189838" y="1204725"/>
            <a:ext cx="3481470" cy="2484899"/>
          </a:xfrm>
          <a:prstGeom prst="rect">
            <a:avLst/>
          </a:prstGeom>
          <a:noFill/>
          <a:ln>
            <a:noFill/>
          </a:ln>
        </p:spPr>
      </p:pic>
      <p:sp>
        <p:nvSpPr>
          <p:cNvPr id="127" name="Google Shape;127;p22"/>
          <p:cNvSpPr txBox="1"/>
          <p:nvPr/>
        </p:nvSpPr>
        <p:spPr>
          <a:xfrm>
            <a:off x="5489625" y="3938975"/>
            <a:ext cx="3181800" cy="99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l" sz="950">
                <a:solidFill>
                  <a:schemeClr val="dk1"/>
                </a:solidFill>
                <a:latin typeface="Oswald"/>
                <a:ea typeface="Oswald"/>
                <a:cs typeface="Oswald"/>
                <a:sym typeface="Oswald"/>
              </a:rPr>
              <a:t>Η γκαρούτσα</a:t>
            </a:r>
            <a:endParaRPr sz="950">
              <a:solidFill>
                <a:schemeClr val="dk1"/>
              </a:solidFill>
              <a:latin typeface="Oswald"/>
              <a:ea typeface="Oswald"/>
              <a:cs typeface="Oswald"/>
              <a:sym typeface="Oswald"/>
            </a:endParaRPr>
          </a:p>
          <a:p>
            <a:pPr marL="0" lvl="0" indent="0" algn="l" rtl="0">
              <a:spcBef>
                <a:spcPts val="0"/>
              </a:spcBef>
              <a:spcAft>
                <a:spcPts val="0"/>
              </a:spcAft>
              <a:buNone/>
            </a:pPr>
            <a:endParaRPr sz="950">
              <a:solidFill>
                <a:schemeClr val="dk1"/>
              </a:solidFill>
              <a:latin typeface="Oswald"/>
              <a:ea typeface="Oswald"/>
              <a:cs typeface="Oswald"/>
              <a:sym typeface="Oswald"/>
            </a:endParaRPr>
          </a:p>
          <a:p>
            <a:pPr marL="0" lvl="0" indent="0" algn="l" rtl="0">
              <a:spcBef>
                <a:spcPts val="0"/>
              </a:spcBef>
              <a:spcAft>
                <a:spcPts val="0"/>
              </a:spcAft>
              <a:buNone/>
            </a:pPr>
            <a:r>
              <a:rPr lang="el" sz="950">
                <a:solidFill>
                  <a:schemeClr val="dk1"/>
                </a:solidFill>
                <a:latin typeface="Oswald"/>
                <a:ea typeface="Oswald"/>
                <a:cs typeface="Oswald"/>
                <a:sym typeface="Oswald"/>
              </a:rPr>
              <a:t>Έδεναν τα χέρια του θύματος πίσω από την πλάτη και τον κρεμούσαν ψηλά με ένα ειδικό σκοινί, βάζοντας του μάλιστα στα πόδια πρόσθετο βάρος.</a:t>
            </a:r>
            <a:endParaRPr sz="950">
              <a:solidFill>
                <a:schemeClr val="dk1"/>
              </a:solidFill>
              <a:latin typeface="Oswald"/>
              <a:ea typeface="Oswald"/>
              <a:cs typeface="Oswald"/>
              <a:sym typeface="Oswald"/>
            </a:endParaRPr>
          </a:p>
          <a:p>
            <a:pPr marL="0" lvl="0" indent="0" algn="l" rtl="0">
              <a:spcBef>
                <a:spcPts val="0"/>
              </a:spcBef>
              <a:spcAft>
                <a:spcPts val="0"/>
              </a:spcAft>
              <a:buNone/>
            </a:pPr>
            <a:endParaRPr sz="950">
              <a:solidFill>
                <a:schemeClr val="accent3"/>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Υπήρξε όμως πράγματι η ιερά εξέταση;</a:t>
            </a:r>
            <a:endParaRPr/>
          </a:p>
        </p:txBody>
      </p:sp>
      <p:sp>
        <p:nvSpPr>
          <p:cNvPr id="133" name="Google Shape;133;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l" sz="1400"/>
              <a:t>Η σύγχρονη ιστορική έρευνα, βασισμένη σε αρχειακό υλικό, δείχνει ότι η εικόνα που έχει επικρατήσει για την Ιερά Εξέταση ίσως βασίζεται σε μύθους και προτεσταντική προπαγάνδα. </a:t>
            </a:r>
            <a:endParaRPr sz="1400"/>
          </a:p>
          <a:p>
            <a:pPr marL="0" lvl="0" indent="0" algn="just" rtl="0">
              <a:spcBef>
                <a:spcPts val="1200"/>
              </a:spcBef>
              <a:spcAft>
                <a:spcPts val="0"/>
              </a:spcAft>
              <a:buNone/>
            </a:pPr>
            <a:r>
              <a:rPr lang="el" sz="1400"/>
              <a:t>Συγκεκριμένα:</a:t>
            </a:r>
            <a:endParaRPr sz="1400"/>
          </a:p>
          <a:p>
            <a:pPr marL="457200" lvl="0" indent="-317500" algn="just" rtl="0">
              <a:spcBef>
                <a:spcPts val="1200"/>
              </a:spcBef>
              <a:spcAft>
                <a:spcPts val="0"/>
              </a:spcAft>
              <a:buSzPts val="1400"/>
              <a:buChar char="●"/>
            </a:pPr>
            <a:r>
              <a:rPr lang="el" sz="1400"/>
              <a:t>Ο Αμερικανός καθηγητής ιστορίας</a:t>
            </a:r>
            <a:r>
              <a:rPr lang="el" sz="1400">
                <a:uFill>
                  <a:noFill/>
                </a:uFill>
                <a:hlinkClick r:id="rId3"/>
              </a:rPr>
              <a:t> Τόμας Μάντεν</a:t>
            </a:r>
            <a:r>
              <a:rPr lang="el" sz="1400"/>
              <a:t> χαρακτηρίζει τις αφηγήσεις περί την Ιερά Εξέταση "λαϊκό μύθο" και παραπέμπει σε εργασία ομάδας 30 ερευνητών πάνω στα αρχεία του Βατικανού</a:t>
            </a:r>
            <a:endParaRPr sz="1400"/>
          </a:p>
          <a:p>
            <a:pPr marL="457200" lvl="0" indent="-317500" algn="just" rtl="0">
              <a:spcBef>
                <a:spcPts val="0"/>
              </a:spcBef>
              <a:spcAft>
                <a:spcPts val="0"/>
              </a:spcAft>
              <a:buSzPts val="1400"/>
              <a:buChar char="●"/>
            </a:pPr>
            <a:r>
              <a:rPr lang="el" sz="1400"/>
              <a:t>Ο καθηγητής Stephen Haliczer βρήκε ότι στη Βαλέντσια, επί 7.000 δικασθέντων, μόνο 2% βασανίστηκαν, και αυτοί το πολύ μέχρι δύο φορές.</a:t>
            </a:r>
            <a:endParaRPr sz="1400"/>
          </a:p>
          <a:p>
            <a:pPr marL="457200" lvl="0" indent="-317500" algn="just" rtl="0">
              <a:spcBef>
                <a:spcPts val="0"/>
              </a:spcBef>
              <a:spcAft>
                <a:spcPts val="0"/>
              </a:spcAft>
              <a:buSzPts val="1400"/>
              <a:buChar char="●"/>
            </a:pPr>
            <a:r>
              <a:rPr lang="el" sz="1400"/>
              <a:t>Ο καθηγητής Henry Kamen υποστηρίζει ότι η Ισπανική Ιερά Εξέταση ήταν περισσότερο ανθρωπιστική από τα δικαστήρια της υπόλοιπης χριστιανικής Ευρώπης.</a:t>
            </a:r>
            <a:endParaRPr sz="140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Συμπεράσματα - προβληματισμοί</a:t>
            </a:r>
            <a:endParaRPr/>
          </a:p>
        </p:txBody>
      </p:sp>
      <p:sp>
        <p:nvSpPr>
          <p:cNvPr id="139" name="Google Shape;139;p24"/>
          <p:cNvSpPr txBox="1">
            <a:spLocks noGrp="1"/>
          </p:cNvSpPr>
          <p:nvPr>
            <p:ph type="body" idx="1"/>
          </p:nvPr>
        </p:nvSpPr>
        <p:spPr>
          <a:xfrm>
            <a:off x="311700" y="1152475"/>
            <a:ext cx="8520600" cy="36588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l"/>
              <a:t>Η Ιερά Εξέταση έμεινε στην ιστορία σαν το πιο απεχθές συλλογικό όργανο ψυχικής και σωματικής εξουθένωσης του ανθρώπου. Εξευτέλισε, βασάνισε και θανάτωσε χιλιάδες ανθρώπους για την υπεράσπιση της Πίστης.</a:t>
            </a:r>
            <a:endParaRPr/>
          </a:p>
          <a:p>
            <a:pPr marL="0" lvl="0" indent="0" algn="l" rtl="0">
              <a:spcBef>
                <a:spcPts val="1200"/>
              </a:spcBef>
              <a:spcAft>
                <a:spcPts val="0"/>
              </a:spcAft>
              <a:buNone/>
            </a:pPr>
            <a:r>
              <a:rPr lang="el"/>
              <a:t>Αυτό όμως που έμεινε στην ιστορία, μπορεί να μην συνάδει με την πραγματικότητα, σύμφωνα με τους προαναφερθέντες ιστορικούς.</a:t>
            </a:r>
            <a:endParaRPr/>
          </a:p>
          <a:p>
            <a:pPr marL="0" lvl="0" indent="0" algn="l" rtl="0">
              <a:spcBef>
                <a:spcPts val="1200"/>
              </a:spcBef>
              <a:spcAft>
                <a:spcPts val="0"/>
              </a:spcAft>
              <a:buNone/>
            </a:pPr>
            <a:r>
              <a:rPr lang="el"/>
              <a:t>Άρα, μπορεί η εικόνα του πανίσχυρου φοβερού δικαστηρίου που καταπίεζε τις πνευματικές και πολιτικές ελευθερίες, να είναι ένα φολκλόρ (στοιχείο της παράδοσης),  που δεν υπήρξε ποτέ παρά μόνο στην λαϊκή παράδοση και στη λογοτεχνία.</a:t>
            </a:r>
            <a:endParaRPr/>
          </a:p>
          <a:p>
            <a:pPr marL="0" lvl="0" indent="0" algn="l" rtl="0">
              <a:spcBef>
                <a:spcPts val="120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26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Φωτογραφικό υλικό </a:t>
            </a:r>
            <a:endParaRPr/>
          </a:p>
        </p:txBody>
      </p:sp>
      <p:pic>
        <p:nvPicPr>
          <p:cNvPr id="145" name="Google Shape;145;p25"/>
          <p:cNvPicPr preferRelativeResize="0"/>
          <p:nvPr/>
        </p:nvPicPr>
        <p:blipFill>
          <a:blip r:embed="rId3">
            <a:alphaModFix/>
          </a:blip>
          <a:stretch>
            <a:fillRect/>
          </a:stretch>
        </p:blipFill>
        <p:spPr>
          <a:xfrm>
            <a:off x="0" y="869375"/>
            <a:ext cx="5254152" cy="3201728"/>
          </a:xfrm>
          <a:prstGeom prst="rect">
            <a:avLst/>
          </a:prstGeom>
          <a:noFill/>
          <a:ln>
            <a:noFill/>
          </a:ln>
        </p:spPr>
      </p:pic>
      <p:pic>
        <p:nvPicPr>
          <p:cNvPr id="146" name="Google Shape;146;p25"/>
          <p:cNvPicPr preferRelativeResize="0"/>
          <p:nvPr/>
        </p:nvPicPr>
        <p:blipFill>
          <a:blip r:embed="rId4">
            <a:alphaModFix/>
          </a:blip>
          <a:stretch>
            <a:fillRect/>
          </a:stretch>
        </p:blipFill>
        <p:spPr>
          <a:xfrm>
            <a:off x="5295774" y="869363"/>
            <a:ext cx="3571103" cy="2517627"/>
          </a:xfrm>
          <a:prstGeom prst="rect">
            <a:avLst/>
          </a:prstGeom>
          <a:noFill/>
          <a:ln>
            <a:noFill/>
          </a:ln>
        </p:spPr>
      </p:pic>
      <p:pic>
        <p:nvPicPr>
          <p:cNvPr id="147" name="Google Shape;147;p25"/>
          <p:cNvPicPr preferRelativeResize="0"/>
          <p:nvPr/>
        </p:nvPicPr>
        <p:blipFill>
          <a:blip r:embed="rId5">
            <a:alphaModFix/>
          </a:blip>
          <a:stretch>
            <a:fillRect/>
          </a:stretch>
        </p:blipFill>
        <p:spPr>
          <a:xfrm>
            <a:off x="5295775" y="3387000"/>
            <a:ext cx="2810600" cy="1505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Βίντεο</a:t>
            </a:r>
            <a:endParaRPr/>
          </a:p>
        </p:txBody>
      </p:sp>
      <p:sp>
        <p:nvSpPr>
          <p:cNvPr id="153" name="Google Shape;153;p26"/>
          <p:cNvSpPr txBox="1">
            <a:spLocks noGrp="1"/>
          </p:cNvSpPr>
          <p:nvPr>
            <p:ph type="body" idx="1"/>
          </p:nvPr>
        </p:nvSpPr>
        <p:spPr>
          <a:xfrm>
            <a:off x="311700" y="3858750"/>
            <a:ext cx="7137000" cy="572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l">
                <a:solidFill>
                  <a:schemeClr val="dk1"/>
                </a:solidFill>
                <a:latin typeface="Oswald"/>
                <a:ea typeface="Oswald"/>
                <a:cs typeface="Oswald"/>
                <a:sym typeface="Oswald"/>
              </a:rPr>
              <a:t>https://youtu.be/zmcKS47BsAo?si=hho2rUX3kbpFpFer</a:t>
            </a:r>
            <a:endParaRPr/>
          </a:p>
        </p:txBody>
      </p:sp>
      <p:pic>
        <p:nvPicPr>
          <p:cNvPr id="154" name="Google Shape;154;p26"/>
          <p:cNvPicPr preferRelativeResize="0"/>
          <p:nvPr/>
        </p:nvPicPr>
        <p:blipFill>
          <a:blip r:embed="rId3">
            <a:alphaModFix/>
          </a:blip>
          <a:stretch>
            <a:fillRect/>
          </a:stretch>
        </p:blipFill>
        <p:spPr>
          <a:xfrm>
            <a:off x="311700" y="1273875"/>
            <a:ext cx="8679901" cy="2328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Βιντεο</a:t>
            </a:r>
            <a:endParaRPr/>
          </a:p>
        </p:txBody>
      </p:sp>
      <p:sp>
        <p:nvSpPr>
          <p:cNvPr id="160" name="Google Shape;160;p27"/>
          <p:cNvSpPr txBox="1"/>
          <p:nvPr/>
        </p:nvSpPr>
        <p:spPr>
          <a:xfrm>
            <a:off x="353050" y="3800500"/>
            <a:ext cx="8334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l" sz="1800">
                <a:solidFill>
                  <a:schemeClr val="dk1"/>
                </a:solidFill>
                <a:latin typeface="Oswald"/>
                <a:ea typeface="Oswald"/>
                <a:cs typeface="Oswald"/>
                <a:sym typeface="Oswald"/>
              </a:rPr>
              <a:t>https://youtu.be/aEOfQg2SP4U?si=enpw387uIE3Q3sma</a:t>
            </a:r>
            <a:endParaRPr sz="1800">
              <a:solidFill>
                <a:schemeClr val="dk1"/>
              </a:solidFill>
              <a:latin typeface="Oswald"/>
              <a:ea typeface="Oswald"/>
              <a:cs typeface="Oswald"/>
              <a:sym typeface="Oswald"/>
            </a:endParaRPr>
          </a:p>
        </p:txBody>
      </p:sp>
      <p:pic>
        <p:nvPicPr>
          <p:cNvPr id="161" name="Google Shape;161;p27"/>
          <p:cNvPicPr preferRelativeResize="0"/>
          <p:nvPr/>
        </p:nvPicPr>
        <p:blipFill>
          <a:blip r:embed="rId3">
            <a:alphaModFix/>
          </a:blip>
          <a:stretch>
            <a:fillRect/>
          </a:stretch>
        </p:blipFill>
        <p:spPr>
          <a:xfrm>
            <a:off x="152400" y="1170125"/>
            <a:ext cx="8839199" cy="22625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Πηγές</a:t>
            </a:r>
            <a:endParaRPr/>
          </a:p>
        </p:txBody>
      </p:sp>
      <p:sp>
        <p:nvSpPr>
          <p:cNvPr id="167" name="Google Shape;167;p28"/>
          <p:cNvSpPr txBox="1">
            <a:spLocks noGrp="1"/>
          </p:cNvSpPr>
          <p:nvPr>
            <p:ph type="body" idx="1"/>
          </p:nvPr>
        </p:nvSpPr>
        <p:spPr>
          <a:xfrm>
            <a:off x="353225" y="10763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u="sng">
                <a:solidFill>
                  <a:schemeClr val="hlink"/>
                </a:solidFill>
                <a:hlinkClick r:id="rId3"/>
              </a:rPr>
              <a:t>https://cityportal.gr/iera-exetasi-dioxeis-vasanistiria-thanatos/</a:t>
            </a:r>
            <a:endParaRPr/>
          </a:p>
          <a:p>
            <a:pPr marL="0" lvl="0" indent="0" algn="l" rtl="0">
              <a:spcBef>
                <a:spcPts val="1200"/>
              </a:spcBef>
              <a:spcAft>
                <a:spcPts val="0"/>
              </a:spcAft>
              <a:buNone/>
            </a:pPr>
            <a:r>
              <a:rPr lang="el" u="sng">
                <a:solidFill>
                  <a:schemeClr val="hlink"/>
                </a:solidFill>
                <a:hlinkClick r:id="rId4"/>
              </a:rPr>
              <a:t>https://el.wikipedia.org/wiki/Ιερά_Εξέταση</a:t>
            </a:r>
            <a:endParaRPr/>
          </a:p>
          <a:p>
            <a:pPr marL="0" lvl="0" indent="0" algn="l" rtl="0">
              <a:spcBef>
                <a:spcPts val="1200"/>
              </a:spcBef>
              <a:spcAft>
                <a:spcPts val="0"/>
              </a:spcAft>
              <a:buNone/>
            </a:pPr>
            <a:r>
              <a:rPr lang="el"/>
              <a:t>https://www.newsbeast.gr/portraita/arthro/2128374/o-foveros-protos-megas-ieroexetastis-tomas-nte-torkemada</a:t>
            </a:r>
            <a:endParaRPr/>
          </a:p>
          <a:p>
            <a:pPr marL="0" lvl="0" indent="0" algn="l" rtl="0">
              <a:spcBef>
                <a:spcPts val="1200"/>
              </a:spcBef>
              <a:spcAft>
                <a:spcPts val="0"/>
              </a:spcAft>
              <a:buNone/>
            </a:pPr>
            <a:r>
              <a:rPr lang="el" u="sng">
                <a:solidFill>
                  <a:schemeClr val="hlink"/>
                </a:solidFill>
                <a:hlinkClick r:id="rId5"/>
              </a:rPr>
              <a:t>https://cityportal.gr/wp-content/uploads/2021/07/Inquisition9.jpg</a:t>
            </a:r>
            <a:endParaRPr/>
          </a:p>
          <a:p>
            <a:pPr marL="0" lvl="0" indent="0" algn="l" rtl="0">
              <a:spcBef>
                <a:spcPts val="1200"/>
              </a:spcBef>
              <a:spcAft>
                <a:spcPts val="1200"/>
              </a:spcAft>
              <a:buNone/>
            </a:pPr>
            <a:r>
              <a:rPr lang="el"/>
              <a:t>https://users.auth.gr/users/9/6/053269/public_html/LESSONS/ERGASTIRI/FYLO%202001_2002/8.5.2.htm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body" idx="1"/>
          </p:nvPr>
        </p:nvSpPr>
        <p:spPr>
          <a:xfrm>
            <a:off x="820050" y="2114700"/>
            <a:ext cx="7503900" cy="13257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l" sz="2500"/>
              <a:t>Ευχαριστώ για την προσοχή σας</a:t>
            </a:r>
            <a:endParaRPr sz="25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a:solidFill>
            <a:schemeClr val="lt1"/>
          </a:solidFill>
          <a:ln>
            <a:noFill/>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Τι ήταν η Ιερά εξέταση;	</a:t>
            </a:r>
            <a:endParaRPr/>
          </a:p>
        </p:txBody>
      </p:sp>
      <p:sp>
        <p:nvSpPr>
          <p:cNvPr id="66" name="Google Shape;66;p14"/>
          <p:cNvSpPr txBox="1">
            <a:spLocks noGrp="1"/>
          </p:cNvSpPr>
          <p:nvPr>
            <p:ph type="body" idx="1"/>
          </p:nvPr>
        </p:nvSpPr>
        <p:spPr>
          <a:xfrm>
            <a:off x="311700" y="1152475"/>
            <a:ext cx="6673200" cy="3416400"/>
          </a:xfrm>
          <a:prstGeom prst="rect">
            <a:avLst/>
          </a:prstGeom>
        </p:spPr>
        <p:txBody>
          <a:bodyPr spcFirstLastPara="1" wrap="square" lIns="91425" tIns="91425" rIns="91425" bIns="91425" anchor="t" anchorCtr="0">
            <a:normAutofit fontScale="77500" lnSpcReduction="10000"/>
          </a:bodyPr>
          <a:lstStyle/>
          <a:p>
            <a:pPr marL="0" lvl="0" indent="0" algn="just" rtl="0">
              <a:spcBef>
                <a:spcPts val="0"/>
              </a:spcBef>
              <a:spcAft>
                <a:spcPts val="0"/>
              </a:spcAft>
              <a:buNone/>
            </a:pPr>
            <a:r>
              <a:rPr lang="el"/>
              <a:t>Με τον όρο ιερά εξέταση αναφερόμαστε στην εκδίκαση υποθέσεων θρησκευτικού χαρακτήρα, από την ρ</a:t>
            </a:r>
            <a:r>
              <a:rPr lang="el">
                <a:uFill>
                  <a:noFill/>
                </a:uFill>
                <a:hlinkClick r:id="rId3"/>
              </a:rPr>
              <a:t>ωμαιοκαθολική</a:t>
            </a:r>
            <a:r>
              <a:rPr lang="el"/>
              <a:t> εκκλησία, κατά τη διάρκεια των μεσαιωνικών χρόνων.</a:t>
            </a:r>
            <a:endParaRPr/>
          </a:p>
          <a:p>
            <a:pPr marL="0" lvl="0" indent="0" algn="just" rtl="0">
              <a:spcBef>
                <a:spcPts val="1200"/>
              </a:spcBef>
              <a:spcAft>
                <a:spcPts val="0"/>
              </a:spcAft>
              <a:buNone/>
            </a:pPr>
            <a:endParaRPr/>
          </a:p>
          <a:p>
            <a:pPr marL="0" lvl="0" indent="0" algn="just" rtl="0">
              <a:spcBef>
                <a:spcPts val="1200"/>
              </a:spcBef>
              <a:spcAft>
                <a:spcPts val="0"/>
              </a:spcAft>
              <a:buNone/>
            </a:pPr>
            <a:r>
              <a:rPr lang="el"/>
              <a:t>Με σκοπό την καταπολέμηση και καταστολή των αιρέσεων, η ρ</a:t>
            </a:r>
            <a:r>
              <a:rPr lang="el">
                <a:uFill>
                  <a:noFill/>
                </a:uFill>
                <a:hlinkClick r:id="rId3"/>
              </a:rPr>
              <a:t>ωμαιοκαθολική</a:t>
            </a:r>
            <a:r>
              <a:rPr lang="el"/>
              <a:t> εκκλησία ανέκρινε τον οποιονδήποτε που επιβαρύνονταν από την κατηγορία της αίρεσης.</a:t>
            </a:r>
            <a:endParaRPr/>
          </a:p>
          <a:p>
            <a:pPr marL="0" lvl="0" indent="0" algn="just" rtl="0">
              <a:spcBef>
                <a:spcPts val="1200"/>
              </a:spcBef>
              <a:spcAft>
                <a:spcPts val="0"/>
              </a:spcAft>
              <a:buNone/>
            </a:pPr>
            <a:endParaRPr/>
          </a:p>
          <a:p>
            <a:pPr marL="0" lvl="0" indent="0" algn="just" rtl="0">
              <a:spcBef>
                <a:spcPts val="1200"/>
              </a:spcBef>
              <a:spcAft>
                <a:spcPts val="0"/>
              </a:spcAft>
              <a:buNone/>
            </a:pPr>
            <a:r>
              <a:rPr lang="el"/>
              <a:t>Συνολικά, η ιερά εξέταση έμεινε στην ιστορία ως το πιο απεχθές συλλογικό όργανο ψυχικής και σωματικής εξουθένωσης του ανθρώπου.</a:t>
            </a:r>
            <a:endParaRPr/>
          </a:p>
          <a:p>
            <a:pPr marL="0" lvl="0" indent="0" algn="l" rtl="0">
              <a:spcBef>
                <a:spcPts val="1200"/>
              </a:spcBef>
              <a:spcAft>
                <a:spcPts val="1200"/>
              </a:spcAft>
              <a:buNone/>
            </a:pPr>
            <a:endParaRPr/>
          </a:p>
        </p:txBody>
      </p:sp>
      <p:pic>
        <p:nvPicPr>
          <p:cNvPr id="67" name="Google Shape;67;p14"/>
          <p:cNvPicPr preferRelativeResize="0"/>
          <p:nvPr/>
        </p:nvPicPr>
        <p:blipFill>
          <a:blip r:embed="rId4">
            <a:alphaModFix/>
          </a:blip>
          <a:stretch>
            <a:fillRect/>
          </a:stretch>
        </p:blipFill>
        <p:spPr>
          <a:xfrm>
            <a:off x="7144225" y="1050788"/>
            <a:ext cx="1854300" cy="304193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Η δημιουργία της ιεράς εξέτασης </a:t>
            </a:r>
            <a:endParaRPr/>
          </a:p>
        </p:txBody>
      </p:sp>
      <p:sp>
        <p:nvSpPr>
          <p:cNvPr id="73" name="Google Shape;73;p15"/>
          <p:cNvSpPr txBox="1">
            <a:spLocks noGrp="1"/>
          </p:cNvSpPr>
          <p:nvPr>
            <p:ph type="body" idx="1"/>
          </p:nvPr>
        </p:nvSpPr>
        <p:spPr>
          <a:xfrm>
            <a:off x="311700" y="1152475"/>
            <a:ext cx="8293200" cy="3575700"/>
          </a:xfrm>
          <a:prstGeom prst="rect">
            <a:avLst/>
          </a:prstGeom>
        </p:spPr>
        <p:txBody>
          <a:bodyPr spcFirstLastPara="1" wrap="square" lIns="91425" tIns="91425" rIns="91425" bIns="91425" anchor="t" anchorCtr="0">
            <a:normAutofit fontScale="85000" lnSpcReduction="10000"/>
          </a:bodyPr>
          <a:lstStyle/>
          <a:p>
            <a:pPr marL="0" lvl="0" indent="0" algn="just" rtl="0">
              <a:spcBef>
                <a:spcPts val="1200"/>
              </a:spcBef>
              <a:spcAft>
                <a:spcPts val="0"/>
              </a:spcAft>
              <a:buNone/>
            </a:pPr>
            <a:r>
              <a:rPr lang="el"/>
              <a:t>Το 1231 ο Πάπας Γρηγόριος Στ’, ίδρυσε την Ιερά Εξέταση στη Ρώμη, για να ξεκαθαρίσει τους “πραγματικούς” πιστούς, απ’ τους “αμαρτωλούς” αιρετικούς.</a:t>
            </a:r>
            <a:endParaRPr/>
          </a:p>
          <a:p>
            <a:pPr marL="0" lvl="0" indent="0" algn="just" rtl="0">
              <a:spcBef>
                <a:spcPts val="1200"/>
              </a:spcBef>
              <a:spcAft>
                <a:spcPts val="0"/>
              </a:spcAft>
              <a:buNone/>
            </a:pPr>
            <a:endParaRPr/>
          </a:p>
          <a:p>
            <a:pPr marL="0" lvl="0" indent="0" algn="just" rtl="0">
              <a:spcBef>
                <a:spcPts val="1200"/>
              </a:spcBef>
              <a:spcAft>
                <a:spcPts val="0"/>
              </a:spcAft>
              <a:buNone/>
            </a:pPr>
            <a:r>
              <a:rPr lang="el"/>
              <a:t>Ο Πάπας, δεν ξέχασε να συμπληρώσει στην παπική βούλα, ότι όποιος ιεροεξεταστής αναγκαστεί να βασανίσει τον αιρετικό, για να αποσπάσει την ομολογία του, είναι αυτομάτως συγχωρεμένος απ’ τον Θεό και την εκκλησία.</a:t>
            </a:r>
            <a:endParaRPr/>
          </a:p>
          <a:p>
            <a:pPr marL="0" lvl="0" indent="0" algn="just" rtl="0">
              <a:spcBef>
                <a:spcPts val="1200"/>
              </a:spcBef>
              <a:spcAft>
                <a:spcPts val="0"/>
              </a:spcAft>
              <a:buNone/>
            </a:pPr>
            <a:endParaRPr/>
          </a:p>
          <a:p>
            <a:pPr marL="0" lvl="0" indent="0" algn="l" rtl="0">
              <a:spcBef>
                <a:spcPts val="1200"/>
              </a:spcBef>
              <a:spcAft>
                <a:spcPts val="0"/>
              </a:spcAft>
              <a:buNone/>
            </a:pPr>
            <a:endParaRPr/>
          </a:p>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74" name="Google Shape;74;p15"/>
          <p:cNvPicPr preferRelativeResize="0"/>
          <p:nvPr/>
        </p:nvPicPr>
        <p:blipFill>
          <a:blip r:embed="rId3">
            <a:alphaModFix/>
          </a:blip>
          <a:stretch>
            <a:fillRect/>
          </a:stretch>
        </p:blipFill>
        <p:spPr>
          <a:xfrm>
            <a:off x="6264975" y="3174700"/>
            <a:ext cx="2752249" cy="1902975"/>
          </a:xfrm>
          <a:prstGeom prst="rect">
            <a:avLst/>
          </a:prstGeom>
          <a:noFill/>
          <a:ln>
            <a:noFill/>
          </a:ln>
        </p:spPr>
      </p:pic>
      <p:sp>
        <p:nvSpPr>
          <p:cNvPr id="75" name="Google Shape;75;p15"/>
          <p:cNvSpPr txBox="1"/>
          <p:nvPr/>
        </p:nvSpPr>
        <p:spPr>
          <a:xfrm>
            <a:off x="449975" y="3399000"/>
            <a:ext cx="5385900" cy="12876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200"/>
              </a:spcAft>
              <a:buNone/>
            </a:pPr>
            <a:r>
              <a:rPr lang="el" sz="1600">
                <a:solidFill>
                  <a:schemeClr val="accent3"/>
                </a:solidFill>
                <a:latin typeface="Average"/>
                <a:ea typeface="Average"/>
                <a:cs typeface="Average"/>
                <a:sym typeface="Average"/>
              </a:rPr>
              <a:t>Τα βασανιστήρια που εφαρμόζονταν από την Ιερά Εξέταση, με σκοπό να ομολογήσει ο κατηγορούμενος ότι ήταν αιρετικός, ήταν μερικά από τα πιο άθλια που υπήρξαν ποτέ…</a:t>
            </a:r>
            <a:endParaRPr sz="1600">
              <a:solidFill>
                <a:schemeClr val="accent3"/>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87000" y="212100"/>
            <a:ext cx="8694600" cy="967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l"/>
              <a:t>Οι εκφάνσεις της ιεράς εξέτασης</a:t>
            </a:r>
            <a:endParaRPr/>
          </a:p>
        </p:txBody>
      </p:sp>
      <p:sp>
        <p:nvSpPr>
          <p:cNvPr id="81" name="Google Shape;81;p16"/>
          <p:cNvSpPr txBox="1"/>
          <p:nvPr/>
        </p:nvSpPr>
        <p:spPr>
          <a:xfrm>
            <a:off x="193825" y="1380050"/>
            <a:ext cx="5046600" cy="34266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l" sz="1800">
                <a:solidFill>
                  <a:schemeClr val="dk1"/>
                </a:solidFill>
                <a:latin typeface="Oswald"/>
                <a:ea typeface="Oswald"/>
                <a:cs typeface="Oswald"/>
                <a:sym typeface="Oswald"/>
              </a:rPr>
              <a:t>Οι ιστορικοί αναγνωρίζουν τέσσερις διαφορετικές εκφάνσεις της Ιεράς Εξέτασης:  Την</a:t>
            </a:r>
            <a:r>
              <a:rPr lang="el" sz="1800">
                <a:solidFill>
                  <a:schemeClr val="dk1"/>
                </a:solidFill>
                <a:uFill>
                  <a:noFill/>
                </a:uFill>
                <a:latin typeface="Oswald"/>
                <a:ea typeface="Oswald"/>
                <a:cs typeface="Oswald"/>
                <a:sym typeface="Oswal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μεσαιωνική</a:t>
            </a:r>
            <a:r>
              <a:rPr lang="el" sz="1800">
                <a:solidFill>
                  <a:schemeClr val="dk1"/>
                </a:solidFill>
                <a:latin typeface="Oswald"/>
                <a:ea typeface="Oswald"/>
                <a:cs typeface="Oswald"/>
                <a:sym typeface="Oswald"/>
              </a:rPr>
              <a:t>, την</a:t>
            </a:r>
            <a:r>
              <a:rPr lang="el" sz="1800">
                <a:solidFill>
                  <a:schemeClr val="dk1"/>
                </a:solidFill>
                <a:uFill>
                  <a:noFill/>
                </a:uFill>
                <a:latin typeface="Oswald"/>
                <a:ea typeface="Oswald"/>
                <a:cs typeface="Oswald"/>
                <a:sym typeface="Oswal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ισπανική</a:t>
            </a:r>
            <a:r>
              <a:rPr lang="el" sz="1800">
                <a:solidFill>
                  <a:schemeClr val="dk1"/>
                </a:solidFill>
                <a:latin typeface="Oswald"/>
                <a:ea typeface="Oswald"/>
                <a:cs typeface="Oswald"/>
                <a:sym typeface="Oswald"/>
              </a:rPr>
              <a:t>, την</a:t>
            </a:r>
            <a:r>
              <a:rPr lang="el" sz="1800">
                <a:solidFill>
                  <a:schemeClr val="dk1"/>
                </a:solidFill>
                <a:uFill>
                  <a:noFill/>
                </a:uFill>
                <a:latin typeface="Oswald"/>
                <a:ea typeface="Oswald"/>
                <a:cs typeface="Oswald"/>
                <a:sym typeface="Oswald"/>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πορτογαλική</a:t>
            </a:r>
            <a:r>
              <a:rPr lang="el" sz="1800">
                <a:solidFill>
                  <a:schemeClr val="dk1"/>
                </a:solidFill>
                <a:latin typeface="Oswald"/>
                <a:ea typeface="Oswald"/>
                <a:cs typeface="Oswald"/>
                <a:sym typeface="Oswald"/>
              </a:rPr>
              <a:t> και τη</a:t>
            </a:r>
            <a:r>
              <a:rPr lang="el" sz="1800">
                <a:solidFill>
                  <a:schemeClr val="dk1"/>
                </a:solidFill>
                <a:uFill>
                  <a:noFill/>
                </a:uFill>
                <a:latin typeface="Oswald"/>
                <a:ea typeface="Oswald"/>
                <a:cs typeface="Oswald"/>
                <a:sym typeface="Oswald"/>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ρωμαϊκή</a:t>
            </a:r>
            <a:r>
              <a:rPr lang="el" sz="1800">
                <a:solidFill>
                  <a:schemeClr val="dk1"/>
                </a:solidFill>
                <a:latin typeface="Oswald"/>
                <a:ea typeface="Oswald"/>
                <a:cs typeface="Oswald"/>
                <a:sym typeface="Oswald"/>
              </a:rPr>
              <a:t>. Παρακάτω, χάριν συντομίας, μελετάμε την μεσαιωνική και την ισπανική έκφανση αυτού του βάναυσου θεσμού.</a:t>
            </a:r>
            <a:endParaRPr sz="1800">
              <a:solidFill>
                <a:schemeClr val="dk1"/>
              </a:solidFill>
              <a:latin typeface="Oswald"/>
              <a:ea typeface="Oswald"/>
              <a:cs typeface="Oswald"/>
              <a:sym typeface="Oswald"/>
            </a:endParaRPr>
          </a:p>
        </p:txBody>
      </p:sp>
      <p:pic>
        <p:nvPicPr>
          <p:cNvPr id="82" name="Google Shape;82;p16"/>
          <p:cNvPicPr preferRelativeResize="0"/>
          <p:nvPr/>
        </p:nvPicPr>
        <p:blipFill>
          <a:blip r:embed="rId7">
            <a:alphaModFix/>
          </a:blip>
          <a:stretch>
            <a:fillRect/>
          </a:stretch>
        </p:blipFill>
        <p:spPr>
          <a:xfrm>
            <a:off x="5662800" y="1179300"/>
            <a:ext cx="3101226" cy="1938275"/>
          </a:xfrm>
          <a:prstGeom prst="rect">
            <a:avLst/>
          </a:prstGeom>
          <a:noFill/>
          <a:ln>
            <a:noFill/>
          </a:ln>
        </p:spPr>
      </p:pic>
      <p:sp>
        <p:nvSpPr>
          <p:cNvPr id="83" name="Google Shape;83;p16"/>
          <p:cNvSpPr txBox="1"/>
          <p:nvPr/>
        </p:nvSpPr>
        <p:spPr>
          <a:xfrm>
            <a:off x="408425" y="3821275"/>
            <a:ext cx="4645200" cy="83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l" sz="1100">
                <a:solidFill>
                  <a:schemeClr val="accent3"/>
                </a:solidFill>
                <a:latin typeface="Average"/>
                <a:ea typeface="Average"/>
                <a:cs typeface="Average"/>
                <a:sym typeface="Average"/>
              </a:rPr>
              <a:t>Πάνω: Τομάς Δε Τορκεμάδα, Ισπανός Ιεροεξεταστής</a:t>
            </a:r>
            <a:endParaRPr sz="1100">
              <a:solidFill>
                <a:schemeClr val="accent3"/>
              </a:solidFill>
              <a:latin typeface="Average"/>
              <a:ea typeface="Average"/>
              <a:cs typeface="Average"/>
              <a:sym typeface="Average"/>
            </a:endParaRPr>
          </a:p>
          <a:p>
            <a:pPr marL="0" lvl="0" indent="0" algn="l" rtl="0">
              <a:spcBef>
                <a:spcPts val="0"/>
              </a:spcBef>
              <a:spcAft>
                <a:spcPts val="0"/>
              </a:spcAft>
              <a:buNone/>
            </a:pPr>
            <a:r>
              <a:rPr lang="el" sz="1100">
                <a:solidFill>
                  <a:schemeClr val="accent3"/>
                </a:solidFill>
                <a:latin typeface="Average"/>
                <a:ea typeface="Average"/>
                <a:cs typeface="Average"/>
                <a:sym typeface="Average"/>
              </a:rPr>
              <a:t>Κάτω: Πάπας Γρηγόριος ΙΣΤ, ίδρυσε την Ιερά Εξέταση στη Ρώμη</a:t>
            </a:r>
            <a:endParaRPr sz="1100">
              <a:solidFill>
                <a:schemeClr val="accent3"/>
              </a:solidFill>
              <a:latin typeface="Average"/>
              <a:ea typeface="Average"/>
              <a:cs typeface="Average"/>
              <a:sym typeface="Average"/>
            </a:endParaRPr>
          </a:p>
        </p:txBody>
      </p:sp>
      <p:pic>
        <p:nvPicPr>
          <p:cNvPr id="84" name="Google Shape;84;p16"/>
          <p:cNvPicPr preferRelativeResize="0"/>
          <p:nvPr/>
        </p:nvPicPr>
        <p:blipFill>
          <a:blip r:embed="rId8">
            <a:alphaModFix/>
          </a:blip>
          <a:stretch>
            <a:fillRect/>
          </a:stretch>
        </p:blipFill>
        <p:spPr>
          <a:xfrm>
            <a:off x="6119200" y="3211875"/>
            <a:ext cx="2361000" cy="18619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436300" y="161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Μεσαιωνική</a:t>
            </a:r>
            <a:endParaRPr/>
          </a:p>
        </p:txBody>
      </p:sp>
      <p:sp>
        <p:nvSpPr>
          <p:cNvPr id="90" name="Google Shape;90;p17"/>
          <p:cNvSpPr txBox="1">
            <a:spLocks noGrp="1"/>
          </p:cNvSpPr>
          <p:nvPr>
            <p:ph type="body" idx="1"/>
          </p:nvPr>
        </p:nvSpPr>
        <p:spPr>
          <a:xfrm>
            <a:off x="387825" y="863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l">
                <a:solidFill>
                  <a:schemeClr val="dk1"/>
                </a:solidFill>
                <a:latin typeface="Oswald"/>
                <a:ea typeface="Oswald"/>
                <a:cs typeface="Oswald"/>
                <a:sym typeface="Oswald"/>
              </a:rPr>
              <a:t>Μεσαιωνική Ιερά Εξέταση είναι όρος που χρησιμοποιείται από τους ιστορικούς για να περιγράψει διάφορες ανακρίσεις που ξεκίνησαν γύρω στο</a:t>
            </a:r>
            <a:r>
              <a:rPr lang="el">
                <a:solidFill>
                  <a:schemeClr val="dk1"/>
                </a:solidFill>
                <a:uFill>
                  <a:noFill/>
                </a:uFill>
                <a:latin typeface="Oswald"/>
                <a:ea typeface="Oswald"/>
                <a:cs typeface="Oswald"/>
                <a:sym typeface="Oswal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1184</a:t>
            </a:r>
            <a:r>
              <a:rPr lang="el">
                <a:solidFill>
                  <a:schemeClr val="dk1"/>
                </a:solidFill>
                <a:latin typeface="Oswald"/>
                <a:ea typeface="Oswald"/>
                <a:cs typeface="Oswald"/>
                <a:sym typeface="Oswald"/>
              </a:rPr>
              <a:t>. Ήταν η απάντηση της Εκκλησίας σε διάφορα κινήματα τα οποία θεωρήθηκαν</a:t>
            </a:r>
            <a:r>
              <a:rPr lang="el">
                <a:solidFill>
                  <a:schemeClr val="dk1"/>
                </a:solidFill>
                <a:uFill>
                  <a:noFill/>
                </a:uFill>
                <a:latin typeface="Oswald"/>
                <a:ea typeface="Oswald"/>
                <a:cs typeface="Oswald"/>
                <a:sym typeface="Oswald"/>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αποστατικά</a:t>
            </a:r>
            <a:r>
              <a:rPr lang="el">
                <a:solidFill>
                  <a:schemeClr val="dk1"/>
                </a:solidFill>
                <a:latin typeface="Oswald"/>
                <a:ea typeface="Oswald"/>
                <a:cs typeface="Oswald"/>
                <a:sym typeface="Oswald"/>
              </a:rPr>
              <a:t> ή αιρετικά του Ρωμαιοκαθολικισμού, όπως για παράδειγμα οι αιρέσεις των</a:t>
            </a:r>
            <a:r>
              <a:rPr lang="el">
                <a:solidFill>
                  <a:schemeClr val="dk1"/>
                </a:solidFill>
                <a:uFill>
                  <a:noFill/>
                </a:uFill>
                <a:latin typeface="Oswald"/>
                <a:ea typeface="Oswald"/>
                <a:cs typeface="Oswald"/>
                <a:sym typeface="Oswald"/>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Καθαρών</a:t>
            </a:r>
            <a:r>
              <a:rPr lang="el">
                <a:solidFill>
                  <a:schemeClr val="dk1"/>
                </a:solidFill>
                <a:latin typeface="Oswald"/>
                <a:ea typeface="Oswald"/>
                <a:cs typeface="Oswald"/>
                <a:sym typeface="Oswald"/>
              </a:rPr>
              <a:t> και των</a:t>
            </a:r>
            <a:r>
              <a:rPr lang="el">
                <a:solidFill>
                  <a:schemeClr val="dk1"/>
                </a:solidFill>
                <a:uFill>
                  <a:noFill/>
                </a:uFill>
                <a:latin typeface="Oswald"/>
                <a:ea typeface="Oswald"/>
                <a:cs typeface="Oswald"/>
                <a:sym typeface="Oswald"/>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Βαλδένσιων</a:t>
            </a:r>
            <a:r>
              <a:rPr lang="el">
                <a:solidFill>
                  <a:schemeClr val="dk1"/>
                </a:solidFill>
                <a:latin typeface="Oswald"/>
                <a:ea typeface="Oswald"/>
                <a:cs typeface="Oswald"/>
                <a:sym typeface="Oswald"/>
              </a:rPr>
              <a:t> (στην Γαλλία και Ιταλία αντίστοιχα)</a:t>
            </a:r>
            <a:endParaRPr>
              <a:solidFill>
                <a:schemeClr val="dk1"/>
              </a:solidFill>
              <a:latin typeface="Oswald"/>
              <a:ea typeface="Oswald"/>
              <a:cs typeface="Oswald"/>
              <a:sym typeface="Oswald"/>
            </a:endParaRPr>
          </a:p>
          <a:p>
            <a:pPr marL="0" lvl="0" indent="0" algn="l" rtl="0">
              <a:spcBef>
                <a:spcPts val="1200"/>
              </a:spcBef>
              <a:spcAft>
                <a:spcPts val="0"/>
              </a:spcAft>
              <a:buNone/>
            </a:pPr>
            <a:endParaRPr sz="1100">
              <a:solidFill>
                <a:srgbClr val="000000"/>
              </a:solidFill>
              <a:latin typeface="Arial"/>
              <a:ea typeface="Arial"/>
              <a:cs typeface="Arial"/>
              <a:sym typeface="Arial"/>
            </a:endParaRPr>
          </a:p>
          <a:p>
            <a:pPr marL="0" lvl="0" indent="0" algn="l" rtl="0">
              <a:spcBef>
                <a:spcPts val="1200"/>
              </a:spcBef>
              <a:spcAft>
                <a:spcPts val="1200"/>
              </a:spcAft>
              <a:buNone/>
            </a:pPr>
            <a:endParaRPr sz="1100">
              <a:solidFill>
                <a:srgbClr val="000000"/>
              </a:solidFill>
              <a:latin typeface="Arial"/>
              <a:ea typeface="Arial"/>
              <a:cs typeface="Arial"/>
              <a:sym typeface="Arial"/>
            </a:endParaRPr>
          </a:p>
        </p:txBody>
      </p:sp>
      <p:pic>
        <p:nvPicPr>
          <p:cNvPr id="91" name="Google Shape;91;p17"/>
          <p:cNvPicPr preferRelativeResize="0"/>
          <p:nvPr/>
        </p:nvPicPr>
        <p:blipFill>
          <a:blip r:embed="rId7">
            <a:alphaModFix/>
          </a:blip>
          <a:stretch>
            <a:fillRect/>
          </a:stretch>
        </p:blipFill>
        <p:spPr>
          <a:xfrm>
            <a:off x="4654650" y="2789800"/>
            <a:ext cx="4137050" cy="22567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00" y="438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Ισπανική Ι</a:t>
            </a:r>
            <a:endParaRPr/>
          </a:p>
        </p:txBody>
      </p:sp>
      <p:sp>
        <p:nvSpPr>
          <p:cNvPr id="97" name="Google Shape;97;p18"/>
          <p:cNvSpPr txBox="1">
            <a:spLocks noGrp="1"/>
          </p:cNvSpPr>
          <p:nvPr>
            <p:ph type="body" idx="1"/>
          </p:nvPr>
        </p:nvSpPr>
        <p:spPr>
          <a:xfrm>
            <a:off x="311700" y="1339400"/>
            <a:ext cx="8722200" cy="3880200"/>
          </a:xfrm>
          <a:prstGeom prst="rect">
            <a:avLst/>
          </a:prstGeom>
        </p:spPr>
        <p:txBody>
          <a:bodyPr spcFirstLastPara="1" wrap="square" lIns="91425" tIns="91425" rIns="91425" bIns="91425" anchor="t" anchorCtr="0">
            <a:normAutofit lnSpcReduction="20000"/>
          </a:bodyPr>
          <a:lstStyle/>
          <a:p>
            <a:pPr marL="0" lvl="0" indent="0" algn="just" rtl="0">
              <a:spcBef>
                <a:spcPts val="0"/>
              </a:spcBef>
              <a:spcAft>
                <a:spcPts val="0"/>
              </a:spcAft>
              <a:buNone/>
            </a:pPr>
            <a:r>
              <a:rPr lang="el">
                <a:solidFill>
                  <a:schemeClr val="dk1"/>
                </a:solidFill>
                <a:latin typeface="Oswald"/>
                <a:ea typeface="Oswald"/>
                <a:cs typeface="Oswald"/>
                <a:sym typeface="Oswald"/>
              </a:rPr>
              <a:t>Το φρικτό δικαστήριο της Ιεράς Εξέτασης παρουσιάστηκε για πρώτη φορά στην Ισπανία γύρω στο 1231 και ήταν αρκετά ενεργό και αδίστακτο στη χώρα αυτή</a:t>
            </a:r>
            <a:r>
              <a:rPr lang="el">
                <a:solidFill>
                  <a:schemeClr val="dk1"/>
                </a:solidFill>
                <a:uFill>
                  <a:noFill/>
                </a:uFill>
                <a:latin typeface="Oswald"/>
                <a:ea typeface="Oswald"/>
                <a:cs typeface="Oswald"/>
                <a:sym typeface="Oswald"/>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μέχρι το 1481, όταν ο Φερδινάνδος Β’ και ο Πάπας Σέξτος Δ καθιέρωσαν αυτό που ονομάζεται σύγχρονη Ιερά Εξέταση</a:t>
            </a:r>
            <a:r>
              <a:rPr lang="el">
                <a:solidFill>
                  <a:schemeClr val="dk1"/>
                </a:solidFill>
                <a:latin typeface="Oswald"/>
                <a:ea typeface="Oswald"/>
                <a:cs typeface="Oswald"/>
                <a:sym typeface="Oswald"/>
              </a:rPr>
              <a:t>.</a:t>
            </a:r>
            <a:endParaRPr>
              <a:solidFill>
                <a:schemeClr val="dk1"/>
              </a:solidFill>
              <a:latin typeface="Oswald"/>
              <a:ea typeface="Oswald"/>
              <a:cs typeface="Oswald"/>
              <a:sym typeface="Oswald"/>
            </a:endParaRPr>
          </a:p>
          <a:p>
            <a:pPr marL="0" lvl="0" indent="0" algn="just" rtl="0">
              <a:spcBef>
                <a:spcPts val="1200"/>
              </a:spcBef>
              <a:spcAft>
                <a:spcPts val="0"/>
              </a:spcAft>
              <a:buNone/>
            </a:pPr>
            <a:endParaRPr>
              <a:solidFill>
                <a:schemeClr val="dk1"/>
              </a:solidFill>
              <a:latin typeface="Oswald"/>
              <a:ea typeface="Oswald"/>
              <a:cs typeface="Oswald"/>
              <a:sym typeface="Oswald"/>
            </a:endParaRPr>
          </a:p>
          <a:p>
            <a:pPr marL="0" lvl="0" indent="0" algn="just" rtl="0">
              <a:spcBef>
                <a:spcPts val="1200"/>
              </a:spcBef>
              <a:spcAft>
                <a:spcPts val="0"/>
              </a:spcAft>
              <a:buNone/>
            </a:pPr>
            <a:r>
              <a:rPr lang="el">
                <a:solidFill>
                  <a:schemeClr val="dk1"/>
                </a:solidFill>
                <a:latin typeface="Oswald"/>
                <a:ea typeface="Oswald"/>
                <a:cs typeface="Oswald"/>
                <a:sym typeface="Oswald"/>
              </a:rPr>
              <a:t>Οι καθολικοί ηγεμόνες της Ισπανίας έπεισαν τον Πάπα Σίξτο Δ΄ να εκδώσει μια βούλα που έδινε σ’ αυτούς την εξουσιοδότηση να διορίζουν ιεροεξεταστές, με σκοπό την ανακάλυψη και την τιμωρία των αιρετικών.</a:t>
            </a:r>
            <a:endParaRPr>
              <a:solidFill>
                <a:schemeClr val="dk1"/>
              </a:solidFill>
              <a:latin typeface="Oswald"/>
              <a:ea typeface="Oswald"/>
              <a:cs typeface="Oswald"/>
              <a:sym typeface="Oswald"/>
            </a:endParaRPr>
          </a:p>
          <a:p>
            <a:pPr marL="0" lvl="0" indent="0" algn="l" rtl="0">
              <a:spcBef>
                <a:spcPts val="1200"/>
              </a:spcBef>
              <a:spcAft>
                <a:spcPts val="0"/>
              </a:spcAft>
              <a:buNone/>
            </a:pPr>
            <a:endParaRPr>
              <a:solidFill>
                <a:schemeClr val="dk1"/>
              </a:solidFill>
              <a:latin typeface="Oswald"/>
              <a:ea typeface="Oswald"/>
              <a:cs typeface="Oswald"/>
              <a:sym typeface="Oswald"/>
            </a:endParaRPr>
          </a:p>
          <a:p>
            <a:pPr marL="0" lvl="0" indent="0" algn="l" rtl="0">
              <a:spcBef>
                <a:spcPts val="1200"/>
              </a:spcBef>
              <a:spcAft>
                <a:spcPts val="0"/>
              </a:spcAft>
              <a:buNone/>
            </a:pPr>
            <a:endParaRPr>
              <a:solidFill>
                <a:schemeClr val="dk1"/>
              </a:solidFill>
              <a:latin typeface="Oswald"/>
              <a:ea typeface="Oswald"/>
              <a:cs typeface="Oswald"/>
              <a:sym typeface="Oswald"/>
            </a:endParaRPr>
          </a:p>
          <a:p>
            <a:pPr marL="0" lvl="0" indent="0" algn="l" rtl="0">
              <a:spcBef>
                <a:spcPts val="1200"/>
              </a:spcBef>
              <a:spcAft>
                <a:spcPts val="1200"/>
              </a:spcAft>
              <a:buNone/>
            </a:pPr>
            <a:endParaRPr>
              <a:solidFill>
                <a:schemeClr val="dk1"/>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Ισπανική ΙΙ</a:t>
            </a:r>
            <a:endParaRPr/>
          </a:p>
        </p:txBody>
      </p:sp>
      <p:sp>
        <p:nvSpPr>
          <p:cNvPr id="103" name="Google Shape;103;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l">
                <a:solidFill>
                  <a:schemeClr val="dk1"/>
                </a:solidFill>
                <a:latin typeface="Oswald"/>
                <a:ea typeface="Oswald"/>
                <a:cs typeface="Oswald"/>
                <a:sym typeface="Oswald"/>
              </a:rPr>
              <a:t>Κατ’ αυτόν τον τρόπο, η Ιερά εξέταση έγινε ένα ισχυρό όπλο για το Κράτος. Χρησιμοποιήθηκε για την καταστολή της αντίστασης, για τη δημιουργία αξιόλογων εσόδων τα οποία προέρχονταν από τις περιουσίες που δημεύονταν από τα θύματά της, και για τη συγκέντρωση εξουσίας στα χέρια της μοναρχίας. </a:t>
            </a:r>
            <a:endParaRPr>
              <a:solidFill>
                <a:schemeClr val="dk1"/>
              </a:solidFill>
              <a:latin typeface="Oswald"/>
              <a:ea typeface="Oswald"/>
              <a:cs typeface="Oswald"/>
              <a:sym typeface="Oswald"/>
            </a:endParaRPr>
          </a:p>
          <a:p>
            <a:pPr marL="0" lvl="0" indent="0" algn="just" rtl="0">
              <a:spcBef>
                <a:spcPts val="1200"/>
              </a:spcBef>
              <a:spcAft>
                <a:spcPts val="0"/>
              </a:spcAft>
              <a:buNone/>
            </a:pPr>
            <a:endParaRPr>
              <a:solidFill>
                <a:schemeClr val="dk1"/>
              </a:solidFill>
              <a:latin typeface="Oswald"/>
              <a:ea typeface="Oswald"/>
              <a:cs typeface="Oswald"/>
              <a:sym typeface="Oswald"/>
            </a:endParaRPr>
          </a:p>
          <a:p>
            <a:pPr marL="0" lvl="0" indent="0" algn="just" rtl="0">
              <a:spcBef>
                <a:spcPts val="1200"/>
              </a:spcBef>
              <a:spcAft>
                <a:spcPts val="1200"/>
              </a:spcAft>
              <a:buNone/>
            </a:pPr>
            <a:r>
              <a:rPr lang="el">
                <a:solidFill>
                  <a:schemeClr val="dk1"/>
                </a:solidFill>
                <a:latin typeface="Oswald"/>
                <a:ea typeface="Oswald"/>
                <a:cs typeface="Oswald"/>
                <a:sym typeface="Oswald"/>
              </a:rPr>
              <a:t>Εύκολα αντιλαμβάνεται κανείς ότι επί αιώνες αυτός ο φριχτός θεσμός επέβαλε στον Ισπανικό λαό τη θέληση των μοναρχών.</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Τα βασανιστήρια…</a:t>
            </a:r>
            <a:endParaRPr/>
          </a:p>
        </p:txBody>
      </p:sp>
      <p:sp>
        <p:nvSpPr>
          <p:cNvPr id="109" name="Google Shape;109;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l">
                <a:solidFill>
                  <a:schemeClr val="dk1"/>
                </a:solidFill>
                <a:latin typeface="Oswald"/>
                <a:ea typeface="Oswald"/>
                <a:cs typeface="Oswald"/>
                <a:sym typeface="Oswald"/>
              </a:rPr>
              <a:t>Οι ανακριτικές μέθοδοι για την απόσπαση ομολογίας τελειοποιούνται επί πάπα Γρηγορίου του Θ΄ (1233) και ανάγονται σε “επιστήμη”. Συντάσσονται εγχειρίδια με λεπτομερείς οδηγίες βασανιστηρίων! Τα μαρτύρια είναι σωματικά και ψυχικά. Οι οδηγίες αναφέρουν πώς θα προκληθεί στο θύμα ο χειρότερος πόνος. </a:t>
            </a:r>
            <a:endParaRPr>
              <a:solidFill>
                <a:schemeClr val="dk1"/>
              </a:solidFill>
              <a:latin typeface="Oswald"/>
              <a:ea typeface="Oswald"/>
              <a:cs typeface="Oswald"/>
              <a:sym typeface="Oswald"/>
            </a:endParaRPr>
          </a:p>
          <a:p>
            <a:pPr marL="0" lvl="0" indent="0" algn="just" rtl="0">
              <a:lnSpc>
                <a:spcPct val="100000"/>
              </a:lnSpc>
              <a:spcBef>
                <a:spcPts val="1200"/>
              </a:spcBef>
              <a:spcAft>
                <a:spcPts val="0"/>
              </a:spcAft>
              <a:buNone/>
            </a:pPr>
            <a:r>
              <a:rPr lang="el">
                <a:solidFill>
                  <a:schemeClr val="dk1"/>
                </a:solidFill>
                <a:latin typeface="Oswald"/>
                <a:ea typeface="Oswald"/>
                <a:cs typeface="Oswald"/>
                <a:sym typeface="Oswald"/>
              </a:rPr>
              <a:t>Συμπεριλαμβάνονται εργαλεία τα οποία δημιουργούν κλιμάκωση του πόνου και οι πρακτικές έχουν λεπτομερείς περιγραφές.</a:t>
            </a:r>
            <a:endParaRPr>
              <a:solidFill>
                <a:schemeClr val="dk1"/>
              </a:solidFill>
              <a:latin typeface="Oswald"/>
              <a:ea typeface="Oswald"/>
              <a:cs typeface="Oswald"/>
              <a:sym typeface="Oswald"/>
            </a:endParaRPr>
          </a:p>
          <a:p>
            <a:pPr marL="0" lvl="0" indent="0" algn="just" rtl="0">
              <a:lnSpc>
                <a:spcPct val="100000"/>
              </a:lnSpc>
              <a:spcBef>
                <a:spcPts val="1200"/>
              </a:spcBef>
              <a:spcAft>
                <a:spcPts val="0"/>
              </a:spcAft>
              <a:buNone/>
            </a:pPr>
            <a:endParaRPr>
              <a:solidFill>
                <a:schemeClr val="dk1"/>
              </a:solidFill>
              <a:latin typeface="Oswald"/>
              <a:ea typeface="Oswald"/>
              <a:cs typeface="Oswald"/>
              <a:sym typeface="Oswald"/>
            </a:endParaRPr>
          </a:p>
          <a:p>
            <a:pPr marL="0" lvl="0" indent="0" algn="just" rtl="0">
              <a:lnSpc>
                <a:spcPct val="100000"/>
              </a:lnSpc>
              <a:spcBef>
                <a:spcPts val="1200"/>
              </a:spcBef>
              <a:spcAft>
                <a:spcPts val="0"/>
              </a:spcAft>
              <a:buNone/>
            </a:pPr>
            <a:endParaRPr>
              <a:solidFill>
                <a:schemeClr val="dk1"/>
              </a:solidFill>
              <a:latin typeface="Oswald"/>
              <a:ea typeface="Oswald"/>
              <a:cs typeface="Oswald"/>
              <a:sym typeface="Oswald"/>
            </a:endParaRPr>
          </a:p>
          <a:p>
            <a:pPr marL="0" lvl="0" indent="0" algn="just" rtl="0">
              <a:lnSpc>
                <a:spcPct val="100000"/>
              </a:lnSpc>
              <a:spcBef>
                <a:spcPts val="1200"/>
              </a:spcBef>
              <a:spcAft>
                <a:spcPts val="1200"/>
              </a:spcAft>
              <a:buNone/>
            </a:pPr>
            <a:endParaRPr>
              <a:solidFill>
                <a:schemeClr val="dk1"/>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l"/>
              <a:t>Παραδείγματα οργάνων βασανισμού Ι</a:t>
            </a:r>
            <a:endParaRPr/>
          </a:p>
        </p:txBody>
      </p:sp>
      <p:sp>
        <p:nvSpPr>
          <p:cNvPr id="115" name="Google Shape;115;p21"/>
          <p:cNvSpPr txBox="1">
            <a:spLocks noGrp="1"/>
          </p:cNvSpPr>
          <p:nvPr>
            <p:ph type="body" idx="1"/>
          </p:nvPr>
        </p:nvSpPr>
        <p:spPr>
          <a:xfrm>
            <a:off x="0" y="3994300"/>
            <a:ext cx="4299000" cy="1585200"/>
          </a:xfrm>
          <a:prstGeom prst="rect">
            <a:avLst/>
          </a:prstGeom>
        </p:spPr>
        <p:txBody>
          <a:bodyPr spcFirstLastPara="1" wrap="square" lIns="91425" tIns="91425" rIns="91425" bIns="91425" anchor="t" anchorCtr="0">
            <a:normAutofit fontScale="25000" lnSpcReduction="20000"/>
          </a:bodyPr>
          <a:lstStyle/>
          <a:p>
            <a:pPr marL="0" lvl="0" indent="0" algn="l" rtl="0">
              <a:spcBef>
                <a:spcPts val="1200"/>
              </a:spcBef>
              <a:spcAft>
                <a:spcPts val="0"/>
              </a:spcAft>
              <a:buNone/>
            </a:pPr>
            <a:r>
              <a:rPr lang="el" sz="3650">
                <a:solidFill>
                  <a:schemeClr val="dk1"/>
                </a:solidFill>
                <a:latin typeface="Oswald"/>
                <a:ea typeface="Oswald"/>
                <a:cs typeface="Oswald"/>
                <a:sym typeface="Oswald"/>
              </a:rPr>
              <a:t>Τεχνητός πνιγμός</a:t>
            </a:r>
            <a:endParaRPr sz="3650">
              <a:solidFill>
                <a:schemeClr val="dk1"/>
              </a:solidFill>
              <a:latin typeface="Oswald"/>
              <a:ea typeface="Oswald"/>
              <a:cs typeface="Oswald"/>
              <a:sym typeface="Oswald"/>
            </a:endParaRPr>
          </a:p>
          <a:p>
            <a:pPr marL="0" lvl="0" indent="0" algn="just" rtl="0">
              <a:spcBef>
                <a:spcPts val="1200"/>
              </a:spcBef>
              <a:spcAft>
                <a:spcPts val="0"/>
              </a:spcAft>
              <a:buNone/>
            </a:pPr>
            <a:r>
              <a:rPr lang="el" sz="3650">
                <a:solidFill>
                  <a:schemeClr val="dk1"/>
                </a:solidFill>
                <a:latin typeface="Oswald"/>
                <a:ea typeface="Oswald"/>
                <a:cs typeface="Oswald"/>
                <a:sym typeface="Oswald"/>
              </a:rPr>
              <a:t>Ακινητοποιούσαν το θύμα και το υποχρέωναν να καταπίνει μεγάλες ποσότητες νερού. Περίπου 10 λίτρα. Ο βασανιστής τον δυσκόλευε ταυτόχρονα να αναπνεύσει. Σε πολλές περιπτώσεις το στομάχι δεν άντεχε άλλο και το θύμα πέθαινε.</a:t>
            </a:r>
            <a:endParaRPr sz="3650">
              <a:solidFill>
                <a:srgbClr val="000000"/>
              </a:solidFill>
              <a:latin typeface="Arial"/>
              <a:ea typeface="Arial"/>
              <a:cs typeface="Arial"/>
              <a:sym typeface="Arial"/>
            </a:endParaRPr>
          </a:p>
          <a:p>
            <a:pPr marL="0" lvl="0" indent="0" algn="l" rtl="0">
              <a:spcBef>
                <a:spcPts val="1200"/>
              </a:spcBef>
              <a:spcAft>
                <a:spcPts val="0"/>
              </a:spcAft>
              <a:buNone/>
            </a:pPr>
            <a:endParaRPr sz="1100">
              <a:solidFill>
                <a:srgbClr val="000000"/>
              </a:solidFill>
              <a:latin typeface="Arial"/>
              <a:ea typeface="Arial"/>
              <a:cs typeface="Arial"/>
              <a:sym typeface="Arial"/>
            </a:endParaRPr>
          </a:p>
          <a:p>
            <a:pPr marL="0" lvl="0" indent="0" algn="just" rtl="0">
              <a:spcBef>
                <a:spcPts val="1200"/>
              </a:spcBef>
              <a:spcAft>
                <a:spcPts val="0"/>
              </a:spcAft>
              <a:buNone/>
            </a:pPr>
            <a:endParaRPr sz="1200">
              <a:solidFill>
                <a:schemeClr val="dk1"/>
              </a:solidFill>
              <a:latin typeface="Oswald"/>
              <a:ea typeface="Oswald"/>
              <a:cs typeface="Oswald"/>
              <a:sym typeface="Oswald"/>
            </a:endParaRPr>
          </a:p>
          <a:p>
            <a:pPr marL="0" lvl="0" indent="0" algn="l" rtl="0">
              <a:spcBef>
                <a:spcPts val="1200"/>
              </a:spcBef>
              <a:spcAft>
                <a:spcPts val="0"/>
              </a:spcAft>
              <a:buNone/>
            </a:pPr>
            <a:endParaRPr sz="1200">
              <a:solidFill>
                <a:schemeClr val="dk1"/>
              </a:solidFill>
              <a:latin typeface="Oswald"/>
              <a:ea typeface="Oswald"/>
              <a:cs typeface="Oswald"/>
              <a:sym typeface="Oswald"/>
            </a:endParaRPr>
          </a:p>
          <a:p>
            <a:pPr marL="0" lvl="0" indent="0" algn="l" rtl="0">
              <a:spcBef>
                <a:spcPts val="0"/>
              </a:spcBef>
              <a:spcAft>
                <a:spcPts val="1200"/>
              </a:spcAft>
              <a:buNone/>
            </a:pPr>
            <a:endParaRPr/>
          </a:p>
        </p:txBody>
      </p:sp>
      <p:pic>
        <p:nvPicPr>
          <p:cNvPr id="116" name="Google Shape;116;p21"/>
          <p:cNvPicPr preferRelativeResize="0"/>
          <p:nvPr/>
        </p:nvPicPr>
        <p:blipFill>
          <a:blip r:embed="rId3">
            <a:alphaModFix/>
          </a:blip>
          <a:stretch>
            <a:fillRect/>
          </a:stretch>
        </p:blipFill>
        <p:spPr>
          <a:xfrm>
            <a:off x="1730050" y="1467025"/>
            <a:ext cx="1940895" cy="2700375"/>
          </a:xfrm>
          <a:prstGeom prst="rect">
            <a:avLst/>
          </a:prstGeom>
          <a:noFill/>
          <a:ln>
            <a:noFill/>
          </a:ln>
        </p:spPr>
      </p:pic>
      <p:pic>
        <p:nvPicPr>
          <p:cNvPr id="117" name="Google Shape;117;p21"/>
          <p:cNvPicPr preferRelativeResize="0"/>
          <p:nvPr/>
        </p:nvPicPr>
        <p:blipFill>
          <a:blip r:embed="rId4">
            <a:alphaModFix/>
          </a:blip>
          <a:stretch>
            <a:fillRect/>
          </a:stretch>
        </p:blipFill>
        <p:spPr>
          <a:xfrm>
            <a:off x="4887373" y="1777725"/>
            <a:ext cx="3285350" cy="2188850"/>
          </a:xfrm>
          <a:prstGeom prst="rect">
            <a:avLst/>
          </a:prstGeom>
          <a:noFill/>
          <a:ln>
            <a:noFill/>
          </a:ln>
        </p:spPr>
      </p:pic>
      <p:sp>
        <p:nvSpPr>
          <p:cNvPr id="118" name="Google Shape;118;p21"/>
          <p:cNvSpPr txBox="1"/>
          <p:nvPr/>
        </p:nvSpPr>
        <p:spPr>
          <a:xfrm>
            <a:off x="4762750" y="3904350"/>
            <a:ext cx="3932100" cy="8169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l" sz="900">
                <a:solidFill>
                  <a:schemeClr val="dk1"/>
                </a:solidFill>
                <a:latin typeface="Oswald"/>
                <a:ea typeface="Oswald"/>
                <a:cs typeface="Oswald"/>
                <a:sym typeface="Oswald"/>
              </a:rPr>
              <a:t>Η σαρκοφάγος</a:t>
            </a:r>
            <a:endParaRPr sz="900">
              <a:solidFill>
                <a:schemeClr val="dk1"/>
              </a:solidFill>
              <a:latin typeface="Oswald"/>
              <a:ea typeface="Oswald"/>
              <a:cs typeface="Oswald"/>
              <a:sym typeface="Oswald"/>
            </a:endParaRPr>
          </a:p>
          <a:p>
            <a:pPr marL="0" lvl="0" indent="0" algn="just" rtl="0">
              <a:lnSpc>
                <a:spcPct val="115000"/>
              </a:lnSpc>
              <a:spcBef>
                <a:spcPts val="1200"/>
              </a:spcBef>
              <a:spcAft>
                <a:spcPts val="0"/>
              </a:spcAft>
              <a:buNone/>
            </a:pPr>
            <a:r>
              <a:rPr lang="el" sz="900">
                <a:solidFill>
                  <a:schemeClr val="dk1"/>
                </a:solidFill>
                <a:latin typeface="Oswald"/>
                <a:ea typeface="Oswald"/>
                <a:cs typeface="Oswald"/>
                <a:sym typeface="Oswald"/>
              </a:rPr>
              <a:t>Το θύμα υποχρεωνόταν να μπει μέσα σε σαρκοφάγο, στην οποία υπήρχαν μεταλλικά καρφιά. Όταν οι βασανιστές την έκλειναν, τα καρφιά έμπαιναν στο σώμα, προκαλώντας στο θύμα αργό και βασανιστικό θάνατο.</a:t>
            </a:r>
            <a:endParaRPr sz="900">
              <a:solidFill>
                <a:schemeClr val="dk1"/>
              </a:solidFill>
              <a:latin typeface="Oswald"/>
              <a:ea typeface="Oswald"/>
              <a:cs typeface="Oswald"/>
              <a:sym typeface="Oswald"/>
            </a:endParaRPr>
          </a:p>
          <a:p>
            <a:pPr marL="0" lvl="0" indent="0" algn="l" rtl="0">
              <a:spcBef>
                <a:spcPts val="1200"/>
              </a:spcBef>
              <a:spcAft>
                <a:spcPts val="0"/>
              </a:spcAft>
              <a:buNone/>
            </a:pPr>
            <a:endParaRPr sz="900">
              <a:solidFill>
                <a:schemeClr val="accent3"/>
              </a:solidFill>
              <a:latin typeface="Average"/>
              <a:ea typeface="Average"/>
              <a:cs typeface="Average"/>
              <a:sym typeface="Average"/>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917</Words>
  <PresentationFormat>Προβολή στην οθόνη (16:9)</PresentationFormat>
  <Paragraphs>70</Paragraphs>
  <Slides>17</Slides>
  <Notes>17</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1</vt:i4>
      </vt:variant>
      <vt:variant>
        <vt:lpstr>Τίτλοι διαφανειών</vt:lpstr>
      </vt:variant>
      <vt:variant>
        <vt:i4>17</vt:i4>
      </vt:variant>
    </vt:vector>
  </HeadingPairs>
  <TitlesOfParts>
    <vt:vector size="21" baseType="lpstr">
      <vt:lpstr>Arial</vt:lpstr>
      <vt:lpstr>Oswald</vt:lpstr>
      <vt:lpstr>Average</vt:lpstr>
      <vt:lpstr>Slate</vt:lpstr>
      <vt:lpstr>Ιερά εξέταση</vt:lpstr>
      <vt:lpstr>Τι ήταν η Ιερά εξέταση; </vt:lpstr>
      <vt:lpstr>Η δημιουργία της ιεράς εξέτασης </vt:lpstr>
      <vt:lpstr>Οι εκφάνσεις της ιεράς εξέτασης</vt:lpstr>
      <vt:lpstr>Μεσαιωνική</vt:lpstr>
      <vt:lpstr>Ισπανική Ι</vt:lpstr>
      <vt:lpstr>Ισπανική ΙΙ</vt:lpstr>
      <vt:lpstr>Τα βασανιστήρια…</vt:lpstr>
      <vt:lpstr>Παραδείγματα οργάνων βασανισμού Ι</vt:lpstr>
      <vt:lpstr>Παραδείγματα οργάνων βασανισμού ΙΙ</vt:lpstr>
      <vt:lpstr>Υπήρξε όμως πράγματι η ιερά εξέταση;</vt:lpstr>
      <vt:lpstr>Συμπεράσματα - προβληματισμοί</vt:lpstr>
      <vt:lpstr>Φωτογραφικό υλικό </vt:lpstr>
      <vt:lpstr>Βίντεο</vt:lpstr>
      <vt:lpstr>Βιντεο</vt:lpstr>
      <vt:lpstr>Πηγές</vt:lpstr>
      <vt:lpstr>Διαφάνεια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Ιερά εξέταση</dc:title>
  <dc:creator>USER</dc:creator>
  <cp:lastModifiedBy>USER</cp:lastModifiedBy>
  <cp:revision>1</cp:revision>
  <dcterms:modified xsi:type="dcterms:W3CDTF">2024-04-01T14:04:48Z</dcterms:modified>
</cp:coreProperties>
</file>