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64" r:id="rId5"/>
    <p:sldId id="276" r:id="rId6"/>
    <p:sldId id="265" r:id="rId7"/>
    <p:sldId id="266" r:id="rId8"/>
    <p:sldId id="267" r:id="rId9"/>
    <p:sldId id="268" r:id="rId10"/>
    <p:sldId id="269" r:id="rId11"/>
    <p:sldId id="270" r:id="rId12"/>
    <p:sldId id="271" r:id="rId13"/>
    <p:sldId id="272" r:id="rId14"/>
    <p:sldId id="273" r:id="rId15"/>
    <p:sldId id="274" r:id="rId16"/>
    <p:sldId id="283" r:id="rId17"/>
    <p:sldId id="284" r:id="rId18"/>
    <p:sldId id="285" r:id="rId19"/>
    <p:sldId id="275"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19" autoAdjust="0"/>
  </p:normalViewPr>
  <p:slideViewPr>
    <p:cSldViewPr snapToGrid="0">
      <p:cViewPr varScale="1">
        <p:scale>
          <a:sx n="110" d="100"/>
          <a:sy n="110" d="100"/>
        </p:scale>
        <p:origin x="-59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2B39C-44D3-4933-AF49-AC1A4376CE5C}" type="doc">
      <dgm:prSet loTypeId="urn:microsoft.com/office/officeart/2005/8/layout/default#1" loCatId="list" qsTypeId="urn:microsoft.com/office/officeart/2005/8/quickstyle/simple2" qsCatId="simple" csTypeId="urn:microsoft.com/office/officeart/2005/8/colors/colorful1#1" csCatId="colorful"/>
      <dgm:spPr/>
      <dgm:t>
        <a:bodyPr/>
        <a:lstStyle/>
        <a:p>
          <a:endParaRPr lang="en-US"/>
        </a:p>
      </dgm:t>
    </dgm:pt>
    <dgm:pt modelId="{34D74ADF-9549-463A-A807-7516EABE210D}">
      <dgm:prSet/>
      <dgm:spPr/>
      <dgm:t>
        <a:bodyPr/>
        <a:lstStyle/>
        <a:p>
          <a:r>
            <a:rPr lang="el-GR"/>
            <a:t>Στην ηλικία των 16 ετών, η Θεοδώρα εγκατέλειψε την υποκριτική της καριέρα για να γίνει ερωμένη ενός Σύρου αξιωματούχου ονόματι Εκέβολο.</a:t>
          </a:r>
          <a:endParaRPr lang="en-US"/>
        </a:p>
      </dgm:t>
    </dgm:pt>
    <dgm:pt modelId="{B12F16B7-CB75-4E2C-B46F-59750769A403}" type="parTrans" cxnId="{1A4A9878-CCC5-4675-ABCB-068CDB83868C}">
      <dgm:prSet/>
      <dgm:spPr/>
      <dgm:t>
        <a:bodyPr/>
        <a:lstStyle/>
        <a:p>
          <a:endParaRPr lang="en-US"/>
        </a:p>
      </dgm:t>
    </dgm:pt>
    <dgm:pt modelId="{D283D8F4-E3FB-4C3A-A607-003F5AF926FA}" type="sibTrans" cxnId="{1A4A9878-CCC5-4675-ABCB-068CDB83868C}">
      <dgm:prSet/>
      <dgm:spPr/>
      <dgm:t>
        <a:bodyPr/>
        <a:lstStyle/>
        <a:p>
          <a:endParaRPr lang="en-US"/>
        </a:p>
      </dgm:t>
    </dgm:pt>
    <dgm:pt modelId="{A6FD6CE3-67F6-4DE6-BA2F-65735A4B5C30}">
      <dgm:prSet/>
      <dgm:spPr/>
      <dgm:t>
        <a:bodyPr/>
        <a:lstStyle/>
        <a:p>
          <a:r>
            <a:rPr lang="el-GR"/>
            <a:t>Ο Ιουστινιανός άλλαξε τον νόμο για να παντρευτει την θεωδορα</a:t>
          </a:r>
          <a:endParaRPr lang="en-US"/>
        </a:p>
      </dgm:t>
    </dgm:pt>
    <dgm:pt modelId="{4782711C-C06F-452C-9A77-7F54EC439363}" type="parTrans" cxnId="{42194DA4-56A2-46C4-B9BE-F893A4529067}">
      <dgm:prSet/>
      <dgm:spPr/>
      <dgm:t>
        <a:bodyPr/>
        <a:lstStyle/>
        <a:p>
          <a:endParaRPr lang="en-US"/>
        </a:p>
      </dgm:t>
    </dgm:pt>
    <dgm:pt modelId="{23980B14-71F7-4F2B-922C-F43DE2F6B298}" type="sibTrans" cxnId="{42194DA4-56A2-46C4-B9BE-F893A4529067}">
      <dgm:prSet/>
      <dgm:spPr/>
      <dgm:t>
        <a:bodyPr/>
        <a:lstStyle/>
        <a:p>
          <a:endParaRPr lang="en-US"/>
        </a:p>
      </dgm:t>
    </dgm:pt>
    <dgm:pt modelId="{3A8B53E8-3A04-4C35-8081-6BBAA2549390}">
      <dgm:prSet/>
      <dgm:spPr/>
      <dgm:t>
        <a:bodyPr/>
        <a:lstStyle/>
        <a:p>
          <a:r>
            <a:rPr lang="el-GR"/>
            <a:t>Για να εξασφαλίσει την εξουσία του θρόνου η Ειρήνη, τύφλωσε τον γιο της Κωνσταντίνο ΣΤ΄ (780–797) και στη συνέχεια τον φυλάκισε ισόβια στο δωμάτιο όπου γεννήθηκε.</a:t>
          </a:r>
          <a:endParaRPr lang="en-US"/>
        </a:p>
      </dgm:t>
    </dgm:pt>
    <dgm:pt modelId="{7A8D52A2-F53C-41E8-93CB-7DF5082A9974}" type="parTrans" cxnId="{56DADA03-3E65-4DAA-BD5D-801660DD5951}">
      <dgm:prSet/>
      <dgm:spPr/>
      <dgm:t>
        <a:bodyPr/>
        <a:lstStyle/>
        <a:p>
          <a:endParaRPr lang="en-US"/>
        </a:p>
      </dgm:t>
    </dgm:pt>
    <dgm:pt modelId="{E36659F1-DE22-4995-8461-D43443F12924}" type="sibTrans" cxnId="{56DADA03-3E65-4DAA-BD5D-801660DD5951}">
      <dgm:prSet/>
      <dgm:spPr/>
      <dgm:t>
        <a:bodyPr/>
        <a:lstStyle/>
        <a:p>
          <a:endParaRPr lang="en-US"/>
        </a:p>
      </dgm:t>
    </dgm:pt>
    <dgm:pt modelId="{9DABEE83-263E-44C4-AFEB-CA32A9983945}">
      <dgm:prSet/>
      <dgm:spPr/>
      <dgm:t>
        <a:bodyPr/>
        <a:lstStyle/>
        <a:p>
          <a:r>
            <a:rPr lang="el-GR"/>
            <a:t>Η Ειρήνη ήταν η πρώτη Ελληνίδα που κυβέρνησε μόνη της την αυτοκρατορία και έλαβε συγκεκριμένα τον τίτλο Αυτοκράτορα και όχι Αυτοκράτειρα.</a:t>
          </a:r>
          <a:endParaRPr lang="en-US"/>
        </a:p>
      </dgm:t>
    </dgm:pt>
    <dgm:pt modelId="{A333DEFF-ACAB-4901-9A89-E377737D5460}" type="parTrans" cxnId="{302FA7D6-52EF-4D8B-BA92-2B19CCE372CF}">
      <dgm:prSet/>
      <dgm:spPr/>
      <dgm:t>
        <a:bodyPr/>
        <a:lstStyle/>
        <a:p>
          <a:endParaRPr lang="en-US"/>
        </a:p>
      </dgm:t>
    </dgm:pt>
    <dgm:pt modelId="{50071B0C-8C9F-43BF-887C-B412CB7D0C13}" type="sibTrans" cxnId="{302FA7D6-52EF-4D8B-BA92-2B19CCE372CF}">
      <dgm:prSet/>
      <dgm:spPr/>
      <dgm:t>
        <a:bodyPr/>
        <a:lstStyle/>
        <a:p>
          <a:endParaRPr lang="en-US"/>
        </a:p>
      </dgm:t>
    </dgm:pt>
    <dgm:pt modelId="{2DD17158-064E-4778-ACC1-947F84EC484E}">
      <dgm:prSet/>
      <dgm:spPr/>
      <dgm:t>
        <a:bodyPr/>
        <a:lstStyle/>
        <a:p>
          <a:r>
            <a:rPr lang="el-GR"/>
            <a:t>Η Άννα Κομνηνή έγραψε την Αλεξιάδα, μια επική ιστορική αφήγηση.</a:t>
          </a:r>
          <a:endParaRPr lang="en-US"/>
        </a:p>
      </dgm:t>
    </dgm:pt>
    <dgm:pt modelId="{1265F561-9806-43CA-91C0-77166DC676A0}" type="parTrans" cxnId="{C30F5DE3-AEB0-4B67-969C-CCBE481898B5}">
      <dgm:prSet/>
      <dgm:spPr/>
      <dgm:t>
        <a:bodyPr/>
        <a:lstStyle/>
        <a:p>
          <a:endParaRPr lang="en-US"/>
        </a:p>
      </dgm:t>
    </dgm:pt>
    <dgm:pt modelId="{8829521F-F5B2-4637-A6CC-22FD53CE6AC5}" type="sibTrans" cxnId="{C30F5DE3-AEB0-4B67-969C-CCBE481898B5}">
      <dgm:prSet/>
      <dgm:spPr/>
      <dgm:t>
        <a:bodyPr/>
        <a:lstStyle/>
        <a:p>
          <a:endParaRPr lang="en-US"/>
        </a:p>
      </dgm:t>
    </dgm:pt>
    <dgm:pt modelId="{F01A7947-9E7B-4489-954E-1F5E8276A243}" type="pres">
      <dgm:prSet presAssocID="{5B02B39C-44D3-4933-AF49-AC1A4376CE5C}" presName="diagram" presStyleCnt="0">
        <dgm:presLayoutVars>
          <dgm:dir/>
          <dgm:resizeHandles val="exact"/>
        </dgm:presLayoutVars>
      </dgm:prSet>
      <dgm:spPr/>
      <dgm:t>
        <a:bodyPr/>
        <a:lstStyle/>
        <a:p>
          <a:endParaRPr lang="el-GR"/>
        </a:p>
      </dgm:t>
    </dgm:pt>
    <dgm:pt modelId="{A141DDCA-83C1-4C00-86BD-11E67F7E46A3}" type="pres">
      <dgm:prSet presAssocID="{34D74ADF-9549-463A-A807-7516EABE210D}" presName="node" presStyleLbl="node1" presStyleIdx="0" presStyleCnt="5">
        <dgm:presLayoutVars>
          <dgm:bulletEnabled val="1"/>
        </dgm:presLayoutVars>
      </dgm:prSet>
      <dgm:spPr/>
      <dgm:t>
        <a:bodyPr/>
        <a:lstStyle/>
        <a:p>
          <a:endParaRPr lang="el-GR"/>
        </a:p>
      </dgm:t>
    </dgm:pt>
    <dgm:pt modelId="{CC0BC2BE-A08F-45ED-AFB9-11759504E398}" type="pres">
      <dgm:prSet presAssocID="{D283D8F4-E3FB-4C3A-A607-003F5AF926FA}" presName="sibTrans" presStyleCnt="0"/>
      <dgm:spPr/>
    </dgm:pt>
    <dgm:pt modelId="{84B6F752-4ABF-4087-8B70-5533B40E31D1}" type="pres">
      <dgm:prSet presAssocID="{A6FD6CE3-67F6-4DE6-BA2F-65735A4B5C30}" presName="node" presStyleLbl="node1" presStyleIdx="1" presStyleCnt="5">
        <dgm:presLayoutVars>
          <dgm:bulletEnabled val="1"/>
        </dgm:presLayoutVars>
      </dgm:prSet>
      <dgm:spPr/>
      <dgm:t>
        <a:bodyPr/>
        <a:lstStyle/>
        <a:p>
          <a:endParaRPr lang="el-GR"/>
        </a:p>
      </dgm:t>
    </dgm:pt>
    <dgm:pt modelId="{518732F0-FD04-4248-B5FD-496CC7FAD36C}" type="pres">
      <dgm:prSet presAssocID="{23980B14-71F7-4F2B-922C-F43DE2F6B298}" presName="sibTrans" presStyleCnt="0"/>
      <dgm:spPr/>
    </dgm:pt>
    <dgm:pt modelId="{81CBCE45-12E6-4F9F-8E63-91321F13E6F3}" type="pres">
      <dgm:prSet presAssocID="{3A8B53E8-3A04-4C35-8081-6BBAA2549390}" presName="node" presStyleLbl="node1" presStyleIdx="2" presStyleCnt="5">
        <dgm:presLayoutVars>
          <dgm:bulletEnabled val="1"/>
        </dgm:presLayoutVars>
      </dgm:prSet>
      <dgm:spPr/>
      <dgm:t>
        <a:bodyPr/>
        <a:lstStyle/>
        <a:p>
          <a:endParaRPr lang="el-GR"/>
        </a:p>
      </dgm:t>
    </dgm:pt>
    <dgm:pt modelId="{25D3DA62-3382-4007-BF47-6C0D3B850B8C}" type="pres">
      <dgm:prSet presAssocID="{E36659F1-DE22-4995-8461-D43443F12924}" presName="sibTrans" presStyleCnt="0"/>
      <dgm:spPr/>
    </dgm:pt>
    <dgm:pt modelId="{6271EA6E-8F4F-4203-8E50-4803ACA730A6}" type="pres">
      <dgm:prSet presAssocID="{9DABEE83-263E-44C4-AFEB-CA32A9983945}" presName="node" presStyleLbl="node1" presStyleIdx="3" presStyleCnt="5">
        <dgm:presLayoutVars>
          <dgm:bulletEnabled val="1"/>
        </dgm:presLayoutVars>
      </dgm:prSet>
      <dgm:spPr/>
      <dgm:t>
        <a:bodyPr/>
        <a:lstStyle/>
        <a:p>
          <a:endParaRPr lang="el-GR"/>
        </a:p>
      </dgm:t>
    </dgm:pt>
    <dgm:pt modelId="{6A39C2EF-F822-4514-9967-9DF4920B212A}" type="pres">
      <dgm:prSet presAssocID="{50071B0C-8C9F-43BF-887C-B412CB7D0C13}" presName="sibTrans" presStyleCnt="0"/>
      <dgm:spPr/>
    </dgm:pt>
    <dgm:pt modelId="{4714E48D-19E1-48AE-A23A-A7DBF9458563}" type="pres">
      <dgm:prSet presAssocID="{2DD17158-064E-4778-ACC1-947F84EC484E}" presName="node" presStyleLbl="node1" presStyleIdx="4" presStyleCnt="5">
        <dgm:presLayoutVars>
          <dgm:bulletEnabled val="1"/>
        </dgm:presLayoutVars>
      </dgm:prSet>
      <dgm:spPr/>
      <dgm:t>
        <a:bodyPr/>
        <a:lstStyle/>
        <a:p>
          <a:endParaRPr lang="el-GR"/>
        </a:p>
      </dgm:t>
    </dgm:pt>
  </dgm:ptLst>
  <dgm:cxnLst>
    <dgm:cxn modelId="{C603EB88-820F-4FBB-A251-15CEFA149F83}" type="presOf" srcId="{A6FD6CE3-67F6-4DE6-BA2F-65735A4B5C30}" destId="{84B6F752-4ABF-4087-8B70-5533B40E31D1}" srcOrd="0" destOrd="0" presId="urn:microsoft.com/office/officeart/2005/8/layout/default#1"/>
    <dgm:cxn modelId="{084CEA0E-859C-45E9-95D9-C900DFEDD5FC}" type="presOf" srcId="{3A8B53E8-3A04-4C35-8081-6BBAA2549390}" destId="{81CBCE45-12E6-4F9F-8E63-91321F13E6F3}" srcOrd="0" destOrd="0" presId="urn:microsoft.com/office/officeart/2005/8/layout/default#1"/>
    <dgm:cxn modelId="{42194DA4-56A2-46C4-B9BE-F893A4529067}" srcId="{5B02B39C-44D3-4933-AF49-AC1A4376CE5C}" destId="{A6FD6CE3-67F6-4DE6-BA2F-65735A4B5C30}" srcOrd="1" destOrd="0" parTransId="{4782711C-C06F-452C-9A77-7F54EC439363}" sibTransId="{23980B14-71F7-4F2B-922C-F43DE2F6B298}"/>
    <dgm:cxn modelId="{21D115EA-7DFC-4F4B-97D0-1F02B1436197}" type="presOf" srcId="{2DD17158-064E-4778-ACC1-947F84EC484E}" destId="{4714E48D-19E1-48AE-A23A-A7DBF9458563}" srcOrd="0" destOrd="0" presId="urn:microsoft.com/office/officeart/2005/8/layout/default#1"/>
    <dgm:cxn modelId="{1A4A9878-CCC5-4675-ABCB-068CDB83868C}" srcId="{5B02B39C-44D3-4933-AF49-AC1A4376CE5C}" destId="{34D74ADF-9549-463A-A807-7516EABE210D}" srcOrd="0" destOrd="0" parTransId="{B12F16B7-CB75-4E2C-B46F-59750769A403}" sibTransId="{D283D8F4-E3FB-4C3A-A607-003F5AF926FA}"/>
    <dgm:cxn modelId="{137C5891-3905-478E-9840-CDE7C615131D}" type="presOf" srcId="{34D74ADF-9549-463A-A807-7516EABE210D}" destId="{A141DDCA-83C1-4C00-86BD-11E67F7E46A3}" srcOrd="0" destOrd="0" presId="urn:microsoft.com/office/officeart/2005/8/layout/default#1"/>
    <dgm:cxn modelId="{41B5DC5B-A95D-4EE2-8A08-28A8BEA4449D}" type="presOf" srcId="{9DABEE83-263E-44C4-AFEB-CA32A9983945}" destId="{6271EA6E-8F4F-4203-8E50-4803ACA730A6}" srcOrd="0" destOrd="0" presId="urn:microsoft.com/office/officeart/2005/8/layout/default#1"/>
    <dgm:cxn modelId="{C30F5DE3-AEB0-4B67-969C-CCBE481898B5}" srcId="{5B02B39C-44D3-4933-AF49-AC1A4376CE5C}" destId="{2DD17158-064E-4778-ACC1-947F84EC484E}" srcOrd="4" destOrd="0" parTransId="{1265F561-9806-43CA-91C0-77166DC676A0}" sibTransId="{8829521F-F5B2-4637-A6CC-22FD53CE6AC5}"/>
    <dgm:cxn modelId="{56DADA03-3E65-4DAA-BD5D-801660DD5951}" srcId="{5B02B39C-44D3-4933-AF49-AC1A4376CE5C}" destId="{3A8B53E8-3A04-4C35-8081-6BBAA2549390}" srcOrd="2" destOrd="0" parTransId="{7A8D52A2-F53C-41E8-93CB-7DF5082A9974}" sibTransId="{E36659F1-DE22-4995-8461-D43443F12924}"/>
    <dgm:cxn modelId="{302FA7D6-52EF-4D8B-BA92-2B19CCE372CF}" srcId="{5B02B39C-44D3-4933-AF49-AC1A4376CE5C}" destId="{9DABEE83-263E-44C4-AFEB-CA32A9983945}" srcOrd="3" destOrd="0" parTransId="{A333DEFF-ACAB-4901-9A89-E377737D5460}" sibTransId="{50071B0C-8C9F-43BF-887C-B412CB7D0C13}"/>
    <dgm:cxn modelId="{99F2EF7E-8E05-41C0-9F23-CA6A8F967A3A}" type="presOf" srcId="{5B02B39C-44D3-4933-AF49-AC1A4376CE5C}" destId="{F01A7947-9E7B-4489-954E-1F5E8276A243}" srcOrd="0" destOrd="0" presId="urn:microsoft.com/office/officeart/2005/8/layout/default#1"/>
    <dgm:cxn modelId="{27D38B6E-B341-4748-8726-0B6BB8F2AD14}" type="presParOf" srcId="{F01A7947-9E7B-4489-954E-1F5E8276A243}" destId="{A141DDCA-83C1-4C00-86BD-11E67F7E46A3}" srcOrd="0" destOrd="0" presId="urn:microsoft.com/office/officeart/2005/8/layout/default#1"/>
    <dgm:cxn modelId="{BBC65254-D1AF-4831-9510-62A24F51CFF0}" type="presParOf" srcId="{F01A7947-9E7B-4489-954E-1F5E8276A243}" destId="{CC0BC2BE-A08F-45ED-AFB9-11759504E398}" srcOrd="1" destOrd="0" presId="urn:microsoft.com/office/officeart/2005/8/layout/default#1"/>
    <dgm:cxn modelId="{95BD60BB-799B-4940-AFD2-EE9EA3216CD0}" type="presParOf" srcId="{F01A7947-9E7B-4489-954E-1F5E8276A243}" destId="{84B6F752-4ABF-4087-8B70-5533B40E31D1}" srcOrd="2" destOrd="0" presId="urn:microsoft.com/office/officeart/2005/8/layout/default#1"/>
    <dgm:cxn modelId="{532D9CB6-A248-4750-A79E-92F64131B4B7}" type="presParOf" srcId="{F01A7947-9E7B-4489-954E-1F5E8276A243}" destId="{518732F0-FD04-4248-B5FD-496CC7FAD36C}" srcOrd="3" destOrd="0" presId="urn:microsoft.com/office/officeart/2005/8/layout/default#1"/>
    <dgm:cxn modelId="{D7392E23-B122-4ACA-BBA8-3A6D9351703C}" type="presParOf" srcId="{F01A7947-9E7B-4489-954E-1F5E8276A243}" destId="{81CBCE45-12E6-4F9F-8E63-91321F13E6F3}" srcOrd="4" destOrd="0" presId="urn:microsoft.com/office/officeart/2005/8/layout/default#1"/>
    <dgm:cxn modelId="{55A8CD45-1B06-4D47-9360-CE718684B1D0}" type="presParOf" srcId="{F01A7947-9E7B-4489-954E-1F5E8276A243}" destId="{25D3DA62-3382-4007-BF47-6C0D3B850B8C}" srcOrd="5" destOrd="0" presId="urn:microsoft.com/office/officeart/2005/8/layout/default#1"/>
    <dgm:cxn modelId="{32BC2631-A3E7-4377-B5A3-EE67D9A7D074}" type="presParOf" srcId="{F01A7947-9E7B-4489-954E-1F5E8276A243}" destId="{6271EA6E-8F4F-4203-8E50-4803ACA730A6}" srcOrd="6" destOrd="0" presId="urn:microsoft.com/office/officeart/2005/8/layout/default#1"/>
    <dgm:cxn modelId="{F20F9001-C40B-4241-A9C8-D434C3C3F974}" type="presParOf" srcId="{F01A7947-9E7B-4489-954E-1F5E8276A243}" destId="{6A39C2EF-F822-4514-9967-9DF4920B212A}" srcOrd="7" destOrd="0" presId="urn:microsoft.com/office/officeart/2005/8/layout/default#1"/>
    <dgm:cxn modelId="{5A43A45F-B4A1-4BB5-B5DE-9FBDBAD06D2B}" type="presParOf" srcId="{F01A7947-9E7B-4489-954E-1F5E8276A243}" destId="{4714E48D-19E1-48AE-A23A-A7DBF9458563}"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1DDCA-83C1-4C00-86BD-11E67F7E46A3}">
      <dsp:nvSpPr>
        <dsp:cNvPr id="0" name=""/>
        <dsp:cNvSpPr/>
      </dsp:nvSpPr>
      <dsp:spPr>
        <a:xfrm>
          <a:off x="447913" y="1658"/>
          <a:ext cx="2863304" cy="17179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Στην ηλικία των 16 ετών, η Θεοδώρα εγκατέλειψε την υποκριτική της καριέρα για να γίνει ερωμένη ενός Σύρου αξιωματούχου ονόματι Εκέβολο.</a:t>
          </a:r>
          <a:endParaRPr lang="en-US" sz="1600" kern="1200"/>
        </a:p>
      </dsp:txBody>
      <dsp:txXfrm>
        <a:off x="447913" y="1658"/>
        <a:ext cx="2863304" cy="1717982"/>
      </dsp:txXfrm>
    </dsp:sp>
    <dsp:sp modelId="{84B6F752-4ABF-4087-8B70-5533B40E31D1}">
      <dsp:nvSpPr>
        <dsp:cNvPr id="0" name=""/>
        <dsp:cNvSpPr/>
      </dsp:nvSpPr>
      <dsp:spPr>
        <a:xfrm>
          <a:off x="3597547" y="1658"/>
          <a:ext cx="2863304" cy="171798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Ο Ιουστινιανός άλλαξε τον νόμο για να παντρευτει την θεωδορα</a:t>
          </a:r>
          <a:endParaRPr lang="en-US" sz="1600" kern="1200"/>
        </a:p>
      </dsp:txBody>
      <dsp:txXfrm>
        <a:off x="3597547" y="1658"/>
        <a:ext cx="2863304" cy="1717982"/>
      </dsp:txXfrm>
    </dsp:sp>
    <dsp:sp modelId="{81CBCE45-12E6-4F9F-8E63-91321F13E6F3}">
      <dsp:nvSpPr>
        <dsp:cNvPr id="0" name=""/>
        <dsp:cNvSpPr/>
      </dsp:nvSpPr>
      <dsp:spPr>
        <a:xfrm>
          <a:off x="6747182" y="1658"/>
          <a:ext cx="2863304" cy="171798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Για να εξασφαλίσει την εξουσία του θρόνου η Ειρήνη, τύφλωσε τον γιο της Κωνσταντίνο ΣΤ΄ (780–797) και στη συνέχεια τον φυλάκισε ισόβια στο δωμάτιο όπου γεννήθηκε.</a:t>
          </a:r>
          <a:endParaRPr lang="en-US" sz="1600" kern="1200"/>
        </a:p>
      </dsp:txBody>
      <dsp:txXfrm>
        <a:off x="6747182" y="1658"/>
        <a:ext cx="2863304" cy="1717982"/>
      </dsp:txXfrm>
    </dsp:sp>
    <dsp:sp modelId="{6271EA6E-8F4F-4203-8E50-4803ACA730A6}">
      <dsp:nvSpPr>
        <dsp:cNvPr id="0" name=""/>
        <dsp:cNvSpPr/>
      </dsp:nvSpPr>
      <dsp:spPr>
        <a:xfrm>
          <a:off x="2022730" y="2005971"/>
          <a:ext cx="2863304" cy="171798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Η Ειρήνη ήταν η πρώτη Ελληνίδα που κυβέρνησε μόνη της την αυτοκρατορία και έλαβε συγκεκριμένα τον τίτλο Αυτοκράτορα και όχι Αυτοκράτειρα.</a:t>
          </a:r>
          <a:endParaRPr lang="en-US" sz="1600" kern="1200"/>
        </a:p>
      </dsp:txBody>
      <dsp:txXfrm>
        <a:off x="2022730" y="2005971"/>
        <a:ext cx="2863304" cy="1717982"/>
      </dsp:txXfrm>
    </dsp:sp>
    <dsp:sp modelId="{4714E48D-19E1-48AE-A23A-A7DBF9458563}">
      <dsp:nvSpPr>
        <dsp:cNvPr id="0" name=""/>
        <dsp:cNvSpPr/>
      </dsp:nvSpPr>
      <dsp:spPr>
        <a:xfrm>
          <a:off x="5172365" y="2005971"/>
          <a:ext cx="2863304" cy="171798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Η Άννα Κομνηνή έγραψε την Αλεξιάδα, μια επική ιστορική αφήγηση.</a:t>
          </a:r>
          <a:endParaRPr lang="en-US" sz="1600" kern="1200"/>
        </a:p>
      </dsp:txBody>
      <dsp:txXfrm>
        <a:off x="5172365" y="2005971"/>
        <a:ext cx="2863304" cy="17179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pPr/>
              <a:t>5/6/2025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pPr/>
              <a:t>‹#›</a:t>
            </a:fld>
            <a:endParaRPr lang="en-US" dirty="0"/>
          </a:p>
        </p:txBody>
      </p:sp>
    </p:spTree>
    <p:extLst>
      <p:ext uri="{BB962C8B-B14F-4D97-AF65-F5344CB8AC3E}">
        <p14:creationId xmlns:p14="http://schemas.microsoft.com/office/powerpoint/2010/main" xmlns=""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5/6/2025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pPr/>
              <a:t>5/6/2025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5/6/2025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pPr/>
              <a:t>5/6/2025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pPr/>
              <a:t>5/6/2025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pPr/>
              <a:t>5/6/2025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pPr/>
              <a:t>5/6/2025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pPr/>
              <a:t>5/6/2025</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5/6/2025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pPr/>
              <a:t>‹#›</a:t>
            </a:fld>
            <a:endParaRPr lang="en-US" dirty="0"/>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pPr/>
              <a:t>5/6/2025</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offlinepost.gr/wp-content/uploads/2022/06/nk2hve00.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xmlns="" id="{46768272-0F6A-4E58-A45C-F10D015D8952}"/>
              </a:ext>
            </a:extLst>
          </p:cNvPr>
          <p:cNvPicPr>
            <a:picLocks noChangeAspect="1"/>
          </p:cNvPicPr>
          <p:nvPr/>
        </p:nvPicPr>
        <p:blipFill rotWithShape="1">
          <a:blip r:embed="rId4">
            <a:extLst>
              <a:ext uri="{28A0092B-C50C-407E-A947-70E740481C1C}">
                <a14:useLocalDpi xmlns:a14="http://schemas.microsoft.com/office/drawing/2010/main" xmlns=""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xmlns="" id="{BF9FFE17-DE95-4821-ACC1-B90C954492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75" name="Rectangle 74">
            <a:extLst>
              <a:ext uri="{FF2B5EF4-FFF2-40B4-BE49-F238E27FC236}">
                <a16:creationId xmlns:a16="http://schemas.microsoft.com/office/drawing/2014/main" xmlns="" id="{03CF76AF-FF72-4430-A772-058403290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xmlns="" id="{18C3B467-088C-4F3D-A9A7-105C4E1E20CD}"/>
              </a:ext>
            </a:extLst>
          </p:cNvPr>
          <p:cNvSpPr>
            <a:spLocks noGrp="1"/>
          </p:cNvSpPr>
          <p:nvPr>
            <p:ph type="ctrTitle"/>
          </p:nvPr>
        </p:nvSpPr>
        <p:spPr>
          <a:xfrm>
            <a:off x="1771132" y="2091263"/>
            <a:ext cx="8649738" cy="2590800"/>
          </a:xfrm>
        </p:spPr>
        <p:txBody>
          <a:bodyPr>
            <a:normAutofit/>
          </a:bodyPr>
          <a:lstStyle/>
          <a:p>
            <a:r>
              <a:rPr lang="el-GR" dirty="0">
                <a:solidFill>
                  <a:schemeClr val="accent2"/>
                </a:solidFill>
                <a:latin typeface="Bookman Old Style" panose="02050604050505020204" pitchFamily="18" charset="0"/>
              </a:rPr>
              <a:t>Οι γυΝΑΙΚΕΣ ΤΟΥ ΒΥΖΑΝΤΙΟΥ</a:t>
            </a:r>
            <a:endParaRPr lang="en-US" sz="6800" dirty="0">
              <a:solidFill>
                <a:schemeClr val="accent2"/>
              </a:solidFill>
              <a:latin typeface="Bookman Old Style" panose="02050604050505020204" pitchFamily="18" charset="0"/>
            </a:endParaRPr>
          </a:p>
        </p:txBody>
      </p:sp>
      <p:sp>
        <p:nvSpPr>
          <p:cNvPr id="3" name="Subtitle 2">
            <a:extLst>
              <a:ext uri="{FF2B5EF4-FFF2-40B4-BE49-F238E27FC236}">
                <a16:creationId xmlns:a16="http://schemas.microsoft.com/office/drawing/2014/main" xmlns="" id="{C8722DDC-8EEE-4A06-8DFE-B44871EAA2CF}"/>
              </a:ext>
            </a:extLst>
          </p:cNvPr>
          <p:cNvSpPr>
            <a:spLocks noGrp="1"/>
          </p:cNvSpPr>
          <p:nvPr>
            <p:ph type="subTitle" idx="1"/>
          </p:nvPr>
        </p:nvSpPr>
        <p:spPr>
          <a:xfrm>
            <a:off x="1771130" y="4209394"/>
            <a:ext cx="8652788" cy="1236992"/>
          </a:xfrm>
        </p:spPr>
        <p:txBody>
          <a:bodyPr>
            <a:normAutofit/>
          </a:bodyPr>
          <a:lstStyle/>
          <a:p>
            <a:pPr>
              <a:spcAft>
                <a:spcPts val="600"/>
              </a:spcAft>
            </a:pPr>
            <a:r>
              <a:rPr lang="el-GR" sz="1800" b="1" i="1" dirty="0">
                <a:solidFill>
                  <a:schemeClr val="accent5"/>
                </a:solidFill>
                <a:latin typeface="Bookman Old Style" panose="02050604050505020204" pitchFamily="18" charset="0"/>
              </a:rPr>
              <a:t>Φούτση Φιλίππα</a:t>
            </a:r>
          </a:p>
          <a:p>
            <a:pPr>
              <a:spcAft>
                <a:spcPts val="600"/>
              </a:spcAft>
            </a:pPr>
            <a:r>
              <a:rPr lang="el-GR" b="1" i="1" dirty="0">
                <a:solidFill>
                  <a:schemeClr val="accent5"/>
                </a:solidFill>
                <a:latin typeface="Bookman Old Style" panose="02050604050505020204" pitchFamily="18" charset="0"/>
              </a:rPr>
              <a:t>Βενέτη Μυρτώ</a:t>
            </a:r>
          </a:p>
          <a:p>
            <a:pPr>
              <a:spcAft>
                <a:spcPts val="600"/>
              </a:spcAft>
            </a:pPr>
            <a:r>
              <a:rPr lang="el-GR" sz="1800" b="1" i="1" dirty="0">
                <a:solidFill>
                  <a:schemeClr val="accent5"/>
                </a:solidFill>
                <a:latin typeface="Bookman Old Style" panose="02050604050505020204" pitchFamily="18" charset="0"/>
              </a:rPr>
              <a:t>Ψεγιαννάκη Δαναή</a:t>
            </a:r>
            <a:endParaRPr lang="en-US" sz="1800" b="1" i="1" dirty="0">
              <a:solidFill>
                <a:schemeClr val="accent5"/>
              </a:solidFill>
              <a:latin typeface="Bookman Old Style" panose="02050604050505020204" pitchFamily="18" charset="0"/>
            </a:endParaRPr>
          </a:p>
        </p:txBody>
      </p:sp>
      <p:sp>
        <p:nvSpPr>
          <p:cNvPr id="77" name="Rectangle 76">
            <a:extLst>
              <a:ext uri="{FF2B5EF4-FFF2-40B4-BE49-F238E27FC236}">
                <a16:creationId xmlns:a16="http://schemas.microsoft.com/office/drawing/2014/main" xmlns="" id="{0B1C8180-2FDD-4202-8C45-4057CB1AB2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9" name="Straight Connector 78">
            <a:extLst>
              <a:ext uri="{FF2B5EF4-FFF2-40B4-BE49-F238E27FC236}">
                <a16:creationId xmlns:a16="http://schemas.microsoft.com/office/drawing/2014/main" xmlns="" id="{D6E86CC6-13EA-4A88-86AD-CF27BF52CC9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3F80B441-4F7D-4B40-8A13-FED03A1F3A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70C7FD1A-44B1-4E4C-B0C9-A8103DCCDCC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280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xmlns=""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4" name="Rectangle 13">
            <a:extLst>
              <a:ext uri="{FF2B5EF4-FFF2-40B4-BE49-F238E27FC236}">
                <a16:creationId xmlns:a16="http://schemas.microsoft.com/office/drawing/2014/main" xmlns=""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1" name="Rectangle 20">
            <a:extLst>
              <a:ext uri="{FF2B5EF4-FFF2-40B4-BE49-F238E27FC236}">
                <a16:creationId xmlns:a16="http://schemas.microsoft.com/office/drawing/2014/main" xmlns="" id="{B645BD8A-B13F-463A-9101-4FB883F064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94003B42-F17E-473C-9366-9369C04711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5" name="Rectangle 24">
            <a:extLst>
              <a:ext uri="{FF2B5EF4-FFF2-40B4-BE49-F238E27FC236}">
                <a16:creationId xmlns:a16="http://schemas.microsoft.com/office/drawing/2014/main" xmlns="" id="{149DDF01-2EFB-49D0-864E-0CE29F33A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solidFill>
            <a:schemeClr val="accent1"/>
          </a:solidFill>
          <a:ln w="6350"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xmlns="" id="{7FDB4785-9D79-9EF9-129B-5E2E7A05638F}"/>
              </a:ext>
            </a:extLst>
          </p:cNvPr>
          <p:cNvSpPr>
            <a:spLocks noGrp="1"/>
          </p:cNvSpPr>
          <p:nvPr>
            <p:ph type="title"/>
          </p:nvPr>
        </p:nvSpPr>
        <p:spPr>
          <a:xfrm>
            <a:off x="1209040" y="1754659"/>
            <a:ext cx="9860547" cy="3005463"/>
          </a:xfrm>
        </p:spPr>
        <p:txBody>
          <a:bodyPr vert="horz" lIns="91440" tIns="45720" rIns="91440" bIns="45720" rtlCol="0" anchor="ctr">
            <a:normAutofit/>
          </a:bodyPr>
          <a:lstStyle/>
          <a:p>
            <a:r>
              <a:rPr lang="en-US" sz="8800" dirty="0">
                <a:solidFill>
                  <a:srgbClr val="FFFFFF"/>
                </a:solidFill>
                <a:latin typeface="Bookman Old Style" panose="02050604050505020204" pitchFamily="18" charset="0"/>
              </a:rPr>
              <a:t>ΚΟΙΝΩΝΙΑ</a:t>
            </a:r>
          </a:p>
        </p:txBody>
      </p:sp>
      <p:sp>
        <p:nvSpPr>
          <p:cNvPr id="27" name="Rectangle 26">
            <a:extLst>
              <a:ext uri="{FF2B5EF4-FFF2-40B4-BE49-F238E27FC236}">
                <a16:creationId xmlns:a16="http://schemas.microsoft.com/office/drawing/2014/main" xmlns="" id="{8EEA5BB7-5B71-4B52-AD7F-3BA82A617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446824"/>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xmlns="" id="{2A1BDD5A-B952-463D-8BF6-F89EC6F21C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A2C2EF86-4721-4AC5-AC3A-5343FE12BA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42A6C7C-49DA-4D7E-9647-1696C74DF8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100664"/>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4810575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xmlns="" id="{04B7AC44-1B7B-4F09-9AA4-3DFDEC57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5131" name="Rectangle 5130">
            <a:extLst>
              <a:ext uri="{FF2B5EF4-FFF2-40B4-BE49-F238E27FC236}">
                <a16:creationId xmlns:a16="http://schemas.microsoft.com/office/drawing/2014/main" xmlns="" id="{6683E473-94FF-4ACE-9433-1F14799E8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5133" name="Rectangle 5132">
            <a:extLst>
              <a:ext uri="{FF2B5EF4-FFF2-40B4-BE49-F238E27FC236}">
                <a16:creationId xmlns:a16="http://schemas.microsoft.com/office/drawing/2014/main" xmlns="" id="{0BBB6B01-5B73-410C-B70E-8CF2FA470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5135" name="Rectangle 5134">
            <a:extLst>
              <a:ext uri="{FF2B5EF4-FFF2-40B4-BE49-F238E27FC236}">
                <a16:creationId xmlns:a16="http://schemas.microsoft.com/office/drawing/2014/main" xmlns="" id="{8712F587-12D0-435C-8E3F-F44C36EE7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5122" name="Picture 2" descr="Ζ. ΘΕΜΑΤΑ ΑΠΟ ΤΗ ΒYΖΑΝΤΙΝΗ ΙΣΤΟΡΙΑ">
            <a:extLst>
              <a:ext uri="{FF2B5EF4-FFF2-40B4-BE49-F238E27FC236}">
                <a16:creationId xmlns:a16="http://schemas.microsoft.com/office/drawing/2014/main" xmlns="" id="{0B879165-5920-3F50-BE5F-B37FAA9A07B4}"/>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1205256" y="1887511"/>
            <a:ext cx="4414438" cy="310114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a:extLst>
              <a:ext uri="{FF2B5EF4-FFF2-40B4-BE49-F238E27FC236}">
                <a16:creationId xmlns:a16="http://schemas.microsoft.com/office/drawing/2014/main" xmlns="" id="{479E4749-4EAB-FA3B-403D-A883DF5F9046}"/>
              </a:ext>
            </a:extLst>
          </p:cNvPr>
          <p:cNvSpPr>
            <a:spLocks noGrp="1"/>
          </p:cNvSpPr>
          <p:nvPr>
            <p:ph sz="half" idx="1"/>
          </p:nvPr>
        </p:nvSpPr>
        <p:spPr>
          <a:xfrm>
            <a:off x="6579450" y="2538919"/>
            <a:ext cx="4957554" cy="3496120"/>
          </a:xfrm>
        </p:spPr>
        <p:txBody>
          <a:bodyPr vert="horz" lIns="91440" tIns="45720" rIns="91440" bIns="45720" rtlCol="0">
            <a:normAutofit/>
          </a:bodyPr>
          <a:lstStyle/>
          <a:p>
            <a:pPr>
              <a:lnSpc>
                <a:spcPct val="100000"/>
              </a:lnSpc>
            </a:pPr>
            <a:r>
              <a:rPr lang="en-US" sz="2000" b="0" i="0" dirty="0" err="1">
                <a:effectLst/>
                <a:latin typeface="Bookman Old Style" panose="02050604050505020204" pitchFamily="18" charset="0"/>
              </a:rPr>
              <a:t>Γενικά</a:t>
            </a:r>
            <a:r>
              <a:rPr lang="en-US" sz="2000" b="0" i="0" dirty="0">
                <a:effectLst/>
                <a:latin typeface="Bookman Old Style" panose="02050604050505020204" pitchFamily="18" charset="0"/>
              </a:rPr>
              <a:t> </a:t>
            </a:r>
            <a:r>
              <a:rPr lang="en-US" sz="2000" b="0" i="0" dirty="0" err="1">
                <a:effectLst/>
                <a:latin typeface="Bookman Old Style" panose="02050604050505020204" pitchFamily="18" charset="0"/>
              </a:rPr>
              <a:t>ήτ</a:t>
            </a:r>
            <a:r>
              <a:rPr lang="en-US" sz="2000" b="0" i="0" dirty="0">
                <a:effectLst/>
                <a:latin typeface="Bookman Old Style" panose="02050604050505020204" pitchFamily="18" charset="0"/>
              </a:rPr>
              <a:t>αν πολλές φορές απούσες στις συναθροίσεις και μόνο οι άνδρες ήταν παρόντες σε αυτές. </a:t>
            </a:r>
            <a:r>
              <a:rPr lang="en-US" sz="2000" b="0" i="0" dirty="0" err="1">
                <a:effectLst/>
                <a:latin typeface="Bookman Old Style" panose="02050604050505020204" pitchFamily="18" charset="0"/>
              </a:rPr>
              <a:t>Οι</a:t>
            </a:r>
            <a:r>
              <a:rPr lang="en-US" sz="2000" b="0" i="0" dirty="0">
                <a:effectLst/>
                <a:latin typeface="Bookman Old Style" panose="02050604050505020204" pitchFamily="18" charset="0"/>
              </a:rPr>
              <a:t> </a:t>
            </a:r>
            <a:r>
              <a:rPr lang="en-US" sz="2000" b="0" i="0" dirty="0" err="1">
                <a:effectLst/>
                <a:latin typeface="Bookman Old Style" panose="02050604050505020204" pitchFamily="18" charset="0"/>
              </a:rPr>
              <a:t>έξοδοί</a:t>
            </a:r>
            <a:r>
              <a:rPr lang="en-US" sz="2000" b="0" i="0" dirty="0">
                <a:effectLst/>
                <a:latin typeface="Bookman Old Style" panose="02050604050505020204" pitchFamily="18" charset="0"/>
              </a:rPr>
              <a:t> </a:t>
            </a:r>
            <a:r>
              <a:rPr lang="en-US" sz="2000" b="0" i="0" dirty="0" err="1">
                <a:effectLst/>
                <a:latin typeface="Bookman Old Style" panose="02050604050505020204" pitchFamily="18" charset="0"/>
              </a:rPr>
              <a:t>τους</a:t>
            </a:r>
            <a:r>
              <a:rPr lang="en-US" sz="2000" b="0" i="0" dirty="0">
                <a:effectLst/>
                <a:latin typeface="Bookman Old Style" panose="02050604050505020204" pitchFamily="18" charset="0"/>
              </a:rPr>
              <a:t> </a:t>
            </a:r>
            <a:r>
              <a:rPr lang="en-US" sz="2000" b="0" i="0" dirty="0" err="1">
                <a:effectLst/>
                <a:latin typeface="Bookman Old Style" panose="02050604050505020204" pitchFamily="18" charset="0"/>
              </a:rPr>
              <a:t>γίνοντ</a:t>
            </a:r>
            <a:r>
              <a:rPr lang="en-US" sz="2000" b="0" i="0" dirty="0">
                <a:effectLst/>
                <a:latin typeface="Bookman Old Style" panose="02050604050505020204" pitchFamily="18" charset="0"/>
              </a:rPr>
              <a:t>αν σχεδόν αποκλειστικά για τον εκκλησιασμό. Η </a:t>
            </a:r>
            <a:r>
              <a:rPr lang="en-US" sz="2000" b="0" i="0" dirty="0" err="1">
                <a:effectLst/>
                <a:latin typeface="Bookman Old Style" panose="02050604050505020204" pitchFamily="18" charset="0"/>
              </a:rPr>
              <a:t>δι</a:t>
            </a:r>
            <a:r>
              <a:rPr lang="en-US" sz="2000" b="0" i="0" dirty="0">
                <a:effectLst/>
                <a:latin typeface="Bookman Old Style" panose="02050604050505020204" pitchFamily="18" charset="0"/>
              </a:rPr>
              <a:t>αχείριση όλου του νοικοκυριού ήταν ευθύνη της γυναίκας. Μα</a:t>
            </a:r>
            <a:r>
              <a:rPr lang="en-US" sz="2000" b="0" i="0" dirty="0" err="1">
                <a:effectLst/>
                <a:latin typeface="Bookman Old Style" panose="02050604050505020204" pitchFamily="18" charset="0"/>
              </a:rPr>
              <a:t>γείρευε</a:t>
            </a:r>
            <a:r>
              <a:rPr lang="en-US" sz="2000" b="0" i="0" dirty="0">
                <a:effectLst/>
                <a:latin typeface="Bookman Old Style" panose="02050604050505020204" pitchFamily="18" charset="0"/>
              </a:rPr>
              <a:t>, </a:t>
            </a:r>
            <a:r>
              <a:rPr lang="en-US" sz="2000" b="0" i="0" dirty="0" err="1">
                <a:effectLst/>
                <a:latin typeface="Bookman Old Style" panose="02050604050505020204" pitchFamily="18" charset="0"/>
              </a:rPr>
              <a:t>τάιζε</a:t>
            </a:r>
            <a:r>
              <a:rPr lang="en-US" sz="2000" b="0" i="0" dirty="0">
                <a:effectLst/>
                <a:latin typeface="Bookman Old Style" panose="02050604050505020204" pitchFamily="18" charset="0"/>
              </a:rPr>
              <a:t> τα πα</a:t>
            </a:r>
            <a:r>
              <a:rPr lang="en-US" sz="2000" b="0" i="0" dirty="0" err="1">
                <a:effectLst/>
                <a:latin typeface="Bookman Old Style" panose="02050604050505020204" pitchFamily="18" charset="0"/>
              </a:rPr>
              <a:t>ιδιά</a:t>
            </a:r>
            <a:r>
              <a:rPr lang="en-US" sz="2000" b="0" i="0" dirty="0">
                <a:effectLst/>
                <a:latin typeface="Bookman Old Style" panose="02050604050505020204" pitchFamily="18" charset="0"/>
              </a:rPr>
              <a:t> και </a:t>
            </a:r>
            <a:r>
              <a:rPr lang="en-US" sz="2000" b="0" i="0" dirty="0" err="1">
                <a:effectLst/>
                <a:latin typeface="Bookman Old Style" panose="02050604050505020204" pitchFamily="18" charset="0"/>
              </a:rPr>
              <a:t>έφερνε</a:t>
            </a:r>
            <a:r>
              <a:rPr lang="en-US" sz="2000" b="0" i="0" dirty="0">
                <a:effectLst/>
                <a:latin typeface="Bookman Old Style" panose="02050604050505020204" pitchFamily="18" charset="0"/>
              </a:rPr>
              <a:t> </a:t>
            </a:r>
            <a:r>
              <a:rPr lang="en-US" sz="2000" b="0" i="0" dirty="0" err="1">
                <a:effectLst/>
                <a:latin typeface="Bookman Old Style" panose="02050604050505020204" pitchFamily="18" charset="0"/>
              </a:rPr>
              <a:t>εις</a:t>
            </a:r>
            <a:r>
              <a:rPr lang="en-US" sz="2000" b="0" i="0" dirty="0">
                <a:effectLst/>
                <a:latin typeface="Bookman Old Style" panose="02050604050505020204" pitchFamily="18" charset="0"/>
              </a:rPr>
              <a:t> π</a:t>
            </a:r>
            <a:r>
              <a:rPr lang="en-US" sz="2000" b="0" i="0" dirty="0" err="1">
                <a:effectLst/>
                <a:latin typeface="Bookman Old Style" panose="02050604050505020204" pitchFamily="18" charset="0"/>
              </a:rPr>
              <a:t>έρ</a:t>
            </a:r>
            <a:r>
              <a:rPr lang="en-US" sz="2000" b="0" i="0" dirty="0">
                <a:effectLst/>
                <a:latin typeface="Bookman Old Style" panose="02050604050505020204" pitchFamily="18" charset="0"/>
              </a:rPr>
              <a:t>ας όλες τις οικιακές εργασίες. </a:t>
            </a:r>
            <a:r>
              <a:rPr lang="en-US" sz="2000" b="0" i="0" dirty="0" err="1">
                <a:effectLst/>
                <a:latin typeface="Bookman Old Style" panose="02050604050505020204" pitchFamily="18" charset="0"/>
              </a:rPr>
              <a:t>Οι</a:t>
            </a:r>
            <a:r>
              <a:rPr lang="en-US" sz="2000" b="0" i="0" dirty="0">
                <a:effectLst/>
                <a:latin typeface="Bookman Old Style" panose="02050604050505020204" pitchFamily="18" charset="0"/>
              </a:rPr>
              <a:t> </a:t>
            </a:r>
            <a:r>
              <a:rPr lang="en-US" sz="2000" b="0" i="0" dirty="0" err="1">
                <a:effectLst/>
                <a:latin typeface="Bookman Old Style" panose="02050604050505020204" pitchFamily="18" charset="0"/>
              </a:rPr>
              <a:t>Βυζ</a:t>
            </a:r>
            <a:r>
              <a:rPr lang="en-US" sz="2000" b="0" i="0" dirty="0">
                <a:effectLst/>
                <a:latin typeface="Bookman Old Style" panose="02050604050505020204" pitchFamily="18" charset="0"/>
              </a:rPr>
              <a:t>αντινές ασχολούνταν και με άλλες ασχολίες, λ.χ. </a:t>
            </a:r>
            <a:r>
              <a:rPr lang="en-US" sz="2000" b="0" i="0" dirty="0" err="1">
                <a:effectLst/>
                <a:latin typeface="Bookman Old Style" panose="02050604050505020204" pitchFamily="18" charset="0"/>
              </a:rPr>
              <a:t>την</a:t>
            </a:r>
            <a:r>
              <a:rPr lang="en-US" sz="2000" b="0" i="0" dirty="0">
                <a:effectLst/>
                <a:latin typeface="Bookman Old Style" panose="02050604050505020204" pitchFamily="18" charset="0"/>
              </a:rPr>
              <a:t> </a:t>
            </a:r>
            <a:r>
              <a:rPr lang="en-US" sz="2000" b="0" i="0" dirty="0" err="1">
                <a:effectLst/>
                <a:latin typeface="Bookman Old Style" panose="02050604050505020204" pitchFamily="18" charset="0"/>
              </a:rPr>
              <a:t>ύφ</a:t>
            </a:r>
            <a:r>
              <a:rPr lang="en-US" sz="2000" b="0" i="0" dirty="0">
                <a:effectLst/>
                <a:latin typeface="Bookman Old Style" panose="02050604050505020204" pitchFamily="18" charset="0"/>
              </a:rPr>
              <a:t>ανση.</a:t>
            </a:r>
            <a:endParaRPr lang="en-US" sz="2000" dirty="0">
              <a:latin typeface="Bookman Old Style" panose="02050604050505020204" pitchFamily="18" charset="0"/>
            </a:endParaRPr>
          </a:p>
        </p:txBody>
      </p:sp>
    </p:spTree>
    <p:extLst>
      <p:ext uri="{BB962C8B-B14F-4D97-AF65-F5344CB8AC3E}">
        <p14:creationId xmlns:p14="http://schemas.microsoft.com/office/powerpoint/2010/main" xmlns="" val="2319358700"/>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B658D3-FA66-115B-4072-BB691AE1EDDC}"/>
              </a:ext>
            </a:extLst>
          </p:cNvPr>
          <p:cNvSpPr>
            <a:spLocks noGrp="1"/>
          </p:cNvSpPr>
          <p:nvPr>
            <p:ph idx="1"/>
          </p:nvPr>
        </p:nvSpPr>
        <p:spPr>
          <a:xfrm>
            <a:off x="1066800" y="1504188"/>
            <a:ext cx="10058400" cy="3849624"/>
          </a:xfrm>
        </p:spPr>
        <p:txBody>
          <a:bodyPr>
            <a:normAutofit/>
          </a:bodyPr>
          <a:lstStyle/>
          <a:p>
            <a:r>
              <a:rPr lang="el-GR" sz="2000" b="0" i="0" dirty="0">
                <a:solidFill>
                  <a:srgbClr val="222222"/>
                </a:solidFill>
                <a:effectLst/>
                <a:latin typeface="Bookman Old Style" panose="02050604050505020204" pitchFamily="18" charset="0"/>
              </a:rPr>
              <a:t>Εβγαιναν έξω, για να παρακολουθήσουν κάποια ακολουθία ή μυστήριο στην εκκλησία. Σε αυτόν μόνο τον χώρο μπορούσαν να απολαμβάνουν μία ισότητα, δεδομένου ότι υπήρχαν και γυναίκες Αγίες. Στις εξωτερικές εμφανίσεις τους είχαν πάντα συνοδό, είτε σε απλούς περιπάτους είτε σε ταξίδια. Οι επαφές τους με άνδρες ήταν περιορισμένες, και αν συνέβαινε, συνήθως μόνο με μοναχούς. Βέβαια, από τον 10</a:t>
            </a:r>
            <a:r>
              <a:rPr lang="el-GR" sz="2000" b="0" i="0" baseline="30000" dirty="0">
                <a:solidFill>
                  <a:srgbClr val="222222"/>
                </a:solidFill>
                <a:effectLst/>
                <a:latin typeface="Bookman Old Style" panose="02050604050505020204" pitchFamily="18" charset="0"/>
              </a:rPr>
              <a:t>ο</a:t>
            </a:r>
            <a:r>
              <a:rPr lang="el-GR" sz="2000" b="0" i="0" dirty="0">
                <a:solidFill>
                  <a:srgbClr val="222222"/>
                </a:solidFill>
                <a:effectLst/>
                <a:latin typeface="Bookman Old Style" panose="02050604050505020204" pitchFamily="18" charset="0"/>
              </a:rPr>
              <a:t> αι. και εξής πληροφορούμαστε από τις πηγές (π.χ. αγιολογικά κείμενα) ότι οι γυναίκες έπαιζαν σημαντικό ρόλο στη βιοτεχνία, αλλά και στην πώληση προϊόντων στις αγορές, οπότε εκ των πραγμάτων οι κοινωνικές συναναστροφές τους ήταν περισσότερες.</a:t>
            </a:r>
            <a:endParaRPr lang="en-US" sz="2000" dirty="0">
              <a:latin typeface="Bookman Old Style" panose="02050604050505020204" pitchFamily="18" charset="0"/>
            </a:endParaRPr>
          </a:p>
        </p:txBody>
      </p:sp>
    </p:spTree>
    <p:extLst>
      <p:ext uri="{BB962C8B-B14F-4D97-AF65-F5344CB8AC3E}">
        <p14:creationId xmlns:p14="http://schemas.microsoft.com/office/powerpoint/2010/main" xmlns="" val="70389736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xmlns=""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4" name="Rectangle 13">
            <a:extLst>
              <a:ext uri="{FF2B5EF4-FFF2-40B4-BE49-F238E27FC236}">
                <a16:creationId xmlns:a16="http://schemas.microsoft.com/office/drawing/2014/main" xmlns=""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1" name="Rectangle 20">
            <a:extLst>
              <a:ext uri="{FF2B5EF4-FFF2-40B4-BE49-F238E27FC236}">
                <a16:creationId xmlns:a16="http://schemas.microsoft.com/office/drawing/2014/main" xmlns="" id="{B645BD8A-B13F-463A-9101-4FB883F064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94003B42-F17E-473C-9366-9369C04711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5" name="Rectangle 24">
            <a:extLst>
              <a:ext uri="{FF2B5EF4-FFF2-40B4-BE49-F238E27FC236}">
                <a16:creationId xmlns:a16="http://schemas.microsoft.com/office/drawing/2014/main" xmlns="" id="{149DDF01-2EFB-49D0-864E-0CE29F33A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solidFill>
            <a:schemeClr val="accent1"/>
          </a:solidFill>
          <a:ln w="6350"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xmlns="" id="{C8FF7214-55AB-6902-E895-9D4EB8D64DA8}"/>
              </a:ext>
            </a:extLst>
          </p:cNvPr>
          <p:cNvSpPr>
            <a:spLocks noGrp="1"/>
          </p:cNvSpPr>
          <p:nvPr>
            <p:ph type="title"/>
          </p:nvPr>
        </p:nvSpPr>
        <p:spPr>
          <a:xfrm>
            <a:off x="1209040" y="1754659"/>
            <a:ext cx="9860547" cy="3005463"/>
          </a:xfrm>
        </p:spPr>
        <p:txBody>
          <a:bodyPr vert="horz" lIns="91440" tIns="45720" rIns="91440" bIns="45720" rtlCol="0" anchor="ctr">
            <a:normAutofit/>
          </a:bodyPr>
          <a:lstStyle/>
          <a:p>
            <a:r>
              <a:rPr lang="en-US" sz="7200" dirty="0" err="1">
                <a:solidFill>
                  <a:srgbClr val="FFFFFF"/>
                </a:solidFill>
                <a:latin typeface="Bookman Old Style" panose="02050604050505020204" pitchFamily="18" charset="0"/>
              </a:rPr>
              <a:t>ενδυμ</a:t>
            </a:r>
            <a:r>
              <a:rPr lang="en-US" sz="7200" dirty="0">
                <a:solidFill>
                  <a:srgbClr val="FFFFFF"/>
                </a:solidFill>
                <a:latin typeface="Bookman Old Style" panose="02050604050505020204" pitchFamily="18" charset="0"/>
              </a:rPr>
              <a:t>ασια</a:t>
            </a:r>
          </a:p>
        </p:txBody>
      </p:sp>
      <p:sp>
        <p:nvSpPr>
          <p:cNvPr id="27" name="Rectangle 26">
            <a:extLst>
              <a:ext uri="{FF2B5EF4-FFF2-40B4-BE49-F238E27FC236}">
                <a16:creationId xmlns:a16="http://schemas.microsoft.com/office/drawing/2014/main" xmlns="" id="{8EEA5BB7-5B71-4B52-AD7F-3BA82A617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446824"/>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xmlns="" id="{2A1BDD5A-B952-463D-8BF6-F89EC6F21C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A2C2EF86-4721-4AC5-AC3A-5343FE12BA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42A6C7C-49DA-4D7E-9647-1696C74DF8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100664"/>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10035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44020C-E28D-9860-8D11-5B036334C438}"/>
              </a:ext>
            </a:extLst>
          </p:cNvPr>
          <p:cNvSpPr>
            <a:spLocks noGrp="1"/>
          </p:cNvSpPr>
          <p:nvPr>
            <p:ph sz="half" idx="1"/>
          </p:nvPr>
        </p:nvSpPr>
        <p:spPr>
          <a:xfrm>
            <a:off x="378372" y="457200"/>
            <a:ext cx="6083388" cy="6006662"/>
          </a:xfrm>
        </p:spPr>
        <p:txBody>
          <a:bodyPr>
            <a:normAutofit/>
          </a:bodyPr>
          <a:lstStyle/>
          <a:p>
            <a:r>
              <a:rPr lang="el-GR" b="0" i="0" dirty="0">
                <a:solidFill>
                  <a:srgbClr val="202122"/>
                </a:solidFill>
                <a:effectLst/>
                <a:latin typeface="Arial" panose="020B0604020202020204" pitchFamily="34" charset="0"/>
              </a:rPr>
              <a:t>Η σεμνότητα ήταν σημαντική για όλους, εκτός από τους πολύ πλούσιους, και οι περισσότερες γυναίκες εμφανίζονται σχεδόν εξ ολοκλήρου καλυμμένες με μάλλον χωρίς σχήμα ενδύματα, τα οποία έπρεπε να είναι σε θέση να φροντίσουν μία περίοδο εγκυμοσύνης. Το βασικό ένδυμα στις αρχές της Αυτοκρατορίας φτάνει ως τους αστραγάλους, με ψηλό στρογγυλό γιακά και μανίκια σφιχτά στον καρπό. Οι παρυφές και οι μανσέτες μπορεί να είναι διακοσμημένα με κέντημα, με μία τέτοια ταινία γύρω από το άνω μέρος του μανικιού. Τον 10ο και τον 11ο αιώνα ένα φόρεμα με φουσκωτά μανίκια, τελικά πολύ γεμάτο στον καρπό, γίνεται όλο και πιο δημοφιλές, πριν εξαφανιστεί. Οι εργαζόμενες γυναίκες εμφανίζονται με τα μανίκια δεμένα. Στα φορέματα των κυριών της Αυλής αυτό μπορεί να συνοδεύεται από μία λαιμόκοψη σχήματος V. Οι ζώνες φοριούνταν ως συνήθως, πιθανώς με άγκιστρα για να στηρίξουν τη φούστα. Μπορεί να ήταν υφασμάτινες πιο συχνά από ό,τι δερμάτινες και εμφανίζονται μερικές ζώνες με φούντες</a:t>
            </a:r>
            <a:endParaRPr lang="en-US" dirty="0"/>
          </a:p>
        </p:txBody>
      </p:sp>
      <p:pic>
        <p:nvPicPr>
          <p:cNvPr id="2050" name="Picture 2" descr="Ενδυμασία και μόδα στο Βυζάντιο">
            <a:extLst>
              <a:ext uri="{FF2B5EF4-FFF2-40B4-BE49-F238E27FC236}">
                <a16:creationId xmlns:a16="http://schemas.microsoft.com/office/drawing/2014/main" xmlns="" id="{1F185FB8-56E2-3006-99D8-46AF9CAFCBC6}"/>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6634546" y="1708766"/>
            <a:ext cx="4664075" cy="35035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516277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A9A896-B1D8-ACBB-D553-B71088E28C8D}"/>
              </a:ext>
            </a:extLst>
          </p:cNvPr>
          <p:cNvSpPr>
            <a:spLocks noGrp="1"/>
          </p:cNvSpPr>
          <p:nvPr>
            <p:ph idx="1"/>
          </p:nvPr>
        </p:nvSpPr>
        <p:spPr/>
        <p:txBody>
          <a:bodyPr>
            <a:normAutofit lnSpcReduction="10000"/>
          </a:bodyPr>
          <a:lstStyle/>
          <a:p>
            <a:r>
              <a:rPr lang="el-GR" sz="1800" b="0" i="0" dirty="0">
                <a:solidFill>
                  <a:srgbClr val="202122"/>
                </a:solidFill>
                <a:effectLst/>
                <a:latin typeface="Arial" panose="020B0604020202020204" pitchFamily="34" charset="0"/>
              </a:rPr>
              <a:t> Έχει βρεθεί μία μεγάλη ποικιλία υποδημάτων, με σανδάλια, εμβάδες (παντόφλες) και δερμάτινες μπότες, όλα συνηθισμένα σε εικονογραφήσεις χειρόγραφων και ανασκαφικά ευρήματα, όπου πολλά είναι διακοσμημένα με διάφορους τρόπους. Το κόκκινο χρώμα, που προοριζόταν για χρήση σε Αυτοκρατορικά παπούτσια, είναι στην πραγματικότητα το πιο κοινό χρώμα για τα γυναικεία παπούτσια. Τα σακούλια για τα χρήματα είναι σπάνια ορατά και φαίνεται να έχουν κατασκευαστεί από ύφασμα που ταιριάζει με το φόρεμα, ή ίσως διπλώνεται μέσα στη ζώνη</a:t>
            </a:r>
          </a:p>
          <a:p>
            <a:r>
              <a:rPr lang="el-GR" sz="1800" b="0" i="0" dirty="0">
                <a:solidFill>
                  <a:srgbClr val="202122"/>
                </a:solidFill>
                <a:effectLst/>
                <a:latin typeface="Arial" panose="020B0604020202020204" pitchFamily="34" charset="0"/>
              </a:rPr>
              <a:t>Οι χορεύτριες παρουσιάζονται με ειδικό φόρεμα, που περιλαμβάνει κοντομάνικα ή αμάνικα φορέματα, τα οποία μπορεί (ή όχι) να έχουν λεπτότερο μανίκι από ένα εσώτερο ρούχο. Έχουν σφιχτές φαρδιές ζώνες και οι φούστες τους έχουν ένα απαστράπτον και διαφορετικού χρώματος στοιχείο, πιθανώς σχεδιασμένο να ανεβαίνει, καθώς περιστρέφεται σε χορούς.Μία παρατήρηση της </a:t>
            </a:r>
            <a:r>
              <a:rPr lang="el-GR" sz="1800" dirty="0">
                <a:solidFill>
                  <a:srgbClr val="3366CC"/>
                </a:solidFill>
                <a:latin typeface="Arial" panose="020B0604020202020204" pitchFamily="34" charset="0"/>
              </a:rPr>
              <a:t>Άννας Κομνηνής</a:t>
            </a:r>
            <a:r>
              <a:rPr lang="el-GR" sz="1800" b="0" i="0" dirty="0">
                <a:solidFill>
                  <a:srgbClr val="202122"/>
                </a:solidFill>
                <a:effectLst/>
                <a:latin typeface="Arial" panose="020B0604020202020204" pitchFamily="34" charset="0"/>
              </a:rPr>
              <a:t> για τη μητέρα της υποδηλώνει ότι η μη εμφάνιση του πήχη επάνω από τον καρπό ήταν ένα ιδιαίτερο δείγμα της βυζαντινής σεμνότητας</a:t>
            </a:r>
            <a:endParaRPr lang="en-US" sz="1800" dirty="0"/>
          </a:p>
        </p:txBody>
      </p:sp>
    </p:spTree>
    <p:extLst>
      <p:ext uri="{BB962C8B-B14F-4D97-AF65-F5344CB8AC3E}">
        <p14:creationId xmlns:p14="http://schemas.microsoft.com/office/powerpoint/2010/main" xmlns="" val="226830309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3" name="Rectangle 12">
            <a:extLst>
              <a:ext uri="{FF2B5EF4-FFF2-40B4-BE49-F238E27FC236}">
                <a16:creationId xmlns:a16="http://schemas.microsoft.com/office/drawing/2014/main" xmlns=""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a:extLst>
              <a:ext uri="{FF2B5EF4-FFF2-40B4-BE49-F238E27FC236}">
                <a16:creationId xmlns:a16="http://schemas.microsoft.com/office/drawing/2014/main" xmlns=""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7" name="Group 16">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xmlns=""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2" name="Rectangle 21">
            <a:extLst>
              <a:ext uri="{FF2B5EF4-FFF2-40B4-BE49-F238E27FC236}">
                <a16:creationId xmlns:a16="http://schemas.microsoft.com/office/drawing/2014/main" xmlns="" id="{B645BD8A-B13F-463A-9101-4FB883F064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4003B42-F17E-473C-9366-9369C04711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6" name="Rectangle 25">
            <a:extLst>
              <a:ext uri="{FF2B5EF4-FFF2-40B4-BE49-F238E27FC236}">
                <a16:creationId xmlns:a16="http://schemas.microsoft.com/office/drawing/2014/main" xmlns="" id="{149DDF01-2EFB-49D0-864E-0CE29F33A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solidFill>
            <a:schemeClr val="accent1"/>
          </a:solidFill>
          <a:ln w="6350" cap="sq" cmpd="sng" algn="ctr">
            <a:noFill/>
            <a:prstDash val="solid"/>
            <a:miter lim="800000"/>
          </a:ln>
          <a:effectLst/>
        </p:spPr>
        <p:txBody>
          <a:bodyPr/>
          <a:lstStyle/>
          <a:p>
            <a:endParaRPr lang="en-US"/>
          </a:p>
        </p:txBody>
      </p:sp>
      <p:sp>
        <p:nvSpPr>
          <p:cNvPr id="4" name="Title 3">
            <a:extLst>
              <a:ext uri="{FF2B5EF4-FFF2-40B4-BE49-F238E27FC236}">
                <a16:creationId xmlns:a16="http://schemas.microsoft.com/office/drawing/2014/main" xmlns="" id="{3CFF645C-EBE0-EFB1-BF52-22D901D9B8E3}"/>
              </a:ext>
            </a:extLst>
          </p:cNvPr>
          <p:cNvSpPr>
            <a:spLocks noGrp="1"/>
          </p:cNvSpPr>
          <p:nvPr>
            <p:ph type="title"/>
          </p:nvPr>
        </p:nvSpPr>
        <p:spPr>
          <a:xfrm>
            <a:off x="1163720" y="1894041"/>
            <a:ext cx="9860547" cy="3005463"/>
          </a:xfrm>
        </p:spPr>
        <p:txBody>
          <a:bodyPr vert="horz" lIns="91440" tIns="45720" rIns="91440" bIns="45720" rtlCol="0" anchor="ctr">
            <a:normAutofit fontScale="90000"/>
          </a:bodyPr>
          <a:lstStyle/>
          <a:p>
            <a:r>
              <a:rPr lang="en-US" dirty="0">
                <a:solidFill>
                  <a:srgbClr val="FFFFFF"/>
                </a:solidFill>
                <a:latin typeface="Bookman Old Style" panose="02050604050505020204" pitchFamily="18" charset="0"/>
              </a:rPr>
              <a:t/>
            </a:r>
            <a:br>
              <a:rPr lang="en-US" dirty="0">
                <a:solidFill>
                  <a:srgbClr val="FFFFFF"/>
                </a:solidFill>
                <a:latin typeface="Bookman Old Style" panose="02050604050505020204" pitchFamily="18" charset="0"/>
              </a:rPr>
            </a:br>
            <a:r>
              <a:rPr lang="el-GR" dirty="0">
                <a:solidFill>
                  <a:srgbClr val="FFFFFF"/>
                </a:solidFill>
                <a:latin typeface="Bookman Old Style" panose="02050604050505020204" pitchFamily="18" charset="0"/>
              </a:rPr>
              <a:t>ΣΠΟΥΔΑΙΕΣ ΓΥΝΑΙΚΕΣ ΤΗΣ ΕΠΟΧΗΣ</a:t>
            </a:r>
            <a:r>
              <a:rPr lang="en-US" dirty="0">
                <a:solidFill>
                  <a:srgbClr val="FFFFFF"/>
                </a:solidFill>
              </a:rPr>
              <a:t/>
            </a:r>
            <a:br>
              <a:rPr lang="en-US" dirty="0">
                <a:solidFill>
                  <a:srgbClr val="FFFFFF"/>
                </a:solidFill>
              </a:rPr>
            </a:br>
            <a:endParaRPr lang="en-US" dirty="0">
              <a:solidFill>
                <a:srgbClr val="FFFFFF"/>
              </a:solidFill>
            </a:endParaRPr>
          </a:p>
        </p:txBody>
      </p:sp>
      <p:sp>
        <p:nvSpPr>
          <p:cNvPr id="28" name="Rectangle 27">
            <a:extLst>
              <a:ext uri="{FF2B5EF4-FFF2-40B4-BE49-F238E27FC236}">
                <a16:creationId xmlns:a16="http://schemas.microsoft.com/office/drawing/2014/main" xmlns="" id="{8EEA5BB7-5B71-4B52-AD7F-3BA82A617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446824"/>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xmlns="" id="{2A1BDD5A-B952-463D-8BF6-F89EC6F21C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2C2EF86-4721-4AC5-AC3A-5343FE12BA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42A6C7C-49DA-4D7E-9647-1696C74DF8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100664"/>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1011937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xmlns="" id="{04B7AC44-1B7B-4F09-9AA4-3DFDEC57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7179" name="Rectangle 7178">
            <a:extLst>
              <a:ext uri="{FF2B5EF4-FFF2-40B4-BE49-F238E27FC236}">
                <a16:creationId xmlns:a16="http://schemas.microsoft.com/office/drawing/2014/main" xmlns="" id="{6683E473-94FF-4ACE-9433-1F14799E8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7181" name="Rectangle 7180">
            <a:extLst>
              <a:ext uri="{FF2B5EF4-FFF2-40B4-BE49-F238E27FC236}">
                <a16:creationId xmlns:a16="http://schemas.microsoft.com/office/drawing/2014/main" xmlns="" id="{4E9EDDFA-8F05-462B-8D3E-5B9C4FBC73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 mosaic of a person&#10;&#10;Description automatically generated">
            <a:extLst>
              <a:ext uri="{FF2B5EF4-FFF2-40B4-BE49-F238E27FC236}">
                <a16:creationId xmlns:a16="http://schemas.microsoft.com/office/drawing/2014/main" xmlns="" id="{E01E064E-5BA3-6ED4-ADB3-8CA67DB96502}"/>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1328332" y="727628"/>
            <a:ext cx="4165809" cy="5415552"/>
          </a:xfrm>
          <a:prstGeom prst="rect">
            <a:avLst/>
          </a:prstGeom>
          <a:noFill/>
          <a:extLst>
            <a:ext uri="{909E8E84-426E-40DD-AFC4-6F175D3DCCD1}">
              <a14:hiddenFill xmlns:a14="http://schemas.microsoft.com/office/drawing/2010/main" xmlns="">
                <a:solidFill>
                  <a:srgbClr val="FFFFFF"/>
                </a:solidFill>
              </a14:hiddenFill>
            </a:ext>
          </a:extLst>
        </p:spPr>
      </p:pic>
      <p:sp>
        <p:nvSpPr>
          <p:cNvPr id="7183" name="Rectangle 7182">
            <a:extLst>
              <a:ext uri="{FF2B5EF4-FFF2-40B4-BE49-F238E27FC236}">
                <a16:creationId xmlns:a16="http://schemas.microsoft.com/office/drawing/2014/main" xmlns="" id="{143F9A23-3237-4ED6-A1E9-C0E6530E05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5" name="Rectangle 7184">
            <a:extLst>
              <a:ext uri="{FF2B5EF4-FFF2-40B4-BE49-F238E27FC236}">
                <a16:creationId xmlns:a16="http://schemas.microsoft.com/office/drawing/2014/main" xmlns="" id="{C63CD46D-4335-4BA4-842A-BF835A99CB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5E792A7-3F9E-9C89-8069-289BBB0375B0}"/>
              </a:ext>
            </a:extLst>
          </p:cNvPr>
          <p:cNvSpPr>
            <a:spLocks noGrp="1"/>
          </p:cNvSpPr>
          <p:nvPr>
            <p:ph type="title"/>
          </p:nvPr>
        </p:nvSpPr>
        <p:spPr>
          <a:xfrm>
            <a:off x="7064082" y="642594"/>
            <a:ext cx="4472921" cy="1371600"/>
          </a:xfrm>
        </p:spPr>
        <p:txBody>
          <a:bodyPr vert="horz" lIns="91440" tIns="45720" rIns="91440" bIns="45720" rtlCol="0" anchor="ctr">
            <a:normAutofit/>
          </a:bodyPr>
          <a:lstStyle/>
          <a:p>
            <a:r>
              <a:rPr lang="en-US" sz="4800" dirty="0">
                <a:latin typeface="Bookman Old Style" panose="02050604050505020204" pitchFamily="18" charset="0"/>
              </a:rPr>
              <a:t>Η ΘΕΟΔΩΡΑ</a:t>
            </a:r>
          </a:p>
        </p:txBody>
      </p:sp>
      <p:sp>
        <p:nvSpPr>
          <p:cNvPr id="3" name="Content Placeholder 2">
            <a:extLst>
              <a:ext uri="{FF2B5EF4-FFF2-40B4-BE49-F238E27FC236}">
                <a16:creationId xmlns:a16="http://schemas.microsoft.com/office/drawing/2014/main" xmlns="" id="{0C203700-6C23-9413-176F-B1BB5F5E4983}"/>
              </a:ext>
            </a:extLst>
          </p:cNvPr>
          <p:cNvSpPr>
            <a:spLocks noGrp="1"/>
          </p:cNvSpPr>
          <p:nvPr>
            <p:ph sz="half" idx="1"/>
          </p:nvPr>
        </p:nvSpPr>
        <p:spPr>
          <a:xfrm>
            <a:off x="6736267" y="1655379"/>
            <a:ext cx="4800737" cy="4988413"/>
          </a:xfrm>
        </p:spPr>
        <p:txBody>
          <a:bodyPr vert="horz" lIns="91440" tIns="45720" rIns="91440" bIns="45720" rtlCol="0">
            <a:normAutofit/>
          </a:bodyPr>
          <a:lstStyle/>
          <a:p>
            <a:pPr>
              <a:lnSpc>
                <a:spcPct val="90000"/>
              </a:lnSpc>
            </a:pPr>
            <a:r>
              <a:rPr lang="en-US" b="0" i="0" dirty="0">
                <a:effectLst/>
                <a:latin typeface="Bookman Old Style" panose="02050604050505020204" pitchFamily="18" charset="0"/>
              </a:rPr>
              <a:t>Η </a:t>
            </a:r>
            <a:r>
              <a:rPr lang="en-US" b="1" i="0" dirty="0" err="1">
                <a:effectLst/>
                <a:latin typeface="Bookman Old Style" panose="02050604050505020204" pitchFamily="18" charset="0"/>
              </a:rPr>
              <a:t>Θεοδώρ</a:t>
            </a:r>
            <a:r>
              <a:rPr lang="en-US" b="1" i="0" dirty="0">
                <a:effectLst/>
                <a:latin typeface="Bookman Old Style" panose="02050604050505020204" pitchFamily="18" charset="0"/>
              </a:rPr>
              <a:t>α</a:t>
            </a:r>
            <a:r>
              <a:rPr lang="en-US" b="0" i="0" dirty="0">
                <a:effectLst/>
                <a:latin typeface="Bookman Old Style" panose="02050604050505020204" pitchFamily="18" charset="0"/>
              </a:rPr>
              <a:t> (περ. </a:t>
            </a:r>
            <a:r>
              <a:rPr lang="en-US" dirty="0">
                <a:latin typeface="Bookman Old Style" panose="02050604050505020204" pitchFamily="18" charset="0"/>
              </a:rPr>
              <a:t>500</a:t>
            </a:r>
            <a:r>
              <a:rPr lang="en-US" b="0" i="0" dirty="0">
                <a:effectLst/>
                <a:latin typeface="Bookman Old Style" panose="02050604050505020204" pitchFamily="18" charset="0"/>
              </a:rPr>
              <a:t> - </a:t>
            </a:r>
            <a:r>
              <a:rPr lang="en-US" dirty="0">
                <a:latin typeface="Bookman Old Style" panose="02050604050505020204" pitchFamily="18" charset="0"/>
              </a:rPr>
              <a:t>28 </a:t>
            </a:r>
            <a:r>
              <a:rPr lang="en-US" dirty="0" err="1">
                <a:latin typeface="Bookman Old Style" panose="02050604050505020204" pitchFamily="18" charset="0"/>
              </a:rPr>
              <a:t>Ιουνίου</a:t>
            </a:r>
            <a:r>
              <a:rPr lang="en-US" b="0" i="0" dirty="0">
                <a:effectLst/>
                <a:latin typeface="Bookman Old Style" panose="02050604050505020204" pitchFamily="18" charset="0"/>
              </a:rPr>
              <a:t> </a:t>
            </a:r>
            <a:r>
              <a:rPr lang="en-US" dirty="0">
                <a:latin typeface="Bookman Old Style" panose="02050604050505020204" pitchFamily="18" charset="0"/>
              </a:rPr>
              <a:t>548</a:t>
            </a:r>
            <a:r>
              <a:rPr lang="en-US" b="0" i="0" dirty="0">
                <a:effectLst/>
                <a:latin typeface="Bookman Old Style" panose="02050604050505020204" pitchFamily="18" charset="0"/>
              </a:rPr>
              <a:t>) </a:t>
            </a:r>
            <a:r>
              <a:rPr lang="en-US" b="0" i="0" dirty="0" err="1">
                <a:effectLst/>
                <a:latin typeface="Bookman Old Style" panose="02050604050505020204" pitchFamily="18" charset="0"/>
              </a:rPr>
              <a:t>ήτ</a:t>
            </a:r>
            <a:r>
              <a:rPr lang="en-US" b="0" i="0" dirty="0">
                <a:effectLst/>
                <a:latin typeface="Bookman Old Style" panose="02050604050505020204" pitchFamily="18" charset="0"/>
              </a:rPr>
              <a:t>αν Βυζαντινή αυτοκράτειρα και η σύζυγος του διάσημου αυτοκράτορα </a:t>
            </a:r>
            <a:r>
              <a:rPr lang="en-US" dirty="0">
                <a:latin typeface="Bookman Old Style" panose="02050604050505020204" pitchFamily="18" charset="0"/>
              </a:rPr>
              <a:t>Ιουστινιανού του Μέγα</a:t>
            </a:r>
            <a:r>
              <a:rPr lang="en-US" b="0" i="0" dirty="0">
                <a:effectLst/>
                <a:latin typeface="Bookman Old Style" panose="02050604050505020204" pitchFamily="18" charset="0"/>
              </a:rPr>
              <a:t>. </a:t>
            </a:r>
            <a:r>
              <a:rPr lang="en-US" b="0" i="0" dirty="0" err="1">
                <a:effectLst/>
                <a:latin typeface="Bookman Old Style" panose="02050604050505020204" pitchFamily="18" charset="0"/>
              </a:rPr>
              <a:t>Φέρετ</a:t>
            </a:r>
            <a:r>
              <a:rPr lang="en-US" b="0" i="0" dirty="0">
                <a:effectLst/>
                <a:latin typeface="Bookman Old Style" panose="02050604050505020204" pitchFamily="18" charset="0"/>
              </a:rPr>
              <a:t>αι ως μία από τις διασημότερες γυναίκες στην παγκόσμια ιστορία και η διασημότερη αυτοκράτειρα του Βυζαντίου. Η π</a:t>
            </a:r>
            <a:r>
              <a:rPr lang="en-US" b="0" i="0" dirty="0" err="1">
                <a:effectLst/>
                <a:latin typeface="Bookman Old Style" panose="02050604050505020204" pitchFamily="18" charset="0"/>
              </a:rPr>
              <a:t>ερι</a:t>
            </a:r>
            <a:r>
              <a:rPr lang="en-US" b="0" i="0" dirty="0">
                <a:effectLst/>
                <a:latin typeface="Bookman Old Style" panose="02050604050505020204" pitchFamily="18" charset="0"/>
              </a:rPr>
              <a:t>πέτεια της Θεοδώρας, της αυτοκράτειρας της Κωνσταντινούπολης που από τα παρασκήνια του Ιπποδρόμου ανέβηκε στον θρόνο των Καισάρων, είχε σε κάθε εποχή το προνόμιο να κεντρίζει την περιέργεια και να ερεθίζει τη φαντασία, εξακολουθώντας μέχρι και σήμερα να κεντρίζει το ενδιαφέρον των ιστορικών μελετητών, καλλιτεχνών και αναγνωστικού κοινού.</a:t>
            </a:r>
            <a:endParaRPr lang="en-US" dirty="0">
              <a:latin typeface="Bookman Old Style" panose="02050604050505020204" pitchFamily="18" charset="0"/>
            </a:endParaRPr>
          </a:p>
        </p:txBody>
      </p:sp>
    </p:spTree>
    <p:extLst>
      <p:ext uri="{BB962C8B-B14F-4D97-AF65-F5344CB8AC3E}">
        <p14:creationId xmlns:p14="http://schemas.microsoft.com/office/powerpoint/2010/main" xmlns="" val="4273642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xmlns="" id="{04B7AC44-1B7B-4F09-9AA4-3DFDEC57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203" name="Rectangle 8202">
            <a:extLst>
              <a:ext uri="{FF2B5EF4-FFF2-40B4-BE49-F238E27FC236}">
                <a16:creationId xmlns:a16="http://schemas.microsoft.com/office/drawing/2014/main" xmlns="" id="{6683E473-94FF-4ACE-9433-1F14799E8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8205" name="Rectangle 8204">
            <a:extLst>
              <a:ext uri="{FF2B5EF4-FFF2-40B4-BE49-F238E27FC236}">
                <a16:creationId xmlns:a16="http://schemas.microsoft.com/office/drawing/2014/main" xmlns="" id="{4E9EDDFA-8F05-462B-8D3E-5B9C4FBC73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A gold coin with a person in a crown&#10;&#10;Description automatically generated">
            <a:extLst>
              <a:ext uri="{FF2B5EF4-FFF2-40B4-BE49-F238E27FC236}">
                <a16:creationId xmlns:a16="http://schemas.microsoft.com/office/drawing/2014/main" xmlns="" id="{AB31FA81-C249-AB42-A65A-26C523435F41}"/>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727654" y="751821"/>
            <a:ext cx="5367165" cy="5367165"/>
          </a:xfrm>
          <a:prstGeom prst="rect">
            <a:avLst/>
          </a:prstGeom>
          <a:noFill/>
          <a:extLst>
            <a:ext uri="{909E8E84-426E-40DD-AFC4-6F175D3DCCD1}">
              <a14:hiddenFill xmlns:a14="http://schemas.microsoft.com/office/drawing/2010/main" xmlns="">
                <a:solidFill>
                  <a:srgbClr val="FFFFFF"/>
                </a:solidFill>
              </a14:hiddenFill>
            </a:ext>
          </a:extLst>
        </p:spPr>
      </p:pic>
      <p:sp>
        <p:nvSpPr>
          <p:cNvPr id="8207" name="Rectangle 8206">
            <a:extLst>
              <a:ext uri="{FF2B5EF4-FFF2-40B4-BE49-F238E27FC236}">
                <a16:creationId xmlns:a16="http://schemas.microsoft.com/office/drawing/2014/main" xmlns="" id="{143F9A23-3237-4ED6-A1E9-C0E6530E05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Rectangle 8208">
            <a:extLst>
              <a:ext uri="{FF2B5EF4-FFF2-40B4-BE49-F238E27FC236}">
                <a16:creationId xmlns:a16="http://schemas.microsoft.com/office/drawing/2014/main" xmlns="" id="{C63CD46D-4335-4BA4-842A-BF835A99CB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FBB31FA-0544-BF83-E5BA-29670F8A0A7D}"/>
              </a:ext>
            </a:extLst>
          </p:cNvPr>
          <p:cNvSpPr>
            <a:spLocks noGrp="1"/>
          </p:cNvSpPr>
          <p:nvPr>
            <p:ph type="title"/>
          </p:nvPr>
        </p:nvSpPr>
        <p:spPr>
          <a:xfrm>
            <a:off x="7064082" y="642594"/>
            <a:ext cx="4472921" cy="1371600"/>
          </a:xfrm>
        </p:spPr>
        <p:txBody>
          <a:bodyPr vert="horz" lIns="91440" tIns="45720" rIns="91440" bIns="45720" rtlCol="0" anchor="ctr">
            <a:normAutofit/>
          </a:bodyPr>
          <a:lstStyle/>
          <a:p>
            <a:r>
              <a:rPr lang="en-US" sz="4400" dirty="0">
                <a:latin typeface="Bookman Old Style" panose="02050604050505020204" pitchFamily="18" charset="0"/>
              </a:rPr>
              <a:t>Η ΕΙΡΗΝΗ Η ΑΘΗΝΑΙΑ</a:t>
            </a:r>
          </a:p>
        </p:txBody>
      </p:sp>
      <p:sp>
        <p:nvSpPr>
          <p:cNvPr id="3" name="Content Placeholder 2">
            <a:extLst>
              <a:ext uri="{FF2B5EF4-FFF2-40B4-BE49-F238E27FC236}">
                <a16:creationId xmlns:a16="http://schemas.microsoft.com/office/drawing/2014/main" xmlns="" id="{CAE1C13F-676F-4209-8EE5-891E4A6F23CE}"/>
              </a:ext>
            </a:extLst>
          </p:cNvPr>
          <p:cNvSpPr>
            <a:spLocks noGrp="1"/>
          </p:cNvSpPr>
          <p:nvPr>
            <p:ph sz="half" idx="1"/>
          </p:nvPr>
        </p:nvSpPr>
        <p:spPr>
          <a:xfrm>
            <a:off x="7064082" y="2103120"/>
            <a:ext cx="4472922" cy="4325792"/>
          </a:xfrm>
        </p:spPr>
        <p:txBody>
          <a:bodyPr vert="horz" lIns="91440" tIns="45720" rIns="91440" bIns="45720" rtlCol="0">
            <a:normAutofit/>
          </a:bodyPr>
          <a:lstStyle/>
          <a:p>
            <a:pPr>
              <a:lnSpc>
                <a:spcPct val="90000"/>
              </a:lnSpc>
            </a:pPr>
            <a:r>
              <a:rPr lang="en-US" sz="1600" b="0" i="0" dirty="0">
                <a:effectLst/>
                <a:latin typeface="Bookman Old Style" panose="02050604050505020204" pitchFamily="18" charset="0"/>
              </a:rPr>
              <a:t>Η </a:t>
            </a:r>
            <a:r>
              <a:rPr lang="en-US" sz="1600" b="1" i="0" dirty="0" err="1">
                <a:effectLst/>
                <a:latin typeface="Bookman Old Style" panose="02050604050505020204" pitchFamily="18" charset="0"/>
              </a:rPr>
              <a:t>Ειρήνη</a:t>
            </a:r>
            <a:r>
              <a:rPr lang="en-US" sz="1600" b="1" i="0" dirty="0">
                <a:effectLst/>
                <a:latin typeface="Bookman Old Style" panose="02050604050505020204" pitchFamily="18" charset="0"/>
              </a:rPr>
              <a:t> η </a:t>
            </a:r>
            <a:r>
              <a:rPr lang="en-US" sz="1600" b="1" i="0" dirty="0" err="1">
                <a:effectLst/>
                <a:latin typeface="Bookman Old Style" panose="02050604050505020204" pitchFamily="18" charset="0"/>
              </a:rPr>
              <a:t>Αθην</a:t>
            </a:r>
            <a:r>
              <a:rPr lang="en-US" sz="1600" b="1" i="0" dirty="0">
                <a:effectLst/>
                <a:latin typeface="Bookman Old Style" panose="02050604050505020204" pitchFamily="18" charset="0"/>
              </a:rPr>
              <a:t>αία</a:t>
            </a:r>
            <a:r>
              <a:rPr lang="en-US" sz="1600" b="0" i="0" dirty="0">
                <a:effectLst/>
                <a:latin typeface="Bookman Old Style" panose="02050604050505020204" pitchFamily="18" charset="0"/>
              </a:rPr>
              <a:t> (</a:t>
            </a:r>
            <a:r>
              <a:rPr lang="en-US" sz="1600" dirty="0">
                <a:latin typeface="Bookman Old Style" panose="02050604050505020204" pitchFamily="18" charset="0"/>
              </a:rPr>
              <a:t>752</a:t>
            </a:r>
            <a:r>
              <a:rPr lang="en-US" sz="1600" b="0" i="0" dirty="0">
                <a:effectLst/>
                <a:latin typeface="Bookman Old Style" panose="02050604050505020204" pitchFamily="18" charset="0"/>
              </a:rPr>
              <a:t> - </a:t>
            </a:r>
            <a:r>
              <a:rPr lang="en-US" sz="1600" dirty="0">
                <a:latin typeface="Bookman Old Style" panose="02050604050505020204" pitchFamily="18" charset="0"/>
              </a:rPr>
              <a:t>9 Αυγούστου</a:t>
            </a:r>
            <a:r>
              <a:rPr lang="en-US" sz="1600" b="0" i="0" dirty="0">
                <a:effectLst/>
                <a:latin typeface="Bookman Old Style" panose="02050604050505020204" pitchFamily="18" charset="0"/>
              </a:rPr>
              <a:t> </a:t>
            </a:r>
            <a:r>
              <a:rPr lang="en-US" sz="1600" dirty="0">
                <a:latin typeface="Bookman Old Style" panose="02050604050505020204" pitchFamily="18" charset="0"/>
              </a:rPr>
              <a:t>803</a:t>
            </a:r>
            <a:r>
              <a:rPr lang="en-US" sz="1600" b="0" i="0" dirty="0">
                <a:effectLst/>
                <a:latin typeface="Bookman Old Style" panose="02050604050505020204" pitchFamily="18" charset="0"/>
              </a:rPr>
              <a:t>),, ήταν Βυζαντινή αυτοκράτειρα από τον γάμο της με τον </a:t>
            </a:r>
            <a:r>
              <a:rPr lang="en-US" sz="1600" dirty="0">
                <a:latin typeface="Bookman Old Style" panose="02050604050505020204" pitchFamily="18" charset="0"/>
              </a:rPr>
              <a:t>Λέοντα Δ’</a:t>
            </a:r>
            <a:r>
              <a:rPr lang="en-US" sz="1600" b="0" i="0" dirty="0">
                <a:effectLst/>
                <a:latin typeface="Bookman Old Style" panose="02050604050505020204" pitchFamily="18" charset="0"/>
              </a:rPr>
              <a:t> από το </a:t>
            </a:r>
            <a:r>
              <a:rPr lang="en-US" sz="1600" dirty="0">
                <a:latin typeface="Bookman Old Style" panose="02050604050505020204" pitchFamily="18" charset="0"/>
              </a:rPr>
              <a:t>775 </a:t>
            </a:r>
            <a:r>
              <a:rPr lang="en-US" sz="1600" b="0" i="0" dirty="0">
                <a:effectLst/>
                <a:latin typeface="Bookman Old Style" panose="02050604050505020204" pitchFamily="18" charset="0"/>
              </a:rPr>
              <a:t>έως το </a:t>
            </a:r>
            <a:r>
              <a:rPr lang="en-US" sz="1600" dirty="0">
                <a:latin typeface="Bookman Old Style" panose="02050604050505020204" pitchFamily="18" charset="0"/>
              </a:rPr>
              <a:t>780</a:t>
            </a:r>
            <a:r>
              <a:rPr lang="en-US" sz="1600" b="0" i="0" dirty="0">
                <a:effectLst/>
                <a:latin typeface="Bookman Old Style" panose="02050604050505020204" pitchFamily="18" charset="0"/>
              </a:rPr>
              <a:t>, Βυζαντινή αντιβασίλισσα κατά τη διάρκεια της ανηλικότητας του γιου της </a:t>
            </a:r>
            <a:r>
              <a:rPr lang="en-US" sz="1600" dirty="0">
                <a:latin typeface="Bookman Old Style" panose="02050604050505020204" pitchFamily="18" charset="0"/>
              </a:rPr>
              <a:t>Κωνσταντίνου ΣΤ΄</a:t>
            </a:r>
            <a:r>
              <a:rPr lang="en-US" sz="1600" b="0" i="0" dirty="0">
                <a:effectLst/>
                <a:latin typeface="Bookman Old Style" panose="02050604050505020204" pitchFamily="18" charset="0"/>
              </a:rPr>
              <a:t> από το </a:t>
            </a:r>
            <a:r>
              <a:rPr lang="en-US" sz="1600" dirty="0">
                <a:latin typeface="Bookman Old Style" panose="02050604050505020204" pitchFamily="18" charset="0"/>
              </a:rPr>
              <a:t>780</a:t>
            </a:r>
            <a:r>
              <a:rPr lang="en-US" sz="1600" b="0" i="0" dirty="0">
                <a:effectLst/>
                <a:latin typeface="Bookman Old Style" panose="02050604050505020204" pitchFamily="18" charset="0"/>
              </a:rPr>
              <a:t> μέχρι το </a:t>
            </a:r>
            <a:r>
              <a:rPr lang="en-US" sz="1600" dirty="0">
                <a:latin typeface="Bookman Old Style" panose="02050604050505020204" pitchFamily="18" charset="0"/>
              </a:rPr>
              <a:t>790</a:t>
            </a:r>
            <a:r>
              <a:rPr lang="en-US" sz="1600" b="0" i="0" dirty="0">
                <a:effectLst/>
                <a:latin typeface="Bookman Old Style" panose="02050604050505020204" pitchFamily="18" charset="0"/>
              </a:rPr>
              <a:t>, Βυζαντινός συναυτοκράτορας μαζί με τον γιο της από το </a:t>
            </a:r>
            <a:r>
              <a:rPr lang="en-US" sz="1600" dirty="0">
                <a:latin typeface="Bookman Old Style" panose="02050604050505020204" pitchFamily="18" charset="0"/>
              </a:rPr>
              <a:t>792</a:t>
            </a:r>
            <a:r>
              <a:rPr lang="en-US" sz="1600" b="0" i="0" dirty="0">
                <a:effectLst/>
                <a:latin typeface="Bookman Old Style" panose="02050604050505020204" pitchFamily="18" charset="0"/>
              </a:rPr>
              <a:t> μέχρι το </a:t>
            </a:r>
            <a:r>
              <a:rPr lang="en-US" sz="1600" dirty="0">
                <a:latin typeface="Bookman Old Style" panose="02050604050505020204" pitchFamily="18" charset="0"/>
              </a:rPr>
              <a:t>797</a:t>
            </a:r>
            <a:r>
              <a:rPr lang="en-US" sz="1600" b="0" i="0" dirty="0">
                <a:effectLst/>
                <a:latin typeface="Bookman Old Style" panose="02050604050505020204" pitchFamily="18" charset="0"/>
              </a:rPr>
              <a:t> και τελικά βασίλεψε μόνη της ως αυτοκράτειρα του Βυζαντίου από το </a:t>
            </a:r>
            <a:r>
              <a:rPr lang="en-US" sz="1600" dirty="0">
                <a:latin typeface="Bookman Old Style" panose="02050604050505020204" pitchFamily="18" charset="0"/>
              </a:rPr>
              <a:t>797 </a:t>
            </a:r>
            <a:r>
              <a:rPr lang="en-US" sz="1600" b="0" i="0" dirty="0">
                <a:effectLst/>
                <a:latin typeface="Bookman Old Style" panose="02050604050505020204" pitchFamily="18" charset="0"/>
              </a:rPr>
              <a:t>έως το </a:t>
            </a:r>
            <a:r>
              <a:rPr lang="en-US" sz="1600" dirty="0">
                <a:latin typeface="Bookman Old Style" panose="02050604050505020204" pitchFamily="18" charset="0"/>
              </a:rPr>
              <a:t>802</a:t>
            </a:r>
            <a:r>
              <a:rPr lang="en-US" sz="1600" b="0" i="0" dirty="0">
                <a:effectLst/>
                <a:latin typeface="Bookman Old Style" panose="02050604050505020204" pitchFamily="18" charset="0"/>
              </a:rPr>
              <a:t>. Κα</a:t>
            </a:r>
            <a:r>
              <a:rPr lang="en-US" sz="1600" b="0" i="0" dirty="0" err="1">
                <a:effectLst/>
                <a:latin typeface="Bookman Old Style" panose="02050604050505020204" pitchFamily="18" charset="0"/>
              </a:rPr>
              <a:t>τά</a:t>
            </a:r>
            <a:r>
              <a:rPr lang="en-US" sz="1600" b="0" i="0" dirty="0">
                <a:effectLst/>
                <a:latin typeface="Bookman Old Style" panose="02050604050505020204" pitchFamily="18" charset="0"/>
              </a:rPr>
              <a:t> </a:t>
            </a:r>
            <a:r>
              <a:rPr lang="en-US" sz="1600" b="0" i="0" dirty="0" err="1">
                <a:effectLst/>
                <a:latin typeface="Bookman Old Style" panose="02050604050505020204" pitchFamily="18" charset="0"/>
              </a:rPr>
              <a:t>τη</a:t>
            </a:r>
            <a:r>
              <a:rPr lang="en-US" sz="1600" b="0" i="0" dirty="0">
                <a:effectLst/>
                <a:latin typeface="Bookman Old Style" panose="02050604050505020204" pitchFamily="18" charset="0"/>
              </a:rPr>
              <a:t> </a:t>
            </a:r>
            <a:r>
              <a:rPr lang="en-US" sz="1600" b="0" i="0" dirty="0" err="1">
                <a:effectLst/>
                <a:latin typeface="Bookman Old Style" panose="02050604050505020204" pitchFamily="18" charset="0"/>
              </a:rPr>
              <a:t>διάρκει</a:t>
            </a:r>
            <a:r>
              <a:rPr lang="en-US" sz="1600" b="0" i="0" dirty="0">
                <a:effectLst/>
                <a:latin typeface="Bookman Old Style" panose="02050604050505020204" pitchFamily="18" charset="0"/>
              </a:rPr>
              <a:t>α της αντιβασιλείας της, ασκούσε η ίδια αποκλειστικά σχεδόν την εξουσία. </a:t>
            </a:r>
            <a:r>
              <a:rPr lang="en-US" sz="1600" b="0" i="0" dirty="0" err="1">
                <a:effectLst/>
                <a:latin typeface="Bookman Old Style" panose="02050604050505020204" pitchFamily="18" charset="0"/>
              </a:rPr>
              <a:t>Το</a:t>
            </a:r>
            <a:r>
              <a:rPr lang="en-US" sz="1600" b="0" i="0" dirty="0">
                <a:effectLst/>
                <a:latin typeface="Bookman Old Style" panose="02050604050505020204" pitchFamily="18" charset="0"/>
              </a:rPr>
              <a:t> </a:t>
            </a:r>
            <a:r>
              <a:rPr lang="en-US" sz="1600" b="0" i="0" dirty="0" err="1">
                <a:effectLst/>
                <a:latin typeface="Bookman Old Style" panose="02050604050505020204" pitchFamily="18" charset="0"/>
              </a:rPr>
              <a:t>όνομά</a:t>
            </a:r>
            <a:r>
              <a:rPr lang="en-US" sz="1600" b="0" i="0" dirty="0">
                <a:effectLst/>
                <a:latin typeface="Bookman Old Style" panose="02050604050505020204" pitchFamily="18" charset="0"/>
              </a:rPr>
              <a:t> </a:t>
            </a:r>
            <a:r>
              <a:rPr lang="en-US" sz="1600" b="0" i="0" dirty="0" err="1">
                <a:effectLst/>
                <a:latin typeface="Bookman Old Style" panose="02050604050505020204" pitchFamily="18" charset="0"/>
              </a:rPr>
              <a:t>της</a:t>
            </a:r>
            <a:r>
              <a:rPr lang="en-US" sz="1600" b="0" i="0" dirty="0">
                <a:effectLst/>
                <a:latin typeface="Bookman Old Style" panose="02050604050505020204" pitchFamily="18" charset="0"/>
              </a:rPr>
              <a:t> </a:t>
            </a:r>
            <a:r>
              <a:rPr lang="en-US" sz="1600" b="0" i="0" dirty="0" err="1">
                <a:effectLst/>
                <a:latin typeface="Bookman Old Style" panose="02050604050505020204" pitchFamily="18" charset="0"/>
              </a:rPr>
              <a:t>είν</a:t>
            </a:r>
            <a:r>
              <a:rPr lang="en-US" sz="1600" b="0" i="0" dirty="0">
                <a:effectLst/>
                <a:latin typeface="Bookman Old Style" panose="02050604050505020204" pitchFamily="18" charset="0"/>
              </a:rPr>
              <a:t>αι συνδεδεμένο με την πρώτη αναστήλωση των εικόνων, που θεσπίστηκε από τη Ζ΄ Οικουμενική Σύνοδο και με την τύφλωση του γιου της, που διατάχθηκε από την ίδια.</a:t>
            </a:r>
            <a:endParaRPr lang="en-US" sz="1600" dirty="0">
              <a:latin typeface="Bookman Old Style" panose="02050604050505020204" pitchFamily="18" charset="0"/>
            </a:endParaRPr>
          </a:p>
        </p:txBody>
      </p:sp>
    </p:spTree>
    <p:extLst>
      <p:ext uri="{BB962C8B-B14F-4D97-AF65-F5344CB8AC3E}">
        <p14:creationId xmlns:p14="http://schemas.microsoft.com/office/powerpoint/2010/main" xmlns="" val="3104327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xmlns="" id="{04B7AC44-1B7B-4F09-9AA4-3DFDEC57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035" name="Rectangle 1034">
            <a:extLst>
              <a:ext uri="{FF2B5EF4-FFF2-40B4-BE49-F238E27FC236}">
                <a16:creationId xmlns:a16="http://schemas.microsoft.com/office/drawing/2014/main" xmlns="" id="{6683E473-94FF-4ACE-9433-1F14799E8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037" name="Rectangle 1036">
            <a:extLst>
              <a:ext uri="{FF2B5EF4-FFF2-40B4-BE49-F238E27FC236}">
                <a16:creationId xmlns:a16="http://schemas.microsoft.com/office/drawing/2014/main" xmlns="" id="{4E9EDDFA-8F05-462B-8D3E-5B9C4FBC73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4. Anna Komnene — Europe's First Female Historian — Lost Ladies of Lit ...">
            <a:extLst>
              <a:ext uri="{FF2B5EF4-FFF2-40B4-BE49-F238E27FC236}">
                <a16:creationId xmlns:a16="http://schemas.microsoft.com/office/drawing/2014/main" xmlns="" id="{C8815EEF-B933-D75D-16DA-994A9C3E493D}"/>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727654" y="1758165"/>
            <a:ext cx="5367165" cy="3354478"/>
          </a:xfrm>
          <a:prstGeom prst="rect">
            <a:avLst/>
          </a:prstGeom>
          <a:noFill/>
          <a:extLst>
            <a:ext uri="{909E8E84-426E-40DD-AFC4-6F175D3DCCD1}">
              <a14:hiddenFill xmlns:a14="http://schemas.microsoft.com/office/drawing/2010/main" xmlns="">
                <a:solidFill>
                  <a:srgbClr val="FFFFFF"/>
                </a:solidFill>
              </a14:hiddenFill>
            </a:ext>
          </a:extLst>
        </p:spPr>
      </p:pic>
      <p:sp>
        <p:nvSpPr>
          <p:cNvPr id="1039" name="Rectangle 1038">
            <a:extLst>
              <a:ext uri="{FF2B5EF4-FFF2-40B4-BE49-F238E27FC236}">
                <a16:creationId xmlns:a16="http://schemas.microsoft.com/office/drawing/2014/main" xmlns="" id="{143F9A23-3237-4ED6-A1E9-C0E6530E05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C63CD46D-4335-4BA4-842A-BF835A99CB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AB7EB68-2583-C3E2-7561-F24EBE12272A}"/>
              </a:ext>
            </a:extLst>
          </p:cNvPr>
          <p:cNvSpPr>
            <a:spLocks noGrp="1"/>
          </p:cNvSpPr>
          <p:nvPr>
            <p:ph type="title"/>
          </p:nvPr>
        </p:nvSpPr>
        <p:spPr>
          <a:xfrm>
            <a:off x="7064082" y="642594"/>
            <a:ext cx="4472921" cy="1371600"/>
          </a:xfrm>
        </p:spPr>
        <p:txBody>
          <a:bodyPr vert="horz" lIns="91440" tIns="45720" rIns="91440" bIns="45720" rtlCol="0" anchor="ctr">
            <a:normAutofit/>
          </a:bodyPr>
          <a:lstStyle/>
          <a:p>
            <a:r>
              <a:rPr lang="en-US" sz="4400" dirty="0">
                <a:latin typeface="Bookman Old Style" panose="02050604050505020204" pitchFamily="18" charset="0"/>
              </a:rPr>
              <a:t>Η ΑΝΝΑ Η ΚΟΜΝΗΝΗ</a:t>
            </a:r>
          </a:p>
        </p:txBody>
      </p:sp>
      <p:sp>
        <p:nvSpPr>
          <p:cNvPr id="3" name="Content Placeholder 2">
            <a:extLst>
              <a:ext uri="{FF2B5EF4-FFF2-40B4-BE49-F238E27FC236}">
                <a16:creationId xmlns:a16="http://schemas.microsoft.com/office/drawing/2014/main" xmlns="" id="{C3341117-8C76-8E96-519E-27697926912B}"/>
              </a:ext>
            </a:extLst>
          </p:cNvPr>
          <p:cNvSpPr>
            <a:spLocks noGrp="1"/>
          </p:cNvSpPr>
          <p:nvPr>
            <p:ph sz="half" idx="1"/>
          </p:nvPr>
        </p:nvSpPr>
        <p:spPr>
          <a:xfrm>
            <a:off x="7064082" y="2103120"/>
            <a:ext cx="4472922" cy="3931920"/>
          </a:xfrm>
        </p:spPr>
        <p:txBody>
          <a:bodyPr vert="horz" lIns="91440" tIns="45720" rIns="91440" bIns="45720" rtlCol="0">
            <a:normAutofit lnSpcReduction="10000"/>
          </a:bodyPr>
          <a:lstStyle/>
          <a:p>
            <a:pPr>
              <a:lnSpc>
                <a:spcPct val="100000"/>
              </a:lnSpc>
            </a:pPr>
            <a:r>
              <a:rPr lang="en-US" sz="2000" b="0" i="0" dirty="0">
                <a:effectLst/>
                <a:latin typeface="Bookman Old Style" panose="02050604050505020204" pitchFamily="18" charset="0"/>
              </a:rPr>
              <a:t>Η </a:t>
            </a:r>
            <a:r>
              <a:rPr lang="en-US" sz="2000" b="1" i="0" dirty="0" err="1">
                <a:effectLst/>
                <a:latin typeface="Bookman Old Style" panose="02050604050505020204" pitchFamily="18" charset="0"/>
              </a:rPr>
              <a:t>Άνν</a:t>
            </a:r>
            <a:r>
              <a:rPr lang="en-US" sz="2000" b="1" i="0" dirty="0">
                <a:effectLst/>
                <a:latin typeface="Bookman Old Style" panose="02050604050505020204" pitchFamily="18" charset="0"/>
              </a:rPr>
              <a:t>α Κομνηνή</a:t>
            </a:r>
            <a:r>
              <a:rPr lang="en-US" sz="2000" b="0" i="0" dirty="0">
                <a:effectLst/>
                <a:latin typeface="Bookman Old Style" panose="02050604050505020204" pitchFamily="18" charset="0"/>
              </a:rPr>
              <a:t> (</a:t>
            </a:r>
            <a:r>
              <a:rPr lang="en-US" sz="2000" dirty="0">
                <a:latin typeface="Bookman Old Style" panose="02050604050505020204" pitchFamily="18" charset="0"/>
              </a:rPr>
              <a:t>1 Δεκεμβρίου</a:t>
            </a:r>
            <a:r>
              <a:rPr lang="en-US" sz="2000" b="0" i="0" dirty="0">
                <a:effectLst/>
                <a:latin typeface="Bookman Old Style" panose="02050604050505020204" pitchFamily="18" charset="0"/>
              </a:rPr>
              <a:t> </a:t>
            </a:r>
            <a:r>
              <a:rPr lang="en-US" sz="2000" dirty="0">
                <a:latin typeface="Bookman Old Style" panose="02050604050505020204" pitchFamily="18" charset="0"/>
              </a:rPr>
              <a:t>1083</a:t>
            </a:r>
            <a:r>
              <a:rPr lang="en-US" sz="2000" b="0" i="0" dirty="0">
                <a:effectLst/>
                <a:latin typeface="Bookman Old Style" panose="02050604050505020204" pitchFamily="18" charset="0"/>
              </a:rPr>
              <a:t> – </a:t>
            </a:r>
            <a:r>
              <a:rPr lang="en-US" sz="2000" dirty="0">
                <a:latin typeface="Bookman Old Style" panose="02050604050505020204" pitchFamily="18" charset="0"/>
              </a:rPr>
              <a:t>1153</a:t>
            </a:r>
            <a:r>
              <a:rPr lang="en-US" sz="2000" b="0" i="0" dirty="0">
                <a:effectLst/>
                <a:latin typeface="Bookman Old Style" panose="02050604050505020204" pitchFamily="18" charset="0"/>
              </a:rPr>
              <a:t>) ήταν </a:t>
            </a:r>
            <a:r>
              <a:rPr lang="en-US" sz="2000" dirty="0">
                <a:latin typeface="Bookman Old Style" panose="02050604050505020204" pitchFamily="18" charset="0"/>
              </a:rPr>
              <a:t>Βυζαντινή</a:t>
            </a:r>
            <a:r>
              <a:rPr lang="en-US" sz="2000" b="0" i="0" dirty="0">
                <a:effectLst/>
                <a:latin typeface="Bookman Old Style" panose="02050604050505020204" pitchFamily="18" charset="0"/>
              </a:rPr>
              <a:t> πριγκίπισσα, </a:t>
            </a:r>
            <a:r>
              <a:rPr lang="en-US" sz="2000" dirty="0">
                <a:latin typeface="Bookman Old Style" panose="02050604050505020204" pitchFamily="18" charset="0"/>
              </a:rPr>
              <a:t>ιστορικός</a:t>
            </a:r>
            <a:r>
              <a:rPr lang="en-US" sz="2000" b="0" i="0" dirty="0">
                <a:effectLst/>
                <a:latin typeface="Bookman Old Style" panose="02050604050505020204" pitchFamily="18" charset="0"/>
              </a:rPr>
              <a:t> και ιατρός, από τις σημαντικότερες μορφές της πνευματικής ζωής της αυτοκρατορίας κατά τον 12ο αιώνα, κόρη και πρωτότοκο παιδί του Βυζαντινού αυτοκράτορα </a:t>
            </a:r>
            <a:r>
              <a:rPr lang="en-US" sz="2000" dirty="0">
                <a:latin typeface="Bookman Old Style" panose="02050604050505020204" pitchFamily="18" charset="0"/>
              </a:rPr>
              <a:t>Αλέξιου Α΄ Κομνηνού</a:t>
            </a:r>
            <a:r>
              <a:rPr lang="en-US" sz="2000" b="0" i="0" dirty="0">
                <a:effectLst/>
                <a:latin typeface="Bookman Old Style" panose="02050604050505020204" pitchFamily="18" charset="0"/>
              </a:rPr>
              <a:t> και της αυτοκράτειρας </a:t>
            </a:r>
            <a:r>
              <a:rPr lang="en-US" sz="2000" dirty="0">
                <a:latin typeface="Bookman Old Style" panose="02050604050505020204" pitchFamily="18" charset="0"/>
              </a:rPr>
              <a:t>Ειρήνης Δούκαινας</a:t>
            </a:r>
            <a:r>
              <a:rPr lang="en-US" sz="2000" b="0" i="0" dirty="0">
                <a:effectLst/>
                <a:latin typeface="Bookman Old Style" panose="02050604050505020204" pitchFamily="18" charset="0"/>
              </a:rPr>
              <a:t>. </a:t>
            </a:r>
            <a:r>
              <a:rPr lang="en-US" sz="2000" b="0" i="0" dirty="0" err="1">
                <a:effectLst/>
                <a:latin typeface="Bookman Old Style" panose="02050604050505020204" pitchFamily="18" charset="0"/>
              </a:rPr>
              <a:t>Θεωρείτ</a:t>
            </a:r>
            <a:r>
              <a:rPr lang="en-US" sz="2000" b="0" i="0" dirty="0">
                <a:effectLst/>
                <a:latin typeface="Bookman Old Style" panose="02050604050505020204" pitchFamily="18" charset="0"/>
              </a:rPr>
              <a:t>αι η πρώτη γυναίκα ιστορικός</a:t>
            </a:r>
            <a:endParaRPr lang="en-US" sz="2000" dirty="0">
              <a:latin typeface="Bookman Old Style" panose="02050604050505020204" pitchFamily="18" charset="0"/>
            </a:endParaRPr>
          </a:p>
        </p:txBody>
      </p:sp>
    </p:spTree>
    <p:extLst>
      <p:ext uri="{BB962C8B-B14F-4D97-AF65-F5344CB8AC3E}">
        <p14:creationId xmlns:p14="http://schemas.microsoft.com/office/powerpoint/2010/main" xmlns="" val="3569187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60">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Rectangle 6161">
            <a:extLst>
              <a:ext uri="{FF2B5EF4-FFF2-40B4-BE49-F238E27FC236}">
                <a16:creationId xmlns:a16="http://schemas.microsoft.com/office/drawing/2014/main" xmlns="" id="{4EC7E010-C712-408D-9787-0842AFC9F4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6163" name="Rectangle 6162">
            <a:extLst>
              <a:ext uri="{FF2B5EF4-FFF2-40B4-BE49-F238E27FC236}">
                <a16:creationId xmlns:a16="http://schemas.microsoft.com/office/drawing/2014/main" xmlns="" id="{0503FCEF-A9BA-4991-9220-E36615FB8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6164" name="Rectangle 6163">
            <a:extLst>
              <a:ext uri="{FF2B5EF4-FFF2-40B4-BE49-F238E27FC236}">
                <a16:creationId xmlns:a16="http://schemas.microsoft.com/office/drawing/2014/main" xmlns="" id="{A069235B-22DB-4231-8291-D64DA2CDEB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6146" name="Picture 2" descr="A group of women wearing ancient clothing&#10;&#10;Description automatically generated">
            <a:extLst>
              <a:ext uri="{FF2B5EF4-FFF2-40B4-BE49-F238E27FC236}">
                <a16:creationId xmlns:a16="http://schemas.microsoft.com/office/drawing/2014/main" xmlns="" id="{D9B5D345-8588-83E4-5AF8-DC537789A158}"/>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411062" y="794269"/>
            <a:ext cx="7369876" cy="52694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75093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xmlns=""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xmlns=""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xmlns=""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xmlns=""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xmlns="" id="{B66F8A2C-B8CF-4B20-9A73-2ADCF63027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ectangle 51">
            <a:extLst>
              <a:ext uri="{FF2B5EF4-FFF2-40B4-BE49-F238E27FC236}">
                <a16:creationId xmlns:a16="http://schemas.microsoft.com/office/drawing/2014/main" xmlns="" id="{B5DD78E9-DE0D-47AF-A0DB-F475221E3D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54" name="Rectangle 53">
            <a:extLst>
              <a:ext uri="{FF2B5EF4-FFF2-40B4-BE49-F238E27FC236}">
                <a16:creationId xmlns:a16="http://schemas.microsoft.com/office/drawing/2014/main" xmlns="" id="{A118D329-2010-4A15-B57C-429FFAE35B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7052" y="777240"/>
            <a:ext cx="10597896" cy="5303520"/>
          </a:xfrm>
          <a:prstGeom prst="rect">
            <a:avLst/>
          </a:prstGeom>
          <a:solidFill>
            <a:schemeClr val="bg1">
              <a:lumMod val="85000"/>
              <a:lumOff val="15000"/>
            </a:schemeClr>
          </a:solidFill>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xmlns="" id="{2CF66261-53F7-5A46-F2D4-89F6897106F5}"/>
              </a:ext>
            </a:extLst>
          </p:cNvPr>
          <p:cNvSpPr>
            <a:spLocks noGrp="1"/>
          </p:cNvSpPr>
          <p:nvPr>
            <p:ph type="title"/>
          </p:nvPr>
        </p:nvSpPr>
        <p:spPr>
          <a:xfrm>
            <a:off x="1263520" y="1272800"/>
            <a:ext cx="6544620" cy="4312402"/>
          </a:xfrm>
        </p:spPr>
        <p:txBody>
          <a:bodyPr vert="horz" lIns="91440" tIns="45720" rIns="91440" bIns="45720" rtlCol="0" anchor="ctr">
            <a:normAutofit fontScale="90000"/>
          </a:bodyPr>
          <a:lstStyle/>
          <a:p>
            <a:pPr marL="342900" indent="-342900" algn="ctr">
              <a:lnSpc>
                <a:spcPct val="83000"/>
              </a:lnSpc>
            </a:pPr>
            <a:r>
              <a:rPr lang="en-US" sz="2700" cap="all" spc="-100" dirty="0" err="1">
                <a:solidFill>
                  <a:schemeClr val="tx1"/>
                </a:solidFill>
              </a:rPr>
              <a:t>Γι</a:t>
            </a:r>
            <a:r>
              <a:rPr lang="en-US" sz="2700" cap="all" spc="-100" dirty="0">
                <a:solidFill>
                  <a:schemeClr val="tx1"/>
                </a:solidFill>
              </a:rPr>
              <a:t>α έναν βασιλιά, ο θάνατος είναι καλύτερος από την εκθρόνιση</a:t>
            </a:r>
            <a:br>
              <a:rPr lang="en-US" sz="2700" cap="all" spc="-100" dirty="0">
                <a:solidFill>
                  <a:schemeClr val="tx1"/>
                </a:solidFill>
              </a:rPr>
            </a:br>
            <a:r>
              <a:rPr lang="en-US" sz="2700" cap="all" spc="-100" dirty="0">
                <a:solidFill>
                  <a:schemeClr val="tx1"/>
                </a:solidFill>
              </a:rPr>
              <a:t>και την εξορία. ~ </a:t>
            </a:r>
            <a:r>
              <a:rPr lang="en-US" sz="2700" cap="all" spc="-100" dirty="0" err="1">
                <a:solidFill>
                  <a:schemeClr val="tx1"/>
                </a:solidFill>
              </a:rPr>
              <a:t>Θεοδώρ</a:t>
            </a:r>
            <a:r>
              <a:rPr lang="en-US" sz="2700" cap="all" spc="-100" dirty="0">
                <a:solidFill>
                  <a:schemeClr val="tx1"/>
                </a:solidFill>
              </a:rPr>
              <a:t>α</a:t>
            </a:r>
            <a:br>
              <a:rPr lang="en-US" sz="2700" cap="all" spc="-100" dirty="0">
                <a:solidFill>
                  <a:schemeClr val="tx1"/>
                </a:solidFill>
              </a:rPr>
            </a:br>
            <a:r>
              <a:rPr lang="en-US" sz="2700" cap="all" spc="-100" dirty="0">
                <a:solidFill>
                  <a:schemeClr val="tx1"/>
                </a:solidFill>
              </a:rPr>
              <a:t/>
            </a:r>
            <a:br>
              <a:rPr lang="en-US" sz="2700" cap="all" spc="-100" dirty="0">
                <a:solidFill>
                  <a:schemeClr val="tx1"/>
                </a:solidFill>
              </a:rPr>
            </a:br>
            <a:r>
              <a:rPr lang="en-US" sz="2700" cap="all" spc="-100" dirty="0">
                <a:solidFill>
                  <a:schemeClr val="tx1"/>
                </a:solidFill>
              </a:rPr>
              <a:t>Είναι κρίμα που τόσο συχνά πετυχαίνουμε στην προσπάθειά μας να αξίζουμε ο ένας τον άλλον ~ Ειρήνη</a:t>
            </a:r>
            <a:br>
              <a:rPr lang="en-US" sz="2700" cap="all" spc="-100" dirty="0">
                <a:solidFill>
                  <a:schemeClr val="tx1"/>
                </a:solidFill>
              </a:rPr>
            </a:br>
            <a:r>
              <a:rPr lang="en-US" sz="2700" cap="all" spc="-100" dirty="0">
                <a:solidFill>
                  <a:schemeClr val="tx1"/>
                </a:solidFill>
              </a:rPr>
              <a:t/>
            </a:r>
            <a:br>
              <a:rPr lang="en-US" sz="2700" cap="all" spc="-100" dirty="0">
                <a:solidFill>
                  <a:schemeClr val="tx1"/>
                </a:solidFill>
              </a:rPr>
            </a:br>
            <a:r>
              <a:rPr lang="en-US" sz="2700" cap="all" spc="-100" dirty="0">
                <a:solidFill>
                  <a:schemeClr val="tx1"/>
                </a:solidFill>
              </a:rPr>
              <a:t>Ο χρόνος, στην ακαταμάχητη και απρόσεκτη ροή του, κουβαλάει στο πάτωμά του όλα τα δημιουργήματα και τα πνίγει στα βάθη του σκοταδιού. ~</a:t>
            </a:r>
            <a:r>
              <a:rPr lang="en-US" sz="2700" cap="all" spc="-100" dirty="0" err="1">
                <a:solidFill>
                  <a:schemeClr val="tx1"/>
                </a:solidFill>
              </a:rPr>
              <a:t>Άνν</a:t>
            </a:r>
            <a:r>
              <a:rPr lang="en-US" sz="2700" cap="all" spc="-100" dirty="0">
                <a:solidFill>
                  <a:schemeClr val="tx1"/>
                </a:solidFill>
              </a:rPr>
              <a:t>α Κομνηνή</a:t>
            </a:r>
          </a:p>
        </p:txBody>
      </p:sp>
      <p:cxnSp>
        <p:nvCxnSpPr>
          <p:cNvPr id="56" name="Straight Connector 55">
            <a:extLst>
              <a:ext uri="{FF2B5EF4-FFF2-40B4-BE49-F238E27FC236}">
                <a16:creationId xmlns:a16="http://schemas.microsoft.com/office/drawing/2014/main" xmlns="" id="{994262BC-EE98-4BD6-82DB-4955E8DCC2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0106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EB72A9B-FD82-4F09-BF1E-D39311D3A0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D39B371-6E4E-4070-AB4E-4D788405A5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xmlns="" id="{B937DAED-8BFE-4563-BB45-B5E554D70A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xmlns="" id="{872AA2E8-0AD9-4238-F3AC-093C6B2A95F4}"/>
              </a:ext>
            </a:extLst>
          </p:cNvPr>
          <p:cNvSpPr>
            <a:spLocks noGrp="1"/>
          </p:cNvSpPr>
          <p:nvPr>
            <p:ph type="title"/>
          </p:nvPr>
        </p:nvSpPr>
        <p:spPr>
          <a:xfrm>
            <a:off x="1066800" y="642594"/>
            <a:ext cx="10058400" cy="1371600"/>
          </a:xfrm>
        </p:spPr>
        <p:txBody>
          <a:bodyPr>
            <a:normAutofit/>
          </a:bodyPr>
          <a:lstStyle/>
          <a:p>
            <a:pPr algn="ctr"/>
            <a:r>
              <a:rPr lang="en-US" dirty="0"/>
              <a:t>FUN FACTS</a:t>
            </a:r>
            <a:endParaRPr lang="en-US"/>
          </a:p>
        </p:txBody>
      </p:sp>
      <p:graphicFrame>
        <p:nvGraphicFramePr>
          <p:cNvPr id="5" name="Content Placeholder 2">
            <a:extLst>
              <a:ext uri="{FF2B5EF4-FFF2-40B4-BE49-F238E27FC236}">
                <a16:creationId xmlns:a16="http://schemas.microsoft.com/office/drawing/2014/main" xmlns="" id="{8DB2C787-2AFA-1804-E4D1-43F7233E34B2}"/>
              </a:ext>
            </a:extLst>
          </p:cNvPr>
          <p:cNvGraphicFramePr>
            <a:graphicFrameLocks noGrp="1"/>
          </p:cNvGraphicFramePr>
          <p:nvPr>
            <p:ph idx="1"/>
            <p:extLst>
              <p:ext uri="{D42A27DB-BD31-4B8C-83A1-F6EECF244321}">
                <p14:modId xmlns:p14="http://schemas.microsoft.com/office/powerpoint/2010/main" xmlns="" val="3690502163"/>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4012169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xmlns=""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4" name="Rectangle 13">
            <a:extLst>
              <a:ext uri="{FF2B5EF4-FFF2-40B4-BE49-F238E27FC236}">
                <a16:creationId xmlns:a16="http://schemas.microsoft.com/office/drawing/2014/main" xmlns=""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1" name="Rectangle 20">
            <a:extLst>
              <a:ext uri="{FF2B5EF4-FFF2-40B4-BE49-F238E27FC236}">
                <a16:creationId xmlns:a16="http://schemas.microsoft.com/office/drawing/2014/main" xmlns="" id="{B645BD8A-B13F-463A-9101-4FB883F064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94003B42-F17E-473C-9366-9369C04711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5" name="Rectangle 24">
            <a:extLst>
              <a:ext uri="{FF2B5EF4-FFF2-40B4-BE49-F238E27FC236}">
                <a16:creationId xmlns:a16="http://schemas.microsoft.com/office/drawing/2014/main" xmlns="" id="{149DDF01-2EFB-49D0-864E-0CE29F33A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solidFill>
            <a:schemeClr val="accent1"/>
          </a:solidFill>
          <a:ln w="6350"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xmlns="" id="{BD5E80AA-BDCA-C44E-BD09-F093ACFD7DDB}"/>
              </a:ext>
            </a:extLst>
          </p:cNvPr>
          <p:cNvSpPr>
            <a:spLocks noGrp="1"/>
          </p:cNvSpPr>
          <p:nvPr>
            <p:ph type="title"/>
          </p:nvPr>
        </p:nvSpPr>
        <p:spPr>
          <a:xfrm>
            <a:off x="1209040" y="1754659"/>
            <a:ext cx="9860547" cy="3005463"/>
          </a:xfrm>
        </p:spPr>
        <p:txBody>
          <a:bodyPr vert="horz" lIns="91440" tIns="45720" rIns="91440" bIns="45720" rtlCol="0" anchor="ctr">
            <a:normAutofit/>
          </a:bodyPr>
          <a:lstStyle/>
          <a:p>
            <a:r>
              <a:rPr lang="en-US" dirty="0" err="1">
                <a:solidFill>
                  <a:srgbClr val="FFFFFF"/>
                </a:solidFill>
                <a:latin typeface="Bookman Old Style" panose="02050604050505020204" pitchFamily="18" charset="0"/>
              </a:rPr>
              <a:t>τελος</a:t>
            </a:r>
            <a:endParaRPr lang="en-US" dirty="0">
              <a:solidFill>
                <a:srgbClr val="FFFFFF"/>
              </a:solidFill>
              <a:latin typeface="Bookman Old Style" panose="02050604050505020204" pitchFamily="18" charset="0"/>
            </a:endParaRPr>
          </a:p>
        </p:txBody>
      </p:sp>
      <p:sp>
        <p:nvSpPr>
          <p:cNvPr id="3" name="Text Placeholder 2">
            <a:extLst>
              <a:ext uri="{FF2B5EF4-FFF2-40B4-BE49-F238E27FC236}">
                <a16:creationId xmlns:a16="http://schemas.microsoft.com/office/drawing/2014/main" xmlns="" id="{874C3917-0EB0-E94C-C60C-9F04D0EF9CB3}"/>
              </a:ext>
            </a:extLst>
          </p:cNvPr>
          <p:cNvSpPr>
            <a:spLocks noGrp="1"/>
          </p:cNvSpPr>
          <p:nvPr>
            <p:ph type="body" idx="1"/>
          </p:nvPr>
        </p:nvSpPr>
        <p:spPr>
          <a:xfrm>
            <a:off x="1209039" y="4240924"/>
            <a:ext cx="9860547" cy="1392112"/>
          </a:xfrm>
        </p:spPr>
        <p:txBody>
          <a:bodyPr vert="horz" lIns="91440" tIns="45720" rIns="91440" bIns="45720" rtlCol="0">
            <a:normAutofit/>
          </a:bodyPr>
          <a:lstStyle/>
          <a:p>
            <a:pPr>
              <a:lnSpc>
                <a:spcPct val="100000"/>
              </a:lnSpc>
              <a:spcBef>
                <a:spcPts val="0"/>
              </a:spcBef>
              <a:spcAft>
                <a:spcPts val="600"/>
              </a:spcAft>
            </a:pPr>
            <a:r>
              <a:rPr lang="en-US" sz="3200" spc="80" dirty="0" err="1">
                <a:solidFill>
                  <a:srgbClr val="FFFFFF"/>
                </a:solidFill>
                <a:latin typeface="Bookman Old Style" panose="02050604050505020204" pitchFamily="18" charset="0"/>
              </a:rPr>
              <a:t>Ευχ</a:t>
            </a:r>
            <a:r>
              <a:rPr lang="en-US" sz="3200" spc="80" dirty="0">
                <a:solidFill>
                  <a:srgbClr val="FFFFFF"/>
                </a:solidFill>
                <a:latin typeface="Bookman Old Style" panose="02050604050505020204" pitchFamily="18" charset="0"/>
              </a:rPr>
              <a:t>αριστουμε πολυ για την προσοχή σας</a:t>
            </a:r>
            <a:r>
              <a:rPr lang="el-GR" sz="3200" spc="80" dirty="0">
                <a:solidFill>
                  <a:srgbClr val="FFFFFF"/>
                </a:solidFill>
                <a:latin typeface="Bookman Old Style" panose="02050604050505020204" pitchFamily="18" charset="0"/>
              </a:rPr>
              <a:t>!!</a:t>
            </a:r>
            <a:endParaRPr lang="en-US" sz="3200" spc="80" dirty="0">
              <a:solidFill>
                <a:srgbClr val="FFFFFF"/>
              </a:solidFill>
              <a:latin typeface="Bookman Old Style" panose="02050604050505020204" pitchFamily="18" charset="0"/>
            </a:endParaRPr>
          </a:p>
        </p:txBody>
      </p:sp>
      <p:sp>
        <p:nvSpPr>
          <p:cNvPr id="27" name="Rectangle 26">
            <a:extLst>
              <a:ext uri="{FF2B5EF4-FFF2-40B4-BE49-F238E27FC236}">
                <a16:creationId xmlns:a16="http://schemas.microsoft.com/office/drawing/2014/main" xmlns="" id="{8EEA5BB7-5B71-4B52-AD7F-3BA82A617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446824"/>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xmlns="" id="{2A1BDD5A-B952-463D-8BF6-F89EC6F21C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A2C2EF86-4721-4AC5-AC3A-5343FE12BA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42A6C7C-49DA-4D7E-9647-1696C74DF8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100664"/>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81190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xmlns=""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4" name="Rectangle 13">
            <a:extLst>
              <a:ext uri="{FF2B5EF4-FFF2-40B4-BE49-F238E27FC236}">
                <a16:creationId xmlns:a16="http://schemas.microsoft.com/office/drawing/2014/main" xmlns=""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1" name="Rectangle 20">
            <a:extLst>
              <a:ext uri="{FF2B5EF4-FFF2-40B4-BE49-F238E27FC236}">
                <a16:creationId xmlns:a16="http://schemas.microsoft.com/office/drawing/2014/main" xmlns="" id="{B645BD8A-B13F-463A-9101-4FB883F064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94003B42-F17E-473C-9366-9369C04711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5" name="Rectangle 24">
            <a:extLst>
              <a:ext uri="{FF2B5EF4-FFF2-40B4-BE49-F238E27FC236}">
                <a16:creationId xmlns:a16="http://schemas.microsoft.com/office/drawing/2014/main" xmlns="" id="{149DDF01-2EFB-49D0-864E-0CE29F33A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solidFill>
            <a:schemeClr val="accent1"/>
          </a:solidFill>
          <a:ln w="6350"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xmlns="" id="{99198B68-427B-AFEC-CAFF-0DCB3463DB04}"/>
              </a:ext>
            </a:extLst>
          </p:cNvPr>
          <p:cNvSpPr>
            <a:spLocks noGrp="1"/>
          </p:cNvSpPr>
          <p:nvPr>
            <p:ph type="title"/>
          </p:nvPr>
        </p:nvSpPr>
        <p:spPr>
          <a:xfrm>
            <a:off x="1209040" y="1754659"/>
            <a:ext cx="9860547" cy="3005463"/>
          </a:xfrm>
        </p:spPr>
        <p:txBody>
          <a:bodyPr vert="horz" lIns="91440" tIns="45720" rIns="91440" bIns="45720" rtlCol="0" anchor="ctr">
            <a:normAutofit/>
          </a:bodyPr>
          <a:lstStyle/>
          <a:p>
            <a:r>
              <a:rPr lang="en-US" dirty="0">
                <a:solidFill>
                  <a:srgbClr val="FFFFFF"/>
                </a:solidFill>
                <a:latin typeface="Bookman Old Style" panose="02050604050505020204" pitchFamily="18" charset="0"/>
              </a:rPr>
              <a:t>ΓΕΝΙΚΕΣ ΠΛΗΡΟΦΟΡΙΕΣ</a:t>
            </a:r>
          </a:p>
        </p:txBody>
      </p:sp>
      <p:sp>
        <p:nvSpPr>
          <p:cNvPr id="27" name="Rectangle 26">
            <a:extLst>
              <a:ext uri="{FF2B5EF4-FFF2-40B4-BE49-F238E27FC236}">
                <a16:creationId xmlns:a16="http://schemas.microsoft.com/office/drawing/2014/main" xmlns="" id="{8EEA5BB7-5B71-4B52-AD7F-3BA82A617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446824"/>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xmlns="" id="{2A1BDD5A-B952-463D-8BF6-F89EC6F21C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A2C2EF86-4721-4AC5-AC3A-5343FE12BA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42A6C7C-49DA-4D7E-9647-1696C74DF8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100664"/>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9252409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xmlns="" id="{04B7AC44-1B7B-4F09-9AA4-3DFDEC57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035" name="Rectangle 1034">
            <a:extLst>
              <a:ext uri="{FF2B5EF4-FFF2-40B4-BE49-F238E27FC236}">
                <a16:creationId xmlns:a16="http://schemas.microsoft.com/office/drawing/2014/main" xmlns="" id="{6683E473-94FF-4ACE-9433-1F14799E8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037" name="Rectangle 1036">
            <a:extLst>
              <a:ext uri="{FF2B5EF4-FFF2-40B4-BE49-F238E27FC236}">
                <a16:creationId xmlns:a16="http://schemas.microsoft.com/office/drawing/2014/main" xmlns="" id="{0BBB6B01-5B73-410C-B70E-8CF2FA470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039" name="Rectangle 1038">
            <a:extLst>
              <a:ext uri="{FF2B5EF4-FFF2-40B4-BE49-F238E27FC236}">
                <a16:creationId xmlns:a16="http://schemas.microsoft.com/office/drawing/2014/main" xmlns="" id="{8712F587-12D0-435C-8E3F-F44C36EE7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1026" name="Picture 2" descr="Image result for γυναικεα στην βυζαντινη εποχη">
            <a:extLst>
              <a:ext uri="{FF2B5EF4-FFF2-40B4-BE49-F238E27FC236}">
                <a16:creationId xmlns:a16="http://schemas.microsoft.com/office/drawing/2014/main" xmlns="" id="{D35FE8A5-0C57-4390-BAB8-899ADEDD7A4B}"/>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1598107" y="1206900"/>
            <a:ext cx="3628736" cy="446236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a:extLst>
              <a:ext uri="{FF2B5EF4-FFF2-40B4-BE49-F238E27FC236}">
                <a16:creationId xmlns:a16="http://schemas.microsoft.com/office/drawing/2014/main" xmlns="" id="{BEA36980-43C3-275A-594C-D7A68F590CB6}"/>
              </a:ext>
            </a:extLst>
          </p:cNvPr>
          <p:cNvSpPr>
            <a:spLocks noGrp="1" noRot="1" noMove="1" noResize="1" noEditPoints="1" noAdjustHandles="1" noChangeArrowheads="1" noChangeShapeType="1"/>
          </p:cNvSpPr>
          <p:nvPr>
            <p:ph sz="half" idx="1"/>
          </p:nvPr>
        </p:nvSpPr>
        <p:spPr>
          <a:xfrm>
            <a:off x="6579450" y="1206900"/>
            <a:ext cx="4957554" cy="4828139"/>
          </a:xfrm>
        </p:spPr>
        <p:txBody>
          <a:bodyPr vert="horz" lIns="91440" tIns="45720" rIns="91440" bIns="45720" rtlCol="0">
            <a:normAutofit fontScale="85000" lnSpcReduction="10000"/>
          </a:bodyPr>
          <a:lstStyle/>
          <a:p>
            <a:pPr marL="0">
              <a:lnSpc>
                <a:spcPct val="100000"/>
              </a:lnSpc>
            </a:pPr>
            <a:r>
              <a:rPr lang="en-US" sz="2800" i="0" dirty="0">
                <a:effectLst/>
                <a:latin typeface="Bookman Old Style" panose="02050604050505020204" pitchFamily="18" charset="0"/>
              </a:rPr>
              <a:t>Η </a:t>
            </a:r>
            <a:r>
              <a:rPr lang="el-GR" sz="2800" dirty="0">
                <a:latin typeface="Bookman Old Style" panose="02050604050505020204" pitchFamily="18" charset="0"/>
              </a:rPr>
              <a:t>ζω</a:t>
            </a:r>
            <a:r>
              <a:rPr lang="el-GR" sz="2800" i="0" dirty="0">
                <a:effectLst/>
                <a:latin typeface="Bookman Old Style" panose="02050604050505020204" pitchFamily="18" charset="0"/>
              </a:rPr>
              <a:t>ή </a:t>
            </a:r>
            <a:r>
              <a:rPr lang="el-GR" sz="2800" dirty="0">
                <a:latin typeface="Bookman Old Style" panose="02050604050505020204" pitchFamily="18" charset="0"/>
              </a:rPr>
              <a:t>μ</a:t>
            </a:r>
            <a:r>
              <a:rPr lang="en-US" sz="2800" i="0" dirty="0">
                <a:effectLst/>
                <a:latin typeface="Bookman Old Style" panose="02050604050505020204" pitchFamily="18" charset="0"/>
              </a:rPr>
              <a:t>ίας γυναίκας στη Βυζαντινή Αυτοκρατορία καθοριζόταν από τους νόμους, αλλά και το δίκαιο που θέσπιζαν οι άνδρες. </a:t>
            </a:r>
            <a:r>
              <a:rPr lang="el-GR" sz="2800" dirty="0">
                <a:latin typeface="Bookman Old Style" panose="02050604050505020204" pitchFamily="18" charset="0"/>
              </a:rPr>
              <a:t>Σε μί</a:t>
            </a:r>
            <a:r>
              <a:rPr lang="en-US" sz="2800" i="0" dirty="0">
                <a:effectLst/>
                <a:latin typeface="Bookman Old Style" panose="02050604050505020204" pitchFamily="18" charset="0"/>
              </a:rPr>
              <a:t>α κοινωνία, όπου οι γυναίκες βρίσκονταν σε θέση κατώτερη από αυτή των ανδρών, υπήρχαν κάποιες ευκαιρίες για αυτές.</a:t>
            </a:r>
            <a:r>
              <a:rPr lang="el-GR" sz="2800" i="0" dirty="0">
                <a:effectLst/>
                <a:latin typeface="Bookman Old Style" panose="02050604050505020204" pitchFamily="18" charset="0"/>
              </a:rPr>
              <a:t>Με την εμφάνιση του Χριστι</a:t>
            </a:r>
            <a:r>
              <a:rPr lang="en-US" sz="2800" i="0" dirty="0">
                <a:effectLst/>
                <a:latin typeface="Bookman Old Style" panose="02050604050505020204" pitchFamily="18" charset="0"/>
              </a:rPr>
              <a:t>α</a:t>
            </a:r>
            <a:r>
              <a:rPr lang="en-US" sz="2800" i="0" dirty="0" err="1">
                <a:effectLst/>
                <a:latin typeface="Bookman Old Style" panose="02050604050505020204" pitchFamily="18" charset="0"/>
              </a:rPr>
              <a:t>νισμού</a:t>
            </a:r>
            <a:r>
              <a:rPr lang="en-US" sz="2800" i="0" dirty="0">
                <a:effectLst/>
                <a:latin typeface="Bookman Old Style" panose="02050604050505020204" pitchFamily="18" charset="0"/>
              </a:rPr>
              <a:t> και την έντονη επίδρασή του, αυτές όλο και περισσότερο κατακτούσαν μία καλύτερη θέση.</a:t>
            </a:r>
            <a:endParaRPr lang="en-US" sz="2800" dirty="0">
              <a:latin typeface="Bookman Old Style" panose="02050604050505020204" pitchFamily="18" charset="0"/>
            </a:endParaRPr>
          </a:p>
        </p:txBody>
      </p:sp>
    </p:spTree>
    <p:extLst>
      <p:ext uri="{BB962C8B-B14F-4D97-AF65-F5344CB8AC3E}">
        <p14:creationId xmlns:p14="http://schemas.microsoft.com/office/powerpoint/2010/main" xmlns="" val="217156142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xmlns=""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4" name="Rectangle 13">
            <a:extLst>
              <a:ext uri="{FF2B5EF4-FFF2-40B4-BE49-F238E27FC236}">
                <a16:creationId xmlns:a16="http://schemas.microsoft.com/office/drawing/2014/main" xmlns=""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1" name="Rectangle 20">
            <a:extLst>
              <a:ext uri="{FF2B5EF4-FFF2-40B4-BE49-F238E27FC236}">
                <a16:creationId xmlns:a16="http://schemas.microsoft.com/office/drawing/2014/main" xmlns="" id="{B645BD8A-B13F-463A-9101-4FB883F064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94003B42-F17E-473C-9366-9369C04711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5" name="Rectangle 24">
            <a:extLst>
              <a:ext uri="{FF2B5EF4-FFF2-40B4-BE49-F238E27FC236}">
                <a16:creationId xmlns:a16="http://schemas.microsoft.com/office/drawing/2014/main" xmlns="" id="{149DDF01-2EFB-49D0-864E-0CE29F33A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solidFill>
            <a:schemeClr val="accent1"/>
          </a:solidFill>
          <a:ln w="6350"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xmlns="" id="{241E5A17-0A70-01E7-6563-C15FAF6FA320}"/>
              </a:ext>
            </a:extLst>
          </p:cNvPr>
          <p:cNvSpPr>
            <a:spLocks noGrp="1"/>
          </p:cNvSpPr>
          <p:nvPr>
            <p:ph type="title"/>
          </p:nvPr>
        </p:nvSpPr>
        <p:spPr>
          <a:xfrm>
            <a:off x="1209040" y="1754659"/>
            <a:ext cx="9860547" cy="3005463"/>
          </a:xfrm>
        </p:spPr>
        <p:txBody>
          <a:bodyPr vert="horz" lIns="91440" tIns="45720" rIns="91440" bIns="45720" rtlCol="0" anchor="ctr">
            <a:normAutofit/>
          </a:bodyPr>
          <a:lstStyle/>
          <a:p>
            <a:r>
              <a:rPr lang="en-US" sz="8000" dirty="0" err="1">
                <a:solidFill>
                  <a:srgbClr val="FFFFFF"/>
                </a:solidFill>
                <a:latin typeface="Bookman Old Style" panose="02050604050505020204" pitchFamily="18" charset="0"/>
              </a:rPr>
              <a:t>Οικογενε</a:t>
            </a:r>
            <a:r>
              <a:rPr lang="el-GR" sz="8000" dirty="0">
                <a:solidFill>
                  <a:srgbClr val="FFFFFF"/>
                </a:solidFill>
                <a:latin typeface="Bookman Old Style" panose="02050604050505020204" pitchFamily="18" charset="0"/>
              </a:rPr>
              <a:t>Ι</a:t>
            </a:r>
            <a:r>
              <a:rPr lang="en-US" sz="8000" dirty="0">
                <a:solidFill>
                  <a:srgbClr val="FFFFFF"/>
                </a:solidFill>
                <a:latin typeface="Bookman Old Style" panose="02050604050505020204" pitchFamily="18" charset="0"/>
              </a:rPr>
              <a:t>α</a:t>
            </a:r>
          </a:p>
        </p:txBody>
      </p:sp>
      <p:sp>
        <p:nvSpPr>
          <p:cNvPr id="27" name="Rectangle 26">
            <a:extLst>
              <a:ext uri="{FF2B5EF4-FFF2-40B4-BE49-F238E27FC236}">
                <a16:creationId xmlns:a16="http://schemas.microsoft.com/office/drawing/2014/main" xmlns="" id="{8EEA5BB7-5B71-4B52-AD7F-3BA82A617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446824"/>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xmlns="" id="{2A1BDD5A-B952-463D-8BF6-F89EC6F21C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A2C2EF86-4721-4AC5-AC3A-5343FE12BA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42A6C7C-49DA-4D7E-9647-1696C74DF8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100664"/>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0287939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09DE232-EA72-D0A6-23A9-A983AEF4B0E7}"/>
              </a:ext>
            </a:extLst>
          </p:cNvPr>
          <p:cNvSpPr>
            <a:spLocks noGrp="1"/>
          </p:cNvSpPr>
          <p:nvPr>
            <p:ph sz="half" idx="1"/>
          </p:nvPr>
        </p:nvSpPr>
        <p:spPr>
          <a:xfrm>
            <a:off x="362607" y="599090"/>
            <a:ext cx="7408422" cy="5864772"/>
          </a:xfrm>
        </p:spPr>
        <p:txBody>
          <a:bodyPr>
            <a:normAutofit/>
          </a:bodyPr>
          <a:lstStyle/>
          <a:p>
            <a:r>
              <a:rPr lang="el-GR" sz="2000" i="0" dirty="0">
                <a:solidFill>
                  <a:srgbClr val="222222"/>
                </a:solidFill>
                <a:effectLst/>
                <a:latin typeface="Bookman Old Style" panose="02050604050505020204" pitchFamily="18" charset="0"/>
              </a:rPr>
              <a:t>Από τη γέννησή της και ύστερα, αποκτά έναν πολύ ενεργό ρόλο μέσα στο σπίτι. Στην αρχή ως κόρη, αργότερα ως σύζυγος και μητέρα. Ένας γάμος προϋπέθετε πάντοτε την απόκτηση τέκνων. Ήταν κοινωνικά μη αποδεκτό ένα ζευγάρι να μην γεννήσει παιδιά και αν αυτό συνέβαινε, στιγμάτιζε την οικογένεια. Είχε το δικαίωμα η γυναίκα να χωρίσει τον άνδρα της σε περίπτωση που δεν ήταν γόνιμος. Όσες, μάλιστα, δεν ήταν δυνατό να μείνουν έγκυοι προσεύχονταν στον Θεό ή σε Αγίους για βοήθεια. Αν και πάλι δεν γεννούσαν, η ευθύνη έπεφτε κατά κανόνα μόνο σε αυτές. Η επιθυμία για παιδί ήταν έντονη από την αρχή και, μάλιστα, είχαν προτίμηση στους άρρενες. Στην περίπτωση των κοριτσιών, όταν έρχονταν στη ζωή, αυτό συνδεόταν άρρηκτα με τη γέννηση μίας Αγίας. Δηλαδή οι πρωτότοκες θεωρείτο ότι θα γίνονταν αγίες. Οι Βυζαντινοί πίστευαν ότι είναι αδικία και ατυχία για την οικογένειά τους να φέρουν στον κόσμο ένα κορίτσι.</a:t>
            </a:r>
            <a:endParaRPr lang="en-US" sz="2000" dirty="0">
              <a:latin typeface="Bookman Old Style" panose="02050604050505020204" pitchFamily="18" charset="0"/>
            </a:endParaRPr>
          </a:p>
        </p:txBody>
      </p:sp>
      <p:pic>
        <p:nvPicPr>
          <p:cNvPr id="2050" name="Picture 2">
            <a:extLst>
              <a:ext uri="{FF2B5EF4-FFF2-40B4-BE49-F238E27FC236}">
                <a16:creationId xmlns:a16="http://schemas.microsoft.com/office/drawing/2014/main" xmlns="" id="{08192945-4631-E482-68FA-D6FD1F21F601}"/>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7709338" y="1229711"/>
            <a:ext cx="4120055" cy="38467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827945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D5984A-D5B9-E6CF-A15C-842FB86A4A52}"/>
              </a:ext>
            </a:extLst>
          </p:cNvPr>
          <p:cNvSpPr>
            <a:spLocks noGrp="1"/>
          </p:cNvSpPr>
          <p:nvPr>
            <p:ph sz="half" idx="1"/>
          </p:nvPr>
        </p:nvSpPr>
        <p:spPr>
          <a:xfrm>
            <a:off x="362607" y="441434"/>
            <a:ext cx="5975131" cy="6038194"/>
          </a:xfrm>
        </p:spPr>
        <p:txBody>
          <a:bodyPr>
            <a:normAutofit lnSpcReduction="10000"/>
          </a:bodyPr>
          <a:lstStyle/>
          <a:p>
            <a:r>
              <a:rPr lang="el-GR" sz="2000" b="0" i="0" dirty="0">
                <a:solidFill>
                  <a:srgbClr val="222222"/>
                </a:solidFill>
                <a:effectLst/>
                <a:latin typeface="Bookman Old Style" panose="02050604050505020204" pitchFamily="18" charset="0"/>
              </a:rPr>
              <a:t>Η τύχη των κοριτσιών βρισκόταν στα χέρια των πατεράδων. Οι γυναίκες είτε παντρεύονταν είτε γίνονταν μοναχές. Ένας πατέρας είχε τη δύναμη μέχρι και να πουλήσει τα παιδιά του ή να τα ορίσει ως ενέχυρα. Θεωρούνταν οικονομικά «ανταλλάγματα». Σύμφωνα με το ρωμαϊκό δίκαιο, μία γυναίκα ως μητέρα δεν απολάμβανε δικαιώματα. Αυτή η τακτική άλλαξε με την παρέμβαση πολλών, ανάμεσα σε αυτούς και η δυναστεία των Ισαύρων. Φυσικά, μέσα στην οικογένεια έπαιζε ρόλο πολύ πιο ενεργό από τον πατέρα. Συνδεόταν βαθιά με τα παιδιά και αναλάμβανε την πλήρη ανατροφή τους. Ακόμα και μετά τον θάνατο του συζύγου, αν δεν έκανε δεύτερο γάμο, έμενε πιστή στην οικογένειά της. Σε περίπτωση που αδυνατούσαν να τα θρέψουν αυτή και ο άνδρας, τα τέκνα τα αναλάμβανε το ορφανοτροφείο ή βρεφοτροφείο.</a:t>
            </a:r>
            <a:endParaRPr lang="en-US" sz="2000" dirty="0">
              <a:latin typeface="Bookman Old Style" panose="02050604050505020204" pitchFamily="18" charset="0"/>
            </a:endParaRPr>
          </a:p>
        </p:txBody>
      </p:sp>
      <p:sp>
        <p:nvSpPr>
          <p:cNvPr id="5" name="Content Placeholder 4">
            <a:extLst>
              <a:ext uri="{FF2B5EF4-FFF2-40B4-BE49-F238E27FC236}">
                <a16:creationId xmlns:a16="http://schemas.microsoft.com/office/drawing/2014/main" xmlns="" id="{B0E09286-3F48-0E1E-D04F-2C85EE71BE3B}"/>
              </a:ext>
            </a:extLst>
          </p:cNvPr>
          <p:cNvSpPr>
            <a:spLocks noGrp="1"/>
          </p:cNvSpPr>
          <p:nvPr>
            <p:ph sz="half" idx="2"/>
          </p:nvPr>
        </p:nvSpPr>
        <p:spPr/>
        <p:txBody>
          <a:bodyPr/>
          <a:lstStyle/>
          <a:p>
            <a:endParaRPr lang="en-US"/>
          </a:p>
        </p:txBody>
      </p:sp>
      <p:pic>
        <p:nvPicPr>
          <p:cNvPr id="3076" name="Picture 4" descr="Image result for εκπαιδευση στο βυζαντιο">
            <a:extLst>
              <a:ext uri="{FF2B5EF4-FFF2-40B4-BE49-F238E27FC236}">
                <a16:creationId xmlns:a16="http://schemas.microsoft.com/office/drawing/2014/main" xmlns="" id="{7F807EF6-52E5-CAFA-5378-D21445C2E43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61761" y="2103120"/>
            <a:ext cx="4663439" cy="37490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494400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5" name="Rectangle 14">
            <a:extLst>
              <a:ext uri="{FF2B5EF4-FFF2-40B4-BE49-F238E27FC236}">
                <a16:creationId xmlns:a16="http://schemas.microsoft.com/office/drawing/2014/main" xmlns=""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7" name="Rectangle 16">
            <a:extLst>
              <a:ext uri="{FF2B5EF4-FFF2-40B4-BE49-F238E27FC236}">
                <a16:creationId xmlns:a16="http://schemas.microsoft.com/office/drawing/2014/main" xmlns=""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xmlns=""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4" name="Rectangle 23">
            <a:extLst>
              <a:ext uri="{FF2B5EF4-FFF2-40B4-BE49-F238E27FC236}">
                <a16:creationId xmlns:a16="http://schemas.microsoft.com/office/drawing/2014/main" xmlns="" id="{B645BD8A-B13F-463A-9101-4FB883F064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4003B42-F17E-473C-9366-9369C04711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8" name="Rectangle 27">
            <a:extLst>
              <a:ext uri="{FF2B5EF4-FFF2-40B4-BE49-F238E27FC236}">
                <a16:creationId xmlns:a16="http://schemas.microsoft.com/office/drawing/2014/main" xmlns="" id="{149DDF01-2EFB-49D0-864E-0CE29F33A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solidFill>
            <a:schemeClr val="accent1"/>
          </a:solidFill>
          <a:ln w="6350" cap="sq" cmpd="sng" algn="ctr">
            <a:noFill/>
            <a:prstDash val="solid"/>
            <a:miter lim="800000"/>
          </a:ln>
          <a:effectLst/>
        </p:spPr>
        <p:txBody>
          <a:bodyPr/>
          <a:lstStyle/>
          <a:p>
            <a:endParaRPr lang="en-US"/>
          </a:p>
        </p:txBody>
      </p:sp>
      <p:sp>
        <p:nvSpPr>
          <p:cNvPr id="5" name="Title 4">
            <a:extLst>
              <a:ext uri="{FF2B5EF4-FFF2-40B4-BE49-F238E27FC236}">
                <a16:creationId xmlns:a16="http://schemas.microsoft.com/office/drawing/2014/main" xmlns="" id="{0CBEA3DE-F018-B95E-7DC6-282DBFD3021A}"/>
              </a:ext>
            </a:extLst>
          </p:cNvPr>
          <p:cNvSpPr>
            <a:spLocks noGrp="1"/>
          </p:cNvSpPr>
          <p:nvPr>
            <p:ph type="title"/>
          </p:nvPr>
        </p:nvSpPr>
        <p:spPr>
          <a:xfrm>
            <a:off x="1209040" y="1754659"/>
            <a:ext cx="9860547" cy="3005463"/>
          </a:xfrm>
        </p:spPr>
        <p:txBody>
          <a:bodyPr vert="horz" lIns="91440" tIns="45720" rIns="91440" bIns="45720" rtlCol="0" anchor="ctr">
            <a:normAutofit/>
          </a:bodyPr>
          <a:lstStyle/>
          <a:p>
            <a:pPr algn="ctr">
              <a:lnSpc>
                <a:spcPct val="83000"/>
              </a:lnSpc>
            </a:pPr>
            <a:r>
              <a:rPr lang="el-GR" sz="7200" cap="all" spc="-100" dirty="0">
                <a:solidFill>
                  <a:srgbClr val="FFFFFF"/>
                </a:solidFill>
                <a:latin typeface="Bookman Old Style" panose="02050604050505020204" pitchFamily="18" charset="0"/>
              </a:rPr>
              <a:t>εκπαιδευση</a:t>
            </a:r>
            <a:endParaRPr lang="en-US" sz="7200" cap="all" spc="-100" dirty="0">
              <a:solidFill>
                <a:srgbClr val="FFFFFF"/>
              </a:solidFill>
              <a:latin typeface="Bookman Old Style" panose="02050604050505020204" pitchFamily="18" charset="0"/>
            </a:endParaRPr>
          </a:p>
        </p:txBody>
      </p:sp>
      <p:sp>
        <p:nvSpPr>
          <p:cNvPr id="30" name="Rectangle 29">
            <a:extLst>
              <a:ext uri="{FF2B5EF4-FFF2-40B4-BE49-F238E27FC236}">
                <a16:creationId xmlns:a16="http://schemas.microsoft.com/office/drawing/2014/main" xmlns="" id="{8EEA5BB7-5B71-4B52-AD7F-3BA82A617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446824"/>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xmlns="" id="{2A1BDD5A-B952-463D-8BF6-F89EC6F21C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2C2EF86-4721-4AC5-AC3A-5343FE12BA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455369"/>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F42A6C7C-49DA-4D7E-9647-1696C74DF8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100664"/>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1314378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18A746-F469-0FD9-B9AC-18F1C308FE01}"/>
              </a:ext>
            </a:extLst>
          </p:cNvPr>
          <p:cNvSpPr>
            <a:spLocks noGrp="1"/>
          </p:cNvSpPr>
          <p:nvPr>
            <p:ph sz="half" idx="1"/>
          </p:nvPr>
        </p:nvSpPr>
        <p:spPr>
          <a:xfrm>
            <a:off x="472964" y="693683"/>
            <a:ext cx="6936828" cy="5722882"/>
          </a:xfrm>
        </p:spPr>
        <p:txBody>
          <a:bodyPr>
            <a:normAutofit fontScale="25000" lnSpcReduction="20000"/>
          </a:bodyPr>
          <a:lstStyle/>
          <a:p>
            <a:pPr algn="just">
              <a:spcAft>
                <a:spcPts val="1950"/>
              </a:spcAft>
            </a:pPr>
            <a:r>
              <a:rPr lang="el-GR" sz="7200" b="0" i="0" dirty="0">
                <a:solidFill>
                  <a:srgbClr val="222222"/>
                </a:solidFill>
                <a:effectLst/>
                <a:latin typeface="Bookman Old Style" panose="02050604050505020204" pitchFamily="18" charset="0"/>
              </a:rPr>
              <a:t>Θεωρητικά, οι Βυζαντινοί προόριζαν μία γυναίκα να γίνει μητέρα και όχι να μορφωθεί ή να αποκτήσει αξιώματα. </a:t>
            </a:r>
            <a:r>
              <a:rPr lang="el-GR" sz="7200" dirty="0">
                <a:solidFill>
                  <a:srgbClr val="333333"/>
                </a:solidFill>
                <a:latin typeface="Bookman Old Style" panose="02050604050505020204" pitchFamily="18" charset="0"/>
              </a:rPr>
              <a:t>η </a:t>
            </a:r>
            <a:r>
              <a:rPr lang="el-GR" sz="7200" b="0" i="0" dirty="0">
                <a:solidFill>
                  <a:srgbClr val="333333"/>
                </a:solidFill>
                <a:effectLst/>
                <a:latin typeface="Bookman Old Style" panose="02050604050505020204" pitchFamily="18" charset="0"/>
              </a:rPr>
              <a:t>εκπαίδευση των κοριτσιών στο Βυζάντιο, με τη διδασκαλία ανάγνωσης, γραφής, ιεράς ιστορίας, αριθμητικής και ωδικής, άρχιζε στην ηλικία των έξι και διαρκούσε κατά κανόνα τρία χρόνια</a:t>
            </a:r>
            <a:endParaRPr lang="en-US" sz="7200" dirty="0">
              <a:latin typeface="Bookman Old Style" panose="02050604050505020204" pitchFamily="18" charset="0"/>
            </a:endParaRPr>
          </a:p>
          <a:p>
            <a:pPr marL="0" indent="0" algn="just">
              <a:spcAft>
                <a:spcPts val="1950"/>
              </a:spcAft>
              <a:buNone/>
            </a:pPr>
            <a:r>
              <a:rPr lang="el-GR" sz="7200" b="0" i="0" dirty="0">
                <a:solidFill>
                  <a:srgbClr val="222222"/>
                </a:solidFill>
                <a:effectLst/>
                <a:latin typeface="Bookman Old Style" panose="02050604050505020204" pitchFamily="18" charset="0"/>
              </a:rPr>
              <a:t>Εφόσον ξόδευαν τον περισσότερο χρόνο τους εντός της οικίας, οι ασχολίες τους ήταν συνδεδεμένες με το νοικοκυριό, κάτι που δεν απαιτούσε την κατοχή ιδιαίτερων γνώσεων. Από τον 11</a:t>
            </a:r>
            <a:r>
              <a:rPr lang="el-GR" sz="7200" b="0" i="0" baseline="30000" dirty="0">
                <a:solidFill>
                  <a:srgbClr val="222222"/>
                </a:solidFill>
                <a:effectLst/>
                <a:latin typeface="Bookman Old Style" panose="02050604050505020204" pitchFamily="18" charset="0"/>
              </a:rPr>
              <a:t>ο</a:t>
            </a:r>
            <a:r>
              <a:rPr lang="el-GR" sz="7200" b="0" i="0" dirty="0">
                <a:solidFill>
                  <a:srgbClr val="222222"/>
                </a:solidFill>
                <a:effectLst/>
                <a:latin typeface="Bookman Old Style" panose="02050604050505020204" pitchFamily="18" charset="0"/>
              </a:rPr>
              <a:t>-12</a:t>
            </a:r>
            <a:r>
              <a:rPr lang="el-GR" sz="7200" b="0" i="0" baseline="30000" dirty="0">
                <a:solidFill>
                  <a:srgbClr val="222222"/>
                </a:solidFill>
                <a:effectLst/>
                <a:latin typeface="Bookman Old Style" panose="02050604050505020204" pitchFamily="18" charset="0"/>
              </a:rPr>
              <a:t>ο</a:t>
            </a:r>
            <a:r>
              <a:rPr lang="el-GR" sz="7200" b="0" i="0" dirty="0">
                <a:solidFill>
                  <a:srgbClr val="222222"/>
                </a:solidFill>
                <a:effectLst/>
                <a:latin typeface="Bookman Old Style" panose="02050604050505020204" pitchFamily="18" charset="0"/>
              </a:rPr>
              <a:t> αιώνα, ωστόσο, σημειώθηκε μία αλλαγή. Λόγω των καινούριων τακτικών της ανερχόμενης αριστοκρατίας, η οποία επεδείκνυε ιδιαίτερη προτίμηση στις επιγαμίες, η θέση των γυναικών ισχυροποιήθηκε. Οι γυναίκες ήταν πλέον κάτοχοι και διαχειριστές μεγάλων περιουσιών. Η Άννα Κομνηνή, μία εξαίσια προσωπικότητα, αποτελεί πρότυπο μορφωμένης γυναικός. οι πραγματικά λόγιες γυναίκες και αυτές που αποκτούσαν γνώσεις ήταν αυτές που ανήκαν στην ανώτερη τάξη. Οι υπόλοιπες, δηλαδή αυτές που βρίσκονταν στα χαμηλά στρώματα, δεν είναι λογικό να υποθέσουμε ότι είχαν την ίδια τύχη.</a:t>
            </a:r>
          </a:p>
          <a:p>
            <a:r>
              <a:rPr lang="el-GR" u="none" strike="noStrike" dirty="0">
                <a:solidFill>
                  <a:srgbClr val="004E83"/>
                </a:solidFill>
                <a:effectLst/>
                <a:hlinkClick r:id="rId2"/>
              </a:rPr>
              <a:t/>
            </a:r>
            <a:br>
              <a:rPr lang="el-GR" u="none" strike="noStrike" dirty="0">
                <a:solidFill>
                  <a:srgbClr val="004E83"/>
                </a:solidFill>
                <a:effectLst/>
                <a:hlinkClick r:id="rId2"/>
              </a:rPr>
            </a:br>
            <a:endParaRPr lang="en-US" dirty="0"/>
          </a:p>
        </p:txBody>
      </p:sp>
      <p:pic>
        <p:nvPicPr>
          <p:cNvPr id="4098" name="Picture 2">
            <a:extLst>
              <a:ext uri="{FF2B5EF4-FFF2-40B4-BE49-F238E27FC236}">
                <a16:creationId xmlns:a16="http://schemas.microsoft.com/office/drawing/2014/main" xmlns="" id="{9409D0B0-8E97-0E65-B35C-5E0E5338867B}"/>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7409792" y="1554956"/>
            <a:ext cx="4290869" cy="37480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44962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59D436-C82E-43E0-8A01-53DF9CED6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Faded pastoral</Template>
  <TotalTime>83</TotalTime>
  <Words>910</Words>
  <Application>Microsoft Office PowerPoint</Application>
  <PresentationFormat>Προσαρμογή</PresentationFormat>
  <Paragraphs>37</Paragraphs>
  <Slides>22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SavonVTI</vt:lpstr>
      <vt:lpstr>Οι γυΝΑΙΚΕΣ ΤΟΥ ΒΥΖΑΝΤΙΟΥ</vt:lpstr>
      <vt:lpstr>Διαφάνεια 2</vt:lpstr>
      <vt:lpstr>ΓΕΝΙΚΕΣ ΠΛΗΡΟΦΟΡΙΕΣ</vt:lpstr>
      <vt:lpstr>Διαφάνεια 4</vt:lpstr>
      <vt:lpstr>ΟικογενεΙα</vt:lpstr>
      <vt:lpstr>Διαφάνεια 6</vt:lpstr>
      <vt:lpstr>Διαφάνεια 7</vt:lpstr>
      <vt:lpstr>εκπαιδευση</vt:lpstr>
      <vt:lpstr>Διαφάνεια 9</vt:lpstr>
      <vt:lpstr>ΚΟΙΝΩΝΙΑ</vt:lpstr>
      <vt:lpstr>Διαφάνεια 11</vt:lpstr>
      <vt:lpstr>Διαφάνεια 12</vt:lpstr>
      <vt:lpstr>ενδυμασια</vt:lpstr>
      <vt:lpstr>Διαφάνεια 14</vt:lpstr>
      <vt:lpstr>Διαφάνεια 15</vt:lpstr>
      <vt:lpstr> ΣΠΟΥΔΑΙΕΣ ΓΥΝΑΙΚΕΣ ΤΗΣ ΕΠΟΧΗΣ </vt:lpstr>
      <vt:lpstr>Η ΘΕΟΔΩΡΑ</vt:lpstr>
      <vt:lpstr>Η ΕΙΡΗΝΗ Η ΑΘΗΝΑΙΑ</vt:lpstr>
      <vt:lpstr>Η ΑΝΝΑ Η ΚΟΜΝΗΝΗ</vt:lpstr>
      <vt:lpstr>Για έναν βασιλιά, ο θάνατος είναι καλύτερος από την εκθρόνιση και την εξορία. ~ Θεοδώρα  Είναι κρίμα που τόσο συχνά πετυχαίνουμε στην προσπάθειά μας να αξίζουμε ο ένας τον άλλον ~ Ειρήνη  Ο χρόνος, στην ακαταμάχητη και απρόσεκτη ροή του, κουβαλάει στο πάτωμά του όλα τα δημιουργήματα και τα πνίγει στα βάθη του σκοταδιού. ~Άννα Κομνηνή</vt:lpstr>
      <vt:lpstr>FUN FACTS</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γυΝΑΙΚΕΣ ΤΟΥ ΒΥΖΑΝΤΙΟΥ</dc:title>
  <dc:creator>Filippa Foutsis</dc:creator>
  <cp:lastModifiedBy>USER</cp:lastModifiedBy>
  <cp:revision>2</cp:revision>
  <dcterms:created xsi:type="dcterms:W3CDTF">2025-04-10T13:56:17Z</dcterms:created>
  <dcterms:modified xsi:type="dcterms:W3CDTF">2025-05-06T11:22:24Z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