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16" autoAdjust="0"/>
    <p:restoredTop sz="94652" autoAdjust="0"/>
  </p:normalViewPr>
  <p:slideViewPr>
    <p:cSldViewPr snapToGrid="0">
      <p:cViewPr varScale="1">
        <p:scale>
          <a:sx n="110" d="100"/>
          <a:sy n="110" d="100"/>
        </p:scale>
        <p:origin x="-3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A8955-5AAD-49B4-943A-C4814F304615}" type="datetimeFigureOut">
              <a:rPr lang="el-GR" smtClean="0"/>
              <a:pPr/>
              <a:t>21/3/2024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35D44-511B-4B1F-83B5-D93819FF0239}" type="slidenum">
              <a:rPr lang="el-GR" smtClean="0"/>
              <a:pPr/>
              <a:t>‹#›</a:t>
            </a:fld>
            <a:endParaRPr lang="el-GR"/>
          </a:p>
        </p:txBody>
      </p:sp>
    </p:spTree>
    <p:extLst>
      <p:ext uri="{BB962C8B-B14F-4D97-AF65-F5344CB8AC3E}">
        <p14:creationId xmlns:p14="http://schemas.microsoft.com/office/powerpoint/2010/main" xmlns="" val="98824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5435D44-511B-4B1F-83B5-D93819FF0239}" type="slidenum">
              <a:rPr lang="el-GR" smtClean="0"/>
              <a:pPr/>
              <a:t>12</a:t>
            </a:fld>
            <a:endParaRPr lang="el-GR"/>
          </a:p>
        </p:txBody>
      </p:sp>
    </p:spTree>
    <p:extLst>
      <p:ext uri="{BB962C8B-B14F-4D97-AF65-F5344CB8AC3E}">
        <p14:creationId xmlns:p14="http://schemas.microsoft.com/office/powerpoint/2010/main" xmlns="" val="103897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l-GR"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201006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120925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11"/>
          </p:nvPr>
        </p:nvSpPr>
        <p:spPr>
          <a:xfrm>
            <a:off x="774923" y="5951811"/>
            <a:ext cx="7896279" cy="365125"/>
          </a:xfrm>
        </p:spPr>
        <p:txBody>
          <a:bodyPr/>
          <a:lstStyle/>
          <a:p>
            <a:endParaRPr lang="el-GR"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13030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a:xfrm>
            <a:off x="10558300" y="5956137"/>
            <a:ext cx="1052508" cy="365125"/>
          </a:xfrm>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24557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225903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219092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76919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88482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81215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2898FE8-E915-4F93-A1B6-D516C0268C63}" type="datetimeFigureOut">
              <a:rPr lang="el-GR" smtClean="0"/>
              <a:pPr/>
              <a:t>21/3/2024</a:t>
            </a:fld>
            <a:endParaRPr lang="el-GR"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208233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2898FE8-E915-4F93-A1B6-D516C0268C63}" type="datetimeFigureOut">
              <a:rPr lang="el-GR" smtClean="0"/>
              <a:pPr/>
              <a:t>21/3/2024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343BF961-0A73-47CF-9331-E966B096D76E}" type="slidenum">
              <a:rPr lang="el-GR" smtClean="0"/>
              <a:pPr/>
              <a:t>‹#›</a:t>
            </a:fld>
            <a:endParaRPr lang="el-GR" dirty="0"/>
          </a:p>
        </p:txBody>
      </p:sp>
    </p:spTree>
    <p:extLst>
      <p:ext uri="{BB962C8B-B14F-4D97-AF65-F5344CB8AC3E}">
        <p14:creationId xmlns:p14="http://schemas.microsoft.com/office/powerpoint/2010/main" xmlns="" val="109927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2898FE8-E915-4F93-A1B6-D516C0268C63}" type="datetimeFigureOut">
              <a:rPr lang="el-GR" smtClean="0"/>
              <a:pPr/>
              <a:t>21/3/2024</a:t>
            </a:fld>
            <a:endParaRPr lang="el-GR"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l-GR"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43BF961-0A73-47CF-9331-E966B096D76E}" type="slidenum">
              <a:rPr lang="el-GR" smtClean="0"/>
              <a:pPr/>
              <a:t>‹#›</a:t>
            </a:fld>
            <a:endParaRPr lang="el-GR"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93120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l.wikipedia.org/wiki/%CE%A0%CF%8D%CF%81%CE%B3%CE%BF%CF%82_%CF%84%CE%BF%CF%85_%CE%9B%CE%B5%CE%AC%CE%BD%CE%B4%CF%81%CE%BF%CF%85" TargetMode="External"/><Relationship Id="rId3" Type="http://schemas.openxmlformats.org/officeDocument/2006/relationships/hyperlink" Target="https://el.wikipedia.org/wiki/%CE%A4%CE%B5%CE%AF%CF%87%CE%B7_%CF%84%CE%B7%CF%82_%CE%9A%CF%89%CE%BD%CF%83%CF%84%CE%B1%CE%BD%CF%84%CE%B9%CE%BD%CE%BF%CF%8D%CF%80%CE%BF%CE%BB%CE%B7%CF%82" TargetMode="External"/><Relationship Id="rId7" Type="http://schemas.openxmlformats.org/officeDocument/2006/relationships/hyperlink" Target="https://el.wikipedia.org/wiki/%CE%9C%CF%80%CE%BB%CE%B5_%CE%A4%CE%B6%CE%B1%CE%BC%CE%AF" TargetMode="External"/><Relationship Id="rId2" Type="http://schemas.openxmlformats.org/officeDocument/2006/relationships/hyperlink" Target="https://el.wikipedia.org/wiki/%CE%9A%CF%89%CE%BD%CF%83%CF%84%CE%B1%CE%BD%CF%84%CE%B9%CE%BD%CE%BF%CF%8D%CF%80%CE%BF%CE%BB%CE%B7" TargetMode="External"/><Relationship Id="rId1" Type="http://schemas.openxmlformats.org/officeDocument/2006/relationships/slideLayout" Target="../slideLayouts/slideLayout2.xml"/><Relationship Id="rId6" Type="http://schemas.openxmlformats.org/officeDocument/2006/relationships/hyperlink" Target="https://el.wikipedia.org/wiki/%CE%91%CE%B3%CE%AF%CE%B1_%CE%A3%CE%BF%CF%86%CE%AF%CE%B1_(%CE%9A%CF%89%CE%BD%CF%83%CF%84%CE%B1%CE%BD%CF%84%CE%B9%CE%BD%CE%BF%CF%8D%CF%80%CE%BF%CE%BB%CE%B7)" TargetMode="External"/><Relationship Id="rId5" Type="http://schemas.openxmlformats.org/officeDocument/2006/relationships/hyperlink" Target="https://el.wikipedia.org/wiki/%CE%92%CE%B1%CF%83%CE%B9%CE%BB%CE%B9%CE%BA%CE%AE_%CE%9A%CE%B9%CE%BD%CF%83%CF%84%CE%AD%CF%81%CE%BD%CE%B1" TargetMode="External"/><Relationship Id="rId4" Type="http://schemas.openxmlformats.org/officeDocument/2006/relationships/hyperlink" Target="https://el.wikipedia.org/wiki/%CE%99%CF%80%CF%80%CF%8C%CE%B4%CF%81%CE%BF%CE%BC%CE%BF%CF%82_%CF%84%CE%B7%CF%82_%CE%9A%CF%89%CE%BD%CF%83%CF%84%CE%B1%CE%BD%CF%84%CE%B9%CE%BD%CE%BF%CF%8D%CF%80%CE%BF%CE%BB%CE%B7%CF%82" TargetMode="External"/><Relationship Id="rId9" Type="http://schemas.openxmlformats.org/officeDocument/2006/relationships/hyperlink" Target="https://el.wikipedia.org/wiki/%CE%9D%CF%84%CE%BF%CE%BB%CE%BC%CE%AC_%CE%9C%CF%80%CE%B1%CF%87%CF%84%CF%83%CE%AD_(%CE%B1%CE%BD%CE%AC%CE%BA%CF%84%CE%BF%CF%81%CE%B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81194" y="558801"/>
            <a:ext cx="10993546" cy="1054099"/>
          </a:xfrm>
        </p:spPr>
        <p:txBody>
          <a:bodyPr/>
          <a:lstStyle/>
          <a:p>
            <a:r>
              <a:rPr lang="el-GR" dirty="0" smtClean="0"/>
              <a:t>         </a:t>
            </a:r>
            <a:r>
              <a:rPr lang="el-GR" b="1" dirty="0" smtClean="0"/>
              <a:t>ΤΑ ΚΤΙΡΙΑ Της Κωνσταντινούπολης</a:t>
            </a:r>
            <a:endParaRPr lang="el-GR" dirty="0"/>
          </a:p>
        </p:txBody>
      </p:sp>
      <p:sp>
        <p:nvSpPr>
          <p:cNvPr id="3" name="Υπότιτλος 2"/>
          <p:cNvSpPr>
            <a:spLocks noGrp="1"/>
          </p:cNvSpPr>
          <p:nvPr>
            <p:ph type="subTitle" idx="1"/>
          </p:nvPr>
        </p:nvSpPr>
        <p:spPr>
          <a:xfrm>
            <a:off x="581194" y="1828801"/>
            <a:ext cx="10993546" cy="1206499"/>
          </a:xfrm>
        </p:spPr>
        <p:txBody>
          <a:bodyPr>
            <a:normAutofit/>
          </a:bodyPr>
          <a:lstStyle/>
          <a:p>
            <a:r>
              <a:rPr lang="el-GR" dirty="0" smtClean="0"/>
              <a:t>Θεμελή Ναταλία </a:t>
            </a:r>
          </a:p>
          <a:p>
            <a:r>
              <a:rPr lang="el-GR" dirty="0" smtClean="0"/>
              <a:t>Τμήμα</a:t>
            </a:r>
            <a:r>
              <a:rPr lang="en-US" dirty="0" smtClean="0"/>
              <a:t>:b1</a:t>
            </a:r>
          </a:p>
          <a:p>
            <a:r>
              <a:rPr lang="el-GR" dirty="0" smtClean="0"/>
              <a:t>Καθηγήτρια</a:t>
            </a:r>
            <a:r>
              <a:rPr lang="en-US" dirty="0" smtClean="0"/>
              <a:t>:</a:t>
            </a:r>
            <a:r>
              <a:rPr lang="el-GR" dirty="0" smtClean="0"/>
              <a:t>Κ. Τσιμπάνη </a:t>
            </a:r>
            <a:endParaRPr lang="en-US" dirty="0" smtClean="0"/>
          </a:p>
          <a:p>
            <a:endParaRPr lang="el-GR" dirty="0" smtClean="0"/>
          </a:p>
        </p:txBody>
      </p:sp>
    </p:spTree>
    <p:extLst>
      <p:ext uri="{BB962C8B-B14F-4D97-AF65-F5344CB8AC3E}">
        <p14:creationId xmlns:p14="http://schemas.microsoft.com/office/powerpoint/2010/main" xmlns="" val="218024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879600"/>
            <a:ext cx="7734301" cy="4978400"/>
          </a:xfrm>
        </p:spPr>
        <p:txBody>
          <a:bodyPr>
            <a:normAutofit/>
          </a:bodyPr>
          <a:lstStyle/>
          <a:p>
            <a:r>
              <a:rPr lang="el-GR" dirty="0"/>
              <a:t>Η κινστέρνα είχε αρχικά 336 μαρμάρινους κίονες ύψους 8 μέτρων, τοποθετημένους σε 12 σειρές με 28 κίονες η καθεμία, σε απόσταση 4 μέτρων η μία από την άλλη. Ωστόσο 60 από αυτούς, στη νοτιοδυτική πλευρά, εντοιχίστηκαν και δεν είναι πλέον ορατοί. Στους κίονες εδράζονται σταυροθόλια φτιαγμένα από οπτοπλίνθους. Αυτό το είδος ελαφριάς θολοδομίας εξελίχθηκε και εντοπίζεται επίσης σε άλλα δημόσια κτίρια και εκκλησίες, όπως στους τρούλους και τα ημιθόλια της Αγίας Σοφίας και τους πτυχωτούς τρούλους του ναού των Αγίων Σέργιου και </a:t>
            </a:r>
            <a:r>
              <a:rPr lang="el-GR" dirty="0" smtClean="0"/>
              <a:t>Βάκχου</a:t>
            </a:r>
            <a:endParaRPr lang="el-GR" dirty="0"/>
          </a:p>
          <a:p>
            <a:r>
              <a:rPr lang="el-GR" dirty="0" smtClean="0"/>
              <a:t>Είναι ένα από τα πιο αναπάντεχα και ρομαντικά μνημεία της Κωνσταντινούπολης.Ο  υποβλητικός φωτισμος , οι υπέροχοι κίονες ,οι σταγόνες που πέφτουν απαλά στο νερό δημιουργούν μια μαγευτική ατμόσφαιρα. Στο χώρο με την εξαιρετική ακουστική δίνονται σήμερα </a:t>
            </a:r>
            <a:r>
              <a:rPr lang="el-GR" u="sng" dirty="0" smtClean="0"/>
              <a:t>συναυλίες κλασσικής μουσικής</a:t>
            </a:r>
          </a:p>
        </p:txBody>
      </p:sp>
      <p:pic>
        <p:nvPicPr>
          <p:cNvPr id="4" name="Εικόνα 3"/>
          <p:cNvPicPr>
            <a:picLocks noChangeAspect="1"/>
          </p:cNvPicPr>
          <p:nvPr/>
        </p:nvPicPr>
        <p:blipFill>
          <a:blip r:embed="rId2"/>
          <a:stretch>
            <a:fillRect/>
          </a:stretch>
        </p:blipFill>
        <p:spPr>
          <a:xfrm>
            <a:off x="9723484" y="3947748"/>
            <a:ext cx="2468516" cy="3259463"/>
          </a:xfrm>
          <a:prstGeom prst="rect">
            <a:avLst/>
          </a:prstGeom>
        </p:spPr>
      </p:pic>
      <p:pic>
        <p:nvPicPr>
          <p:cNvPr id="5" name="Εικόνα 4"/>
          <p:cNvPicPr>
            <a:picLocks noChangeAspect="1"/>
          </p:cNvPicPr>
          <p:nvPr/>
        </p:nvPicPr>
        <p:blipFill>
          <a:blip r:embed="rId3"/>
          <a:stretch>
            <a:fillRect/>
          </a:stretch>
        </p:blipFill>
        <p:spPr>
          <a:xfrm>
            <a:off x="7734301" y="2039528"/>
            <a:ext cx="2877971" cy="1908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720148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l-GR" sz="3600" b="1" cap="none" dirty="0">
                <a:ln/>
                <a:solidFill>
                  <a:schemeClr val="accent3"/>
                </a:solidFill>
              </a:rPr>
              <a:t>Αγιά σοφία </a:t>
            </a:r>
            <a:r>
              <a:rPr lang="el-GR" b="1" cap="none" dirty="0">
                <a:ln/>
                <a:solidFill>
                  <a:schemeClr val="accent3"/>
                </a:solidFill>
              </a:rPr>
              <a:t/>
            </a:r>
            <a:br>
              <a:rPr lang="el-GR" b="1" cap="none" dirty="0">
                <a:ln/>
                <a:solidFill>
                  <a:schemeClr val="accent3"/>
                </a:solidFill>
              </a:rPr>
            </a:br>
            <a:endParaRPr lang="el-GR" b="1" cap="none" dirty="0">
              <a:ln/>
              <a:solidFill>
                <a:schemeClr val="accent3"/>
              </a:solidFill>
            </a:endParaRPr>
          </a:p>
        </p:txBody>
      </p:sp>
      <p:pic>
        <p:nvPicPr>
          <p:cNvPr id="4" name="Θέση περιεχομένου 3"/>
          <p:cNvPicPr>
            <a:picLocks noGrp="1" noChangeAspect="1"/>
          </p:cNvPicPr>
          <p:nvPr>
            <p:ph idx="1"/>
          </p:nvPr>
        </p:nvPicPr>
        <p:blipFill>
          <a:blip r:embed="rId2"/>
          <a:stretch>
            <a:fillRect/>
          </a:stretch>
        </p:blipFill>
        <p:spPr>
          <a:xfrm>
            <a:off x="895349" y="2172890"/>
            <a:ext cx="3704867" cy="2309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p:cNvPicPr>
            <a:picLocks noChangeAspect="1"/>
          </p:cNvPicPr>
          <p:nvPr/>
        </p:nvPicPr>
        <p:blipFill>
          <a:blip r:embed="rId3"/>
          <a:stretch>
            <a:fillRect/>
          </a:stretch>
        </p:blipFill>
        <p:spPr>
          <a:xfrm>
            <a:off x="6343601" y="2260600"/>
            <a:ext cx="453189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Ορθογώνιο 5"/>
          <p:cNvSpPr/>
          <p:nvPr/>
        </p:nvSpPr>
        <p:spPr>
          <a:xfrm>
            <a:off x="196849" y="5410200"/>
            <a:ext cx="11512551" cy="1200329"/>
          </a:xfrm>
          <a:prstGeom prst="rect">
            <a:avLst/>
          </a:prstGeom>
        </p:spPr>
        <p:txBody>
          <a:bodyPr wrap="square">
            <a:spAutoFit/>
          </a:bodyPr>
          <a:lstStyle/>
          <a:p>
            <a:r>
              <a:rPr lang="el-GR" dirty="0"/>
              <a:t>Η Αγία Σοφία ή Αγιά Σοφιά (επισήμως αποκαλούμενη εκκλησία της Αγιάς </a:t>
            </a:r>
            <a:r>
              <a:rPr lang="el-GR" dirty="0" smtClean="0"/>
              <a:t>Σοφιάς είναι </a:t>
            </a:r>
            <a:r>
              <a:rPr lang="el-GR" u="sng" dirty="0"/>
              <a:t>ιστορικός τόπος λατρείας </a:t>
            </a:r>
            <a:r>
              <a:rPr lang="el-GR" dirty="0"/>
              <a:t>της Κωνσταντινούπολης, ο οποίος λειτούργησε </a:t>
            </a:r>
            <a:r>
              <a:rPr lang="el-GR" u="sng" dirty="0"/>
              <a:t>ως χριστιανικός ναός </a:t>
            </a:r>
            <a:r>
              <a:rPr lang="el-GR" dirty="0"/>
              <a:t>από το 537 μέχρι το 1453. Στη συνέχεια μετετράπη </a:t>
            </a:r>
            <a:r>
              <a:rPr lang="el-GR" u="sng" dirty="0"/>
              <a:t>σε ισλαμικό τέμενος </a:t>
            </a:r>
            <a:r>
              <a:rPr lang="el-GR" dirty="0"/>
              <a:t>και αργότερα (από το 1935) </a:t>
            </a:r>
            <a:r>
              <a:rPr lang="el-GR" u="sng" dirty="0"/>
              <a:t>σε μουσείο</a:t>
            </a:r>
            <a:r>
              <a:rPr lang="el-GR" dirty="0"/>
              <a:t>. Από το 2020, έπειτα από την απόφαση του Τούρκου προέδρου Ρετζέπ Ταγίπ Ερντογάν, λειτουργεί και </a:t>
            </a:r>
            <a:r>
              <a:rPr lang="el-GR" u="sng" dirty="0"/>
              <a:t>πάλι ως τζαμί</a:t>
            </a:r>
          </a:p>
        </p:txBody>
      </p:sp>
    </p:spTree>
    <p:extLst>
      <p:ext uri="{BB962C8B-B14F-4D97-AF65-F5344CB8AC3E}">
        <p14:creationId xmlns:p14="http://schemas.microsoft.com/office/powerpoint/2010/main" xmlns="" val="2163696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778000"/>
            <a:ext cx="9067800" cy="5080000"/>
          </a:xfrm>
        </p:spPr>
        <p:txBody>
          <a:bodyPr>
            <a:normAutofit/>
          </a:bodyPr>
          <a:lstStyle/>
          <a:p>
            <a:r>
              <a:rPr lang="el-GR" dirty="0"/>
              <a:t> Ανήκει στις κορυφαίες δημιουργίες της βυζαντινής ναοδομίας, όντας πρωτοποριακού σχεδιασμού και αρχιτεκτονικής συνθέσεως, και </a:t>
            </a:r>
            <a:r>
              <a:rPr lang="el-GR" u="sng" dirty="0"/>
              <a:t>υπήρξε σύμβολο της πόλης</a:t>
            </a:r>
            <a:r>
              <a:rPr lang="el-GR" dirty="0"/>
              <a:t>, τόσο κατά τη βυζαντινή όσο και κατά την οθωμανική περίοδο όσο και σήμερα. Το παρόν κτήριο ξεκίνησε να ανεγείρεται το 532 και εγκαινιάσθηκε στις 27 Δεκεμβρίου του </a:t>
            </a:r>
            <a:r>
              <a:rPr lang="el-GR" dirty="0" smtClean="0"/>
              <a:t>537, </a:t>
            </a:r>
            <a:r>
              <a:rPr lang="el-GR" dirty="0"/>
              <a:t>επί </a:t>
            </a:r>
            <a:r>
              <a:rPr lang="el-GR" u="sng" dirty="0"/>
              <a:t>βασιλείας του Ιουστινιανού Α΄</a:t>
            </a:r>
            <a:r>
              <a:rPr lang="el-GR" dirty="0"/>
              <a:t>, από τους Μικρασιάτες μηχανικούς Ανθέμιο από τις Τράλλεις </a:t>
            </a:r>
            <a:r>
              <a:rPr lang="el-GR" dirty="0" smtClean="0"/>
              <a:t>και </a:t>
            </a:r>
            <a:r>
              <a:rPr lang="el-GR" dirty="0"/>
              <a:t>Ισίδωρο από τη Μίλητο. Στο ίδιο σημείο, επί του πρώτου λόφου της Κωνσταντινούπολης και σε μικρή απόσταση από το Μέγα Παλάτιον και τον Ιππόδρομο της πόλης, είχαν χτιστεί παλαιότερα δύο ακόμα ναοί που καταστράφηκαν, επίσης, από πυρκαγιά</a:t>
            </a:r>
            <a:r>
              <a:rPr lang="el-GR" dirty="0" smtClean="0"/>
              <a:t>.</a:t>
            </a:r>
            <a:endParaRPr lang="el-GR" dirty="0"/>
          </a:p>
          <a:p>
            <a:r>
              <a:rPr lang="el-GR" dirty="0"/>
              <a:t>Το οικοδόμημα ακολουθεί τον αρχιτεκτονικό ρυθμό της </a:t>
            </a:r>
            <a:r>
              <a:rPr lang="el-GR" u="sng" dirty="0"/>
              <a:t>τρουλαίας βασιλικής</a:t>
            </a:r>
            <a:r>
              <a:rPr lang="el-GR" dirty="0"/>
              <a:t> και συνδυάζει στοιχεία της πρώιμης βυζαντινής ναοδομίας, σε πολύ μεγάλη κλίμακα. Αρχιτεκτονικές επιρροές της Αγίας Σοφίας εντοπίζονται σε αρκετούς μεταγενέστερους ορθόδοξους ναούς αλλά και σε οθωμανικά τζαμιά, όπως στο τέμενος του Σουλεϊμάν και στο Σουλταναχμέτ τζαμί</a:t>
            </a:r>
            <a:r>
              <a:rPr lang="el-GR" dirty="0" smtClean="0"/>
              <a:t>. </a:t>
            </a:r>
            <a:r>
              <a:rPr lang="el-GR" dirty="0"/>
              <a:t>Εκτός από τον αρχιτεκτονικό σχεδιασμό της, η Αγία Σοφία ξεχωρίζει επίσης για τον </a:t>
            </a:r>
            <a:r>
              <a:rPr lang="el-GR" u="sng" dirty="0"/>
              <a:t>πλούσιο εσωτερικό διάκοσμό της</a:t>
            </a:r>
            <a:r>
              <a:rPr lang="el-GR" dirty="0"/>
              <a:t>, που ωστόσο υπέστη σοβαρές καταστροφές κυρίως από τους Τούρκους κατακτητές κατά τη διάρκεια της Οθωμανικής κυριαρχίας</a:t>
            </a:r>
            <a:r>
              <a:rPr lang="el-GR" sz="1400" dirty="0"/>
              <a:t>.</a:t>
            </a:r>
          </a:p>
        </p:txBody>
      </p:sp>
      <p:pic>
        <p:nvPicPr>
          <p:cNvPr id="4" name="Εικόνα 3"/>
          <p:cNvPicPr>
            <a:picLocks noChangeAspect="1"/>
          </p:cNvPicPr>
          <p:nvPr/>
        </p:nvPicPr>
        <p:blipFill>
          <a:blip r:embed="rId3"/>
          <a:stretch>
            <a:fillRect/>
          </a:stretch>
        </p:blipFill>
        <p:spPr>
          <a:xfrm>
            <a:off x="8997950" y="1868487"/>
            <a:ext cx="2771775"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p:cNvPicPr>
            <a:picLocks noChangeAspect="1"/>
          </p:cNvPicPr>
          <p:nvPr/>
        </p:nvPicPr>
        <p:blipFill>
          <a:blip r:embed="rId4" cstate="print"/>
          <a:stretch>
            <a:fillRect/>
          </a:stretch>
        </p:blipFill>
        <p:spPr>
          <a:xfrm>
            <a:off x="8917915" y="4432300"/>
            <a:ext cx="3001696" cy="180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125360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l-GR" b="1" cap="none" dirty="0" smtClean="0">
                <a:ln/>
                <a:solidFill>
                  <a:schemeClr val="accent3"/>
                </a:solidFill>
              </a:rPr>
              <a:t>Μπλέ Τζαμί</a:t>
            </a:r>
            <a:endParaRPr lang="el-GR" b="1" cap="none" dirty="0">
              <a:ln/>
              <a:solidFill>
                <a:schemeClr val="accent3"/>
              </a:solidFill>
            </a:endParaRPr>
          </a:p>
        </p:txBody>
      </p:sp>
      <p:sp>
        <p:nvSpPr>
          <p:cNvPr id="3" name="Θέση περιεχομένου 2"/>
          <p:cNvSpPr>
            <a:spLocks noGrp="1"/>
          </p:cNvSpPr>
          <p:nvPr>
            <p:ph idx="1"/>
          </p:nvPr>
        </p:nvSpPr>
        <p:spPr>
          <a:xfrm>
            <a:off x="3492500" y="2004057"/>
            <a:ext cx="5067299" cy="4796835"/>
          </a:xfrm>
        </p:spPr>
        <p:txBody>
          <a:bodyPr>
            <a:normAutofit/>
          </a:bodyPr>
          <a:lstStyle/>
          <a:p>
            <a:r>
              <a:rPr lang="el-GR" dirty="0"/>
              <a:t>Το Μπλε Τζαμί ή Τζαμί του Σουλτάνου Αχμέτ, ή Αχμέτ Τζαμί, ή Αχμετιέ Τζαμί </a:t>
            </a:r>
            <a:r>
              <a:rPr lang="el-GR" dirty="0" smtClean="0"/>
              <a:t> είναι </a:t>
            </a:r>
            <a:r>
              <a:rPr lang="el-GR" dirty="0"/>
              <a:t>το ωραιότερο και </a:t>
            </a:r>
            <a:r>
              <a:rPr lang="el-GR" u="sng" dirty="0"/>
              <a:t>μεγαλύτερο τζαμί στην Κωνσταντινούπολη, </a:t>
            </a:r>
            <a:r>
              <a:rPr lang="el-GR" dirty="0"/>
              <a:t>ξακουστό και για την αρμονία του. Θεωρείται ένα από τα μεγαλύτερα αριστουργήματα της Ισλαμικής αρχιτεκτονικής παγκοσμίως και αρχιτέκτονάς του υπήρξε ο Σεντεφχάρ Μεχμέτ Αγάς </a:t>
            </a:r>
            <a:r>
              <a:rPr lang="el-GR" dirty="0" smtClean="0"/>
              <a:t> </a:t>
            </a:r>
            <a:r>
              <a:rPr lang="el-GR" dirty="0"/>
              <a:t>μαθητής του Μιμάρ Σινάν. Το τζαμί χτίστηκε μεταξύ 1609 και 1616 με διαταγή του σουλτάνου Αχμέτ Α' -από τον οποίο πήρε και το όνομά του- όταν αυτός ήταν σε ηλικία 20 ετών. Βρίσκεται στο παλαιότερο τμήμα της Κωνσταντινούπολης, κοντά στην τοποθεσία του αρχαίου Ιππόδρομου </a:t>
            </a:r>
            <a:r>
              <a:rPr lang="el-GR" dirty="0" smtClean="0"/>
              <a:t>και </a:t>
            </a:r>
            <a:r>
              <a:rPr lang="el-GR" dirty="0"/>
              <a:t>απέναντι (δυτικά) από την Αγία Σοφία.</a:t>
            </a:r>
          </a:p>
        </p:txBody>
      </p:sp>
      <p:pic>
        <p:nvPicPr>
          <p:cNvPr id="4" name="Εικόνα 3"/>
          <p:cNvPicPr>
            <a:picLocks noChangeAspect="1"/>
          </p:cNvPicPr>
          <p:nvPr/>
        </p:nvPicPr>
        <p:blipFill>
          <a:blip r:embed="rId2"/>
          <a:stretch>
            <a:fillRect/>
          </a:stretch>
        </p:blipFill>
        <p:spPr>
          <a:xfrm>
            <a:off x="158750" y="2220383"/>
            <a:ext cx="3146484" cy="2059517"/>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stretch>
            <a:fillRect/>
          </a:stretch>
        </p:blipFill>
        <p:spPr>
          <a:xfrm>
            <a:off x="8880600" y="4148475"/>
            <a:ext cx="2996907" cy="2248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91624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854200"/>
            <a:ext cx="6413501" cy="4826000"/>
          </a:xfrm>
        </p:spPr>
        <p:txBody>
          <a:bodyPr>
            <a:normAutofit fontScale="25000" lnSpcReduction="20000"/>
          </a:bodyPr>
          <a:lstStyle/>
          <a:p>
            <a:endParaRPr lang="el-GR" sz="7200" dirty="0"/>
          </a:p>
          <a:p>
            <a:endParaRPr lang="el-GR" sz="7200" dirty="0"/>
          </a:p>
          <a:p>
            <a:r>
              <a:rPr lang="el-GR" sz="7200" dirty="0"/>
              <a:t>Το τζαμί αυτό χτίστηκε στο κέντρο της νοτιοδυτικής πλευράς του ιπποδρόμου επίτηδες απέναντι από την Αγία Σοφία, έτσι ώστε να δεσπόζει κατά την προσέγγιση των πλοίων. Η κατασκευή αυτού του οικοδομήματος είχε ενθουσιάσει τόσο τον νεαρό Σουλτάνο που λέγεται ότι και ο ίδιος εργάστηκε για την ανέγερσή του. Δυστυχώς όμως για τον ίδιο τον Σουλτάνο δεν πρόλαβε να χαρεί πολύ το περίλαμπρο αυτό οικοδόμημα λόγω του θανάτου του ένα μόλις χρόνο μετά το άνοιγμα των θυρών του. Μάλιστα, έχει ταφεί μέσα στο τζαμί. Σήμερα, και τα δυο κτίρια συναποτελούν ένα μοναδικό ιστορικό και αρχιτεκτονικό σύνολο.</a:t>
            </a:r>
          </a:p>
          <a:p>
            <a:pPr marL="0" indent="0">
              <a:buNone/>
            </a:pPr>
            <a:endParaRPr lang="el-GR" sz="7200" dirty="0"/>
          </a:p>
          <a:p>
            <a:r>
              <a:rPr lang="el-GR" sz="7200" dirty="0"/>
              <a:t>Το τζαμί έγινε γνωστό στη Δύση σαν "Μπλε Τζαμί" λόγω της κυριαρχίας του μπλε χρώματος στην εσωτερική του διακόσμηση. Παρόλα αυτά, το μπλε χρώμα δεν ήταν μέρος της αρχικής διακόσμησης του τζαμιού και στις μέρες μας έχει ξεκινήσει η διαδικασία αφαίρεσής του. Σήμερα, το τζαμί δεν δίνει ιδιαίτερα την εντύπωση του "μπλε" στους επισκέπτες.</a:t>
            </a:r>
          </a:p>
          <a:p>
            <a:endParaRPr lang="el-GR" dirty="0"/>
          </a:p>
        </p:txBody>
      </p:sp>
      <p:pic>
        <p:nvPicPr>
          <p:cNvPr id="4" name="Εικόνα 3"/>
          <p:cNvPicPr>
            <a:picLocks noChangeAspect="1"/>
          </p:cNvPicPr>
          <p:nvPr/>
        </p:nvPicPr>
        <p:blipFill>
          <a:blip r:embed="rId2"/>
          <a:stretch>
            <a:fillRect/>
          </a:stretch>
        </p:blipFill>
        <p:spPr>
          <a:xfrm>
            <a:off x="6413501" y="2146300"/>
            <a:ext cx="5296601" cy="279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57195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l-GR" b="1" cap="none" dirty="0">
                <a:ln/>
                <a:solidFill>
                  <a:schemeClr val="accent3"/>
                </a:solidFill>
              </a:rPr>
              <a:t>Πύργος του Λεάνδρου</a:t>
            </a:r>
            <a:br>
              <a:rPr lang="el-GR" b="1" cap="none" dirty="0">
                <a:ln/>
                <a:solidFill>
                  <a:schemeClr val="accent3"/>
                </a:solidFill>
              </a:rPr>
            </a:br>
            <a:endParaRPr lang="el-GR" b="1" cap="none" dirty="0">
              <a:ln/>
              <a:solidFill>
                <a:schemeClr val="accent3"/>
              </a:solidFill>
            </a:endParaRPr>
          </a:p>
        </p:txBody>
      </p:sp>
      <p:sp>
        <p:nvSpPr>
          <p:cNvPr id="3" name="Θέση περιεχομένου 2"/>
          <p:cNvSpPr>
            <a:spLocks noGrp="1"/>
          </p:cNvSpPr>
          <p:nvPr>
            <p:ph idx="1"/>
          </p:nvPr>
        </p:nvSpPr>
        <p:spPr>
          <a:xfrm>
            <a:off x="1" y="1892300"/>
            <a:ext cx="6794500" cy="4660900"/>
          </a:xfrm>
        </p:spPr>
        <p:txBody>
          <a:bodyPr>
            <a:normAutofit lnSpcReduction="10000"/>
          </a:bodyPr>
          <a:lstStyle/>
          <a:p>
            <a:r>
              <a:rPr lang="el-GR" dirty="0"/>
              <a:t>Ο Πύργος του Λεάνδρου ή «Πύργος της Κόρης» </a:t>
            </a:r>
            <a:r>
              <a:rPr lang="el-GR" dirty="0" smtClean="0"/>
              <a:t>βρίσκεται </a:t>
            </a:r>
            <a:r>
              <a:rPr lang="el-GR" dirty="0"/>
              <a:t>πάνω σε νησάκι στη νότια είσοδο του Βοσπόρου, 200 μέτρα από την ασιατική ακτή της Χρυσοπόλεως στην Κωνσταντινούπολη.</a:t>
            </a:r>
          </a:p>
          <a:p>
            <a:endParaRPr lang="el-GR" dirty="0"/>
          </a:p>
          <a:p>
            <a:r>
              <a:rPr lang="el-GR" dirty="0"/>
              <a:t>Χτίστηκε από τον αυτοκράτορα του Βυζαντίου Μανουήλ Α΄ τον </a:t>
            </a:r>
            <a:r>
              <a:rPr lang="el-GR" dirty="0" smtClean="0"/>
              <a:t>Κομνηνό </a:t>
            </a:r>
            <a:r>
              <a:rPr lang="el-GR" dirty="0"/>
              <a:t>(1143-1180) για να εμποδίζει, με αλυσίδα που έφτανε μέχρι τον απέναντι πύργο των Μαγγάνων στην ακτή του Γαλατά, την είσοδο στον Κεράτιο κόλπο. Καταστράφηκε το 1509 από σεισμό και το 1719 από πυρκαγιά, αλλά πάντα τον ανοικοδομούσαν. Στους Βυζαντινούς ήταν γνωστός με το όνομα Άρκλα. Αργότερα, ονομάστηκε λανθασμένα από τους Ευρωπαίους «Πύργος του Λέανδρου», επειδή συνέδεσαν το όνομα του με τον μύθο της Ηρούς και του Λέανδρου, που αναφέρεται όμως στην περιοχή του Ελλησπόντου. Η σημερινή του ονομασία ως «Πύργος της Κόρης» προέρχεται από αυτή την εκδοχή.</a:t>
            </a:r>
          </a:p>
        </p:txBody>
      </p:sp>
      <p:pic>
        <p:nvPicPr>
          <p:cNvPr id="4" name="Εικόνα 3"/>
          <p:cNvPicPr>
            <a:picLocks noChangeAspect="1"/>
          </p:cNvPicPr>
          <p:nvPr/>
        </p:nvPicPr>
        <p:blipFill>
          <a:blip r:embed="rId2"/>
          <a:stretch>
            <a:fillRect/>
          </a:stretch>
        </p:blipFill>
        <p:spPr>
          <a:xfrm>
            <a:off x="7263210" y="1892300"/>
            <a:ext cx="3619499" cy="2623456"/>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a:stretch>
            <a:fillRect/>
          </a:stretch>
        </p:blipFill>
        <p:spPr>
          <a:xfrm>
            <a:off x="7263210" y="4828858"/>
            <a:ext cx="3464718" cy="1940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25543131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l-GR" b="1" cap="none" dirty="0">
                <a:ln/>
                <a:solidFill>
                  <a:schemeClr val="accent3"/>
                </a:solidFill>
              </a:rPr>
              <a:t/>
            </a:r>
            <a:br>
              <a:rPr lang="el-GR" b="1" cap="none" dirty="0">
                <a:ln/>
                <a:solidFill>
                  <a:schemeClr val="accent3"/>
                </a:solidFill>
              </a:rPr>
            </a:br>
            <a:r>
              <a:rPr lang="el-GR" b="1" cap="none" dirty="0">
                <a:ln/>
                <a:solidFill>
                  <a:schemeClr val="accent3"/>
                </a:solidFill>
              </a:rPr>
              <a:t>Ανάκτορο Ντολμά Μπαχτσέ</a:t>
            </a:r>
          </a:p>
        </p:txBody>
      </p:sp>
      <p:sp>
        <p:nvSpPr>
          <p:cNvPr id="3" name="Θέση περιεχομένου 2"/>
          <p:cNvSpPr>
            <a:spLocks noGrp="1"/>
          </p:cNvSpPr>
          <p:nvPr>
            <p:ph idx="1"/>
          </p:nvPr>
        </p:nvSpPr>
        <p:spPr>
          <a:xfrm>
            <a:off x="0" y="1715956"/>
            <a:ext cx="6032501" cy="5142044"/>
          </a:xfrm>
        </p:spPr>
        <p:txBody>
          <a:bodyPr>
            <a:normAutofit/>
          </a:bodyPr>
          <a:lstStyle/>
          <a:p>
            <a:r>
              <a:rPr lang="el-GR" dirty="0"/>
              <a:t>Το ανάκτορο Ντολμάμπαχτσε ("γεμιστός </a:t>
            </a:r>
            <a:r>
              <a:rPr lang="el-GR" dirty="0" smtClean="0"/>
              <a:t>κήπος«) ήταν </a:t>
            </a:r>
            <a:r>
              <a:rPr lang="el-GR" dirty="0"/>
              <a:t>κατοικία των σουλτάνων και διοικητικό κέντρο της Οθωμανικής Αυτοκρατορίας από το 1856 μέχρι το 1922, με εξαίρεση την περίοδο 1889-1909 κατά την οποία χρησιμοποιήθηκε το ανάκτορο Γιλντίζ. Από το 1960 λειτουργεί ως μουσείο. Βρίσκεται στην </a:t>
            </a:r>
            <a:r>
              <a:rPr lang="el-GR" dirty="0" smtClean="0"/>
              <a:t>Κωνσταντινούπολη . Γύρω </a:t>
            </a:r>
            <a:r>
              <a:rPr lang="el-GR" dirty="0"/>
              <a:t>από το παλάτι εκτείνεται η ομώνυμη </a:t>
            </a:r>
            <a:r>
              <a:rPr lang="el-GR" dirty="0" smtClean="0"/>
              <a:t>συνοικία. Η </a:t>
            </a:r>
            <a:r>
              <a:rPr lang="el-GR" dirty="0"/>
              <a:t>κατασκευή του ξεκίνησε το 1843, με εντολή του σουλτάνου Αμπντούλ Μετζίτ Α΄, και ολοκληρώθηκε το 1856. Το κόστος της ανέγερσης έφτασε τα 5 εκατομμύρια οθωμανικά χρυσά νομίσματα, το ισοδύναμο δηλαδή </a:t>
            </a:r>
            <a:r>
              <a:rPr lang="el-GR" u="sng" dirty="0"/>
              <a:t>35 τόννων χρυσού</a:t>
            </a:r>
            <a:r>
              <a:rPr lang="el-GR" dirty="0" smtClean="0"/>
              <a:t>. </a:t>
            </a:r>
            <a:r>
              <a:rPr lang="el-GR" dirty="0"/>
              <a:t>Για την επικάλυψη των οροφών του παλατιού, έκτασης 45.000 μ2, με φύλλα χρυσού, χρησιμοποιήθηκαν 14 τόννοι αυτού του </a:t>
            </a:r>
            <a:r>
              <a:rPr lang="el-GR" dirty="0" smtClean="0"/>
              <a:t>μετάλλου.</a:t>
            </a:r>
            <a:endParaRPr lang="el-GR" dirty="0"/>
          </a:p>
        </p:txBody>
      </p:sp>
      <p:pic>
        <p:nvPicPr>
          <p:cNvPr id="4" name="Εικόνα 3"/>
          <p:cNvPicPr>
            <a:picLocks noChangeAspect="1"/>
          </p:cNvPicPr>
          <p:nvPr/>
        </p:nvPicPr>
        <p:blipFill>
          <a:blip r:embed="rId2"/>
          <a:stretch>
            <a:fillRect/>
          </a:stretch>
        </p:blipFill>
        <p:spPr>
          <a:xfrm>
            <a:off x="5865811" y="1993900"/>
            <a:ext cx="3770709"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p:cNvPicPr>
            <a:picLocks noChangeAspect="1"/>
          </p:cNvPicPr>
          <p:nvPr/>
        </p:nvPicPr>
        <p:blipFill>
          <a:blip r:embed="rId3"/>
          <a:stretch>
            <a:fillRect/>
          </a:stretch>
        </p:blipFill>
        <p:spPr>
          <a:xfrm>
            <a:off x="8726320" y="4638463"/>
            <a:ext cx="3100388" cy="2063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339294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901" y="1715956"/>
            <a:ext cx="6540500" cy="5142044"/>
          </a:xfrm>
        </p:spPr>
        <p:txBody>
          <a:bodyPr>
            <a:normAutofit lnSpcReduction="10000"/>
          </a:bodyPr>
          <a:lstStyle/>
          <a:p>
            <a:r>
              <a:rPr lang="el-GR" dirty="0"/>
              <a:t>Η πρόσοψη του παλατιού έχει μήκος 248 μέτρα. Μια μεγάλη αίθουσα αποτελεί τον πυρήνα του, με δύο πτέρυγες εκατέρωθεν όπου συναντώνται τα πολυτελή δωμάτια και τα βασιλικά διαμερίσματα. Οι χώροι διαμονής και εργασίας των ανδρών (σελαμλίκι) και το χαρέμι βρίσκονται στη νότια και βόρεια πλευρά αντίστοιχα. Το κτιριακό συγκρότημα περιλάμβανε ακόμα διαμερίσματα για το προσωπικό που διέμενε εντός του ανακτόρου, κουζίνα, ιμαρέτ για τη διατροφή του προσωπικού, νοσηλευτήριο, στάβλους, καθώς και θαλάμους για τους λογχοφόρους φύλακες της κατοικίας. Συνολικά υπήρχουν 285 δωμάτια, καλύπτοντας έκταση 45.000 τετραγωνικών μέτρων.</a:t>
            </a:r>
          </a:p>
          <a:p>
            <a:endParaRPr lang="el-GR" dirty="0"/>
          </a:p>
          <a:p>
            <a:r>
              <a:rPr lang="el-GR" dirty="0"/>
              <a:t>Το Ντολμάμπαχτσε σχεδιάστηκε από τους αρχιτέκτονες Καραμπέτ και Νικογιός Μπαλιάν. Τον εσωτερικό διάκοσμο του ανακτόρου ανέλαβε ο Γάλλος διακοσμητής Σεσάν, ενώ αρκετοί ευρωπαίοι καλλιτέχνες ανέλαβαν να φιλοτεχνήσουν έργα ζωγραφικής για να κοσμήσουν το παλάτι.</a:t>
            </a:r>
          </a:p>
        </p:txBody>
      </p:sp>
      <p:pic>
        <p:nvPicPr>
          <p:cNvPr id="4" name="Εικόνα 3"/>
          <p:cNvPicPr>
            <a:picLocks noChangeAspect="1"/>
          </p:cNvPicPr>
          <p:nvPr/>
        </p:nvPicPr>
        <p:blipFill>
          <a:blip r:embed="rId2"/>
          <a:stretch>
            <a:fillRect/>
          </a:stretch>
        </p:blipFill>
        <p:spPr>
          <a:xfrm>
            <a:off x="6534149" y="2065337"/>
            <a:ext cx="3186517" cy="1985963"/>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a:stretch>
            <a:fillRect/>
          </a:stretch>
        </p:blipFill>
        <p:spPr>
          <a:xfrm>
            <a:off x="8457460" y="4568759"/>
            <a:ext cx="3153348" cy="1771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43809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9292" y="575156"/>
            <a:ext cx="11029616" cy="1013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3200" b="1" cap="none" dirty="0" smtClean="0">
                <a:ln/>
                <a:solidFill>
                  <a:schemeClr val="accent3"/>
                </a:solidFill>
              </a:rPr>
              <a:t>πηγές</a:t>
            </a:r>
            <a:endParaRPr lang="el-GR" sz="3200" b="1" cap="none" dirty="0">
              <a:ln/>
              <a:solidFill>
                <a:schemeClr val="accent3"/>
              </a:solidFill>
            </a:endParaRPr>
          </a:p>
        </p:txBody>
      </p:sp>
      <p:sp>
        <p:nvSpPr>
          <p:cNvPr id="3" name="Θέση περιεχομένου 2"/>
          <p:cNvSpPr>
            <a:spLocks noGrp="1"/>
          </p:cNvSpPr>
          <p:nvPr>
            <p:ph idx="1"/>
          </p:nvPr>
        </p:nvSpPr>
        <p:spPr>
          <a:xfrm>
            <a:off x="0" y="1828800"/>
            <a:ext cx="12026900" cy="4813300"/>
          </a:xfrm>
        </p:spPr>
        <p:txBody>
          <a:bodyPr>
            <a:normAutofit fontScale="25000" lnSpcReduction="20000"/>
          </a:bodyPr>
          <a:lstStyle/>
          <a:p>
            <a:pPr marL="0" indent="0">
              <a:buNone/>
            </a:pPr>
            <a:r>
              <a:rPr lang="en-GB" sz="5600" dirty="0">
                <a:hlinkClick r:id="rId2"/>
              </a:rPr>
              <a:t>https://el.wikipedia.org/wiki/%</a:t>
            </a:r>
            <a:r>
              <a:rPr lang="en-GB" sz="5600" dirty="0" smtClean="0">
                <a:hlinkClick r:id="rId2"/>
              </a:rPr>
              <a:t>CE%9A%CF%89%CE%BD%CF%83%CF%84%CE%B1%CE%BD%CF%84%CE%B9%CE%BD%CE%BF%CF%8D%CF%80%CE%BF%CE%BB%CE%B7</a:t>
            </a:r>
            <a:endParaRPr lang="el-GR" sz="5600" dirty="0" smtClean="0"/>
          </a:p>
          <a:p>
            <a:pPr marL="0" indent="0">
              <a:buNone/>
            </a:pPr>
            <a:r>
              <a:rPr lang="en-GB" sz="5600" dirty="0">
                <a:hlinkClick r:id="rId3"/>
              </a:rPr>
              <a:t>https://el.wikipedia.org/wiki/%CE%A4%CE%B5%CE%AF%CF%87%CE%B7_%CF%84%CE%B7%CF%82_%</a:t>
            </a:r>
            <a:r>
              <a:rPr lang="en-GB" sz="5600" dirty="0" smtClean="0">
                <a:hlinkClick r:id="rId3"/>
              </a:rPr>
              <a:t>CE%9A%CF%89%CE%BD%CF%83%CF%84%CE%B1%CE%BD%CF%84%CE%B9%CE%BD%CE%BF%CF%8D%CF%80%CE%BF%CE%BB%CE%B7%CF%82</a:t>
            </a:r>
            <a:endParaRPr lang="el-GR" sz="5600" dirty="0" smtClean="0"/>
          </a:p>
          <a:p>
            <a:pPr marL="0" indent="0">
              <a:buNone/>
            </a:pPr>
            <a:r>
              <a:rPr lang="en-GB" sz="5600" dirty="0" smtClean="0">
                <a:hlinkClick r:id="rId4"/>
              </a:rPr>
              <a:t>https</a:t>
            </a:r>
            <a:r>
              <a:rPr lang="en-GB" sz="5600" dirty="0">
                <a:hlinkClick r:id="rId4"/>
              </a:rPr>
              <a:t>://el.wikipedia.org/wiki/%CE%99%CF%80%CF%80%CF%8C%CE%B4%CF%81%CE%BF%CE%BC%CE%BF%CF%82_%CF%84%CE%B7%CF%82_%</a:t>
            </a:r>
            <a:r>
              <a:rPr lang="en-GB" sz="5600" dirty="0" smtClean="0">
                <a:hlinkClick r:id="rId4"/>
              </a:rPr>
              <a:t>CE%9A%CF%89%CE%BD%CF%83%CF%84%CE%B1%CE%BD%CF%84%CE%B9%CE%BD%CE%BF%CF%8D%CF%80%CE%BF%CE%BB%CE%B7%CF%82</a:t>
            </a:r>
            <a:endParaRPr lang="el-GR" sz="5600" dirty="0" smtClean="0"/>
          </a:p>
          <a:p>
            <a:pPr marL="0" indent="0">
              <a:buNone/>
            </a:pPr>
            <a:r>
              <a:rPr lang="en-GB" sz="5600" dirty="0">
                <a:hlinkClick r:id="rId5"/>
              </a:rPr>
              <a:t>https://el.wikipedia.org/wiki/%CE%92%CE%B1%CF%83%CE%B9%CE%BB%CE%B9%CE%BA%CE%AE_%</a:t>
            </a:r>
            <a:r>
              <a:rPr lang="en-GB" sz="5600" dirty="0" smtClean="0">
                <a:hlinkClick r:id="rId5"/>
              </a:rPr>
              <a:t>CE%9A%CE%B9%CE%BD%CF%83%CF%84%CE%AD%CF%81%CE%BD%CE%B1</a:t>
            </a:r>
            <a:endParaRPr lang="el-GR" sz="5600" dirty="0" smtClean="0"/>
          </a:p>
          <a:p>
            <a:pPr marL="0" indent="0">
              <a:buNone/>
            </a:pPr>
            <a:r>
              <a:rPr lang="en-GB" sz="5600" dirty="0">
                <a:hlinkClick r:id="rId6"/>
              </a:rPr>
              <a:t>https://el.wikipedia.org/wiki/%CE%91%CE%B3%CE%AF%CE%B1_%CE%A3%CE%BF%CF%86%CE%AF%CE%B1_(%CE%9A%CF%89%CE%BD%CF%83%CF%84%CE%B1%CE%BD%CF%84%CE%B9%CE%BD%CE%BF%CF%8D%CF%80%CE%BF%CE%BB%CE%B7</a:t>
            </a:r>
            <a:r>
              <a:rPr lang="en-GB" sz="5600" dirty="0" smtClean="0">
                <a:hlinkClick r:id="rId6"/>
              </a:rPr>
              <a:t>)</a:t>
            </a:r>
            <a:endParaRPr lang="el-GR" sz="5600" dirty="0" smtClean="0"/>
          </a:p>
          <a:p>
            <a:pPr marL="0" indent="0">
              <a:buNone/>
            </a:pPr>
            <a:r>
              <a:rPr lang="en-GB" sz="5600" dirty="0">
                <a:hlinkClick r:id="rId7"/>
              </a:rPr>
              <a:t>https://el.wikipedia.org/wiki/%CE%9C%CF%80%CE%BB%CE%B5_%</a:t>
            </a:r>
            <a:r>
              <a:rPr lang="en-GB" sz="5600" dirty="0" smtClean="0">
                <a:hlinkClick r:id="rId7"/>
              </a:rPr>
              <a:t>CE%A4%CE%B6%CE%B1%CE%BC%CE%AF</a:t>
            </a:r>
            <a:endParaRPr lang="el-GR" sz="5600" dirty="0" smtClean="0"/>
          </a:p>
          <a:p>
            <a:pPr marL="0" indent="0">
              <a:buNone/>
            </a:pPr>
            <a:r>
              <a:rPr lang="en-GB" sz="5600" dirty="0">
                <a:hlinkClick r:id="rId8"/>
              </a:rPr>
              <a:t>https://el.wikipedia.org/wiki/%CE%A0%CF%8D%CF%81%CE%B3%CE%BF%CF%82_%CF%84%CE%BF%CF%85_%</a:t>
            </a:r>
            <a:r>
              <a:rPr lang="en-GB" sz="5600" dirty="0" smtClean="0">
                <a:hlinkClick r:id="rId8"/>
              </a:rPr>
              <a:t>CE%9B%CE%B5%CE%AC%CE%BD%CE%B4%CF%81%CE%BF%CF%85</a:t>
            </a:r>
            <a:endParaRPr lang="el-GR" sz="5600" dirty="0" smtClean="0"/>
          </a:p>
          <a:p>
            <a:pPr marL="0" indent="0">
              <a:buNone/>
            </a:pPr>
            <a:r>
              <a:rPr lang="en-GB" sz="5600" dirty="0" smtClean="0">
                <a:hlinkClick r:id="rId9"/>
              </a:rPr>
              <a:t>https</a:t>
            </a:r>
            <a:r>
              <a:rPr lang="en-GB" sz="5600" dirty="0">
                <a:hlinkClick r:id="rId9"/>
              </a:rPr>
              <a:t>://el.wikipedia.org/wiki/%CE%9D%CF%84%CE%BF%CE%BB%CE%BC%CE%AC_%CE%9C%CF%80%CE%B1%CF%87%CF%84%CF%83%CE%AD_(%CE%B1%CE%BD%CE%AC%CE%BA%CF%84%CE%BF%CF%81%CE%BF</a:t>
            </a:r>
            <a:r>
              <a:rPr lang="en-GB" sz="5600" dirty="0" smtClean="0">
                <a:hlinkClick r:id="rId9"/>
              </a:rPr>
              <a:t>)</a:t>
            </a:r>
            <a:endParaRPr lang="el-GR" sz="5600" dirty="0" smtClean="0"/>
          </a:p>
          <a:p>
            <a:pPr marL="0" indent="0">
              <a:buNone/>
            </a:pPr>
            <a:endParaRPr lang="el-GR" sz="5600" dirty="0" smtClean="0"/>
          </a:p>
          <a:p>
            <a:pPr marL="0" indent="0">
              <a:buNone/>
            </a:pPr>
            <a:endParaRPr lang="el-GR" sz="5600" dirty="0" smtClean="0"/>
          </a:p>
          <a:p>
            <a:pPr marL="0" indent="0">
              <a:buNone/>
            </a:pPr>
            <a:endParaRPr lang="el-GR" sz="5600" dirty="0" smtClean="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xmlns="" val="326636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srcRect r="1462" b="7221"/>
          <a:stretch/>
        </p:blipFill>
        <p:spPr>
          <a:xfrm>
            <a:off x="2514600" y="1941125"/>
            <a:ext cx="6680200" cy="4662875"/>
          </a:xfrm>
          <a:prstGeom prst="rect">
            <a:avLst/>
          </a:prstGeom>
        </p:spPr>
      </p:pic>
    </p:spTree>
    <p:extLst>
      <p:ext uri="{BB962C8B-B14F-4D97-AF65-F5344CB8AC3E}">
        <p14:creationId xmlns:p14="http://schemas.microsoft.com/office/powerpoint/2010/main" xmlns="" val="39935490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5" name="Θέση περιεχομένου 4"/>
          <p:cNvSpPr>
            <a:spLocks noGrp="1"/>
          </p:cNvSpPr>
          <p:nvPr>
            <p:ph idx="1"/>
          </p:nvPr>
        </p:nvSpPr>
        <p:spPr>
          <a:xfrm>
            <a:off x="581193" y="2180496"/>
            <a:ext cx="7775408" cy="4677504"/>
          </a:xfrm>
        </p:spPr>
        <p:txBody>
          <a:bodyPr/>
          <a:lstStyle/>
          <a:p>
            <a:r>
              <a:rPr lang="el-GR" dirty="0"/>
              <a:t>Η Κωνσταντινούπολη ή Κωνσταντινούπολις (Τουρκικά: İstanbul, μτγ: Ιστανμπούλ) είναι η μεγαλύτερη </a:t>
            </a:r>
            <a:r>
              <a:rPr lang="el-GR" dirty="0" smtClean="0"/>
              <a:t>πόλη της </a:t>
            </a:r>
            <a:r>
              <a:rPr lang="el-GR" dirty="0"/>
              <a:t>Τουρκίας, αποτελώντας το οικονομικό, πολιτιστικό και ιστορικό κέντρο της χώρας. Η Κωνσταντινούπολη είναι διηπειρωτική πόλη στην Ευρασία, με το ιστορικό και εμπορικό κέντρο να βρίσκεται στην ευρωπαϊκή πλευρά και περίπου το ένα τρίτο του πληθυσμού να ζει στην ασιατική πλευρά της Ευρασίας. Η σύγχρονη πόλη με πληθυσμό 15 εκατομμύρια κατοίκους είναι ιδιαίτερα πυκνοκατοικημένη και πολυπολιτισμική, με ανθρώπους από ολόκληρο τον Ισλαμικό κόσμο, ενώ ταυτόχρονα είναι το κυριότερο σταυροδρόμι Ασίας και Ευρώπης τόσο για τα εμπορικά αγαθά όσο και για τους </a:t>
            </a:r>
            <a:r>
              <a:rPr lang="el-GR" dirty="0" smtClean="0"/>
              <a:t>ταξιδιώτες. Συγκαταλέγεται στις μεγαλύτερες πόλεις του κόσμου και αποτελεί τον μεγαλύτερο οικισμό στην Ευρώπη και τον μεγαλύτερο στη Μέση Ανατολή.[4] Η πόλη βρίσκεται εντός των ορίων του ομώνυμου μητροπολιτικού δήμου.</a:t>
            </a:r>
          </a:p>
          <a:p>
            <a:endParaRPr lang="el-GR" dirty="0" smtClean="0"/>
          </a:p>
          <a:p>
            <a:pPr marL="0" indent="0">
              <a:buNone/>
            </a:pPr>
            <a:endParaRPr lang="el-GR" dirty="0" smtClean="0"/>
          </a:p>
          <a:p>
            <a:pPr marL="0" indent="0">
              <a:buNone/>
            </a:pPr>
            <a:endParaRPr lang="el-GR" dirty="0"/>
          </a:p>
        </p:txBody>
      </p:sp>
      <p:pic>
        <p:nvPicPr>
          <p:cNvPr id="6" name="Εικόνα 5"/>
          <p:cNvPicPr>
            <a:picLocks noChangeAspect="1"/>
          </p:cNvPicPr>
          <p:nvPr/>
        </p:nvPicPr>
        <p:blipFill>
          <a:blip r:embed="rId2"/>
          <a:stretch>
            <a:fillRect/>
          </a:stretch>
        </p:blipFill>
        <p:spPr>
          <a:xfrm>
            <a:off x="8176728" y="1951896"/>
            <a:ext cx="3434080" cy="4292600"/>
          </a:xfrm>
          <a:prstGeom prst="rect">
            <a:avLst/>
          </a:prstGeom>
          <a:ln>
            <a:noFill/>
          </a:ln>
          <a:effectLst>
            <a:softEdge rad="112500"/>
          </a:effectLst>
        </p:spPr>
      </p:pic>
    </p:spTree>
    <p:extLst>
      <p:ext uri="{BB962C8B-B14F-4D97-AF65-F5344CB8AC3E}">
        <p14:creationId xmlns:p14="http://schemas.microsoft.com/office/powerpoint/2010/main" xmlns="" val="7433839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3200" y="1828800"/>
            <a:ext cx="11407607" cy="5029200"/>
          </a:xfrm>
        </p:spPr>
        <p:txBody>
          <a:bodyPr>
            <a:normAutofit fontScale="77500" lnSpcReduction="20000"/>
          </a:bodyPr>
          <a:lstStyle/>
          <a:p>
            <a:r>
              <a:rPr lang="el-GR" sz="2100" dirty="0"/>
              <a:t>Η Κωνσταντινούπολη (Πόλη) είναι κτισμένη στη θέση της αρχαίας ελληνικής πόλης Βυζάντιο, που ονομάστηκε έτσι από τον Βύζαντα των Μεγάρων, ο οποίος την ίδρυσε κατά το έτος 667 π.Χ.. Από το 330 μ.Χ., στα χρόνια της Ρωμαϊκής αυτοκρατορίας ονομάστηκε Νέα Ρώμη και αργότερα Κωνσταντινούπολις διατηρώντας την ονομασία της και μετά την κατάκτησή της από τους Τούρκους στην Οθωμανική Αυτοκρατορία, μέχρι τα χρόνια της Τουρκικής Δημοκρατίας. Είναι κτισμένη στις δύο πλευρές του Κερατίου </a:t>
            </a:r>
            <a:r>
              <a:rPr lang="el-GR" sz="2100" dirty="0" smtClean="0"/>
              <a:t>Κόλπου) </a:t>
            </a:r>
            <a:r>
              <a:rPr lang="el-GR" sz="2100" dirty="0"/>
              <a:t>στη νότια είσοδο του στενού πορθμού του Βοσπόρου, ο οποίος με μήκος περίπου 35 χλμ. συνδέει τη Μαύρη Θάλασσα </a:t>
            </a:r>
            <a:r>
              <a:rPr lang="el-GR" sz="2100" dirty="0" smtClean="0"/>
              <a:t>στον </a:t>
            </a:r>
            <a:r>
              <a:rPr lang="el-GR" sz="2100" dirty="0"/>
              <a:t>βορρά με τη θάλασσα του Μαρμαρά στον νότο. Αποτελεί κατά αυτό τον τρόπο τη μοναδική πόλη στον κόσμο που βρίσκεται σε δύο ηπείρους, την Ευρώπη (Ανατολική Θράκη) και την </a:t>
            </a:r>
            <a:r>
              <a:rPr lang="el-GR" sz="2100" dirty="0" smtClean="0"/>
              <a:t>Ασία Η </a:t>
            </a:r>
            <a:r>
              <a:rPr lang="el-GR" sz="2100" dirty="0"/>
              <a:t>σύγχρονη πόλη χωρίζεται σε τρεις κύριες ζώνες που περιλαμβάνουν την παλαιά Κωνσταντινούπολη </a:t>
            </a:r>
            <a:r>
              <a:rPr lang="el-GR" sz="2100" dirty="0" smtClean="0"/>
              <a:t>την </a:t>
            </a:r>
            <a:r>
              <a:rPr lang="el-GR" sz="2100" dirty="0"/>
              <a:t>περιοχή του Μπέηογλου </a:t>
            </a:r>
            <a:r>
              <a:rPr lang="el-GR" sz="2100" dirty="0" smtClean="0"/>
              <a:t>με </a:t>
            </a:r>
            <a:r>
              <a:rPr lang="el-GR" sz="2100" dirty="0"/>
              <a:t>τη συνοικία του Γαλατά και τον ομώνυμο πύργο, καθώς και το Σκούταρι </a:t>
            </a:r>
            <a:r>
              <a:rPr lang="el-GR" sz="2100" dirty="0" smtClean="0"/>
              <a:t> </a:t>
            </a:r>
            <a:r>
              <a:rPr lang="el-GR" sz="2100" dirty="0"/>
              <a:t>μαζί με άλλα προάστια που βρίσκονται στην απέναντι ασιατική πλευρά του </a:t>
            </a:r>
            <a:r>
              <a:rPr lang="el-GR" sz="2100" dirty="0" smtClean="0"/>
              <a:t>Βοσπόρου</a:t>
            </a:r>
            <a:r>
              <a:rPr lang="el-GR" sz="2100" dirty="0"/>
              <a:t>.</a:t>
            </a:r>
            <a:endParaRPr lang="el-GR" sz="2100" dirty="0" smtClean="0"/>
          </a:p>
          <a:p>
            <a:endParaRPr lang="el-GR" dirty="0"/>
          </a:p>
          <a:p>
            <a:endParaRPr lang="el-GR" dirty="0"/>
          </a:p>
          <a:p>
            <a:endParaRPr lang="el-GR" sz="2100" dirty="0"/>
          </a:p>
          <a:p>
            <a:endParaRPr lang="el-GR" sz="2100" dirty="0" smtClean="0"/>
          </a:p>
          <a:p>
            <a:r>
              <a:rPr lang="el-GR" sz="2100" dirty="0" smtClean="0"/>
              <a:t>Στη </a:t>
            </a:r>
            <a:r>
              <a:rPr lang="el-GR" sz="2100" dirty="0"/>
              <a:t>μακραίωνη ιστορία της υπήρξε πρωτεύουσα τεσσάρων διαδοχικών αυτοκρατοριών: της Ρωμαϊκής (330 - 395), της Βυζαντινής Αυτοκρατορίας (395 -1453), της βραχύβιας Λατινικής (1204-1261) και της Οθωμανικής (1453-1922) με συνέπεια την ανάδειξη πολιτισμών σε μια σύμμεικτη σήμερα παρουσία. Οι ιστορικές περιοχές της πόλης, με σημαντικά μνημεία, ανήκουν από το 1985 στον κατάλογο μνημείων παγκόσμιας κληρονομιάς της </a:t>
            </a:r>
            <a:r>
              <a:rPr lang="el-GR" sz="2100" dirty="0" smtClean="0"/>
              <a:t>UNESCO Στα </a:t>
            </a:r>
            <a:r>
              <a:rPr lang="el-GR" sz="2100" dirty="0"/>
              <a:t>σημαντικότερα αξιοθέατα της πόλης ανήκουν η Αγία Σοφία, το Επταπύργιο και τα βυζαντινά τείχη, ο ναός και η πηγή της Ζωοδόχου Πηγής, το κτίριο του Πατριαρχείου, το Φανάρι καθώς και το ανάκτορο Τοπ Καπί, το τζαμί του Σουλεϊμάν και το τζαμί του Σουλτάνου Αχμέτ («Μπλε τζαμί»).</a:t>
            </a:r>
          </a:p>
        </p:txBody>
      </p:sp>
      <p:pic>
        <p:nvPicPr>
          <p:cNvPr id="4" name="Εικόνα 3"/>
          <p:cNvPicPr>
            <a:picLocks noChangeAspect="1"/>
          </p:cNvPicPr>
          <p:nvPr/>
        </p:nvPicPr>
        <p:blipFill>
          <a:blip r:embed="rId2"/>
          <a:stretch>
            <a:fillRect/>
          </a:stretch>
        </p:blipFill>
        <p:spPr>
          <a:xfrm>
            <a:off x="581192" y="4045046"/>
            <a:ext cx="3082925" cy="1057275"/>
          </a:xfrm>
          <a:prstGeom prst="rect">
            <a:avLst/>
          </a:prstGeom>
          <a:ln>
            <a:noFill/>
          </a:ln>
          <a:effectLst>
            <a:softEdge rad="112500"/>
          </a:effectLst>
        </p:spPr>
      </p:pic>
    </p:spTree>
    <p:extLst>
      <p:ext uri="{BB962C8B-B14F-4D97-AF65-F5344CB8AC3E}">
        <p14:creationId xmlns:p14="http://schemas.microsoft.com/office/powerpoint/2010/main" xmlns="" val="36830677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smtClean="0"/>
              <a:t>Σημαντικά μνημεία</a:t>
            </a:r>
            <a:endParaRPr lang="el-GR" sz="3200" b="1" dirty="0"/>
          </a:p>
        </p:txBody>
      </p:sp>
      <p:sp>
        <p:nvSpPr>
          <p:cNvPr id="3" name="Θέση περιεχομένου 2"/>
          <p:cNvSpPr>
            <a:spLocks noGrp="1"/>
          </p:cNvSpPr>
          <p:nvPr>
            <p:ph idx="1"/>
          </p:nvPr>
        </p:nvSpPr>
        <p:spPr/>
        <p:txBody>
          <a:bodyPr/>
          <a:lstStyle/>
          <a:p>
            <a:pPr>
              <a:buFont typeface="Wingdings" panose="05000000000000000000" pitchFamily="2" charset="2"/>
              <a:buChar char="v"/>
            </a:pPr>
            <a:r>
              <a:rPr lang="el-GR" dirty="0">
                <a:solidFill>
                  <a:schemeClr val="tx1"/>
                </a:solidFill>
              </a:rPr>
              <a:t>Θεοδοσιανά τείχη </a:t>
            </a:r>
            <a:endParaRPr lang="el-GR" dirty="0" smtClean="0">
              <a:solidFill>
                <a:schemeClr val="tx1"/>
              </a:solidFill>
            </a:endParaRPr>
          </a:p>
          <a:p>
            <a:pPr>
              <a:buFont typeface="Wingdings" panose="05000000000000000000" pitchFamily="2" charset="2"/>
              <a:buChar char="v"/>
            </a:pPr>
            <a:r>
              <a:rPr lang="el-GR" dirty="0" smtClean="0">
                <a:solidFill>
                  <a:schemeClr val="tx1"/>
                </a:solidFill>
              </a:rPr>
              <a:t>Ιππόδρομος</a:t>
            </a:r>
          </a:p>
          <a:p>
            <a:pPr>
              <a:buFont typeface="Wingdings" panose="05000000000000000000" pitchFamily="2" charset="2"/>
              <a:buChar char="v"/>
            </a:pPr>
            <a:r>
              <a:rPr lang="el-GR" dirty="0" smtClean="0">
                <a:solidFill>
                  <a:schemeClr val="tx1"/>
                </a:solidFill>
              </a:rPr>
              <a:t>Βασιλική κινστέρνα του Ιουστινιανού</a:t>
            </a:r>
          </a:p>
          <a:p>
            <a:pPr>
              <a:buFont typeface="Wingdings" panose="05000000000000000000" pitchFamily="2" charset="2"/>
              <a:buChar char="v"/>
            </a:pPr>
            <a:r>
              <a:rPr lang="el-GR" dirty="0" smtClean="0">
                <a:solidFill>
                  <a:schemeClr val="tx1"/>
                </a:solidFill>
              </a:rPr>
              <a:t>Αγιά σοφία </a:t>
            </a:r>
          </a:p>
          <a:p>
            <a:pPr>
              <a:buFont typeface="Wingdings" panose="05000000000000000000" pitchFamily="2" charset="2"/>
              <a:buChar char="v"/>
            </a:pPr>
            <a:r>
              <a:rPr lang="el-GR" dirty="0" smtClean="0">
                <a:solidFill>
                  <a:schemeClr val="tx1"/>
                </a:solidFill>
              </a:rPr>
              <a:t>Μπλε τζαμί </a:t>
            </a:r>
          </a:p>
          <a:p>
            <a:pPr>
              <a:buFont typeface="Wingdings" panose="05000000000000000000" pitchFamily="2" charset="2"/>
              <a:buChar char="v"/>
            </a:pPr>
            <a:r>
              <a:rPr lang="el-GR" dirty="0" smtClean="0">
                <a:solidFill>
                  <a:schemeClr val="tx1"/>
                </a:solidFill>
              </a:rPr>
              <a:t>Πύργος του Λεάνδρου</a:t>
            </a:r>
          </a:p>
          <a:p>
            <a:pPr>
              <a:buFont typeface="Wingdings" panose="05000000000000000000" pitchFamily="2" charset="2"/>
              <a:buChar char="v"/>
            </a:pPr>
            <a:r>
              <a:rPr lang="el-GR" dirty="0">
                <a:solidFill>
                  <a:schemeClr val="tx1"/>
                </a:solidFill>
              </a:rPr>
              <a:t>Ανάκτορο Ντολμά Μπαχτσέ</a:t>
            </a:r>
            <a:endParaRPr lang="el-GR" dirty="0" smtClean="0">
              <a:solidFill>
                <a:schemeClr val="tx1"/>
              </a:solidFill>
            </a:endParaRPr>
          </a:p>
          <a:p>
            <a:pPr>
              <a:buFont typeface="Wingdings" panose="05000000000000000000" pitchFamily="2" charset="2"/>
              <a:buChar char="v"/>
            </a:pPr>
            <a:endParaRPr lang="el-GR" dirty="0">
              <a:solidFill>
                <a:schemeClr val="tx1"/>
              </a:solidFill>
            </a:endParaRPr>
          </a:p>
        </p:txBody>
      </p:sp>
    </p:spTree>
    <p:extLst>
      <p:ext uri="{BB962C8B-B14F-4D97-AF65-F5344CB8AC3E}">
        <p14:creationId xmlns:p14="http://schemas.microsoft.com/office/powerpoint/2010/main" xmlns="" val="12092061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effectLst/>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3600" b="1" cap="none" dirty="0">
                <a:ln/>
                <a:solidFill>
                  <a:schemeClr val="accent3"/>
                </a:solidFill>
              </a:rPr>
              <a:t>Θεοδοσιανά τείχη </a:t>
            </a:r>
          </a:p>
        </p:txBody>
      </p:sp>
      <p:pic>
        <p:nvPicPr>
          <p:cNvPr id="6" name="Εικόνα 5"/>
          <p:cNvPicPr>
            <a:picLocks noChangeAspect="1"/>
          </p:cNvPicPr>
          <p:nvPr/>
        </p:nvPicPr>
        <p:blipFill>
          <a:blip r:embed="rId2"/>
          <a:stretch>
            <a:fillRect/>
          </a:stretch>
        </p:blipFill>
        <p:spPr>
          <a:xfrm>
            <a:off x="371308" y="2026801"/>
            <a:ext cx="4597400" cy="33833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Θέση περιεχομένου 6"/>
          <p:cNvSpPr>
            <a:spLocks noGrp="1"/>
          </p:cNvSpPr>
          <p:nvPr>
            <p:ph idx="1"/>
          </p:nvPr>
        </p:nvSpPr>
        <p:spPr>
          <a:xfrm>
            <a:off x="5524500" y="2026801"/>
            <a:ext cx="5575301" cy="4227644"/>
          </a:xfrm>
        </p:spPr>
        <p:txBody>
          <a:bodyPr>
            <a:normAutofit/>
          </a:bodyPr>
          <a:lstStyle/>
          <a:p>
            <a:r>
              <a:rPr lang="el-GR" dirty="0"/>
              <a:t>Ως Θεοδοσιανά τείχη της Κωνσταντινούπολης είναι γνωστά τα χερσαία τείχη με τα οποία ο Θεοδόσιος Β' τείχισε την πρωτεύουσα της Ανατολικής Ρωμαϊκής Αυτοκρατορίας. Η κατασκευή τους ξεκίνησε το </a:t>
            </a:r>
            <a:r>
              <a:rPr lang="el-GR" dirty="0" smtClean="0"/>
              <a:t>408, </a:t>
            </a:r>
            <a:r>
              <a:rPr lang="el-GR" dirty="0"/>
              <a:t>ενώ μετά από ένα σεισμό επισκευάστηκαν και απέκτησαν την τελική τους μορφή το 447. Η ισχυρή </a:t>
            </a:r>
            <a:r>
              <a:rPr lang="el-GR" u="sng" dirty="0"/>
              <a:t>διπλή σειρά τειχών προστάτευσε</a:t>
            </a:r>
            <a:r>
              <a:rPr lang="el-GR" dirty="0"/>
              <a:t> την πόλη και κατά συνέπεια την Αυτοκρατορία σε πολλές πολιορκίες διαμέσω των αιώνων, οδηγώντας στην προσωνυμία τους ως «θεοφύλακτα». Η μόνη φορά που παραβιάστηκαν από εχθρό ήταν το 1453, όταν οι Οθωμανοί, με τη χρήση ισχυρού πυροβολικού, τα διέσπασαν και κατέλαβαν την πόλη, καταλύοντας έτσι και τη Βυζαντινή Αυτοκρατορία.</a:t>
            </a:r>
          </a:p>
        </p:txBody>
      </p:sp>
    </p:spTree>
    <p:extLst>
      <p:ext uri="{BB962C8B-B14F-4D97-AF65-F5344CB8AC3E}">
        <p14:creationId xmlns:p14="http://schemas.microsoft.com/office/powerpoint/2010/main" xmlns="" val="4112972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4001" y="1715956"/>
            <a:ext cx="7962899" cy="5243644"/>
          </a:xfrm>
        </p:spPr>
        <p:txBody>
          <a:bodyPr>
            <a:normAutofit/>
          </a:bodyPr>
          <a:lstStyle/>
          <a:p>
            <a:r>
              <a:rPr lang="el-GR" dirty="0"/>
              <a:t>Τα τείχη στην θάλασσα ήταν μικρότερα αλλά ήταν χτισμένα ακριβώς δίπλα στη θάλασσα ώστε </a:t>
            </a:r>
            <a:r>
              <a:rPr lang="el-GR" u="sng" dirty="0"/>
              <a:t>να μην μπορεί να αποβιβαστεί ο εχθρός </a:t>
            </a:r>
            <a:r>
              <a:rPr lang="el-GR" dirty="0"/>
              <a:t>εάν δοκίμαζε επίθεση από τη θάλασσα. Τα τείχη ήταν μονά σε όλο τους το μήκος, με εξαίρεση τη συνοικία του Πετρίου στον Κεράτιο. Τα τείχη είχαν </a:t>
            </a:r>
            <a:r>
              <a:rPr lang="el-GR" u="sng" dirty="0"/>
              <a:t>πάχος 3 με 4 μέτρα ενώ το ύψος τους είχαν 10 μέτρα </a:t>
            </a:r>
            <a:r>
              <a:rPr lang="el-GR" dirty="0"/>
              <a:t>στον Κεράτιο κόλπο και 13 με 15 μέτρα στη Θάλασσα του Μαρμαρά. Και στα παράκτια τείχη υπήρχαν πύργοι, ύψους περίπου 13 με 15 μέτρων, αλλά ορθωνόντουσαν σε ακαθόριστα διαστήματα πάνω στα τείχη. Οι πύλες του παράκτιου τείχους ήταν μικρότερες του χερσαίου τείχους και λειτουργούσαν κυρίως ως εμπορικές για τους εμπόρους και για εφοδιασμό για τα στρατεύματα μέσω της θαλάσσιας οδού.  </a:t>
            </a:r>
            <a:r>
              <a:rPr lang="el-GR" dirty="0" smtClean="0"/>
              <a:t>Για </a:t>
            </a:r>
            <a:r>
              <a:rPr lang="el-GR" dirty="0"/>
              <a:t>την ασφάλεια του Κερατίου κόλπου οι Βυζαντινοί </a:t>
            </a:r>
            <a:r>
              <a:rPr lang="el-GR" u="sng" dirty="0"/>
              <a:t>έκλειναν το στόμιο του κόλπου με μια βαριά σιδερένια αλυσίδα που εκτεινόταν μέχρι τη συνοικία του Γαλατά. </a:t>
            </a:r>
            <a:r>
              <a:rPr lang="el-GR" dirty="0"/>
              <a:t>Η ελλιπής οχύρωση των θαλασσίων τειχών σε σχέση με τα χερσαία επέτρεψε την κατάληψη τμημάτων τους κατά τη διάρκεια της Τέταρτης Σταυροφορίας που οδήγησε στην άλωση του 1204.</a:t>
            </a:r>
          </a:p>
        </p:txBody>
      </p:sp>
      <p:pic>
        <p:nvPicPr>
          <p:cNvPr id="4" name="Εικόνα 3"/>
          <p:cNvPicPr>
            <a:picLocks noChangeAspect="1"/>
          </p:cNvPicPr>
          <p:nvPr/>
        </p:nvPicPr>
        <p:blipFill>
          <a:blip r:embed="rId2"/>
          <a:stretch>
            <a:fillRect/>
          </a:stretch>
        </p:blipFill>
        <p:spPr>
          <a:xfrm>
            <a:off x="8144926" y="2565400"/>
            <a:ext cx="3537857" cy="3073400"/>
          </a:xfrm>
          <a:prstGeom prst="rect">
            <a:avLst/>
          </a:prstGeom>
        </p:spPr>
      </p:pic>
    </p:spTree>
    <p:extLst>
      <p:ext uri="{BB962C8B-B14F-4D97-AF65-F5344CB8AC3E}">
        <p14:creationId xmlns:p14="http://schemas.microsoft.com/office/powerpoint/2010/main" xmlns="" val="40647843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effectLst>
            <a:glow rad="63500">
              <a:schemeClr val="accent1">
                <a:satMod val="175000"/>
                <a:alpha val="40000"/>
              </a:schemeClr>
            </a:glow>
          </a:effectLst>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3600" b="1" cap="none" dirty="0" smtClean="0">
                <a:ln/>
                <a:solidFill>
                  <a:schemeClr val="accent3"/>
                </a:solidFill>
              </a:rPr>
              <a:t>Ιππόδρομος</a:t>
            </a:r>
            <a:endParaRPr lang="el-GR" sz="3600" b="1" cap="none" dirty="0">
              <a:ln/>
              <a:solidFill>
                <a:schemeClr val="accent3"/>
              </a:solidFill>
            </a:endParaRPr>
          </a:p>
        </p:txBody>
      </p:sp>
      <p:pic>
        <p:nvPicPr>
          <p:cNvPr id="6" name="Εικόνα 5"/>
          <p:cNvPicPr>
            <a:picLocks noChangeAspect="1"/>
          </p:cNvPicPr>
          <p:nvPr/>
        </p:nvPicPr>
        <p:blipFill>
          <a:blip r:embed="rId2"/>
          <a:stretch>
            <a:fillRect/>
          </a:stretch>
        </p:blipFill>
        <p:spPr>
          <a:xfrm>
            <a:off x="7429500" y="2054706"/>
            <a:ext cx="4307840" cy="2019300"/>
          </a:xfrm>
          <a:prstGeom prst="rect">
            <a:avLst/>
          </a:prstGeom>
          <a:ln w="88900" cap="sq" cmpd="thickThin">
            <a:solidFill>
              <a:srgbClr val="000000"/>
            </a:solidFill>
            <a:prstDash val="solid"/>
            <a:miter lim="800000"/>
          </a:ln>
          <a:effectLst>
            <a:innerShdw blurRad="76200">
              <a:srgbClr val="000000"/>
            </a:innerShdw>
          </a:effectLst>
        </p:spPr>
      </p:pic>
      <p:pic>
        <p:nvPicPr>
          <p:cNvPr id="7" name="Εικόνα 6"/>
          <p:cNvPicPr>
            <a:picLocks noChangeAspect="1"/>
          </p:cNvPicPr>
          <p:nvPr/>
        </p:nvPicPr>
        <p:blipFill>
          <a:blip r:embed="rId3"/>
          <a:stretch>
            <a:fillRect/>
          </a:stretch>
        </p:blipFill>
        <p:spPr>
          <a:xfrm>
            <a:off x="7429500" y="4317126"/>
            <a:ext cx="3035300" cy="2463646"/>
          </a:xfrm>
          <a:prstGeom prst="rect">
            <a:avLst/>
          </a:prstGeom>
          <a:ln w="88900" cap="sq" cmpd="thickThin">
            <a:solidFill>
              <a:srgbClr val="000000"/>
            </a:solidFill>
            <a:prstDash val="solid"/>
            <a:miter lim="800000"/>
          </a:ln>
          <a:effectLst>
            <a:innerShdw blurRad="76200">
              <a:srgbClr val="000000"/>
            </a:innerShdw>
          </a:effectLst>
        </p:spPr>
      </p:pic>
      <p:sp>
        <p:nvSpPr>
          <p:cNvPr id="8" name="Θέση περιεχομένου 7"/>
          <p:cNvSpPr>
            <a:spLocks noGrp="1"/>
          </p:cNvSpPr>
          <p:nvPr>
            <p:ph idx="1"/>
          </p:nvPr>
        </p:nvSpPr>
        <p:spPr>
          <a:xfrm>
            <a:off x="581192" y="1854200"/>
            <a:ext cx="6391108" cy="5105400"/>
          </a:xfrm>
        </p:spPr>
        <p:txBody>
          <a:bodyPr>
            <a:normAutofit/>
          </a:bodyPr>
          <a:lstStyle/>
          <a:p>
            <a:r>
              <a:rPr lang="el-GR" dirty="0"/>
              <a:t>Ο Ιππόδρομος </a:t>
            </a:r>
            <a:r>
              <a:rPr lang="el-GR" u="sng" dirty="0"/>
              <a:t>προηγείται χρονικά της Κωνσταντινούπολης </a:t>
            </a:r>
            <a:r>
              <a:rPr lang="el-GR" dirty="0"/>
              <a:t>και υπήρξε κληροδότημα του Σεπτίμιου Σεβήρου, πιθανώς σε χρήση ήδη από το 2ο αιώνα. Κατά την αυτοκρατορία του Μεγάλου Κωνσταντίνου </a:t>
            </a:r>
            <a:r>
              <a:rPr lang="el-GR" u="sng" dirty="0"/>
              <a:t>επεκτάθηκε </a:t>
            </a:r>
            <a:r>
              <a:rPr lang="el-GR" dirty="0"/>
              <a:t>και ολοκληρώθηκε το 303 με την προσθήκη της σφενδόνης που αποτελούσε το νοτιοδυτικό ημικυκλικό άκρο </a:t>
            </a:r>
            <a:r>
              <a:rPr lang="el-GR" dirty="0" smtClean="0"/>
              <a:t>του . </a:t>
            </a:r>
            <a:r>
              <a:rPr lang="el-GR" dirty="0"/>
              <a:t>Μετατρέποντας την Κωνσταντινούπολη σε πρωτεύουσα της αυτοκρατορίας του, ο Κωνσταντίνος διαμόρφωσε ένα μνημειακό σύνολο ανεξάρτητων αλλά αλληλοσυνδεόμενων δημόσιων χώρων, μέρος του οποίου ήταν και ο Ιππόδρομος. Την ίδια εποχή ξεκίνησε και η </a:t>
            </a:r>
            <a:r>
              <a:rPr lang="el-GR" u="sng" dirty="0"/>
              <a:t>συστηματική διακόσμηση του χώρου</a:t>
            </a:r>
            <a:r>
              <a:rPr lang="el-GR" dirty="0"/>
              <a:t>, η οποία συνεχίστηκε από τους επόμενους αυτοκράτορες, Κωνστάντιο, Θεοδόσιο Α΄, Αρκάδιο και Θεοδόσιο Β΄ με μεταφορά πολύτιμων γλυπτών</a:t>
            </a:r>
            <a:r>
              <a:rPr lang="el-GR" dirty="0" smtClean="0"/>
              <a:t>.</a:t>
            </a:r>
            <a:endParaRPr lang="el-GR" dirty="0"/>
          </a:p>
        </p:txBody>
      </p:sp>
    </p:spTree>
    <p:extLst>
      <p:ext uri="{BB962C8B-B14F-4D97-AF65-F5344CB8AC3E}">
        <p14:creationId xmlns:p14="http://schemas.microsoft.com/office/powerpoint/2010/main" xmlns="" val="12553963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101600" y="1530467"/>
            <a:ext cx="11393404" cy="3067778"/>
          </a:xfrm>
        </p:spPr>
        <p:txBody>
          <a:bodyPr>
            <a:normAutofit/>
          </a:bodyPr>
          <a:lstStyle/>
          <a:p>
            <a:pPr marL="0" indent="0">
              <a:buNone/>
            </a:pPr>
            <a:r>
              <a:rPr lang="el-GR" dirty="0" smtClean="0"/>
              <a:t>Στα </a:t>
            </a:r>
            <a:r>
              <a:rPr lang="el-GR" dirty="0"/>
              <a:t>αξιόλογα μνημεία του Ιπποδρόμου ανήκουν </a:t>
            </a:r>
            <a:r>
              <a:rPr lang="el-GR" u="sng" dirty="0"/>
              <a:t>η στήλη των </a:t>
            </a:r>
            <a:r>
              <a:rPr lang="el-GR" u="sng" dirty="0" smtClean="0"/>
              <a:t>Όφεων, </a:t>
            </a:r>
            <a:r>
              <a:rPr lang="el-GR" u="sng" dirty="0"/>
              <a:t>ο οβελίσκος του Θεοδόσιου Α</a:t>
            </a:r>
            <a:r>
              <a:rPr lang="el-GR" dirty="0"/>
              <a:t>΄ και ένας ακόμα </a:t>
            </a:r>
            <a:r>
              <a:rPr lang="el-GR" u="sng" dirty="0"/>
              <a:t>οβελίσκο</a:t>
            </a:r>
            <a:r>
              <a:rPr lang="el-GR" dirty="0"/>
              <a:t>ς από συναρμοσμένους λίθους που αποδίδεται στον Κωνσταντίνο Ζ΄ Πορφυρογέννητο, τα οποία σώζονται και διατηρούνται στο κέντρο του σύγχρονου δημόσιου χώρου. Γνωστά είναι επίσης </a:t>
            </a:r>
            <a:r>
              <a:rPr lang="el-GR" u="sng" dirty="0"/>
              <a:t>τέσσερα χάλκινα άλογα </a:t>
            </a:r>
            <a:r>
              <a:rPr lang="el-GR" dirty="0"/>
              <a:t>που είχαν αρχικά τοποθετηθεί σε πύργο πάνω από τις πύλες του Ιπποδρόμου και το 1204 τοποθετήθηκαν από τους Ενετούς στη Βασιλική του Αγίου Μάρκου. Τον Ιππόδρομο κοσμούσαν επίσης αρκετά αγάλματα αφιερωμένα σε φημισμένους αρματοδρόμους. Η βάση ενός μνημείου προς τιμή του ηνίοχου Πορφύριου (ή </a:t>
            </a:r>
            <a:r>
              <a:rPr lang="el-GR" dirty="0" smtClean="0"/>
              <a:t>Καλλιόπας) </a:t>
            </a:r>
            <a:r>
              <a:rPr lang="el-GR" dirty="0"/>
              <a:t>διασώζεται και εκτίθεται σήμερα στο Αρχαιολογικό Μουσείο της πόλης, άλλοτε μέρος του αίθριου της Αγίας Ειρήνης.</a:t>
            </a:r>
          </a:p>
        </p:txBody>
      </p:sp>
      <p:pic>
        <p:nvPicPr>
          <p:cNvPr id="7" name="Εικόνα 6"/>
          <p:cNvPicPr>
            <a:picLocks noChangeAspect="1"/>
          </p:cNvPicPr>
          <p:nvPr/>
        </p:nvPicPr>
        <p:blipFill>
          <a:blip r:embed="rId2"/>
          <a:stretch>
            <a:fillRect/>
          </a:stretch>
        </p:blipFill>
        <p:spPr>
          <a:xfrm>
            <a:off x="3110392" y="4067217"/>
            <a:ext cx="2031562" cy="2708749"/>
          </a:xfrm>
          <a:prstGeom prst="rect">
            <a:avLst/>
          </a:prstGeom>
        </p:spPr>
      </p:pic>
      <p:pic>
        <p:nvPicPr>
          <p:cNvPr id="8" name="Εικόνα 7"/>
          <p:cNvPicPr>
            <a:picLocks noChangeAspect="1"/>
          </p:cNvPicPr>
          <p:nvPr/>
        </p:nvPicPr>
        <p:blipFill>
          <a:blip r:embed="rId3"/>
          <a:stretch>
            <a:fillRect/>
          </a:stretch>
        </p:blipFill>
        <p:spPr>
          <a:xfrm>
            <a:off x="391321" y="4067217"/>
            <a:ext cx="1993958" cy="2655590"/>
          </a:xfrm>
          <a:prstGeom prst="rect">
            <a:avLst/>
          </a:prstGeom>
        </p:spPr>
      </p:pic>
      <p:sp>
        <p:nvSpPr>
          <p:cNvPr id="10" name="TextBox 9"/>
          <p:cNvSpPr txBox="1"/>
          <p:nvPr/>
        </p:nvSpPr>
        <p:spPr>
          <a:xfrm>
            <a:off x="7454900" y="5067300"/>
            <a:ext cx="184731" cy="369332"/>
          </a:xfrm>
          <a:prstGeom prst="rect">
            <a:avLst/>
          </a:prstGeom>
          <a:noFill/>
        </p:spPr>
        <p:txBody>
          <a:bodyPr wrap="none" rtlCol="0">
            <a:spAutoFit/>
          </a:bodyPr>
          <a:lstStyle/>
          <a:p>
            <a:endParaRPr lang="el-GR" dirty="0"/>
          </a:p>
        </p:txBody>
      </p:sp>
      <p:pic>
        <p:nvPicPr>
          <p:cNvPr id="11" name="Εικόνα 10"/>
          <p:cNvPicPr>
            <a:picLocks noChangeAspect="1"/>
          </p:cNvPicPr>
          <p:nvPr/>
        </p:nvPicPr>
        <p:blipFill>
          <a:blip r:embed="rId4"/>
          <a:stretch>
            <a:fillRect/>
          </a:stretch>
        </p:blipFill>
        <p:spPr>
          <a:xfrm flipH="1">
            <a:off x="6102096" y="4239602"/>
            <a:ext cx="1063625" cy="2559791"/>
          </a:xfrm>
          <a:prstGeom prst="rect">
            <a:avLst/>
          </a:prstGeom>
        </p:spPr>
      </p:pic>
      <p:pic>
        <p:nvPicPr>
          <p:cNvPr id="14" name="Εικόνα 13"/>
          <p:cNvPicPr>
            <a:picLocks noChangeAspect="1"/>
          </p:cNvPicPr>
          <p:nvPr/>
        </p:nvPicPr>
        <p:blipFill>
          <a:blip r:embed="rId5"/>
          <a:stretch>
            <a:fillRect/>
          </a:stretch>
        </p:blipFill>
        <p:spPr>
          <a:xfrm>
            <a:off x="7890834" y="4177177"/>
            <a:ext cx="3485398" cy="2614049"/>
          </a:xfrm>
          <a:prstGeom prst="rect">
            <a:avLst/>
          </a:prstGeom>
        </p:spPr>
      </p:pic>
    </p:spTree>
    <p:extLst>
      <p:ext uri="{BB962C8B-B14F-4D97-AF65-F5344CB8AC3E}">
        <p14:creationId xmlns:p14="http://schemas.microsoft.com/office/powerpoint/2010/main" xmlns="" val="2662663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533400"/>
            <a:ext cx="11029616" cy="118255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3200" b="1" cap="none" dirty="0">
                <a:ln/>
                <a:solidFill>
                  <a:schemeClr val="accent3"/>
                </a:solidFill>
              </a:rPr>
              <a:t>Βασιλική κινστέρνα του Ιουστινιανού</a:t>
            </a:r>
            <a:r>
              <a:rPr lang="el-GR" b="1" cap="none" dirty="0">
                <a:ln/>
                <a:solidFill>
                  <a:schemeClr val="accent3"/>
                </a:solidFill>
              </a:rPr>
              <a:t/>
            </a:r>
            <a:br>
              <a:rPr lang="el-GR" b="1" cap="none" dirty="0">
                <a:ln/>
                <a:solidFill>
                  <a:schemeClr val="accent3"/>
                </a:solidFill>
              </a:rPr>
            </a:br>
            <a:endParaRPr lang="el-GR" b="1" cap="none" dirty="0">
              <a:ln/>
              <a:solidFill>
                <a:schemeClr val="accent3"/>
              </a:solidFill>
            </a:endParaRPr>
          </a:p>
        </p:txBody>
      </p:sp>
      <p:pic>
        <p:nvPicPr>
          <p:cNvPr id="3" name="Θέση περιεχομένου 2"/>
          <p:cNvPicPr>
            <a:picLocks noGrp="1" noChangeAspect="1"/>
          </p:cNvPicPr>
          <p:nvPr>
            <p:ph idx="1"/>
          </p:nvPr>
        </p:nvPicPr>
        <p:blipFill>
          <a:blip r:embed="rId2"/>
          <a:stretch>
            <a:fillRect/>
          </a:stretch>
        </p:blipFill>
        <p:spPr>
          <a:xfrm>
            <a:off x="476250" y="2032794"/>
            <a:ext cx="2552700" cy="1790700"/>
          </a:xfrm>
          <a:prstGeom prst="rect">
            <a:avLst/>
          </a:prstGeom>
          <a:ln>
            <a:noFill/>
          </a:ln>
          <a:effectLst>
            <a:outerShdw blurRad="292100" dist="139700" dir="2700000" algn="tl" rotWithShape="0">
              <a:srgbClr val="333333">
                <a:alpha val="65000"/>
              </a:srgbClr>
            </a:outerShdw>
          </a:effectLst>
        </p:spPr>
      </p:pic>
      <p:pic>
        <p:nvPicPr>
          <p:cNvPr id="4" name="Εικόνα 3"/>
          <p:cNvPicPr>
            <a:picLocks noChangeAspect="1"/>
          </p:cNvPicPr>
          <p:nvPr/>
        </p:nvPicPr>
        <p:blipFill>
          <a:blip r:embed="rId3"/>
          <a:stretch>
            <a:fillRect/>
          </a:stretch>
        </p:blipFill>
        <p:spPr>
          <a:xfrm>
            <a:off x="171451" y="4140332"/>
            <a:ext cx="3067050" cy="2297327"/>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3556000" y="2032794"/>
            <a:ext cx="6096000" cy="1754326"/>
          </a:xfrm>
          <a:prstGeom prst="rect">
            <a:avLst/>
          </a:prstGeom>
        </p:spPr>
        <p:txBody>
          <a:bodyPr>
            <a:spAutoFit/>
          </a:bodyPr>
          <a:lstStyle/>
          <a:p>
            <a:r>
              <a:rPr lang="el-GR" dirty="0"/>
              <a:t>Η Βασιλική Κινστέρνα ή Κιστέρνα ή Κινστέρνα του Ίλλου, γνωστή πλέον ως Γερεμπατάν Σαράι </a:t>
            </a:r>
            <a:r>
              <a:rPr lang="el-GR" dirty="0" smtClean="0"/>
              <a:t>=</a:t>
            </a:r>
            <a:r>
              <a:rPr lang="el-GR" dirty="0"/>
              <a:t>υπόγειο παλάτι) ή Γερεμπατάν Σαρνιτζί </a:t>
            </a:r>
            <a:r>
              <a:rPr lang="el-GR" dirty="0" smtClean="0"/>
              <a:t>=υπόγεια </a:t>
            </a:r>
            <a:r>
              <a:rPr lang="el-GR" dirty="0"/>
              <a:t>δεξαμενή) είναι </a:t>
            </a:r>
            <a:r>
              <a:rPr lang="el-GR" u="sng" dirty="0"/>
              <a:t>η μεγαλύτερη υπόγεια δεξαμενή νερού που κατασκευάστηκε στην </a:t>
            </a:r>
            <a:r>
              <a:rPr lang="el-GR" u="sng" dirty="0" smtClean="0"/>
              <a:t>Κωνσταντινούπολη</a:t>
            </a:r>
            <a:r>
              <a:rPr lang="el-GR" dirty="0" smtClean="0"/>
              <a:t>. </a:t>
            </a:r>
            <a:r>
              <a:rPr lang="el-GR" dirty="0"/>
              <a:t>Βρίσκεται στον πρώτο λόφο της πόλης, περίπου 150 μέτρα νοτιοδυτικά της Αγίας </a:t>
            </a:r>
            <a:r>
              <a:rPr lang="el-GR" dirty="0" smtClean="0"/>
              <a:t>Σοφίας</a:t>
            </a:r>
            <a:endParaRPr lang="el-GR" dirty="0"/>
          </a:p>
        </p:txBody>
      </p:sp>
      <p:sp>
        <p:nvSpPr>
          <p:cNvPr id="8" name="Ορθογώνιο 7"/>
          <p:cNvSpPr/>
          <p:nvPr/>
        </p:nvSpPr>
        <p:spPr>
          <a:xfrm>
            <a:off x="3556000" y="3975894"/>
            <a:ext cx="6096000" cy="2308324"/>
          </a:xfrm>
          <a:prstGeom prst="rect">
            <a:avLst/>
          </a:prstGeom>
        </p:spPr>
        <p:txBody>
          <a:bodyPr>
            <a:spAutoFit/>
          </a:bodyPr>
          <a:lstStyle/>
          <a:p>
            <a:r>
              <a:rPr lang="el-GR" dirty="0"/>
              <a:t>Ονομάστηκε έτσι λόγω της θέσης της, κάτω από τη Βασιλική Στοά που βρισκόταν δυτικά του Αυγουσταίου. Η Στοά χτίστηκε πιθανώς από </a:t>
            </a:r>
            <a:r>
              <a:rPr lang="el-GR" u="sng" dirty="0"/>
              <a:t>τον Μεγάλο Κωνσταντίνο </a:t>
            </a:r>
            <a:r>
              <a:rPr lang="el-GR" dirty="0"/>
              <a:t>αλλά καταστράφηκε περίπου το </a:t>
            </a:r>
            <a:r>
              <a:rPr lang="el-GR" dirty="0" smtClean="0"/>
              <a:t>475</a:t>
            </a:r>
            <a:r>
              <a:rPr lang="en-US" dirty="0" smtClean="0"/>
              <a:t>. </a:t>
            </a:r>
            <a:r>
              <a:rPr lang="el-GR" dirty="0" smtClean="0"/>
              <a:t>Η </a:t>
            </a:r>
            <a:r>
              <a:rPr lang="el-GR" dirty="0"/>
              <a:t>κινστέρνα διαμορφώθηκε ως έχει σήμερα, όταν ξαναχτίστηκε γύρω στο 542 μ. Χ. από τον </a:t>
            </a:r>
            <a:r>
              <a:rPr lang="el-GR" u="sng" dirty="0"/>
              <a:t>αυτοκράτορα Ιουστινιανό </a:t>
            </a:r>
            <a:r>
              <a:rPr lang="el-GR" u="sng" dirty="0" smtClean="0"/>
              <a:t>Α</a:t>
            </a:r>
            <a:r>
              <a:rPr lang="el-GR" dirty="0" smtClean="0"/>
              <a:t>.Ήταν </a:t>
            </a:r>
            <a:r>
              <a:rPr lang="el-GR" dirty="0"/>
              <a:t>ένα από τα σημαντικότερα δημόσια έργα του Ιουστινιανού και εξαίρετο δείγμα βυζαντινής μηχανικής.</a:t>
            </a:r>
          </a:p>
        </p:txBody>
      </p:sp>
    </p:spTree>
    <p:extLst>
      <p:ext uri="{BB962C8B-B14F-4D97-AF65-F5344CB8AC3E}">
        <p14:creationId xmlns:p14="http://schemas.microsoft.com/office/powerpoint/2010/main" xmlns="" val="4197443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Μέρισμα">
  <a:themeElements>
    <a:clrScheme name="Μέρισμ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Μέρισμ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TM03457464[[fn=Μέρισμα]]</Template>
  <TotalTime>202</TotalTime>
  <Words>2273</Words>
  <Application>Microsoft Office PowerPoint</Application>
  <PresentationFormat>Προσαρμογή</PresentationFormat>
  <Paragraphs>65</Paragraphs>
  <Slides>19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Μέρισμα</vt:lpstr>
      <vt:lpstr>         ΤΑ ΚΤΙΡΙΑ Της Κωνσταντινούπολης</vt:lpstr>
      <vt:lpstr>Εισαγωγή</vt:lpstr>
      <vt:lpstr>Διαφάνεια 3</vt:lpstr>
      <vt:lpstr>Σημαντικά μνημεία</vt:lpstr>
      <vt:lpstr>Θεοδοσιανά τείχη </vt:lpstr>
      <vt:lpstr>Διαφάνεια 6</vt:lpstr>
      <vt:lpstr>Ιππόδρομος</vt:lpstr>
      <vt:lpstr>Διαφάνεια 8</vt:lpstr>
      <vt:lpstr>Βασιλική κινστέρνα του Ιουστινιανού </vt:lpstr>
      <vt:lpstr>Διαφάνεια 10</vt:lpstr>
      <vt:lpstr>Αγιά σοφία  </vt:lpstr>
      <vt:lpstr>Διαφάνεια 12</vt:lpstr>
      <vt:lpstr>Μπλέ Τζαμί</vt:lpstr>
      <vt:lpstr>Διαφάνεια 14</vt:lpstr>
      <vt:lpstr>Πύργος του Λεάνδρου </vt:lpstr>
      <vt:lpstr> Ανάκτορο Ντολμά Μπαχτσέ</vt:lpstr>
      <vt:lpstr>Διαφάνεια 17</vt:lpstr>
      <vt:lpstr>πηγές</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ΚΤΙΡΙΑ Της Κωνσταντινούπολης</dc:title>
  <dc:creator>Νανά</dc:creator>
  <cp:lastModifiedBy>USER</cp:lastModifiedBy>
  <cp:revision>27</cp:revision>
  <dcterms:created xsi:type="dcterms:W3CDTF">2024-03-16T09:20:28Z</dcterms:created>
  <dcterms:modified xsi:type="dcterms:W3CDTF">2024-03-21T20:39:34Z</dcterms:modified>
</cp:coreProperties>
</file>