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46" autoAdjust="0"/>
    <p:restoredTop sz="94660"/>
  </p:normalViewPr>
  <p:slideViewPr>
    <p:cSldViewPr snapToGrid="0">
      <p:cViewPr varScale="1">
        <p:scale>
          <a:sx n="110" d="100"/>
          <a:sy n="110" d="100"/>
        </p:scale>
        <p:origin x="-79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2C9B9-B4B7-45CC-A7EB-16F8BADE904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2C9B9-B4B7-45CC-A7EB-16F8BADE904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7736193-EDE3-4BB5-AE5F-E6E5472AB8BE}"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7736193-EDE3-4BB5-AE5F-E6E5472AB8BE}"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7736193-EDE3-4BB5-AE5F-E6E5472AB8BE}"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36193-EDE3-4BB5-AE5F-E6E5472AB8BE}"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C2C9B9-B4B7-45CC-A7EB-16F8BADE90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7736193-EDE3-4BB5-AE5F-E6E5472AB8BE}"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C2C9B9-B4B7-45CC-A7EB-16F8BADE90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7736193-EDE3-4BB5-AE5F-E6E5472AB8BE}" type="datetimeFigureOut">
              <a:rPr lang="en-US" smtClean="0"/>
              <a:pPr/>
              <a:t>5/6/2025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C2C9B9-B4B7-45CC-A7EB-16F8BADE90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bwMode="white">
          <a:xfrm>
            <a:off x="-1" y="0"/>
            <a:ext cx="4639734"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p:cNvSpPr>
            <a:spLocks noGrp="1"/>
          </p:cNvSpPr>
          <p:nvPr>
            <p:ph type="ctrTitle"/>
          </p:nvPr>
        </p:nvSpPr>
        <p:spPr>
          <a:xfrm>
            <a:off x="540279" y="967417"/>
            <a:ext cx="3778870" cy="3943250"/>
          </a:xfrm>
        </p:spPr>
        <p:txBody>
          <a:bodyPr>
            <a:normAutofit/>
          </a:bodyPr>
          <a:lstStyle/>
          <a:p>
            <a:r>
              <a:rPr lang="el-GR" sz="4000" b="1" u="sng">
                <a:solidFill>
                  <a:srgbClr val="FEFFFF"/>
                </a:solidFill>
                <a:effectLst>
                  <a:outerShdw blurRad="38100" dist="38100" dir="2700000" algn="tl">
                    <a:srgbClr val="000000">
                      <a:alpha val="43137"/>
                    </a:srgbClr>
                  </a:outerShdw>
                </a:effectLst>
              </a:rPr>
              <a:t>Τα όπλα των βυζαντινών </a:t>
            </a:r>
          </a:p>
        </p:txBody>
      </p:sp>
      <p:sp>
        <p:nvSpPr>
          <p:cNvPr id="15" name="Rectangle 14"/>
          <p:cNvSpPr>
            <a:spLocks noGrp="1" noRot="1" noChangeAspect="1" noMove="1" noResize="1" noEditPoints="1" noAdjustHandles="1" noChangeArrowheads="1" noChangeShapeType="1" noTextEdit="1"/>
          </p:cNvSpPr>
          <p:nvPr/>
        </p:nvSpPr>
        <p:spPr>
          <a:xfrm>
            <a:off x="5587995" y="965044"/>
            <a:ext cx="5821258"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σκίτσο/σχέδιο, άνδρας, ρουχισμός, ζωγραφιά&#10;&#10;Το περιεχόμενο που δημιουργείται από τεχνολογία AI ενδέχεται να είναι εσφαλμένο."/>
          <p:cNvPicPr>
            <a:picLocks noChangeAspect="1"/>
          </p:cNvPicPr>
          <p:nvPr/>
        </p:nvPicPr>
        <p:blipFill>
          <a:blip r:embed="rId2"/>
          <a:stretch>
            <a:fillRect/>
          </a:stretch>
        </p:blipFill>
        <p:spPr>
          <a:xfrm>
            <a:off x="6085824" y="1127262"/>
            <a:ext cx="4845754" cy="2218538"/>
          </a:xfrm>
          <a:prstGeom prst="rect">
            <a:avLst/>
          </a:prstGeom>
        </p:spPr>
      </p:pic>
      <p:sp>
        <p:nvSpPr>
          <p:cNvPr id="17" name="Freeform 5"/>
          <p:cNvSpPr>
            <a:spLocks noGrp="1" noRot="1" noChangeAspect="1" noMove="1" noResize="1" noEditPoints="1" noAdjustHandles="1" noChangeArrowheads="1" noChangeShapeType="1" noTextEdit="1"/>
          </p:cNvSpPr>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9" name="Rectangle 18"/>
          <p:cNvSpPr>
            <a:spLocks noGrp="1" noRot="1" noChangeAspect="1" noMove="1" noResize="1" noEditPoints="1" noAdjustHandles="1" noChangeArrowheads="1" noChangeShapeType="1" noTextEdit="1"/>
          </p:cNvSpPr>
          <p:nvPr/>
        </p:nvSpPr>
        <p:spPr>
          <a:xfrm>
            <a:off x="5587994" y="3657423"/>
            <a:ext cx="2814046" cy="253201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όπλο, σκίτσο/σχέδιο, καρτούν, Πανοπλία&#10;&#10;Το περιεχόμενο που δημιουργείται από τεχνολογία AI ενδέχεται να είναι εσφαλμένο."/>
          <p:cNvPicPr>
            <a:picLocks noChangeAspect="1"/>
          </p:cNvPicPr>
          <p:nvPr/>
        </p:nvPicPr>
        <p:blipFill>
          <a:blip r:embed="rId3"/>
          <a:stretch>
            <a:fillRect/>
          </a:stretch>
        </p:blipFill>
        <p:spPr>
          <a:xfrm>
            <a:off x="5767868" y="4073393"/>
            <a:ext cx="2470475" cy="1711032"/>
          </a:xfrm>
          <a:prstGeom prst="rect">
            <a:avLst/>
          </a:prstGeom>
        </p:spPr>
      </p:pic>
      <p:sp>
        <p:nvSpPr>
          <p:cNvPr id="21" name="Rectangle 20"/>
          <p:cNvSpPr>
            <a:spLocks noGrp="1" noRot="1" noChangeAspect="1" noMove="1" noResize="1" noEditPoints="1" noAdjustHandles="1" noChangeArrowheads="1" noChangeShapeType="1" noTextEdit="1"/>
          </p:cNvSpPr>
          <p:nvPr/>
        </p:nvSpPr>
        <p:spPr>
          <a:xfrm>
            <a:off x="8595203" y="3657423"/>
            <a:ext cx="2814049" cy="253201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p:cNvPicPr>
            <a:picLocks noChangeAspect="1"/>
          </p:cNvPicPr>
          <p:nvPr/>
        </p:nvPicPr>
        <p:blipFill>
          <a:blip r:embed="rId4"/>
          <a:stretch>
            <a:fillRect/>
          </a:stretch>
        </p:blipFill>
        <p:spPr>
          <a:xfrm>
            <a:off x="8595203" y="4073393"/>
            <a:ext cx="2814046" cy="18166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Διαφάνεια 2</a:t>
            </a:r>
            <a:r>
              <a:rPr lang="en-US" b="1" dirty="0"/>
              <a:t>|</a:t>
            </a:r>
            <a:r>
              <a:rPr lang="el-GR" b="1" dirty="0"/>
              <a:t>:Εισαγωγή</a:t>
            </a:r>
            <a:r>
              <a:rPr lang="el-GR" dirty="0"/>
              <a:t> </a:t>
            </a:r>
          </a:p>
        </p:txBody>
      </p:sp>
      <p:sp>
        <p:nvSpPr>
          <p:cNvPr id="3" name="Θέση περιεχομένου 2"/>
          <p:cNvSpPr>
            <a:spLocks noGrp="1"/>
          </p:cNvSpPr>
          <p:nvPr>
            <p:ph idx="1"/>
          </p:nvPr>
        </p:nvSpPr>
        <p:spPr/>
        <p:txBody>
          <a:bodyPr>
            <a:normAutofit/>
          </a:bodyPr>
          <a:lstStyle/>
          <a:p>
            <a:pPr marL="0" indent="0">
              <a:buNone/>
            </a:pPr>
            <a:endParaRPr lang="el-GR" dirty="0"/>
          </a:p>
          <a:p>
            <a:r>
              <a:rPr lang="el-GR" sz="2800" b="1" dirty="0"/>
              <a:t>Η Βυζαντινή Αυτοκρατορία υπήρξε γνωστή για την ισχυρή στρατιωτική της δύναμη και τις εξελιγμένες στρατηγικές της. Τα όπλα που χρησιμοποιούσαν οι Βυζαντινοί στρατιώτες ήταν πολύ σημαντικά για την προστασία της αυτοκρατορίας, αλλά και για την επέκτασή της. </a:t>
            </a:r>
          </a:p>
          <a:p>
            <a:pPr marL="0" indent="0">
              <a:buNone/>
            </a:pPr>
            <a:endParaRPr lang="el-GR" sz="2800" b="1" dirty="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2592925" y="2795314"/>
            <a:ext cx="8911687" cy="1402613"/>
          </a:xfrm>
        </p:spPr>
        <p:txBody>
          <a:bodyPr anchor="b">
            <a:normAutofit/>
          </a:bodyPr>
          <a:lstStyle/>
          <a:p>
            <a:pPr algn="ctr"/>
            <a:r>
              <a:rPr lang="el-GR" sz="4800" b="1" dirty="0"/>
              <a:t>Διαφάνεια 3:Σπαθί (Σπάθη)</a:t>
            </a:r>
          </a:p>
        </p:txBody>
      </p:sp>
      <p:sp>
        <p:nvSpPr>
          <p:cNvPr id="31" name="Rectangle 30"/>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24" name="Εικόνα 23"/>
          <p:cNvPicPr>
            <a:picLocks noChangeAspect="1"/>
          </p:cNvPicPr>
          <p:nvPr/>
        </p:nvPicPr>
        <p:blipFill>
          <a:blip r:embed="rId2"/>
          <a:stretch>
            <a:fillRect/>
          </a:stretch>
        </p:blipFill>
        <p:spPr>
          <a:xfrm>
            <a:off x="2580799" y="725716"/>
            <a:ext cx="8923813" cy="1934358"/>
          </a:xfrm>
          <a:prstGeom prst="rect">
            <a:avLst/>
          </a:prstGeom>
        </p:spPr>
      </p:pic>
      <p:sp>
        <p:nvSpPr>
          <p:cNvPr id="33" name="Freeform 33"/>
          <p:cNvSpPr>
            <a:spLocks noGrp="1" noRot="1" noChangeAspect="1" noMove="1" noResize="1" noEditPoints="1" noAdjustHandles="1" noChangeArrowheads="1" noChangeShapeType="1" noTextEdit="1"/>
          </p:cNvSpPr>
          <p:nvPr/>
        </p:nvSpPr>
        <p:spPr bwMode="auto">
          <a:xfrm>
            <a:off x="0" y="436917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sp>
        <p:nvSpPr>
          <p:cNvPr id="23" name="Θέση περιεχομένου 22"/>
          <p:cNvSpPr>
            <a:spLocks noGrp="1"/>
          </p:cNvSpPr>
          <p:nvPr>
            <p:ph idx="1"/>
          </p:nvPr>
        </p:nvSpPr>
        <p:spPr>
          <a:xfrm>
            <a:off x="2589212" y="4369171"/>
            <a:ext cx="8915400" cy="2042019"/>
          </a:xfrm>
        </p:spPr>
        <p:txBody>
          <a:bodyPr>
            <a:normAutofit fontScale="40000" lnSpcReduction="20000"/>
          </a:bodyPr>
          <a:lstStyle/>
          <a:p>
            <a:pPr marL="0" indent="0">
              <a:buNone/>
            </a:pPr>
            <a:endParaRPr lang="el-GR" sz="7000" dirty="0"/>
          </a:p>
          <a:p>
            <a:pPr lvl="1"/>
            <a:r>
              <a:rPr lang="el-GR" sz="7000" b="1" dirty="0"/>
              <a:t>Το σπαθί ήταν το πιο δημοφιλές όπλο των Βυζαντινών στρατιωτών. Είχε κοφτερό αιχμηρό άκρο και ήταν ιδανικό για μάχες σε κοντινές αποστάσεις.</a:t>
            </a:r>
          </a:p>
          <a:p>
            <a:endParaRPr lang="el-GR" sz="2400" b="1" dirty="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p:cNvGrpSpPr>
            <a:grpSpLocks noGrp="1" noUngrp="1" noRot="1" noChangeAspect="1" noMove="1" noResize="1"/>
          </p:cNvGrpSpPr>
          <p:nvPr/>
        </p:nvGrpSpPr>
        <p:grpSpPr>
          <a:xfrm>
            <a:off x="2906785" y="228600"/>
            <a:ext cx="2851523" cy="6638625"/>
            <a:chOff x="2487613" y="285750"/>
            <a:chExt cx="2428875" cy="5654676"/>
          </a:xfrm>
        </p:grpSpPr>
        <p:sp>
          <p:nvSpPr>
            <p:cNvPr id="12"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3"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4"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5"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6"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7"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8"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9"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0"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21"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22"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23"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25" name="Group 24"/>
          <p:cNvGrpSpPr>
            <a:grpSpLocks noGrp="1" noUngrp="1" noRot="1" noChangeAspect="1" noMove="1" noResize="1"/>
          </p:cNvGrpSpPr>
          <p:nvPr/>
        </p:nvGrpSpPr>
        <p:grpSpPr>
          <a:xfrm>
            <a:off x="2747733" y="-786"/>
            <a:ext cx="2356675" cy="6854040"/>
            <a:chOff x="6627813" y="194833"/>
            <a:chExt cx="1952625" cy="5678918"/>
          </a:xfrm>
        </p:grpSpPr>
        <p:sp>
          <p:nvSpPr>
            <p:cNvPr id="26"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27"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28"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29"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0"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31"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32"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33"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34"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35"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36"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37"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p:cNvSpPr>
            <a:spLocks noGrp="1"/>
          </p:cNvSpPr>
          <p:nvPr>
            <p:ph type="title"/>
          </p:nvPr>
        </p:nvSpPr>
        <p:spPr>
          <a:xfrm>
            <a:off x="4659520" y="624110"/>
            <a:ext cx="6845092" cy="1280890"/>
          </a:xfrm>
        </p:spPr>
        <p:txBody>
          <a:bodyPr>
            <a:normAutofit/>
          </a:bodyPr>
          <a:lstStyle/>
          <a:p>
            <a:r>
              <a:rPr lang="el-GR" b="1" dirty="0"/>
              <a:t>Διαφάνεια 4:Δόρυ</a:t>
            </a:r>
          </a:p>
        </p:txBody>
      </p:sp>
      <p:sp>
        <p:nvSpPr>
          <p:cNvPr id="39" name="Rectangle 38"/>
          <p:cNvSpPr>
            <a:spLocks noGrp="1" noRot="1" noChangeAspect="1" noMove="1" noResize="1" noEditPoints="1" noAdjustHandles="1" noChangeArrowheads="1" noChangeShapeType="1" noTextEdit="1"/>
          </p:cNvSpPr>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 name="Freeform 11"/>
          <p:cNvSpPr>
            <a:spLocks noGrp="1" noRot="1" noChangeAspect="1" noMove="1" noResize="1" noEditPoints="1" noAdjustHandles="1" noChangeArrowheads="1" noChangeShapeType="1" noTextEdit="1"/>
          </p:cNvSpPr>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l-GR"/>
          </a:p>
        </p:txBody>
      </p:sp>
      <p:pic>
        <p:nvPicPr>
          <p:cNvPr id="4" name="Εικόνα 3"/>
          <p:cNvPicPr>
            <a:picLocks noChangeAspect="1"/>
          </p:cNvPicPr>
          <p:nvPr/>
        </p:nvPicPr>
        <p:blipFill>
          <a:blip r:embed="rId2"/>
          <a:srcRect l="15983" r="35224"/>
          <a:stretch>
            <a:fillRect/>
          </a:stretch>
        </p:blipFill>
        <p:spPr>
          <a:xfrm>
            <a:off x="20" y="1730"/>
            <a:ext cx="2720524" cy="6858000"/>
          </a:xfrm>
          <a:prstGeom prst="rect">
            <a:avLst/>
          </a:prstGeom>
        </p:spPr>
      </p:pic>
      <p:sp>
        <p:nvSpPr>
          <p:cNvPr id="3" name="Θέση περιεχομένου 2"/>
          <p:cNvSpPr>
            <a:spLocks noGrp="1"/>
          </p:cNvSpPr>
          <p:nvPr>
            <p:ph idx="1"/>
          </p:nvPr>
        </p:nvSpPr>
        <p:spPr>
          <a:xfrm>
            <a:off x="4656667" y="1539433"/>
            <a:ext cx="6847944" cy="4371789"/>
          </a:xfrm>
        </p:spPr>
        <p:txBody>
          <a:bodyPr>
            <a:normAutofit fontScale="85000" lnSpcReduction="20000"/>
          </a:bodyPr>
          <a:lstStyle/>
          <a:p>
            <a:pPr marL="0" indent="0">
              <a:buNone/>
            </a:pPr>
            <a:endParaRPr lang="el-GR" dirty="0"/>
          </a:p>
          <a:p>
            <a:pPr marL="0" indent="0">
              <a:buNone/>
            </a:pPr>
            <a:endParaRPr lang="el-GR" dirty="0"/>
          </a:p>
          <a:p>
            <a:r>
              <a:rPr lang="el-GR" sz="4300" b="1" dirty="0"/>
              <a:t>Το δόρυ ήταν άλλο ένα συνηθισμένο όπλο των Βυζαντινών. Χρησιμοποιούταν κυρίως από τους στρατιώτες στα πεδία μάχης για απόσταση και στήριξη των σχηματισμών</a:t>
            </a:r>
            <a:r>
              <a:rPr lang="el-GR" sz="3200" b="1" dirty="0"/>
              <a:t>.</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p:cNvGrpSpPr>
            <a:grpSpLocks noGrp="1" noUngrp="1" noRot="1" noChangeAspect="1" noMove="1" noResize="1"/>
          </p:cNvGrpSpPr>
          <p:nvPr/>
        </p:nvGrpSpPr>
        <p:grpSpPr>
          <a:xfrm>
            <a:off x="2906785" y="228600"/>
            <a:ext cx="2851523" cy="6638625"/>
            <a:chOff x="2487613" y="285750"/>
            <a:chExt cx="2428875" cy="5654676"/>
          </a:xfrm>
        </p:grpSpPr>
        <p:sp>
          <p:nvSpPr>
            <p:cNvPr id="13"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14"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5"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6"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7"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8"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9"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20"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21"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22"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23"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24"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26" name="Group 25"/>
          <p:cNvGrpSpPr>
            <a:grpSpLocks noGrp="1" noUngrp="1" noRot="1" noChangeAspect="1" noMove="1" noResize="1"/>
          </p:cNvGrpSpPr>
          <p:nvPr/>
        </p:nvGrpSpPr>
        <p:grpSpPr>
          <a:xfrm>
            <a:off x="2747733" y="-786"/>
            <a:ext cx="2356675" cy="6854040"/>
            <a:chOff x="6627813" y="194833"/>
            <a:chExt cx="1952625" cy="5678918"/>
          </a:xfrm>
        </p:grpSpPr>
        <p:sp>
          <p:nvSpPr>
            <p:cNvPr id="27"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28"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29"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30"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31"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32"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33"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34"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35"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36"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37"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38"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2" name="Τίτλος 1"/>
          <p:cNvSpPr>
            <a:spLocks noGrp="1"/>
          </p:cNvSpPr>
          <p:nvPr>
            <p:ph type="title"/>
          </p:nvPr>
        </p:nvSpPr>
        <p:spPr>
          <a:xfrm>
            <a:off x="4659520" y="624110"/>
            <a:ext cx="6845092" cy="1280890"/>
          </a:xfrm>
        </p:spPr>
        <p:txBody>
          <a:bodyPr>
            <a:normAutofit/>
          </a:bodyPr>
          <a:lstStyle/>
          <a:p>
            <a:r>
              <a:rPr lang="el-GR" b="1" dirty="0"/>
              <a:t>Διαφάνεια 5:Ασπίδα </a:t>
            </a:r>
          </a:p>
        </p:txBody>
      </p:sp>
      <p:sp>
        <p:nvSpPr>
          <p:cNvPr id="40" name="Rectangle 39"/>
          <p:cNvSpPr>
            <a:spLocks noGrp="1" noRot="1" noChangeAspect="1" noMove="1" noResize="1" noEditPoints="1" noAdjustHandles="1" noChangeArrowheads="1" noChangeShapeType="1" noTextEdit="1"/>
          </p:cNvSpPr>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2" name="Freeform 11"/>
          <p:cNvSpPr>
            <a:spLocks noGrp="1" noRot="1" noChangeAspect="1" noMove="1" noResize="1" noEditPoints="1" noAdjustHandles="1" noChangeArrowheads="1" noChangeShapeType="1" noTextEdit="1"/>
          </p:cNvSpPr>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l-GR"/>
          </a:p>
        </p:txBody>
      </p:sp>
      <p:pic>
        <p:nvPicPr>
          <p:cNvPr id="5" name="Εικόνα 4"/>
          <p:cNvPicPr>
            <a:picLocks noChangeAspect="1"/>
          </p:cNvPicPr>
          <p:nvPr/>
        </p:nvPicPr>
        <p:blipFill>
          <a:blip r:embed="rId2"/>
          <a:srcRect l="20528"/>
          <a:stretch>
            <a:fillRect/>
          </a:stretch>
        </p:blipFill>
        <p:spPr>
          <a:xfrm>
            <a:off x="20" y="10"/>
            <a:ext cx="2725091" cy="3428990"/>
          </a:xfrm>
          <a:prstGeom prst="rect">
            <a:avLst/>
          </a:prstGeom>
        </p:spPr>
      </p:pic>
      <p:pic>
        <p:nvPicPr>
          <p:cNvPr id="4" name="Εικόνα 3"/>
          <p:cNvPicPr>
            <a:picLocks noChangeAspect="1"/>
          </p:cNvPicPr>
          <p:nvPr/>
        </p:nvPicPr>
        <p:blipFill>
          <a:blip r:embed="rId3"/>
          <a:srcRect l="12797" r="7955" b="6"/>
          <a:stretch>
            <a:fillRect/>
          </a:stretch>
        </p:blipFill>
        <p:spPr>
          <a:xfrm>
            <a:off x="20" y="3429000"/>
            <a:ext cx="2717581" cy="3429000"/>
          </a:xfrm>
          <a:prstGeom prst="rect">
            <a:avLst/>
          </a:prstGeom>
        </p:spPr>
      </p:pic>
      <p:cxnSp>
        <p:nvCxnSpPr>
          <p:cNvPr id="44" name="Straight Connector 43"/>
          <p:cNvCxnSpPr>
            <a:cxnSpLocks noGrp="1" noRot="1" noChangeAspect="1" noMove="1" noResize="1" noEditPoints="1" noAdjustHandles="1" noChangeArrowheads="1" noChangeShapeType="1"/>
          </p:cNvCxnSpPr>
          <p:nvPr/>
        </p:nvCxnSpPr>
        <p:spPr>
          <a:xfrm>
            <a:off x="0" y="3429000"/>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4656667" y="2133600"/>
            <a:ext cx="6847944" cy="3777622"/>
          </a:xfrm>
        </p:spPr>
        <p:txBody>
          <a:bodyPr>
            <a:normAutofit fontScale="85000" lnSpcReduction="10000"/>
          </a:bodyPr>
          <a:lstStyle/>
          <a:p>
            <a:pPr marL="0" indent="0">
              <a:buNone/>
            </a:pPr>
            <a:r>
              <a:rPr lang="el-GR" dirty="0"/>
              <a:t>  </a:t>
            </a:r>
          </a:p>
          <a:p>
            <a:r>
              <a:rPr lang="el-GR" sz="4400" b="1" dirty="0"/>
              <a:t>Η ασπίδα ήταν απαραίτητο αμυντικό όπλο για την προστασία των στρατιωτών. Είχε κυκλικό σχήμα και κατασκευαζόταν από ξύλο ή μέταλλο.</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rcRect t="14855" r="-2" b="-2"/>
          <a:stretch>
            <a:fillRect/>
          </a:stretch>
        </p:blipFill>
        <p:spPr>
          <a:xfrm>
            <a:off x="4485555" y="10"/>
            <a:ext cx="7706444" cy="3428990"/>
          </a:xfrm>
          <a:prstGeom prst="rect">
            <a:avLst/>
          </a:prstGeom>
        </p:spPr>
      </p:pic>
      <p:pic>
        <p:nvPicPr>
          <p:cNvPr id="4" name="Εικόνα 3"/>
          <p:cNvPicPr>
            <a:picLocks noChangeAspect="1"/>
          </p:cNvPicPr>
          <p:nvPr/>
        </p:nvPicPr>
        <p:blipFill>
          <a:blip r:embed="rId3"/>
          <a:srcRect t="20544" r="-1" b="-1"/>
          <a:stretch>
            <a:fillRect/>
          </a:stretch>
        </p:blipFill>
        <p:spPr>
          <a:xfrm>
            <a:off x="4485557" y="3429000"/>
            <a:ext cx="7706443" cy="3429000"/>
          </a:xfrm>
          <a:prstGeom prst="rect">
            <a:avLst/>
          </a:prstGeom>
        </p:spPr>
      </p:pic>
      <p:sp useBgFill="1">
        <p:nvSpPr>
          <p:cNvPr id="10" name="Freeform: Shape 9"/>
          <p:cNvSpPr>
            <a:spLocks noGrp="1" noRot="1" noChangeAspect="1" noMove="1" noResize="1" noEditPoints="1" noAdjustHandles="1" noChangeArrowheads="1" noChangeShapeType="1" noTextEdit="1"/>
          </p:cNvSpPr>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noAutofit/>
          </a:bodyPr>
          <a:lstStyle/>
          <a:p>
            <a:endParaRPr lang="en-US" dirty="0"/>
          </a:p>
        </p:txBody>
      </p:sp>
      <p:sp>
        <p:nvSpPr>
          <p:cNvPr id="2" name="Τίτλος 1"/>
          <p:cNvSpPr>
            <a:spLocks noGrp="1"/>
          </p:cNvSpPr>
          <p:nvPr>
            <p:ph type="title"/>
          </p:nvPr>
        </p:nvSpPr>
        <p:spPr>
          <a:xfrm>
            <a:off x="535525" y="624110"/>
            <a:ext cx="4623955" cy="1280890"/>
          </a:xfrm>
        </p:spPr>
        <p:txBody>
          <a:bodyPr>
            <a:normAutofit/>
          </a:bodyPr>
          <a:lstStyle/>
          <a:p>
            <a:pPr>
              <a:lnSpc>
                <a:spcPct val="90000"/>
              </a:lnSpc>
            </a:pPr>
            <a:r>
              <a:rPr lang="el-GR" sz="2800" b="1"/>
              <a:t>Διαφάνεια 7:Ο Χρησιμοποιούμενος </a:t>
            </a:r>
            <a:r>
              <a:rPr lang="el-GR" sz="2800" b="1" err="1"/>
              <a:t>Φλογιστής</a:t>
            </a:r>
            <a:r>
              <a:rPr lang="el-GR" sz="2800" b="1"/>
              <a:t> (υγρό πυρ)</a:t>
            </a:r>
          </a:p>
        </p:txBody>
      </p:sp>
      <p:sp>
        <p:nvSpPr>
          <p:cNvPr id="12" name="Rectangle 11"/>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p:cNvSpPr>
            <a:spLocks noGrp="1"/>
          </p:cNvSpPr>
          <p:nvPr>
            <p:ph idx="1"/>
          </p:nvPr>
        </p:nvSpPr>
        <p:spPr>
          <a:xfrm>
            <a:off x="531812" y="2133600"/>
            <a:ext cx="4625882" cy="3777622"/>
          </a:xfrm>
        </p:spPr>
        <p:txBody>
          <a:bodyPr>
            <a:normAutofit fontScale="62500" lnSpcReduction="20000"/>
          </a:bodyPr>
          <a:lstStyle/>
          <a:p>
            <a:endParaRPr lang="el-GR" dirty="0"/>
          </a:p>
          <a:p>
            <a:endParaRPr lang="el-GR" dirty="0"/>
          </a:p>
          <a:p>
            <a:pPr marL="0" indent="0">
              <a:buNone/>
            </a:pPr>
            <a:endParaRPr lang="el-GR" dirty="0"/>
          </a:p>
          <a:p>
            <a:r>
              <a:rPr lang="el-GR" sz="4000" b="1" dirty="0"/>
              <a:t>Ο </a:t>
            </a:r>
            <a:r>
              <a:rPr lang="el-GR" sz="4000" b="1" dirty="0" err="1"/>
              <a:t>φλογιστής</a:t>
            </a:r>
            <a:r>
              <a:rPr lang="el-GR" sz="4000" b="1" dirty="0"/>
              <a:t>, γνωστός και ως "υγρό πυρ", ήταν ένα φοβερό όπλο που χρησιμοποιούσαν οι Βυζαντινοί για να προκαλούν φωτιά στα πλοία και τα στρατεύματα των εχθρών τους.(</a:t>
            </a:r>
          </a:p>
          <a:p>
            <a:endParaRPr lang="el-GR" sz="4000" dirty="0"/>
          </a:p>
          <a:p>
            <a:pPr marL="0" indent="0">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Διαφάνεια 8:Αρματωσία(Στρατιωτική Πανοπλία)</a:t>
            </a:r>
          </a:p>
        </p:txBody>
      </p:sp>
      <p:sp>
        <p:nvSpPr>
          <p:cNvPr id="3" name="Θέση περιεχομένου 2"/>
          <p:cNvSpPr>
            <a:spLocks noGrp="1"/>
          </p:cNvSpPr>
          <p:nvPr>
            <p:ph idx="1"/>
          </p:nvPr>
        </p:nvSpPr>
        <p:spPr/>
        <p:txBody>
          <a:bodyPr>
            <a:normAutofit/>
          </a:bodyPr>
          <a:lstStyle/>
          <a:p>
            <a:endParaRPr lang="el-GR" dirty="0"/>
          </a:p>
          <a:p>
            <a:pPr marL="0" indent="0">
              <a:buNone/>
            </a:pPr>
            <a:endParaRPr lang="el-GR" dirty="0"/>
          </a:p>
          <a:p>
            <a:pPr algn="ctr"/>
            <a:r>
              <a:rPr lang="el-GR" sz="3200" b="1" dirty="0"/>
              <a:t>Οι στρατιώτες φορούσαν βαριά και ανθεκτική πανοπλία που τους προστάτευε από τα πλήγματα των εχθρών. Η αρματωσιά ήταν κατασκευασμένη από μέταλλο και δέρμα.</a:t>
            </a:r>
          </a:p>
          <a:p>
            <a:endParaRPr lang="el-GR" dirty="0"/>
          </a:p>
        </p:txBody>
      </p:sp>
      <p:pic>
        <p:nvPicPr>
          <p:cNvPr id="4" name="Picture 3"/>
          <p:cNvPicPr/>
          <p:nvPr/>
        </p:nvPicPr>
        <p:blipFill>
          <a:blip r:embed="rId2"/>
          <a:stretch>
            <a:fillRect/>
          </a:stretch>
        </p:blipFill>
        <p:spPr>
          <a:xfrm>
            <a:off x="0" y="2248535"/>
            <a:ext cx="2589530" cy="46088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l-GR" altLang="en-US" sz="4800" b="1">
                <a:ln/>
                <a:solidFill>
                  <a:schemeClr val="tx1"/>
                </a:solidFill>
                <a:effectLst>
                  <a:outerShdw blurRad="38100" dist="19050" dir="2700000" algn="tl" rotWithShape="0">
                    <a:schemeClr val="dk1">
                      <a:alpha val="40000"/>
                    </a:schemeClr>
                  </a:outerShdw>
                </a:effectLst>
              </a:rPr>
              <a:t>ΤΕΛΟΣ ΠΑΡΟΥΣΙΑΣΗΣ </a:t>
            </a:r>
          </a:p>
        </p:txBody>
      </p:sp>
      <p:sp>
        <p:nvSpPr>
          <p:cNvPr id="3" name="Content Placeholder 2"/>
          <p:cNvSpPr>
            <a:spLocks noGrp="1"/>
          </p:cNvSpPr>
          <p:nvPr>
            <p:ph idx="1"/>
          </p:nvPr>
        </p:nvSpPr>
        <p:spPr/>
        <p:txBody>
          <a:bodyPr>
            <a:normAutofit lnSpcReduction="10000"/>
          </a:bodyPr>
          <a:lstStyle/>
          <a:p>
            <a:r>
              <a:rPr lang="en-US"/>
              <a:t>DIRECTED BY</a:t>
            </a:r>
            <a:r>
              <a:rPr lang="el-GR"/>
              <a:t>:</a:t>
            </a:r>
          </a:p>
          <a:p>
            <a:r>
              <a:rPr lang="el-GR"/>
              <a:t>ΒΕΛΙΩΤΗΣ ΓΙΑΝΝΗΣ </a:t>
            </a:r>
          </a:p>
          <a:p>
            <a:r>
              <a:rPr lang="el-GR"/>
              <a:t>ΝΑΟΥΜ ΗΡΑΚΛΗΣ </a:t>
            </a:r>
          </a:p>
          <a:p>
            <a:r>
              <a:rPr lang="el-GR"/>
              <a:t>ΘΕΟΔΩΡΑΚΟΠΟΥΛΟΣ ΣΤΕΛΙΟΣ</a:t>
            </a:r>
          </a:p>
          <a:p>
            <a:r>
              <a:rPr lang="el-GR"/>
              <a:t> </a:t>
            </a:r>
            <a:r>
              <a:rPr lang="en-US"/>
              <a:t>CREDITS</a:t>
            </a:r>
            <a:r>
              <a:rPr lang="el-GR"/>
              <a:t>:</a:t>
            </a:r>
            <a:r>
              <a:rPr lang="en-US"/>
              <a:t>AIRBNB </a:t>
            </a:r>
            <a:r>
              <a:rPr lang="el-GR"/>
              <a:t>ΠΑΓΚΡΑΤΙ</a:t>
            </a:r>
          </a:p>
          <a:p>
            <a:endParaRPr lang="el-GR"/>
          </a:p>
          <a:p>
            <a:endParaRPr lang="el-GR"/>
          </a:p>
          <a:p>
            <a:endParaRPr lang="en-US" altLang="en-US"/>
          </a:p>
          <a:p>
            <a:endParaRPr lang="en-US" altLang="en-US"/>
          </a:p>
          <a:p>
            <a:r>
              <a:rPr lang="en-US" altLang="en-US"/>
              <a:t>https://www.tiktok.com/@a.h.e.m.a.leontes/video/7289737435783777568</a:t>
            </a:r>
          </a:p>
        </p:txBody>
      </p:sp>
      <p:pic>
        <p:nvPicPr>
          <p:cNvPr id="4" name="Picture 3"/>
          <p:cNvPicPr>
            <a:picLocks noChangeAspect="1"/>
          </p:cNvPicPr>
          <p:nvPr/>
        </p:nvPicPr>
        <p:blipFill>
          <a:blip r:embed="rId2"/>
          <a:stretch>
            <a:fillRect/>
          </a:stretch>
        </p:blipFill>
        <p:spPr>
          <a:xfrm>
            <a:off x="6896100" y="1817370"/>
            <a:ext cx="4724400" cy="3608705"/>
          </a:xfrm>
          <a:prstGeom prst="rect">
            <a:avLst/>
          </a:prstGeom>
        </p:spPr>
      </p:pic>
    </p:spTree>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TotalTime>
  <Words>219</Words>
  <Application>Microsoft Office PowerPoint</Application>
  <PresentationFormat>Προσαρμογή</PresentationFormat>
  <Paragraphs>34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Θρόισμα</vt:lpstr>
      <vt:lpstr>Τα όπλα των βυζαντινών </vt:lpstr>
      <vt:lpstr>Διαφάνεια 2|:Εισαγωγή </vt:lpstr>
      <vt:lpstr>Διαφάνεια 3:Σπαθί (Σπάθη)</vt:lpstr>
      <vt:lpstr>Διαφάνεια 4:Δόρυ</vt:lpstr>
      <vt:lpstr>Διαφάνεια 5:Ασπίδα </vt:lpstr>
      <vt:lpstr>Διαφάνεια 7:Ο Χρησιμοποιούμενος Φλογιστής (υγρό πυρ)</vt:lpstr>
      <vt:lpstr>Διαφάνεια 8:Αρματωσία(Στρατιωτική Πανοπλία)</vt:lpstr>
      <vt:lpstr>ΤΕΛΟΣ ΠΑΡΟΥΣΙΑΣΗΣ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όπλα των βυζαντινών </dc:title>
  <dc:creator>Ιωάννα Μυρελη</dc:creator>
  <cp:lastModifiedBy>USER</cp:lastModifiedBy>
  <cp:revision>2</cp:revision>
  <dcterms:created xsi:type="dcterms:W3CDTF">2025-04-06T13:34:00Z</dcterms:created>
  <dcterms:modified xsi:type="dcterms:W3CDTF">2025-05-06T11:40:28Z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9D2AB1A5E6754C97B94A364B04D416B3_12</vt:lpwstr>
  </property>
  <property fmtid="{D5CDD505-2E9C-101B-9397-08002B2CF9AE}" pid="3" name="KSOProductBuildVer">
    <vt:lpwstr>1033-12.2.0.20782</vt:lpwstr>
  </property>
</Properties>
</file>