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8" r:id="rId3"/>
    <p:sldId id="259" r:id="rId4"/>
    <p:sldId id="260"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9E3A86-CE39-4110-9E97-4D18EE98F542}" v="394" dt="2025-04-09T13:45:06.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dirty="0"/>
              <a:t>Click to edit Master title style</a:t>
            </a:r>
          </a:p>
        </p:txBody>
      </p:sp>
      <p:sp>
        <p:nvSpPr>
          <p:cNvPr id="3" name="Subtitle 2">
            <a:extLst>
              <a:ext uri="{FF2B5EF4-FFF2-40B4-BE49-F238E27FC236}">
                <a16:creationId xmlns:a16="http://schemas.microsoft.com/office/drawing/2014/main" xmlns=""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C54674D3-6FB9-5549-B0F2-FD61E82D1FF1}"/>
              </a:ext>
            </a:extLst>
          </p:cNvPr>
          <p:cNvSpPr>
            <a:spLocks noGrp="1"/>
          </p:cNvSpPr>
          <p:nvPr>
            <p:ph type="dt" sz="half" idx="10"/>
          </p:nvPr>
        </p:nvSpPr>
        <p:spPr/>
        <p:txBody>
          <a:bodyPr/>
          <a:lstStyle/>
          <a:p>
            <a:fld id="{807E39B8-A7CB-4B82-AC0C-44B99F546761}"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AB239BBC-C979-2C77-493E-CF5498AEB5DB}"/>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53813B7E-A51C-D9CD-2189-650A9D63BFF9}"/>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1811183167"/>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990AE-F72C-4C2E-E2D0-7A8D7EEF08C1}"/>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xmlns="" id="{1F41B46D-142E-8C8E-C4F4-B6B1586A6FD0}"/>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954D92E3-36AD-2615-0166-6B73C34F10FA}"/>
              </a:ext>
            </a:extLst>
          </p:cNvPr>
          <p:cNvSpPr>
            <a:spLocks noGrp="1"/>
          </p:cNvSpPr>
          <p:nvPr>
            <p:ph type="dt" sz="half" idx="10"/>
          </p:nvPr>
        </p:nvSpPr>
        <p:spPr/>
        <p:txBody>
          <a:bodyPr/>
          <a:lstStyle/>
          <a:p>
            <a:fld id="{01742F6F-0846-489A-A4BC-61B476BE2887}"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F10BFB69-319D-2284-2734-217160D396D7}"/>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1A6883B0-C775-5BD2-8EC6-A41D19BCA156}"/>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3879258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040463-6D41-8D45-088A-540B0D18838A}"/>
              </a:ext>
            </a:extLst>
          </p:cNvPr>
          <p:cNvSpPr>
            <a:spLocks noGrp="1"/>
          </p:cNvSpPr>
          <p:nvPr>
            <p:ph type="title" orient="vert"/>
          </p:nvPr>
        </p:nvSpPr>
        <p:spPr>
          <a:xfrm>
            <a:off x="8724900" y="592281"/>
            <a:ext cx="2628900" cy="558468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8B5F2276-7F04-F3F7-E3CE-F81C8DC637DC}"/>
              </a:ext>
            </a:extLst>
          </p:cNvPr>
          <p:cNvSpPr>
            <a:spLocks noGrp="1"/>
          </p:cNvSpPr>
          <p:nvPr>
            <p:ph type="body" orient="vert" idx="1"/>
          </p:nvPr>
        </p:nvSpPr>
        <p:spPr>
          <a:xfrm>
            <a:off x="838200" y="592281"/>
            <a:ext cx="7734300" cy="558468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C71802BF-9E0C-3251-8FAE-81F07DB05344}"/>
              </a:ext>
            </a:extLst>
          </p:cNvPr>
          <p:cNvSpPr>
            <a:spLocks noGrp="1"/>
          </p:cNvSpPr>
          <p:nvPr>
            <p:ph type="dt" sz="half" idx="10"/>
          </p:nvPr>
        </p:nvSpPr>
        <p:spPr/>
        <p:txBody>
          <a:bodyPr/>
          <a:lstStyle/>
          <a:p>
            <a:fld id="{B229DF21-A340-467A-94AB-9502647BB771}"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329F1754-5B8F-A9FA-E8B1-06E04CE283D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5F01E6A8-5139-ECD4-CC0C-32FFC6741000}"/>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199836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E155F0-A6D4-C39B-394F-0B16E9C9CE8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EBD1860F-B260-57CE-E12B-2C94860319EC}"/>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F745C9F-D94D-E5D3-B73A-20621FA536D5}"/>
              </a:ext>
            </a:extLst>
          </p:cNvPr>
          <p:cNvSpPr>
            <a:spLocks noGrp="1"/>
          </p:cNvSpPr>
          <p:nvPr>
            <p:ph type="dt" sz="half" idx="10"/>
          </p:nvPr>
        </p:nvSpPr>
        <p:spPr/>
        <p:txBody>
          <a:bodyPr/>
          <a:lstStyle/>
          <a:p>
            <a:fld id="{FE7E3940-CA92-4FEE-A698-62CF7BC5AC36}"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E5FAB243-BB42-966A-4708-15C9B11D688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D5C3A3BD-2CC5-03D3-4CD6-E31A55BA2D23}"/>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276708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dirty="0"/>
              <a:t>Click to edit Master title style</a:t>
            </a:r>
          </a:p>
        </p:txBody>
      </p:sp>
      <p:sp>
        <p:nvSpPr>
          <p:cNvPr id="3" name="Text Placeholder 2">
            <a:extLst>
              <a:ext uri="{FF2B5EF4-FFF2-40B4-BE49-F238E27FC236}">
                <a16:creationId xmlns:a16="http://schemas.microsoft.com/office/drawing/2014/main" xmlns=""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1600">
                <a:solidFill>
                  <a:schemeClr val="tx1">
                    <a:tint val="82000"/>
                  </a:schemeClr>
                </a:solidFill>
              </a:defRPr>
            </a:lvl2pPr>
            <a:lvl3pPr marL="914400" indent="0">
              <a:buNone/>
              <a:defRPr sz="16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120D9B82-EEF4-2CD7-61FE-BAFB2B96D641}"/>
              </a:ext>
            </a:extLst>
          </p:cNvPr>
          <p:cNvSpPr>
            <a:spLocks noGrp="1"/>
          </p:cNvSpPr>
          <p:nvPr>
            <p:ph type="dt" sz="half" idx="10"/>
          </p:nvPr>
        </p:nvSpPr>
        <p:spPr/>
        <p:txBody>
          <a:bodyPr/>
          <a:lstStyle/>
          <a:p>
            <a:fld id="{E33CD641-6C35-45D1-9313-2719E9EA8AD8}"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59A222B6-F7A8-70A5-B023-FCAD5D7C4BB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4E85D758-2E38-8A8D-75BC-667F6A23B95B}"/>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17038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F60DFF-11BD-F5F4-35D4-1986ABBD3675}"/>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8C5D1279-E9A9-702E-144D-61114B788E88}"/>
              </a:ext>
            </a:extLst>
          </p:cNvPr>
          <p:cNvSpPr>
            <a:spLocks noGrp="1"/>
          </p:cNvSpPr>
          <p:nvPr>
            <p:ph sz="half" idx="1"/>
          </p:nvPr>
        </p:nvSpPr>
        <p:spPr>
          <a:xfrm>
            <a:off x="877824" y="2159175"/>
            <a:ext cx="4977453" cy="40177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1584E624-7A76-56EC-FA0D-E2AA8EF9B951}"/>
              </a:ext>
            </a:extLst>
          </p:cNvPr>
          <p:cNvSpPr>
            <a:spLocks noGrp="1"/>
          </p:cNvSpPr>
          <p:nvPr>
            <p:ph sz="half" idx="2"/>
          </p:nvPr>
        </p:nvSpPr>
        <p:spPr>
          <a:xfrm>
            <a:off x="6328391" y="2159175"/>
            <a:ext cx="4985785" cy="40177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C99D7DF5-30AD-AE47-D516-5CEE82770734}"/>
              </a:ext>
            </a:extLst>
          </p:cNvPr>
          <p:cNvSpPr>
            <a:spLocks noGrp="1"/>
          </p:cNvSpPr>
          <p:nvPr>
            <p:ph type="dt" sz="half" idx="10"/>
          </p:nvPr>
        </p:nvSpPr>
        <p:spPr/>
        <p:txBody>
          <a:bodyPr/>
          <a:lstStyle/>
          <a:p>
            <a:fld id="{35301268-3A74-4110-8F08-063DFB8BB885}" type="datetimeFigureOut">
              <a:rPr lang="en-US" dirty="0"/>
              <a:pPr/>
              <a:t>5/6/2025</a:t>
            </a:fld>
            <a:endParaRPr lang="en-US" dirty="0"/>
          </a:p>
        </p:txBody>
      </p:sp>
      <p:sp>
        <p:nvSpPr>
          <p:cNvPr id="6" name="Footer Placeholder 5">
            <a:extLst>
              <a:ext uri="{FF2B5EF4-FFF2-40B4-BE49-F238E27FC236}">
                <a16:creationId xmlns:a16="http://schemas.microsoft.com/office/drawing/2014/main" xmlns="" id="{8B05C503-B649-B083-6341-F6E376AF8C72}"/>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1E53EA35-CF5A-DB36-8B14-5C184B6F14D3}"/>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322125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ABA3D8-FDD9-329B-BCC6-BBF47F01BEE2}"/>
              </a:ext>
            </a:extLst>
          </p:cNvPr>
          <p:cNvSpPr>
            <a:spLocks noGrp="1"/>
          </p:cNvSpPr>
          <p:nvPr>
            <p:ph type="title"/>
          </p:nvPr>
        </p:nvSpPr>
        <p:spPr>
          <a:xfrm>
            <a:off x="881348" y="602671"/>
            <a:ext cx="10429303" cy="76892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D252EB40-99E1-CCA4-BAFA-F51AA56CF295}"/>
              </a:ext>
            </a:extLst>
          </p:cNvPr>
          <p:cNvSpPr>
            <a:spLocks noGrp="1"/>
          </p:cNvSpPr>
          <p:nvPr>
            <p:ph sz="half" idx="2"/>
          </p:nvPr>
        </p:nvSpPr>
        <p:spPr>
          <a:xfrm>
            <a:off x="881349" y="2344025"/>
            <a:ext cx="4963538"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84A3A26F-230E-2D25-6BDC-6ECA00FAEFD5}"/>
              </a:ext>
            </a:extLst>
          </p:cNvPr>
          <p:cNvSpPr>
            <a:spLocks noGrp="1"/>
          </p:cNvSpPr>
          <p:nvPr>
            <p:ph sz="quarter" idx="4"/>
          </p:nvPr>
        </p:nvSpPr>
        <p:spPr>
          <a:xfrm>
            <a:off x="6322669" y="2344025"/>
            <a:ext cx="4987982"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48182A01-DE7C-3BA4-96FF-CDEF2F608FCA}"/>
              </a:ext>
            </a:extLst>
          </p:cNvPr>
          <p:cNvSpPr>
            <a:spLocks noGrp="1"/>
          </p:cNvSpPr>
          <p:nvPr>
            <p:ph type="dt" sz="half" idx="10"/>
          </p:nvPr>
        </p:nvSpPr>
        <p:spPr/>
        <p:txBody>
          <a:bodyPr/>
          <a:lstStyle/>
          <a:p>
            <a:fld id="{BF91C1AF-C1FB-48A7-98B4-E595E63F6614}" type="datetimeFigureOut">
              <a:rPr lang="en-US" dirty="0"/>
              <a:pPr/>
              <a:t>5/6/2025</a:t>
            </a:fld>
            <a:endParaRPr lang="en-US" dirty="0"/>
          </a:p>
        </p:txBody>
      </p:sp>
      <p:sp>
        <p:nvSpPr>
          <p:cNvPr id="8" name="Footer Placeholder 7">
            <a:extLst>
              <a:ext uri="{FF2B5EF4-FFF2-40B4-BE49-F238E27FC236}">
                <a16:creationId xmlns:a16="http://schemas.microsoft.com/office/drawing/2014/main" xmlns="" id="{6FCAA828-0166-8ECD-BCE8-654BEFDD7155}"/>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xmlns="" id="{7690C0D2-459A-04AA-FD90-7687D2FE8A9D}"/>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336966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0D549F-FA71-857F-E02E-3CB63CE683E2}"/>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xmlns="" id="{6F569611-F911-D3D4-B613-ACCDA56C45D2}"/>
              </a:ext>
            </a:extLst>
          </p:cNvPr>
          <p:cNvSpPr>
            <a:spLocks noGrp="1"/>
          </p:cNvSpPr>
          <p:nvPr>
            <p:ph type="dt" sz="half" idx="10"/>
          </p:nvPr>
        </p:nvSpPr>
        <p:spPr/>
        <p:txBody>
          <a:bodyPr/>
          <a:lstStyle/>
          <a:p>
            <a:fld id="{97144C44-5F8C-4BEA-BBCE-8694F126DC43}" type="datetimeFigureOut">
              <a:rPr lang="en-US" dirty="0"/>
              <a:pPr/>
              <a:t>5/6/2025</a:t>
            </a:fld>
            <a:endParaRPr lang="en-US" dirty="0"/>
          </a:p>
        </p:txBody>
      </p:sp>
      <p:sp>
        <p:nvSpPr>
          <p:cNvPr id="4" name="Footer Placeholder 3">
            <a:extLst>
              <a:ext uri="{FF2B5EF4-FFF2-40B4-BE49-F238E27FC236}">
                <a16:creationId xmlns:a16="http://schemas.microsoft.com/office/drawing/2014/main" xmlns="" id="{F6EA1961-0B6B-8FEB-F2CB-C42E90EF2DFD}"/>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xmlns="" id="{F42AA80E-3139-9F1B-9C3E-2A76628CF4F8}"/>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364534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AF54789-9F96-511A-0FB6-24F6A8418C72}"/>
              </a:ext>
            </a:extLst>
          </p:cNvPr>
          <p:cNvSpPr>
            <a:spLocks noGrp="1"/>
          </p:cNvSpPr>
          <p:nvPr>
            <p:ph type="dt" sz="half" idx="10"/>
          </p:nvPr>
        </p:nvSpPr>
        <p:spPr/>
        <p:txBody>
          <a:bodyPr/>
          <a:lstStyle/>
          <a:p>
            <a:fld id="{039E56F9-C8F2-4EF7-8042-704C94FF2795}" type="datetimeFigureOut">
              <a:rPr lang="en-US" dirty="0"/>
              <a:pPr/>
              <a:t>5/6/2025</a:t>
            </a:fld>
            <a:endParaRPr lang="en-US" dirty="0"/>
          </a:p>
        </p:txBody>
      </p:sp>
      <p:sp>
        <p:nvSpPr>
          <p:cNvPr id="3" name="Footer Placeholder 2">
            <a:extLst>
              <a:ext uri="{FF2B5EF4-FFF2-40B4-BE49-F238E27FC236}">
                <a16:creationId xmlns:a16="http://schemas.microsoft.com/office/drawing/2014/main" xmlns="" id="{8B780399-ADEF-8F74-9F59-6AD804C9393E}"/>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xmlns="" id="{95B6A34F-ABAB-9C4E-38A1-C6EEB944B97C}"/>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640669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xmlns=""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DA95267E-088F-FB9A-9469-551890F29F01}"/>
              </a:ext>
            </a:extLst>
          </p:cNvPr>
          <p:cNvSpPr>
            <a:spLocks noGrp="1"/>
          </p:cNvSpPr>
          <p:nvPr>
            <p:ph type="dt" sz="half" idx="10"/>
          </p:nvPr>
        </p:nvSpPr>
        <p:spPr/>
        <p:txBody>
          <a:bodyPr/>
          <a:lstStyle/>
          <a:p>
            <a:fld id="{4F6932DF-953D-44BD-83F8-5D8DA76EA12A}" type="datetimeFigureOut">
              <a:rPr lang="en-US" dirty="0"/>
              <a:pPr/>
              <a:t>5/6/2025</a:t>
            </a:fld>
            <a:endParaRPr lang="en-US" dirty="0"/>
          </a:p>
        </p:txBody>
      </p:sp>
      <p:sp>
        <p:nvSpPr>
          <p:cNvPr id="6" name="Footer Placeholder 5">
            <a:extLst>
              <a:ext uri="{FF2B5EF4-FFF2-40B4-BE49-F238E27FC236}">
                <a16:creationId xmlns:a16="http://schemas.microsoft.com/office/drawing/2014/main" xmlns="" id="{38EA3FFC-B3A6-C0B6-5DAE-70BE0D6FBD6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B108D35F-BC2E-8D14-060F-449CBAF7C0D2}"/>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270389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xmlns="" id="{0683BB3A-9E24-DE4C-9619-1502F1B6F389}"/>
              </a:ext>
            </a:extLst>
          </p:cNvPr>
          <p:cNvSpPr>
            <a:spLocks noGrp="1" noChangeAspect="1"/>
          </p:cNvSpPr>
          <p:nvPr>
            <p:ph type="pic" idx="1"/>
          </p:nvPr>
        </p:nvSpPr>
        <p:spPr>
          <a:xfrm>
            <a:off x="5247408" y="919595"/>
            <a:ext cx="6107979" cy="501361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xmlns=""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724B7212-6816-FFD1-50B2-58844AD38E26}"/>
              </a:ext>
            </a:extLst>
          </p:cNvPr>
          <p:cNvSpPr>
            <a:spLocks noGrp="1"/>
          </p:cNvSpPr>
          <p:nvPr>
            <p:ph type="dt" sz="half" idx="10"/>
          </p:nvPr>
        </p:nvSpPr>
        <p:spPr/>
        <p:txBody>
          <a:bodyPr/>
          <a:lstStyle/>
          <a:p>
            <a:fld id="{352F326D-65F4-4B2F-9A62-9E4BD9402C47}" type="datetimeFigureOut">
              <a:rPr lang="en-US" dirty="0"/>
              <a:pPr/>
              <a:t>5/6/2025</a:t>
            </a:fld>
            <a:endParaRPr lang="en-US" dirty="0"/>
          </a:p>
        </p:txBody>
      </p:sp>
      <p:sp>
        <p:nvSpPr>
          <p:cNvPr id="6" name="Footer Placeholder 5">
            <a:extLst>
              <a:ext uri="{FF2B5EF4-FFF2-40B4-BE49-F238E27FC236}">
                <a16:creationId xmlns:a16="http://schemas.microsoft.com/office/drawing/2014/main" xmlns="" id="{A2417744-5A24-B7B7-5FD6-E98E60832F27}"/>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14CDA4D1-A71D-A7A6-3D0C-294E5D280BE8}"/>
              </a:ext>
            </a:extLst>
          </p:cNvPr>
          <p:cNvSpPr>
            <a:spLocks noGrp="1"/>
          </p:cNvSpPr>
          <p:nvPr>
            <p:ph type="sldNum" sz="quarter" idx="12"/>
          </p:nvPr>
        </p:nvSpPr>
        <p:spPr/>
        <p:txBody>
          <a:body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173591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xmlns=""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F9B0CB28-85DB-480B-8C99-FD493ACC7120}" type="datetimeFigureOut">
              <a:rPr lang="en-US" dirty="0"/>
              <a:pPr/>
              <a:t>5/6/2025</a:t>
            </a:fld>
            <a:endParaRPr lang="en-US" dirty="0"/>
          </a:p>
        </p:txBody>
      </p:sp>
      <p:sp>
        <p:nvSpPr>
          <p:cNvPr id="5" name="Footer Placeholder 4">
            <a:extLst>
              <a:ext uri="{FF2B5EF4-FFF2-40B4-BE49-F238E27FC236}">
                <a16:creationId xmlns:a16="http://schemas.microsoft.com/office/drawing/2014/main" xmlns=""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dirty="0"/>
              <a:t>
              </a:t>
            </a:r>
          </a:p>
        </p:txBody>
      </p:sp>
      <p:sp>
        <p:nvSpPr>
          <p:cNvPr id="6" name="Slide Number Placeholder 5">
            <a:extLst>
              <a:ext uri="{FF2B5EF4-FFF2-40B4-BE49-F238E27FC236}">
                <a16:creationId xmlns:a16="http://schemas.microsoft.com/office/drawing/2014/main" xmlns=""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5E4DE196-8A13-4FF7-A07E-102851959EAB}" type="slidenum">
              <a:rPr lang="en-US" dirty="0"/>
              <a:pPr/>
              <a:t>‹#›</a:t>
            </a:fld>
            <a:endParaRPr lang="en-US" dirty="0"/>
          </a:p>
        </p:txBody>
      </p:sp>
    </p:spTree>
    <p:extLst>
      <p:ext uri="{BB962C8B-B14F-4D97-AF65-F5344CB8AC3E}">
        <p14:creationId xmlns:p14="http://schemas.microsoft.com/office/powerpoint/2010/main" xmlns="" val="3213970844"/>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2160">
          <p15:clr>
            <a:srgbClr val="F26B43"/>
          </p15:clr>
        </p15:guide>
        <p15:guide id="4" pos="3840">
          <p15:clr>
            <a:srgbClr val="F26B43"/>
          </p15:clr>
        </p15:guide>
        <p15:guide id="5" orient="horz" pos="3816">
          <p15:clr>
            <a:srgbClr val="F26B43"/>
          </p15:clr>
        </p15:guide>
        <p15:guide id="6" orient="horz" pos="117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Αρχαίες Ελληνίδες Φιλόσοφοι - Επιστήμονες</a:t>
            </a:r>
          </a:p>
        </p:txBody>
      </p:sp>
      <p:sp>
        <p:nvSpPr>
          <p:cNvPr id="3" name="Υπότιτλος 2"/>
          <p:cNvSpPr>
            <a:spLocks noGrp="1"/>
          </p:cNvSpPr>
          <p:nvPr>
            <p:ph type="subTitle" idx="1"/>
          </p:nvPr>
        </p:nvSpPr>
        <p:spPr/>
        <p:txBody>
          <a:bodyPr/>
          <a:lstStyle/>
          <a:p>
            <a:r>
              <a:rPr lang="el-GR" dirty="0"/>
              <a:t>Δανάη Ζάχου, </a:t>
            </a:r>
            <a:r>
              <a:rPr lang="el-GR" dirty="0" err="1"/>
              <a:t>Σωτηρια</a:t>
            </a:r>
            <a:r>
              <a:rPr lang="el-GR" dirty="0"/>
              <a:t> </a:t>
            </a:r>
            <a:r>
              <a:rPr lang="el-GR" dirty="0" err="1"/>
              <a:t>Κατσαλη</a:t>
            </a:r>
            <a:r>
              <a:rPr lang="el-GR" dirty="0"/>
              <a:t>, Νεκταρία </a:t>
            </a:r>
            <a:r>
              <a:rPr lang="el-GR" dirty="0" err="1"/>
              <a:t>Καφετζη</a:t>
            </a:r>
            <a:endParaRPr lang="el-GR" dirty="0"/>
          </a:p>
        </p:txBody>
      </p:sp>
    </p:spTree>
    <p:extLst>
      <p:ext uri="{BB962C8B-B14F-4D97-AF65-F5344CB8AC3E}">
        <p14:creationId xmlns:p14="http://schemas.microsoft.com/office/powerpoint/2010/main" xmlns="" val="232512223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070A004-C7FD-47EA-AA20-A7FFD3DB2025}"/>
              </a:ext>
            </a:extLst>
          </p:cNvPr>
          <p:cNvSpPr>
            <a:spLocks noGrp="1"/>
          </p:cNvSpPr>
          <p:nvPr>
            <p:ph type="title"/>
          </p:nvPr>
        </p:nvSpPr>
        <p:spPr>
          <a:xfrm>
            <a:off x="871108" y="588245"/>
            <a:ext cx="10727811" cy="2831117"/>
          </a:xfrm>
        </p:spPr>
        <p:txBody>
          <a:bodyPr>
            <a:normAutofit fontScale="90000"/>
          </a:bodyPr>
          <a:lstStyle/>
          <a:p>
            <a:r>
              <a:rPr lang="el-GR" dirty="0">
                <a:ea typeface="+mj-lt"/>
                <a:cs typeface="+mj-lt"/>
              </a:rPr>
              <a:t>Η παρουσία των γυναικών στην αρχαία ελληνική φιλοσοφία είναι μικρή σε σχέση με τους άνδρες, και πολλές φορές οι γυναίκες περιορίζονταν σε πιο παραδοσιακούς ρόλους, αλλά αυτές οι </a:t>
            </a:r>
            <a:r>
              <a:rPr lang="el-GR" dirty="0" err="1">
                <a:ea typeface="+mj-lt"/>
                <a:cs typeface="+mj-lt"/>
              </a:rPr>
              <a:t>φιλοσόφοι</a:t>
            </a:r>
            <a:r>
              <a:rPr lang="el-GR" dirty="0">
                <a:ea typeface="+mj-lt"/>
                <a:cs typeface="+mj-lt"/>
              </a:rPr>
              <a:t> ήταν αναγνωρισμένες για τη σοφία τους και την επιρροή τους στην ανάπτυξη των φιλοσοφικών ιδεών της εποχής.</a:t>
            </a:r>
            <a:endParaRPr lang="el-GR" dirty="0"/>
          </a:p>
          <a:p>
            <a:endParaRPr lang="el-GR" dirty="0"/>
          </a:p>
        </p:txBody>
      </p:sp>
      <p:sp>
        <p:nvSpPr>
          <p:cNvPr id="3" name="Θέση ημερομηνίας 2">
            <a:extLst>
              <a:ext uri="{FF2B5EF4-FFF2-40B4-BE49-F238E27FC236}">
                <a16:creationId xmlns:a16="http://schemas.microsoft.com/office/drawing/2014/main" xmlns="" id="{37E968F6-5904-E715-4A5F-8B7D9CC968DD}"/>
              </a:ext>
            </a:extLst>
          </p:cNvPr>
          <p:cNvSpPr>
            <a:spLocks noGrp="1"/>
          </p:cNvSpPr>
          <p:nvPr>
            <p:ph type="dt" sz="half" idx="10"/>
          </p:nvPr>
        </p:nvSpPr>
        <p:spPr/>
        <p:txBody>
          <a:bodyPr/>
          <a:lstStyle/>
          <a:p>
            <a:fld id="{984CCA14-A52C-47EB-9718-AB94B8865F87}" type="datetime1">
              <a:rPr/>
              <a:pPr/>
              <a:t>9/4/2025</a:t>
            </a:fld>
            <a:endParaRPr lang="en-US" dirty="0"/>
          </a:p>
        </p:txBody>
      </p:sp>
      <p:sp>
        <p:nvSpPr>
          <p:cNvPr id="4" name="Θέση υποσέλιδου 3">
            <a:extLst>
              <a:ext uri="{FF2B5EF4-FFF2-40B4-BE49-F238E27FC236}">
                <a16:creationId xmlns:a16="http://schemas.microsoft.com/office/drawing/2014/main" xmlns="" id="{68EF8625-9967-9924-BDB6-2082E978130F}"/>
              </a:ext>
            </a:extLst>
          </p:cNvPr>
          <p:cNvSpPr>
            <a:spLocks noGrp="1"/>
          </p:cNvSpPr>
          <p:nvPr>
            <p:ph type="ftr" sz="quarter" idx="11"/>
          </p:nvPr>
        </p:nvSpPr>
        <p:spPr/>
        <p:txBody>
          <a:bodyPr/>
          <a:lstStyle/>
          <a:p>
            <a:r>
              <a:rPr lang="en-US" dirty="0"/>
              <a:t>
              </a:t>
            </a:r>
          </a:p>
        </p:txBody>
      </p:sp>
      <p:sp>
        <p:nvSpPr>
          <p:cNvPr id="5" name="Θέση αριθμού διαφάνειας 4">
            <a:extLst>
              <a:ext uri="{FF2B5EF4-FFF2-40B4-BE49-F238E27FC236}">
                <a16:creationId xmlns:a16="http://schemas.microsoft.com/office/drawing/2014/main" xmlns="" id="{B0154365-BD1A-9772-B1C0-E60351679672}"/>
              </a:ext>
            </a:extLst>
          </p:cNvPr>
          <p:cNvSpPr>
            <a:spLocks noGrp="1"/>
          </p:cNvSpPr>
          <p:nvPr>
            <p:ph type="sldNum" sz="quarter" idx="12"/>
          </p:nvPr>
        </p:nvSpPr>
        <p:spPr/>
        <p:txBody>
          <a:bodyPr/>
          <a:lstStyle/>
          <a:p>
            <a:fld id="{5E4DE196-8A13-4FF7-A07E-102851959EAB}" type="slidenum">
              <a:rPr lang="en-US" dirty="0"/>
              <a:pPr/>
              <a:t>10</a:t>
            </a:fld>
            <a:endParaRPr lang="en-US" dirty="0"/>
          </a:p>
        </p:txBody>
      </p:sp>
    </p:spTree>
    <p:extLst>
      <p:ext uri="{BB962C8B-B14F-4D97-AF65-F5344CB8AC3E}">
        <p14:creationId xmlns:p14="http://schemas.microsoft.com/office/powerpoint/2010/main" xmlns="" val="378675806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313F4BC-1630-6C87-D899-AD62877E5D04}"/>
              </a:ext>
            </a:extLst>
          </p:cNvPr>
          <p:cNvSpPr>
            <a:spLocks noGrp="1"/>
          </p:cNvSpPr>
          <p:nvPr>
            <p:ph type="title"/>
          </p:nvPr>
        </p:nvSpPr>
        <p:spPr>
          <a:xfrm>
            <a:off x="150297" y="135164"/>
            <a:ext cx="10449784" cy="2275063"/>
          </a:xfrm>
        </p:spPr>
        <p:txBody>
          <a:bodyPr>
            <a:normAutofit/>
          </a:bodyPr>
          <a:lstStyle/>
          <a:p>
            <a:r>
              <a:rPr lang="el-GR" dirty="0"/>
              <a:t>Βιβλιογραφία</a:t>
            </a:r>
            <a:br>
              <a:rPr lang="el-GR" dirty="0"/>
            </a:br>
            <a:r>
              <a:rPr lang="el-GR" dirty="0"/>
              <a:t/>
            </a:r>
            <a:br>
              <a:rPr lang="el-GR" dirty="0"/>
            </a:br>
            <a:r>
              <a:rPr lang="el-GR" dirty="0" err="1"/>
              <a:t>wikipedia</a:t>
            </a:r>
          </a:p>
        </p:txBody>
      </p:sp>
      <p:sp>
        <p:nvSpPr>
          <p:cNvPr id="3" name="Θέση ημερομηνίας 2">
            <a:extLst>
              <a:ext uri="{FF2B5EF4-FFF2-40B4-BE49-F238E27FC236}">
                <a16:creationId xmlns:a16="http://schemas.microsoft.com/office/drawing/2014/main" xmlns="" id="{3A6320E1-0C4D-2D19-DB79-0F26CF3CA80C}"/>
              </a:ext>
            </a:extLst>
          </p:cNvPr>
          <p:cNvSpPr>
            <a:spLocks noGrp="1"/>
          </p:cNvSpPr>
          <p:nvPr>
            <p:ph type="dt" sz="half" idx="10"/>
          </p:nvPr>
        </p:nvSpPr>
        <p:spPr/>
        <p:txBody>
          <a:bodyPr/>
          <a:lstStyle/>
          <a:p>
            <a:fld id="{E95C9A15-26A1-4B2E-9D2C-9ABFF1CB90A0}" type="datetime1">
              <a:rPr/>
              <a:pPr/>
              <a:t>9/4/2025</a:t>
            </a:fld>
            <a:endParaRPr lang="en-US" dirty="0"/>
          </a:p>
        </p:txBody>
      </p:sp>
      <p:sp>
        <p:nvSpPr>
          <p:cNvPr id="4" name="Θέση υποσέλιδου 3">
            <a:extLst>
              <a:ext uri="{FF2B5EF4-FFF2-40B4-BE49-F238E27FC236}">
                <a16:creationId xmlns:a16="http://schemas.microsoft.com/office/drawing/2014/main" xmlns="" id="{ED5E8D6D-624C-FF25-AD60-EE72BAEBDD85}"/>
              </a:ext>
            </a:extLst>
          </p:cNvPr>
          <p:cNvSpPr>
            <a:spLocks noGrp="1"/>
          </p:cNvSpPr>
          <p:nvPr>
            <p:ph type="ftr" sz="quarter" idx="11"/>
          </p:nvPr>
        </p:nvSpPr>
        <p:spPr/>
        <p:txBody>
          <a:bodyPr/>
          <a:lstStyle/>
          <a:p>
            <a:r>
              <a:rPr lang="en-US" dirty="0"/>
              <a:t>
              </a:t>
            </a:r>
          </a:p>
        </p:txBody>
      </p:sp>
      <p:sp>
        <p:nvSpPr>
          <p:cNvPr id="5" name="Θέση αριθμού διαφάνειας 4">
            <a:extLst>
              <a:ext uri="{FF2B5EF4-FFF2-40B4-BE49-F238E27FC236}">
                <a16:creationId xmlns:a16="http://schemas.microsoft.com/office/drawing/2014/main" xmlns="" id="{5E1FE9EE-DB15-B33B-8163-96D7373ADE86}"/>
              </a:ext>
            </a:extLst>
          </p:cNvPr>
          <p:cNvSpPr>
            <a:spLocks noGrp="1"/>
          </p:cNvSpPr>
          <p:nvPr>
            <p:ph type="sldNum" sz="quarter" idx="12"/>
          </p:nvPr>
        </p:nvSpPr>
        <p:spPr/>
        <p:txBody>
          <a:bodyPr/>
          <a:lstStyle/>
          <a:p>
            <a:fld id="{5E4DE196-8A13-4FF7-A07E-102851959EAB}" type="slidenum">
              <a:rPr lang="en-US" dirty="0"/>
              <a:pPr/>
              <a:t>11</a:t>
            </a:fld>
            <a:endParaRPr lang="en-US" dirty="0"/>
          </a:p>
        </p:txBody>
      </p:sp>
    </p:spTree>
    <p:extLst>
      <p:ext uri="{BB962C8B-B14F-4D97-AF65-F5344CB8AC3E}">
        <p14:creationId xmlns:p14="http://schemas.microsoft.com/office/powerpoint/2010/main" xmlns="" val="27393949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ημερομηνίας 2">
            <a:extLst>
              <a:ext uri="{FF2B5EF4-FFF2-40B4-BE49-F238E27FC236}">
                <a16:creationId xmlns:a16="http://schemas.microsoft.com/office/drawing/2014/main" xmlns="" id="{BFFB98D8-D294-4518-D557-41B6C644E162}"/>
              </a:ext>
            </a:extLst>
          </p:cNvPr>
          <p:cNvSpPr>
            <a:spLocks noGrp="1"/>
          </p:cNvSpPr>
          <p:nvPr>
            <p:ph type="dt" sz="half" idx="10"/>
          </p:nvPr>
        </p:nvSpPr>
        <p:spPr/>
        <p:txBody>
          <a:bodyPr/>
          <a:lstStyle/>
          <a:p>
            <a:fld id="{365EEC64-09DE-4ACF-B7DB-C3B98ACEDE15}" type="datetime1">
              <a:rPr/>
              <a:pPr/>
              <a:t>9/4/2025</a:t>
            </a:fld>
            <a:endParaRPr lang="en-US" dirty="0"/>
          </a:p>
        </p:txBody>
      </p:sp>
      <p:sp>
        <p:nvSpPr>
          <p:cNvPr id="4" name="Θέση υποσέλιδου 3">
            <a:extLst>
              <a:ext uri="{FF2B5EF4-FFF2-40B4-BE49-F238E27FC236}">
                <a16:creationId xmlns:a16="http://schemas.microsoft.com/office/drawing/2014/main" xmlns="" id="{F4199E63-381D-1EAA-A8D2-5630D45D0F0F}"/>
              </a:ext>
            </a:extLst>
          </p:cNvPr>
          <p:cNvSpPr>
            <a:spLocks noGrp="1"/>
          </p:cNvSpPr>
          <p:nvPr>
            <p:ph type="ftr" sz="quarter" idx="11"/>
          </p:nvPr>
        </p:nvSpPr>
        <p:spPr/>
        <p:txBody>
          <a:bodyPr/>
          <a:lstStyle/>
          <a:p>
            <a:r>
              <a:rPr lang="en-US" dirty="0"/>
              <a:t>
              </a:t>
            </a:r>
          </a:p>
        </p:txBody>
      </p:sp>
      <p:sp>
        <p:nvSpPr>
          <p:cNvPr id="5" name="Θέση αριθμού διαφάνειας 4">
            <a:extLst>
              <a:ext uri="{FF2B5EF4-FFF2-40B4-BE49-F238E27FC236}">
                <a16:creationId xmlns:a16="http://schemas.microsoft.com/office/drawing/2014/main" xmlns="" id="{EFE60A6C-6481-CDCE-C946-39C1AEA36FEB}"/>
              </a:ext>
            </a:extLst>
          </p:cNvPr>
          <p:cNvSpPr>
            <a:spLocks noGrp="1"/>
          </p:cNvSpPr>
          <p:nvPr>
            <p:ph type="sldNum" sz="quarter" idx="12"/>
          </p:nvPr>
        </p:nvSpPr>
        <p:spPr/>
        <p:txBody>
          <a:bodyPr/>
          <a:lstStyle/>
          <a:p>
            <a:fld id="{5E4DE196-8A13-4FF7-A07E-102851959EAB}" type="slidenum">
              <a:rPr lang="en-US" dirty="0"/>
              <a:pPr/>
              <a:t>12</a:t>
            </a:fld>
            <a:endParaRPr lang="en-US" dirty="0"/>
          </a:p>
        </p:txBody>
      </p:sp>
      <p:pic>
        <p:nvPicPr>
          <p:cNvPr id="7" name="Εικόνα 6" descr="Εικόνα που περιέχει ουρανός, ζωγραφική, τέχνη, εξωτερικός χώρος/ύπαιθρος&#10;&#10;Το περιεχόμενο που δημιουργείται από τεχνητή νοημοσύνη μπορεί να μην είναι σωστό.">
            <a:extLst>
              <a:ext uri="{FF2B5EF4-FFF2-40B4-BE49-F238E27FC236}">
                <a16:creationId xmlns:a16="http://schemas.microsoft.com/office/drawing/2014/main" xmlns="" id="{A31A2281-B6E5-66C5-CB21-CD8E9A95F7F4}"/>
              </a:ext>
            </a:extLst>
          </p:cNvPr>
          <p:cNvPicPr>
            <a:picLocks noChangeAspect="1"/>
          </p:cNvPicPr>
          <p:nvPr/>
        </p:nvPicPr>
        <p:blipFill>
          <a:blip r:embed="rId2"/>
          <a:stretch>
            <a:fillRect/>
          </a:stretch>
        </p:blipFill>
        <p:spPr>
          <a:xfrm>
            <a:off x="3605" y="-6563"/>
            <a:ext cx="12174492" cy="68505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xmlns="" id="{7B3ADC70-36E4-16EC-ED7C-35B240108971}"/>
              </a:ext>
            </a:extLst>
          </p:cNvPr>
          <p:cNvSpPr txBox="1"/>
          <p:nvPr/>
        </p:nvSpPr>
        <p:spPr>
          <a:xfrm>
            <a:off x="3048424" y="935193"/>
            <a:ext cx="6029205"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3000" b="1" dirty="0">
                <a:solidFill>
                  <a:schemeClr val="accent1">
                    <a:lumMod val="20000"/>
                    <a:lumOff val="80000"/>
                  </a:schemeClr>
                </a:solidFill>
              </a:rPr>
              <a:t>Ευχαριστούμε για την προσοχή σας</a:t>
            </a:r>
          </a:p>
        </p:txBody>
      </p:sp>
    </p:spTree>
    <p:extLst>
      <p:ext uri="{BB962C8B-B14F-4D97-AF65-F5344CB8AC3E}">
        <p14:creationId xmlns:p14="http://schemas.microsoft.com/office/powerpoint/2010/main" xmlns="" val="145375658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8DCDC7D-335A-9D6D-CD17-342A54479B09}"/>
              </a:ext>
            </a:extLst>
          </p:cNvPr>
          <p:cNvSpPr>
            <a:spLocks noGrp="1"/>
          </p:cNvSpPr>
          <p:nvPr>
            <p:ph type="title"/>
          </p:nvPr>
        </p:nvSpPr>
        <p:spPr/>
        <p:txBody>
          <a:bodyPr/>
          <a:lstStyle/>
          <a:p>
            <a:r>
              <a:rPr lang="el-GR" dirty="0"/>
              <a:t>Αρχαία Ελληνική Φιλοσοφία και Επιστήμη </a:t>
            </a:r>
          </a:p>
        </p:txBody>
      </p:sp>
      <p:sp>
        <p:nvSpPr>
          <p:cNvPr id="3" name="Θέση περιεχομένου 2">
            <a:extLst>
              <a:ext uri="{FF2B5EF4-FFF2-40B4-BE49-F238E27FC236}">
                <a16:creationId xmlns:a16="http://schemas.microsoft.com/office/drawing/2014/main" xmlns="" id="{B17CA7DD-E31B-1A75-867F-B12B46F87063}"/>
              </a:ext>
            </a:extLst>
          </p:cNvPr>
          <p:cNvSpPr>
            <a:spLocks noGrp="1"/>
          </p:cNvSpPr>
          <p:nvPr>
            <p:ph idx="1"/>
          </p:nvPr>
        </p:nvSpPr>
        <p:spPr/>
        <p:txBody>
          <a:bodyPr vert="horz" lIns="91440" tIns="45720" rIns="91440" bIns="45720" rtlCol="0" anchor="t">
            <a:noAutofit/>
          </a:bodyPr>
          <a:lstStyle/>
          <a:p>
            <a:r>
              <a:rPr lang="el-GR" sz="2300" dirty="0">
                <a:ea typeface="+mn-lt"/>
                <a:cs typeface="+mn-lt"/>
              </a:rPr>
              <a:t>Η </a:t>
            </a:r>
            <a:r>
              <a:rPr lang="el-GR" sz="2300" b="1" dirty="0">
                <a:ea typeface="+mn-lt"/>
                <a:cs typeface="+mn-lt"/>
              </a:rPr>
              <a:t>αρχαία ελληνική φιλοσοφία</a:t>
            </a:r>
            <a:r>
              <a:rPr lang="el-GR" sz="2300" dirty="0">
                <a:ea typeface="+mn-lt"/>
                <a:cs typeface="+mn-lt"/>
              </a:rPr>
              <a:t> και </a:t>
            </a:r>
            <a:r>
              <a:rPr lang="el-GR" sz="2300" b="1" dirty="0">
                <a:ea typeface="+mn-lt"/>
                <a:cs typeface="+mn-lt"/>
              </a:rPr>
              <a:t>επιστήμη</a:t>
            </a:r>
            <a:r>
              <a:rPr lang="el-GR" sz="2300" dirty="0">
                <a:ea typeface="+mn-lt"/>
                <a:cs typeface="+mn-lt"/>
              </a:rPr>
              <a:t> υπήρξαν θεμέλια για τη σύγχρονη δυτική σκέψη και ανάπτυξη. Από την εποχή των πρώτων φιλοσόφων του 6ου αιώνα π.Χ., όπως ο Θαλής και ο Ηράκλειτος, οι Έλληνες αναζητούσαν εξηγήσεις για τη φύση του κόσμου, την ύπαρξη, και τη θέση του ανθρώπου σε αυτόν. Η ελληνική φιλοσοφία αναδείχθηκε σε μια συστηματική μέθοδο σκέψης, βασισμένη στη λογική ανάλυση, τη συζήτηση και την κριτική σκέψη. Παράλληλα, οι Έλληνες επιστήμονες, όπως ο Ευκλείδης και ο Πυθαγόρας, ανέπτυξαν νέες μεθόδους στην </a:t>
            </a:r>
            <a:r>
              <a:rPr lang="el-GR" sz="2300" b="1" dirty="0">
                <a:ea typeface="+mn-lt"/>
                <a:cs typeface="+mn-lt"/>
              </a:rPr>
              <a:t>αστρονομία</a:t>
            </a:r>
            <a:r>
              <a:rPr lang="el-GR" sz="2300" dirty="0">
                <a:ea typeface="+mn-lt"/>
                <a:cs typeface="+mn-lt"/>
              </a:rPr>
              <a:t>, τα </a:t>
            </a:r>
            <a:r>
              <a:rPr lang="el-GR" sz="2300" b="1" dirty="0">
                <a:ea typeface="+mn-lt"/>
                <a:cs typeface="+mn-lt"/>
              </a:rPr>
              <a:t>μαθηματικά</a:t>
            </a:r>
            <a:r>
              <a:rPr lang="el-GR" sz="2300" dirty="0">
                <a:ea typeface="+mn-lt"/>
                <a:cs typeface="+mn-lt"/>
              </a:rPr>
              <a:t>, την </a:t>
            </a:r>
            <a:r>
              <a:rPr lang="el-GR" sz="2300" b="1" dirty="0">
                <a:ea typeface="+mn-lt"/>
                <a:cs typeface="+mn-lt"/>
              </a:rPr>
              <a:t>ιατρική</a:t>
            </a:r>
            <a:r>
              <a:rPr lang="el-GR" sz="2300" dirty="0">
                <a:ea typeface="+mn-lt"/>
                <a:cs typeface="+mn-lt"/>
              </a:rPr>
              <a:t> και άλλες επιστήμες, χρησιμοποιώντας τη λογική και την παρατήρηση για να κατανοήσουν τον κόσμο γύρω τους.</a:t>
            </a:r>
            <a:endParaRPr lang="el-GR" sz="2300"/>
          </a:p>
        </p:txBody>
      </p:sp>
      <p:sp>
        <p:nvSpPr>
          <p:cNvPr id="4" name="Θέση ημερομηνίας 3">
            <a:extLst>
              <a:ext uri="{FF2B5EF4-FFF2-40B4-BE49-F238E27FC236}">
                <a16:creationId xmlns:a16="http://schemas.microsoft.com/office/drawing/2014/main" xmlns="" id="{78044CF7-71E5-C49C-4D7A-21B30CDB63C2}"/>
              </a:ext>
            </a:extLst>
          </p:cNvPr>
          <p:cNvSpPr>
            <a:spLocks noGrp="1"/>
          </p:cNvSpPr>
          <p:nvPr>
            <p:ph type="dt" sz="half" idx="10"/>
          </p:nvPr>
        </p:nvSpPr>
        <p:spPr/>
        <p:txBody>
          <a:bodyPr/>
          <a:lstStyle/>
          <a:p>
            <a:fld id="{B244A2BF-3475-4AD2-91D7-128ACB4EAED9}" type="datetime1">
              <a:rPr/>
              <a:pPr/>
              <a:t>9/4/2025</a:t>
            </a:fld>
            <a:endParaRPr lang="en-US" dirty="0"/>
          </a:p>
        </p:txBody>
      </p:sp>
      <p:sp>
        <p:nvSpPr>
          <p:cNvPr id="5" name="Θέση υποσέλιδου 4">
            <a:extLst>
              <a:ext uri="{FF2B5EF4-FFF2-40B4-BE49-F238E27FC236}">
                <a16:creationId xmlns:a16="http://schemas.microsoft.com/office/drawing/2014/main" xmlns="" id="{ADCDC22E-A800-F264-8181-C871D4412BAC}"/>
              </a:ext>
            </a:extLst>
          </p:cNvPr>
          <p:cNvSpPr>
            <a:spLocks noGrp="1"/>
          </p:cNvSpPr>
          <p:nvPr>
            <p:ph type="ftr" sz="quarter" idx="11"/>
          </p:nvPr>
        </p:nvSpPr>
        <p:spPr/>
        <p:txBody>
          <a:bodyPr/>
          <a:lstStyle/>
          <a:p>
            <a:r>
              <a:rPr lang="en-US" dirty="0"/>
              <a:t>￼              </a:t>
            </a:r>
          </a:p>
        </p:txBody>
      </p:sp>
      <p:sp>
        <p:nvSpPr>
          <p:cNvPr id="6" name="Θέση αριθμού διαφάνειας 5">
            <a:extLst>
              <a:ext uri="{FF2B5EF4-FFF2-40B4-BE49-F238E27FC236}">
                <a16:creationId xmlns:a16="http://schemas.microsoft.com/office/drawing/2014/main" xmlns="" id="{AF28A366-8C8F-8506-1208-AFD11A7A725D}"/>
              </a:ext>
            </a:extLst>
          </p:cNvPr>
          <p:cNvSpPr>
            <a:spLocks noGrp="1"/>
          </p:cNvSpPr>
          <p:nvPr>
            <p:ph type="sldNum" sz="quarter" idx="12"/>
          </p:nvPr>
        </p:nvSpPr>
        <p:spPr/>
        <p:txBody>
          <a:bodyPr/>
          <a:lstStyle/>
          <a:p>
            <a:fld id="{5E4DE196-8A13-4FF7-A07E-102851959EAB}" type="slidenum">
              <a:rPr lang="en-US" dirty="0"/>
              <a:pPr/>
              <a:t>2</a:t>
            </a:fld>
            <a:endParaRPr lang="en-US" dirty="0"/>
          </a:p>
        </p:txBody>
      </p:sp>
    </p:spTree>
    <p:extLst>
      <p:ext uri="{BB962C8B-B14F-4D97-AF65-F5344CB8AC3E}">
        <p14:creationId xmlns:p14="http://schemas.microsoft.com/office/powerpoint/2010/main" xmlns="" val="199827325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BED2A61-CF12-ECC0-5C7F-4DC2A00EBFE2}"/>
              </a:ext>
            </a:extLst>
          </p:cNvPr>
          <p:cNvSpPr>
            <a:spLocks noGrp="1"/>
          </p:cNvSpPr>
          <p:nvPr>
            <p:ph type="title"/>
          </p:nvPr>
        </p:nvSpPr>
        <p:spPr/>
        <p:txBody>
          <a:bodyPr/>
          <a:lstStyle/>
          <a:p>
            <a:r>
              <a:rPr lang="el-GR" dirty="0">
                <a:ea typeface="+mj-lt"/>
                <a:cs typeface="+mj-lt"/>
              </a:rPr>
              <a:t>η σημασία των αρχαίων γυναικών στη </a:t>
            </a:r>
            <a:r>
              <a:rPr lang="el-GR" dirty="0" err="1">
                <a:ea typeface="+mj-lt"/>
                <a:cs typeface="+mj-lt"/>
              </a:rPr>
              <a:t>φιλοσοφια</a:t>
            </a:r>
            <a:r>
              <a:rPr lang="el-GR" dirty="0">
                <a:ea typeface="+mj-lt"/>
                <a:cs typeface="+mj-lt"/>
              </a:rPr>
              <a:t> και τις επιστήμες της αρχαιότητας</a:t>
            </a:r>
            <a:endParaRPr lang="el-GR" dirty="0"/>
          </a:p>
        </p:txBody>
      </p:sp>
      <p:sp>
        <p:nvSpPr>
          <p:cNvPr id="3" name="Θέση περιεχομένου 2">
            <a:extLst>
              <a:ext uri="{FF2B5EF4-FFF2-40B4-BE49-F238E27FC236}">
                <a16:creationId xmlns:a16="http://schemas.microsoft.com/office/drawing/2014/main" xmlns="" id="{37638BB4-6B1E-2A75-70B6-76529B423A68}"/>
              </a:ext>
            </a:extLst>
          </p:cNvPr>
          <p:cNvSpPr>
            <a:spLocks noGrp="1"/>
          </p:cNvSpPr>
          <p:nvPr>
            <p:ph idx="1"/>
          </p:nvPr>
        </p:nvSpPr>
        <p:spPr/>
        <p:txBody>
          <a:bodyPr vert="horz" lIns="91440" tIns="45720" rIns="91440" bIns="45720" rtlCol="0" anchor="t">
            <a:normAutofit/>
          </a:bodyPr>
          <a:lstStyle/>
          <a:p>
            <a:r>
              <a:rPr lang="el-GR" sz="2300" dirty="0">
                <a:ea typeface="+mn-lt"/>
                <a:cs typeface="+mn-lt"/>
              </a:rPr>
              <a:t>Στην αρχαία Ελλάδα, οι γυναίκες, παρά τις περιορισμένες δυνατότητες εκπαίδευσης και συμμετοχής στην δημόσια ζωή, διαδραμάτισαν σημαντικό ρόλο στη φιλοσοφία και τις επιστήμες. Αν και η κοινωνία της αρχαίας Ελλάδας ήταν βαθιά ανδροκρατούμενη, υπήρξαν μερικές εξέχουσες γυναίκες που συνέβαλαν στη διαμόρφωση των φιλοσοφικών και επιστημονικών ρευμάτων της εποχής. Γυναίκες όπως η </a:t>
            </a:r>
            <a:r>
              <a:rPr lang="el-GR" sz="2300" b="1" dirty="0">
                <a:ea typeface="+mn-lt"/>
                <a:cs typeface="+mn-lt"/>
              </a:rPr>
              <a:t>Θεανώ</a:t>
            </a:r>
            <a:r>
              <a:rPr lang="el-GR" sz="2300" dirty="0">
                <a:ea typeface="+mn-lt"/>
                <a:cs typeface="+mn-lt"/>
              </a:rPr>
              <a:t>, </a:t>
            </a:r>
            <a:r>
              <a:rPr lang="el-GR" sz="2300" b="1" dirty="0">
                <a:ea typeface="+mn-lt"/>
                <a:cs typeface="+mn-lt"/>
              </a:rPr>
              <a:t>Ηλέκτρα</a:t>
            </a:r>
            <a:r>
              <a:rPr lang="el-GR" sz="2300" dirty="0">
                <a:ea typeface="+mn-lt"/>
                <a:cs typeface="+mn-lt"/>
              </a:rPr>
              <a:t>, και </a:t>
            </a:r>
            <a:r>
              <a:rPr lang="el-GR" sz="2300" b="1" dirty="0">
                <a:ea typeface="+mn-lt"/>
                <a:cs typeface="+mn-lt"/>
              </a:rPr>
              <a:t>Υπατία</a:t>
            </a:r>
            <a:r>
              <a:rPr lang="el-GR" sz="2300" dirty="0">
                <a:ea typeface="+mn-lt"/>
                <a:cs typeface="+mn-lt"/>
              </a:rPr>
              <a:t> είναι μερικά παραδείγματα που δείχνουν την επιρροή τους στην επιστήμη και τη φιλοσοφία, αν και οι ιστορικές αναφορές σε αυτές είναι συχνά περιορισμένες και μερικές φορές </a:t>
            </a:r>
            <a:r>
              <a:rPr lang="el-GR" sz="2300" dirty="0" err="1">
                <a:ea typeface="+mn-lt"/>
                <a:cs typeface="+mn-lt"/>
              </a:rPr>
              <a:t>παραμελημένες</a:t>
            </a:r>
            <a:r>
              <a:rPr lang="el-GR" sz="2300" dirty="0">
                <a:ea typeface="+mn-lt"/>
                <a:cs typeface="+mn-lt"/>
              </a:rPr>
              <a:t>.</a:t>
            </a:r>
            <a:endParaRPr lang="el-GR" sz="2300" dirty="0"/>
          </a:p>
        </p:txBody>
      </p:sp>
      <p:sp>
        <p:nvSpPr>
          <p:cNvPr id="4" name="Θέση ημερομηνίας 3">
            <a:extLst>
              <a:ext uri="{FF2B5EF4-FFF2-40B4-BE49-F238E27FC236}">
                <a16:creationId xmlns:a16="http://schemas.microsoft.com/office/drawing/2014/main" xmlns="" id="{84A4B6E0-FFA7-1307-B860-9141CF76372A}"/>
              </a:ext>
            </a:extLst>
          </p:cNvPr>
          <p:cNvSpPr>
            <a:spLocks noGrp="1"/>
          </p:cNvSpPr>
          <p:nvPr>
            <p:ph type="dt" sz="half" idx="10"/>
          </p:nvPr>
        </p:nvSpPr>
        <p:spPr/>
        <p:txBody>
          <a:bodyPr/>
          <a:lstStyle/>
          <a:p>
            <a:fld id="{FEAA22E5-5836-4D6F-98B2-DFC95E0C16E4}" type="datetime1">
              <a:rPr/>
              <a:pPr/>
              <a:t>9/4/2025</a:t>
            </a:fld>
            <a:endParaRPr lang="en-US" dirty="0"/>
          </a:p>
        </p:txBody>
      </p:sp>
      <p:sp>
        <p:nvSpPr>
          <p:cNvPr id="5" name="Θέση υποσέλιδου 4">
            <a:extLst>
              <a:ext uri="{FF2B5EF4-FFF2-40B4-BE49-F238E27FC236}">
                <a16:creationId xmlns:a16="http://schemas.microsoft.com/office/drawing/2014/main" xmlns="" id="{2E775920-E555-1C53-6F8E-4FA030E7EE56}"/>
              </a:ext>
            </a:extLst>
          </p:cNvPr>
          <p:cNvSpPr>
            <a:spLocks noGrp="1"/>
          </p:cNvSpPr>
          <p:nvPr>
            <p:ph type="ftr" sz="quarter" idx="11"/>
          </p:nvPr>
        </p:nvSpPr>
        <p:spPr/>
        <p:txBody>
          <a:bodyPr/>
          <a:lstStyle/>
          <a:p>
            <a:r>
              <a:rPr lang="en-US" dirty="0"/>
              <a:t>
              </a:t>
            </a:r>
          </a:p>
        </p:txBody>
      </p:sp>
      <p:sp>
        <p:nvSpPr>
          <p:cNvPr id="6" name="Θέση αριθμού διαφάνειας 5">
            <a:extLst>
              <a:ext uri="{FF2B5EF4-FFF2-40B4-BE49-F238E27FC236}">
                <a16:creationId xmlns:a16="http://schemas.microsoft.com/office/drawing/2014/main" xmlns="" id="{8D60110C-5798-79F2-A791-5D579913987D}"/>
              </a:ext>
            </a:extLst>
          </p:cNvPr>
          <p:cNvSpPr>
            <a:spLocks noGrp="1"/>
          </p:cNvSpPr>
          <p:nvPr>
            <p:ph type="sldNum" sz="quarter" idx="12"/>
          </p:nvPr>
        </p:nvSpPr>
        <p:spPr/>
        <p:txBody>
          <a:bodyPr/>
          <a:lstStyle/>
          <a:p>
            <a:fld id="{5E4DE196-8A13-4FF7-A07E-102851959EAB}" type="slidenum">
              <a:rPr lang="en-US" dirty="0"/>
              <a:pPr/>
              <a:t>3</a:t>
            </a:fld>
            <a:endParaRPr lang="en-US" dirty="0"/>
          </a:p>
        </p:txBody>
      </p:sp>
    </p:spTree>
    <p:extLst>
      <p:ext uri="{BB962C8B-B14F-4D97-AF65-F5344CB8AC3E}">
        <p14:creationId xmlns:p14="http://schemas.microsoft.com/office/powerpoint/2010/main" xmlns="" val="31346627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5E22BA-C09D-9CBA-5954-FA0D61401AF5}"/>
              </a:ext>
            </a:extLst>
          </p:cNvPr>
          <p:cNvSpPr>
            <a:spLocks noGrp="1"/>
          </p:cNvSpPr>
          <p:nvPr>
            <p:ph type="title"/>
          </p:nvPr>
        </p:nvSpPr>
        <p:spPr/>
        <p:txBody>
          <a:bodyPr/>
          <a:lstStyle/>
          <a:p>
            <a:r>
              <a:rPr lang="el-GR" dirty="0"/>
              <a:t>Ποια ήταν η θέση των γυναικών στην Αρχαία Ελλάδα</a:t>
            </a:r>
          </a:p>
        </p:txBody>
      </p:sp>
      <p:sp>
        <p:nvSpPr>
          <p:cNvPr id="3" name="Θέση περιεχομένου 2">
            <a:extLst>
              <a:ext uri="{FF2B5EF4-FFF2-40B4-BE49-F238E27FC236}">
                <a16:creationId xmlns:a16="http://schemas.microsoft.com/office/drawing/2014/main" xmlns="" id="{2015A7BC-8DEA-3872-EFC7-D4828C16D207}"/>
              </a:ext>
            </a:extLst>
          </p:cNvPr>
          <p:cNvSpPr>
            <a:spLocks noGrp="1"/>
          </p:cNvSpPr>
          <p:nvPr>
            <p:ph idx="1"/>
          </p:nvPr>
        </p:nvSpPr>
        <p:spPr/>
        <p:txBody>
          <a:bodyPr vert="horz" lIns="91440" tIns="45720" rIns="91440" bIns="45720" rtlCol="0" anchor="t">
            <a:normAutofit/>
          </a:bodyPr>
          <a:lstStyle/>
          <a:p>
            <a:r>
              <a:rPr lang="el-GR" sz="2300" dirty="0">
                <a:ea typeface="+mn-lt"/>
                <a:cs typeface="+mn-lt"/>
              </a:rPr>
              <a:t>Η θέση των γυναικών στην αρχαία Ελλάδα ήταν περιορισμένη σε σχέση με εκείνη των ανδρών. Η κοινωνία τους θεώρησε κυρίως ως συζύγους και μητέρες, με το δημόσιο βίο και την εκπαίδευση να είναι κυρίως ανδρική υπόθεση. Παρ' όλα αυτά, σε κάποιες πόλεις-κράτη, όπως στην Αθήνα, υπήρχαν λίγες γυναίκες που απέκτησαν διακριτική θέση στην πνευματική και κοινωνική ζωή. Η </a:t>
            </a:r>
            <a:r>
              <a:rPr lang="el-GR" sz="2300" b="1" dirty="0">
                <a:ea typeface="+mn-lt"/>
                <a:cs typeface="+mn-lt"/>
              </a:rPr>
              <a:t>Ηλέκτρα</a:t>
            </a:r>
            <a:r>
              <a:rPr lang="el-GR" sz="2300" dirty="0">
                <a:ea typeface="+mn-lt"/>
                <a:cs typeface="+mn-lt"/>
              </a:rPr>
              <a:t>, η </a:t>
            </a:r>
            <a:r>
              <a:rPr lang="el-GR" sz="2300" b="1" dirty="0">
                <a:ea typeface="+mn-lt"/>
                <a:cs typeface="+mn-lt"/>
              </a:rPr>
              <a:t>Ασπασία</a:t>
            </a:r>
            <a:r>
              <a:rPr lang="el-GR" sz="2300" dirty="0">
                <a:ea typeface="+mn-lt"/>
                <a:cs typeface="+mn-lt"/>
              </a:rPr>
              <a:t> και η </a:t>
            </a:r>
            <a:r>
              <a:rPr lang="el-GR" sz="2300" b="1" dirty="0">
                <a:ea typeface="+mn-lt"/>
                <a:cs typeface="+mn-lt"/>
              </a:rPr>
              <a:t>Υπατία</a:t>
            </a:r>
            <a:r>
              <a:rPr lang="el-GR" sz="2300" dirty="0">
                <a:ea typeface="+mn-lt"/>
                <a:cs typeface="+mn-lt"/>
              </a:rPr>
              <a:t> είναι χαρακτηριστικά παραδείγματα γυναικών που, μέσω της σκέψης και των έργων τους, άφησαν ανεξίτηλο αποτύπωμα στη φιλοσοφία και τις επιστήμες</a:t>
            </a:r>
            <a:endParaRPr lang="el-GR" sz="2300" dirty="0"/>
          </a:p>
        </p:txBody>
      </p:sp>
      <p:sp>
        <p:nvSpPr>
          <p:cNvPr id="4" name="Θέση ημερομηνίας 3">
            <a:extLst>
              <a:ext uri="{FF2B5EF4-FFF2-40B4-BE49-F238E27FC236}">
                <a16:creationId xmlns:a16="http://schemas.microsoft.com/office/drawing/2014/main" xmlns="" id="{46BDD3C7-4F79-37E5-6112-626B12F1809B}"/>
              </a:ext>
            </a:extLst>
          </p:cNvPr>
          <p:cNvSpPr>
            <a:spLocks noGrp="1"/>
          </p:cNvSpPr>
          <p:nvPr>
            <p:ph type="dt" sz="half" idx="10"/>
          </p:nvPr>
        </p:nvSpPr>
        <p:spPr/>
        <p:txBody>
          <a:bodyPr/>
          <a:lstStyle/>
          <a:p>
            <a:fld id="{CBDB8D26-B586-4A12-848F-C678BEFD5C11}" type="datetime1">
              <a:rPr/>
              <a:pPr/>
              <a:t>9/4/2025</a:t>
            </a:fld>
            <a:endParaRPr lang="en-US" dirty="0"/>
          </a:p>
        </p:txBody>
      </p:sp>
      <p:sp>
        <p:nvSpPr>
          <p:cNvPr id="5" name="Θέση υποσέλιδου 4">
            <a:extLst>
              <a:ext uri="{FF2B5EF4-FFF2-40B4-BE49-F238E27FC236}">
                <a16:creationId xmlns:a16="http://schemas.microsoft.com/office/drawing/2014/main" xmlns="" id="{07EE9CC3-F9F0-19A0-0EF4-D48823A1A7CD}"/>
              </a:ext>
            </a:extLst>
          </p:cNvPr>
          <p:cNvSpPr>
            <a:spLocks noGrp="1"/>
          </p:cNvSpPr>
          <p:nvPr>
            <p:ph type="ftr" sz="quarter" idx="11"/>
          </p:nvPr>
        </p:nvSpPr>
        <p:spPr/>
        <p:txBody>
          <a:bodyPr/>
          <a:lstStyle/>
          <a:p>
            <a:r>
              <a:rPr lang="en-US" dirty="0"/>
              <a:t>
              </a:t>
            </a:r>
          </a:p>
        </p:txBody>
      </p:sp>
      <p:sp>
        <p:nvSpPr>
          <p:cNvPr id="6" name="Θέση αριθμού διαφάνειας 5">
            <a:extLst>
              <a:ext uri="{FF2B5EF4-FFF2-40B4-BE49-F238E27FC236}">
                <a16:creationId xmlns:a16="http://schemas.microsoft.com/office/drawing/2014/main" xmlns="" id="{35B7C2A5-D728-7667-F33C-4AD1EE1245A2}"/>
              </a:ext>
            </a:extLst>
          </p:cNvPr>
          <p:cNvSpPr>
            <a:spLocks noGrp="1"/>
          </p:cNvSpPr>
          <p:nvPr>
            <p:ph type="sldNum" sz="quarter" idx="12"/>
          </p:nvPr>
        </p:nvSpPr>
        <p:spPr/>
        <p:txBody>
          <a:bodyPr/>
          <a:lstStyle/>
          <a:p>
            <a:fld id="{5E4DE196-8A13-4FF7-A07E-102851959EAB}" type="slidenum">
              <a:rPr lang="en-US" dirty="0"/>
              <a:pPr/>
              <a:t>4</a:t>
            </a:fld>
            <a:endParaRPr lang="en-US" dirty="0"/>
          </a:p>
        </p:txBody>
      </p:sp>
    </p:spTree>
    <p:extLst>
      <p:ext uri="{BB962C8B-B14F-4D97-AF65-F5344CB8AC3E}">
        <p14:creationId xmlns:p14="http://schemas.microsoft.com/office/powerpoint/2010/main" xmlns="" val="3702985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37BD60-FC5F-0C29-28E7-4C6C2D666095}"/>
              </a:ext>
            </a:extLst>
          </p:cNvPr>
          <p:cNvSpPr>
            <a:spLocks noGrp="1"/>
          </p:cNvSpPr>
          <p:nvPr>
            <p:ph type="title"/>
          </p:nvPr>
        </p:nvSpPr>
        <p:spPr>
          <a:xfrm>
            <a:off x="-4590" y="408989"/>
            <a:ext cx="3639312" cy="518001"/>
          </a:xfrm>
        </p:spPr>
        <p:txBody>
          <a:bodyPr>
            <a:normAutofit fontScale="90000"/>
          </a:bodyPr>
          <a:lstStyle/>
          <a:p>
            <a:r>
              <a:rPr lang="el-GR" dirty="0"/>
              <a:t> Θεανώ</a:t>
            </a:r>
          </a:p>
        </p:txBody>
      </p:sp>
      <p:pic>
        <p:nvPicPr>
          <p:cNvPr id="9" name="Θέση εικόνας 8" descr="Εικόνα που περιέχει ανθρώπινο πρόσωπο, ζωγραφιά, άτομο, ζωγραφική&#10;&#10;Το περιεχόμενο που δημιουργείται από τεχνητή νοημοσύνη μπορεί να μην είναι σωστό.">
            <a:extLst>
              <a:ext uri="{FF2B5EF4-FFF2-40B4-BE49-F238E27FC236}">
                <a16:creationId xmlns:a16="http://schemas.microsoft.com/office/drawing/2014/main" xmlns="" id="{300F73AC-BC7B-81A5-0E63-7B4C41437F69}"/>
              </a:ext>
            </a:extLst>
          </p:cNvPr>
          <p:cNvPicPr>
            <a:picLocks noGrp="1" noChangeAspect="1"/>
          </p:cNvPicPr>
          <p:nvPr>
            <p:ph type="pic" idx="1"/>
          </p:nvPr>
        </p:nvPicPr>
        <p:blipFill>
          <a:blip r:embed="rId2"/>
          <a:srcRect t="10851" b="10851"/>
          <a:stretch/>
        </p:blipFill>
        <p:spPr>
          <a:xfrm>
            <a:off x="6246813" y="919163"/>
            <a:ext cx="5159375" cy="5013325"/>
          </a:xfrm>
        </p:spPr>
      </p:pic>
      <p:sp>
        <p:nvSpPr>
          <p:cNvPr id="7" name="Θέση κειμένου 6">
            <a:extLst>
              <a:ext uri="{FF2B5EF4-FFF2-40B4-BE49-F238E27FC236}">
                <a16:creationId xmlns:a16="http://schemas.microsoft.com/office/drawing/2014/main" xmlns="" id="{D2880F0A-33AC-CEFD-1B20-07103BE4953A}"/>
              </a:ext>
            </a:extLst>
          </p:cNvPr>
          <p:cNvSpPr>
            <a:spLocks noGrp="1"/>
          </p:cNvSpPr>
          <p:nvPr>
            <p:ph type="body" sz="half" idx="2"/>
          </p:nvPr>
        </p:nvSpPr>
        <p:spPr>
          <a:xfrm>
            <a:off x="-4590" y="3352976"/>
            <a:ext cx="4084136" cy="2587175"/>
          </a:xfrm>
        </p:spPr>
        <p:txBody>
          <a:bodyPr vert="horz" lIns="91440" tIns="45720" rIns="91440" bIns="45720" rtlCol="0" anchor="b">
            <a:noAutofit/>
          </a:bodyPr>
          <a:lstStyle/>
          <a:p>
            <a:r>
              <a:rPr lang="el-GR" sz="1800" b="1" dirty="0">
                <a:solidFill>
                  <a:srgbClr val="202122"/>
                </a:solidFill>
                <a:ea typeface="+mn-lt"/>
                <a:cs typeface="+mn-lt"/>
              </a:rPr>
              <a:t>Η Θεανώ η </a:t>
            </a:r>
            <a:r>
              <a:rPr lang="el-GR" sz="1800" b="1" err="1">
                <a:solidFill>
                  <a:srgbClr val="202122"/>
                </a:solidFill>
                <a:ea typeface="+mn-lt"/>
                <a:cs typeface="+mn-lt"/>
              </a:rPr>
              <a:t>Θουρία</a:t>
            </a:r>
            <a:r>
              <a:rPr lang="el-GR" sz="1800" b="1" dirty="0">
                <a:solidFill>
                  <a:srgbClr val="202122"/>
                </a:solidFill>
                <a:ea typeface="+mn-lt"/>
                <a:cs typeface="+mn-lt"/>
              </a:rPr>
              <a:t> ήταν αρχαία Ελληνίδα μαθηματικός και αστρονόμος. Καταγόταν από τους </a:t>
            </a:r>
            <a:r>
              <a:rPr lang="el-GR" sz="1800" b="1" dirty="0">
                <a:ea typeface="+mn-lt"/>
                <a:cs typeface="+mn-lt"/>
              </a:rPr>
              <a:t>Θούριους </a:t>
            </a:r>
            <a:r>
              <a:rPr lang="el-GR" sz="1800" b="1" dirty="0">
                <a:solidFill>
                  <a:srgbClr val="202122"/>
                </a:solidFill>
                <a:ea typeface="+mn-lt"/>
                <a:cs typeface="+mn-lt"/>
              </a:rPr>
              <a:t>της Κάτω Ιταλίας και άκμασε περί τον </a:t>
            </a:r>
            <a:r>
              <a:rPr lang="el-GR" sz="1800" b="1" dirty="0">
                <a:ea typeface="+mn-lt"/>
                <a:cs typeface="+mn-lt"/>
              </a:rPr>
              <a:t>6ο</a:t>
            </a:r>
            <a:r>
              <a:rPr lang="el-GR" sz="1800" b="1" dirty="0">
                <a:solidFill>
                  <a:srgbClr val="35403A"/>
                </a:solidFill>
                <a:ea typeface="+mn-lt"/>
                <a:cs typeface="+mn-lt"/>
              </a:rPr>
              <a:t> Αιώνα Π.Χ </a:t>
            </a:r>
            <a:r>
              <a:rPr lang="el-GR" sz="1800" b="1" dirty="0">
                <a:solidFill>
                  <a:srgbClr val="202122"/>
                </a:solidFill>
                <a:ea typeface="+mn-lt"/>
                <a:cs typeface="+mn-lt"/>
              </a:rPr>
              <a:t>. Είναι μία από τους λεγόμενους Πυθαγόρειους Φιλοσόφους  και θεωρείται η διασημότερη γυναίκα αστρονόμος και </a:t>
            </a:r>
            <a:r>
              <a:rPr lang="el-GR" sz="1800" b="1" err="1">
                <a:solidFill>
                  <a:srgbClr val="202122"/>
                </a:solidFill>
                <a:ea typeface="+mn-lt"/>
                <a:cs typeface="+mn-lt"/>
              </a:rPr>
              <a:t>κοσμολόγος</a:t>
            </a:r>
            <a:r>
              <a:rPr lang="el-GR" sz="1800" b="1" dirty="0">
                <a:solidFill>
                  <a:srgbClr val="202122"/>
                </a:solidFill>
                <a:ea typeface="+mn-lt"/>
                <a:cs typeface="+mn-lt"/>
              </a:rPr>
              <a:t> της αρχαιότητας. Λέγεται ότι διατύπωσε τη θεωρία της "</a:t>
            </a:r>
            <a:r>
              <a:rPr lang="el-GR" sz="1800" b="1" dirty="0">
                <a:ea typeface="+mn-lt"/>
                <a:cs typeface="+mn-lt"/>
              </a:rPr>
              <a:t>Χρυσής Τομής</a:t>
            </a:r>
            <a:r>
              <a:rPr lang="el-GR" sz="1800" b="1" dirty="0">
                <a:solidFill>
                  <a:srgbClr val="202122"/>
                </a:solidFill>
                <a:ea typeface="+mn-lt"/>
                <a:cs typeface="+mn-lt"/>
              </a:rPr>
              <a:t>" καθώς και τη θεωρία της "Αρμονίας των Σφαιρών"</a:t>
            </a:r>
          </a:p>
          <a:p>
            <a:endParaRPr lang="el-GR" sz="1800" b="1" dirty="0">
              <a:solidFill>
                <a:srgbClr val="202122"/>
              </a:solidFill>
              <a:ea typeface="+mn-lt"/>
              <a:cs typeface="+mn-lt"/>
            </a:endParaRPr>
          </a:p>
          <a:p>
            <a:endParaRPr lang="el-GR">
              <a:solidFill>
                <a:srgbClr val="000000"/>
              </a:solidFill>
              <a:latin typeface="Arial"/>
              <a:ea typeface="+mn-lt"/>
              <a:cs typeface="Arial"/>
            </a:endParaRPr>
          </a:p>
        </p:txBody>
      </p:sp>
      <p:sp>
        <p:nvSpPr>
          <p:cNvPr id="4" name="Θέση ημερομηνίας 3">
            <a:extLst>
              <a:ext uri="{FF2B5EF4-FFF2-40B4-BE49-F238E27FC236}">
                <a16:creationId xmlns:a16="http://schemas.microsoft.com/office/drawing/2014/main" xmlns="" id="{0EBA4F71-D21D-96E4-157E-0DDD1AA3BF14}"/>
              </a:ext>
            </a:extLst>
          </p:cNvPr>
          <p:cNvSpPr>
            <a:spLocks noGrp="1"/>
          </p:cNvSpPr>
          <p:nvPr>
            <p:ph type="dt" sz="half" idx="10"/>
          </p:nvPr>
        </p:nvSpPr>
        <p:spPr/>
        <p:txBody>
          <a:bodyPr/>
          <a:lstStyle/>
          <a:p>
            <a:fld id="{4B16D183-8549-45B1-A095-52BA12C011F9}" type="datetime1">
              <a:rPr/>
              <a:pPr/>
              <a:t>9/4/2025</a:t>
            </a:fld>
            <a:endParaRPr lang="en-US" dirty="0"/>
          </a:p>
        </p:txBody>
      </p:sp>
      <p:sp>
        <p:nvSpPr>
          <p:cNvPr id="5" name="Θέση υποσέλιδου 4">
            <a:extLst>
              <a:ext uri="{FF2B5EF4-FFF2-40B4-BE49-F238E27FC236}">
                <a16:creationId xmlns:a16="http://schemas.microsoft.com/office/drawing/2014/main" xmlns="" id="{C2563CC6-2BDF-551B-722C-7F207F79D34C}"/>
              </a:ext>
            </a:extLst>
          </p:cNvPr>
          <p:cNvSpPr>
            <a:spLocks noGrp="1"/>
          </p:cNvSpPr>
          <p:nvPr>
            <p:ph type="ftr" sz="quarter" idx="11"/>
          </p:nvPr>
        </p:nvSpPr>
        <p:spPr/>
        <p:txBody>
          <a:bodyPr/>
          <a:lstStyle/>
          <a:p>
            <a:r>
              <a:rPr lang="en-US" dirty="0"/>
              <a:t>
              </a:t>
            </a:r>
          </a:p>
        </p:txBody>
      </p:sp>
      <p:sp>
        <p:nvSpPr>
          <p:cNvPr id="6" name="Θέση αριθμού διαφάνειας 5">
            <a:extLst>
              <a:ext uri="{FF2B5EF4-FFF2-40B4-BE49-F238E27FC236}">
                <a16:creationId xmlns:a16="http://schemas.microsoft.com/office/drawing/2014/main" xmlns="" id="{D3C0F6A4-4C08-FF3F-DA8F-EE3D54C3350B}"/>
              </a:ext>
            </a:extLst>
          </p:cNvPr>
          <p:cNvSpPr>
            <a:spLocks noGrp="1"/>
          </p:cNvSpPr>
          <p:nvPr>
            <p:ph type="sldNum" sz="quarter" idx="12"/>
          </p:nvPr>
        </p:nvSpPr>
        <p:spPr/>
        <p:txBody>
          <a:bodyPr/>
          <a:lstStyle/>
          <a:p>
            <a:fld id="{5E4DE196-8A13-4FF7-A07E-102851959EAB}" type="slidenum">
              <a:rPr lang="en-US" dirty="0"/>
              <a:pPr/>
              <a:t>5</a:t>
            </a:fld>
            <a:endParaRPr lang="en-US" dirty="0"/>
          </a:p>
        </p:txBody>
      </p:sp>
    </p:spTree>
    <p:extLst>
      <p:ext uri="{BB962C8B-B14F-4D97-AF65-F5344CB8AC3E}">
        <p14:creationId xmlns:p14="http://schemas.microsoft.com/office/powerpoint/2010/main" xmlns="" val="373360949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42C5CA3-7D03-47B9-1E94-8FFAD4FC8E47}"/>
              </a:ext>
            </a:extLst>
          </p:cNvPr>
          <p:cNvSpPr>
            <a:spLocks noGrp="1"/>
          </p:cNvSpPr>
          <p:nvPr>
            <p:ph type="title"/>
          </p:nvPr>
        </p:nvSpPr>
        <p:spPr>
          <a:xfrm>
            <a:off x="839788" y="820881"/>
            <a:ext cx="3639312" cy="878406"/>
          </a:xfrm>
        </p:spPr>
        <p:txBody>
          <a:bodyPr>
            <a:normAutofit fontScale="90000"/>
          </a:bodyPr>
          <a:lstStyle/>
          <a:p>
            <a:r>
              <a:rPr lang="el-GR" dirty="0">
                <a:ea typeface="+mj-lt"/>
                <a:cs typeface="+mj-lt"/>
              </a:rPr>
              <a:t>Ασπασία της Μιλήτου (470-400 π.Χ.)</a:t>
            </a:r>
            <a:endParaRPr lang="el-GR" dirty="0"/>
          </a:p>
        </p:txBody>
      </p:sp>
      <p:pic>
        <p:nvPicPr>
          <p:cNvPr id="8" name="Θέση εικόνας 7" descr="Εικόνα που περιέχει άγαλμα, προτομή, Τεχνούργημα, μουσείο&#10;&#10;Το περιεχόμενο που δημιουργείται από τεχνητή νοημοσύνη μπορεί να μην είναι σωστό.">
            <a:extLst>
              <a:ext uri="{FF2B5EF4-FFF2-40B4-BE49-F238E27FC236}">
                <a16:creationId xmlns:a16="http://schemas.microsoft.com/office/drawing/2014/main" xmlns="" id="{5FFF3E57-E589-DDE6-CE42-D036E456602B}"/>
              </a:ext>
            </a:extLst>
          </p:cNvPr>
          <p:cNvPicPr>
            <a:picLocks noGrp="1" noChangeAspect="1"/>
          </p:cNvPicPr>
          <p:nvPr>
            <p:ph type="pic" idx="1"/>
          </p:nvPr>
        </p:nvPicPr>
        <p:blipFill>
          <a:blip r:embed="rId2"/>
          <a:srcRect t="19224" b="19224"/>
          <a:stretch/>
        </p:blipFill>
        <p:spPr/>
      </p:pic>
      <p:sp>
        <p:nvSpPr>
          <p:cNvPr id="4" name="Θέση κειμένου 3">
            <a:extLst>
              <a:ext uri="{FF2B5EF4-FFF2-40B4-BE49-F238E27FC236}">
                <a16:creationId xmlns:a16="http://schemas.microsoft.com/office/drawing/2014/main" xmlns="" id="{073C945B-FFA3-5C9B-96FE-3E7A6677E9AB}"/>
              </a:ext>
            </a:extLst>
          </p:cNvPr>
          <p:cNvSpPr>
            <a:spLocks noGrp="1"/>
          </p:cNvSpPr>
          <p:nvPr>
            <p:ph type="body" sz="half" idx="2"/>
          </p:nvPr>
        </p:nvSpPr>
        <p:spPr>
          <a:xfrm>
            <a:off x="839788" y="1692896"/>
            <a:ext cx="3643889" cy="4217281"/>
          </a:xfrm>
        </p:spPr>
        <p:txBody>
          <a:bodyPr/>
          <a:lstStyle/>
          <a:p>
            <a:r>
              <a:rPr lang="el-GR" b="1" dirty="0">
                <a:ea typeface="+mn-lt"/>
                <a:cs typeface="+mn-lt"/>
              </a:rPr>
              <a:t>Η Ασπασία ήταν μια από τις πιο γνωστές γυναίκες της αρχαίας Αθήνας, και είχε στενές σχέσεις με πολιτικά και φιλοσοφικά πρόσωπα, όπως ο Περικλής. Αν και η κυριότερη φήμη της συνδέεται με την πολιτική, θεωρείται ότι είχε σημαντική επιρροή στην φιλοσοφία της εποχής της, επηρεάζοντας φιλοσόφους όπως ο Σωκράτης και ο Πλάτωνας. Ορισμένοι ιστορικοί θεωρούν ότι η Ασπασία ήταν πολύ μορφωμένη και συζητούσε βαθιά φιλοσοφικά και πολιτικά θέματα με άνδρες της εποχής της.</a:t>
            </a:r>
            <a:endParaRPr lang="el-GR" b="1"/>
          </a:p>
        </p:txBody>
      </p:sp>
      <p:sp>
        <p:nvSpPr>
          <p:cNvPr id="5" name="Θέση ημερομηνίας 4">
            <a:extLst>
              <a:ext uri="{FF2B5EF4-FFF2-40B4-BE49-F238E27FC236}">
                <a16:creationId xmlns:a16="http://schemas.microsoft.com/office/drawing/2014/main" xmlns="" id="{C9FE759D-CA81-B378-6458-62BCB3AF22C2}"/>
              </a:ext>
            </a:extLst>
          </p:cNvPr>
          <p:cNvSpPr>
            <a:spLocks noGrp="1"/>
          </p:cNvSpPr>
          <p:nvPr>
            <p:ph type="dt" sz="half" idx="10"/>
          </p:nvPr>
        </p:nvSpPr>
        <p:spPr/>
        <p:txBody>
          <a:bodyPr/>
          <a:lstStyle/>
          <a:p>
            <a:fld id="{ED4CF900-E152-40FD-8850-2A1C91A2185F}" type="datetime1">
              <a:rPr/>
              <a:pPr/>
              <a:t>9/4/2025</a:t>
            </a:fld>
            <a:endParaRPr lang="en-US" dirty="0"/>
          </a:p>
        </p:txBody>
      </p:sp>
      <p:sp>
        <p:nvSpPr>
          <p:cNvPr id="6" name="Θέση υποσέλιδου 5">
            <a:extLst>
              <a:ext uri="{FF2B5EF4-FFF2-40B4-BE49-F238E27FC236}">
                <a16:creationId xmlns:a16="http://schemas.microsoft.com/office/drawing/2014/main" xmlns="" id="{D235770B-1473-8320-3C07-BD66F16683DA}"/>
              </a:ext>
            </a:extLst>
          </p:cNvPr>
          <p:cNvSpPr>
            <a:spLocks noGrp="1"/>
          </p:cNvSpPr>
          <p:nvPr>
            <p:ph type="ftr" sz="quarter" idx="11"/>
          </p:nvPr>
        </p:nvSpPr>
        <p:spPr/>
        <p:txBody>
          <a:bodyPr/>
          <a:lstStyle/>
          <a:p>
            <a:r>
              <a:rPr lang="en-US" dirty="0"/>
              <a:t>
              </a:t>
            </a:r>
          </a:p>
        </p:txBody>
      </p:sp>
      <p:sp>
        <p:nvSpPr>
          <p:cNvPr id="7" name="Θέση αριθμού διαφάνειας 6">
            <a:extLst>
              <a:ext uri="{FF2B5EF4-FFF2-40B4-BE49-F238E27FC236}">
                <a16:creationId xmlns:a16="http://schemas.microsoft.com/office/drawing/2014/main" xmlns="" id="{326AD8FF-1EB8-4453-54AB-677F3C2B456C}"/>
              </a:ext>
            </a:extLst>
          </p:cNvPr>
          <p:cNvSpPr>
            <a:spLocks noGrp="1"/>
          </p:cNvSpPr>
          <p:nvPr>
            <p:ph type="sldNum" sz="quarter" idx="12"/>
          </p:nvPr>
        </p:nvSpPr>
        <p:spPr/>
        <p:txBody>
          <a:bodyPr/>
          <a:lstStyle/>
          <a:p>
            <a:fld id="{5E4DE196-8A13-4FF7-A07E-102851959EAB}" type="slidenum">
              <a:rPr lang="en-US" dirty="0"/>
              <a:pPr/>
              <a:t>6</a:t>
            </a:fld>
            <a:endParaRPr lang="en-US" dirty="0"/>
          </a:p>
        </p:txBody>
      </p:sp>
    </p:spTree>
    <p:extLst>
      <p:ext uri="{BB962C8B-B14F-4D97-AF65-F5344CB8AC3E}">
        <p14:creationId xmlns:p14="http://schemas.microsoft.com/office/powerpoint/2010/main" xmlns="" val="178392849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3FC5AD-8B1E-A800-8661-397632F3CCDD}"/>
              </a:ext>
            </a:extLst>
          </p:cNvPr>
          <p:cNvSpPr>
            <a:spLocks noGrp="1"/>
          </p:cNvSpPr>
          <p:nvPr>
            <p:ph type="title"/>
          </p:nvPr>
        </p:nvSpPr>
        <p:spPr/>
        <p:txBody>
          <a:bodyPr/>
          <a:lstStyle/>
          <a:p>
            <a:r>
              <a:rPr lang="el-GR" dirty="0">
                <a:ea typeface="+mj-lt"/>
                <a:cs typeface="+mj-lt"/>
              </a:rPr>
              <a:t>Διοτίμα (5ος αιώνας π.Χ.)</a:t>
            </a:r>
            <a:endParaRPr lang="el-GR" dirty="0"/>
          </a:p>
        </p:txBody>
      </p:sp>
      <p:pic>
        <p:nvPicPr>
          <p:cNvPr id="8" name="Θέση εικόνας 7" descr="Εικόνα που περιέχει ζωγραφική, ρουχισμός, ανθρώπινο πρόσωπο, γυναίκα&#10;&#10;Το περιεχόμενο που δημιουργείται από τεχνητή νοημοσύνη μπορεί να μην είναι σωστό.">
            <a:extLst>
              <a:ext uri="{FF2B5EF4-FFF2-40B4-BE49-F238E27FC236}">
                <a16:creationId xmlns:a16="http://schemas.microsoft.com/office/drawing/2014/main" xmlns="" id="{C623316E-0C46-099C-0E0E-F7A8902DD5FE}"/>
              </a:ext>
            </a:extLst>
          </p:cNvPr>
          <p:cNvPicPr>
            <a:picLocks noGrp="1" noChangeAspect="1"/>
          </p:cNvPicPr>
          <p:nvPr>
            <p:ph type="pic" idx="1"/>
          </p:nvPr>
        </p:nvPicPr>
        <p:blipFill>
          <a:blip r:embed="rId2"/>
          <a:srcRect l="1191" t="13091" r="-1191" b="32343"/>
          <a:stretch/>
        </p:blipFill>
        <p:spPr>
          <a:xfrm>
            <a:off x="5319489" y="826920"/>
            <a:ext cx="6107993" cy="5115244"/>
          </a:xfrm>
        </p:spPr>
      </p:pic>
      <p:sp>
        <p:nvSpPr>
          <p:cNvPr id="4" name="Θέση κειμένου 3">
            <a:extLst>
              <a:ext uri="{FF2B5EF4-FFF2-40B4-BE49-F238E27FC236}">
                <a16:creationId xmlns:a16="http://schemas.microsoft.com/office/drawing/2014/main" xmlns="" id="{CFF2D655-1B37-124A-9FE7-6ED37469F455}"/>
              </a:ext>
            </a:extLst>
          </p:cNvPr>
          <p:cNvSpPr>
            <a:spLocks noGrp="1"/>
          </p:cNvSpPr>
          <p:nvPr>
            <p:ph type="body" sz="half" idx="2"/>
          </p:nvPr>
        </p:nvSpPr>
        <p:spPr>
          <a:xfrm>
            <a:off x="427896" y="2094491"/>
            <a:ext cx="3643889" cy="4062822"/>
          </a:xfrm>
        </p:spPr>
        <p:txBody>
          <a:bodyPr/>
          <a:lstStyle/>
          <a:p>
            <a:pPr marL="285750" indent="-285750">
              <a:buFont typeface="Arial"/>
              <a:buChar char="•"/>
            </a:pPr>
            <a:r>
              <a:rPr lang="el-GR" b="1" dirty="0">
                <a:ea typeface="+mn-lt"/>
                <a:cs typeface="+mn-lt"/>
              </a:rPr>
              <a:t>Η Διοτίμα ήταν μια Σωκρατική φιλόσοφος, την οποία ο Σωκράτης αναφέρει στον διάλογο του Πλάτωνα, «Συμπόσιο». Η Διοτίμα θεωρείται πως έπαιξε καθοριστικό ρόλο στην ανάπτυξη της σωκρατικής διδασκαλίας και η σοφία της αναγνωρίστηκε από τους μεγάλους άνδρες της εποχής της. Αν και δεν έχουμε γραπτά έργα της, η φιλοσοφία της επηρέασε το έργο του Σωκράτη και του Πλάτωνα.</a:t>
            </a:r>
            <a:endParaRPr lang="el-GR" b="1" dirty="0"/>
          </a:p>
          <a:p>
            <a:pPr marL="285750" indent="-285750">
              <a:buFont typeface="Arial"/>
              <a:buChar char="•"/>
            </a:pPr>
            <a:endParaRPr lang="el-GR"/>
          </a:p>
          <a:p>
            <a:endParaRPr lang="el-GR" dirty="0"/>
          </a:p>
        </p:txBody>
      </p:sp>
      <p:sp>
        <p:nvSpPr>
          <p:cNvPr id="5" name="Θέση ημερομηνίας 4">
            <a:extLst>
              <a:ext uri="{FF2B5EF4-FFF2-40B4-BE49-F238E27FC236}">
                <a16:creationId xmlns:a16="http://schemas.microsoft.com/office/drawing/2014/main" xmlns="" id="{D3D925EA-4256-D8D7-2C83-524A38F10D05}"/>
              </a:ext>
            </a:extLst>
          </p:cNvPr>
          <p:cNvSpPr>
            <a:spLocks noGrp="1"/>
          </p:cNvSpPr>
          <p:nvPr>
            <p:ph type="dt" sz="half" idx="10"/>
          </p:nvPr>
        </p:nvSpPr>
        <p:spPr/>
        <p:txBody>
          <a:bodyPr/>
          <a:lstStyle/>
          <a:p>
            <a:fld id="{A1694310-0D38-4060-B4D1-444163A2EBB3}" type="datetime1">
              <a:rPr/>
              <a:pPr/>
              <a:t>9/4/2025</a:t>
            </a:fld>
            <a:endParaRPr lang="en-US" dirty="0"/>
          </a:p>
        </p:txBody>
      </p:sp>
      <p:sp>
        <p:nvSpPr>
          <p:cNvPr id="6" name="Θέση υποσέλιδου 5">
            <a:extLst>
              <a:ext uri="{FF2B5EF4-FFF2-40B4-BE49-F238E27FC236}">
                <a16:creationId xmlns:a16="http://schemas.microsoft.com/office/drawing/2014/main" xmlns="" id="{F4DE8971-2516-F2BA-5DC1-2429A88F62B5}"/>
              </a:ext>
            </a:extLst>
          </p:cNvPr>
          <p:cNvSpPr>
            <a:spLocks noGrp="1"/>
          </p:cNvSpPr>
          <p:nvPr>
            <p:ph type="ftr" sz="quarter" idx="11"/>
          </p:nvPr>
        </p:nvSpPr>
        <p:spPr/>
        <p:txBody>
          <a:bodyPr/>
          <a:lstStyle/>
          <a:p>
            <a:r>
              <a:rPr lang="en-US" dirty="0"/>
              <a:t>
              </a:t>
            </a:r>
          </a:p>
        </p:txBody>
      </p:sp>
      <p:sp>
        <p:nvSpPr>
          <p:cNvPr id="7" name="Θέση αριθμού διαφάνειας 6">
            <a:extLst>
              <a:ext uri="{FF2B5EF4-FFF2-40B4-BE49-F238E27FC236}">
                <a16:creationId xmlns:a16="http://schemas.microsoft.com/office/drawing/2014/main" xmlns="" id="{F64DD0D5-A6F8-56EF-0901-3DC13CF96023}"/>
              </a:ext>
            </a:extLst>
          </p:cNvPr>
          <p:cNvSpPr>
            <a:spLocks noGrp="1"/>
          </p:cNvSpPr>
          <p:nvPr>
            <p:ph type="sldNum" sz="quarter" idx="12"/>
          </p:nvPr>
        </p:nvSpPr>
        <p:spPr/>
        <p:txBody>
          <a:bodyPr/>
          <a:lstStyle/>
          <a:p>
            <a:fld id="{5E4DE196-8A13-4FF7-A07E-102851959EAB}" type="slidenum">
              <a:rPr lang="en-US" dirty="0"/>
              <a:pPr/>
              <a:t>7</a:t>
            </a:fld>
            <a:endParaRPr lang="en-US" dirty="0"/>
          </a:p>
        </p:txBody>
      </p:sp>
    </p:spTree>
    <p:extLst>
      <p:ext uri="{BB962C8B-B14F-4D97-AF65-F5344CB8AC3E}">
        <p14:creationId xmlns:p14="http://schemas.microsoft.com/office/powerpoint/2010/main" xmlns="" val="281662659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ADCC7CC-1853-73B0-EA76-A55B75E0B165}"/>
              </a:ext>
            </a:extLst>
          </p:cNvPr>
          <p:cNvSpPr>
            <a:spLocks noGrp="1"/>
          </p:cNvSpPr>
          <p:nvPr>
            <p:ph type="title"/>
          </p:nvPr>
        </p:nvSpPr>
        <p:spPr/>
        <p:txBody>
          <a:bodyPr/>
          <a:lstStyle/>
          <a:p>
            <a:r>
              <a:rPr lang="el-GR" dirty="0">
                <a:ea typeface="+mj-lt"/>
                <a:cs typeface="+mj-lt"/>
              </a:rPr>
              <a:t>Η Πυθαγόρεια Αλκμήνη</a:t>
            </a:r>
            <a:endParaRPr lang="el-GR" dirty="0"/>
          </a:p>
        </p:txBody>
      </p:sp>
      <p:pic>
        <p:nvPicPr>
          <p:cNvPr id="8" name="Θέση εικόνας 7" descr="Εικόνα που περιέχει τέχνη, ζωγραφιά, ζωγραφική, σκίτσο/σχέδιο&#10;&#10;Το περιεχόμενο που δημιουργείται από τεχνητή νοημοσύνη μπορεί να μην είναι σωστό.">
            <a:extLst>
              <a:ext uri="{FF2B5EF4-FFF2-40B4-BE49-F238E27FC236}">
                <a16:creationId xmlns:a16="http://schemas.microsoft.com/office/drawing/2014/main" xmlns="" id="{04FEAC27-7725-AA20-A735-037C35537648}"/>
              </a:ext>
            </a:extLst>
          </p:cNvPr>
          <p:cNvPicPr>
            <a:picLocks noGrp="1" noChangeAspect="1"/>
          </p:cNvPicPr>
          <p:nvPr>
            <p:ph type="pic" idx="1"/>
          </p:nvPr>
        </p:nvPicPr>
        <p:blipFill>
          <a:blip r:embed="rId2"/>
          <a:srcRect l="4916" r="4916"/>
          <a:stretch/>
        </p:blipFill>
        <p:spPr/>
      </p:pic>
      <p:sp>
        <p:nvSpPr>
          <p:cNvPr id="4" name="Θέση κειμένου 3">
            <a:extLst>
              <a:ext uri="{FF2B5EF4-FFF2-40B4-BE49-F238E27FC236}">
                <a16:creationId xmlns:a16="http://schemas.microsoft.com/office/drawing/2014/main" xmlns="" id="{C61565FF-AD94-EED8-B57B-32BC4B361E9E}"/>
              </a:ext>
            </a:extLst>
          </p:cNvPr>
          <p:cNvSpPr>
            <a:spLocks noGrp="1"/>
          </p:cNvSpPr>
          <p:nvPr>
            <p:ph type="body" sz="half" idx="2"/>
          </p:nvPr>
        </p:nvSpPr>
        <p:spPr>
          <a:xfrm>
            <a:off x="510275" y="1713490"/>
            <a:ext cx="3973402" cy="4186390"/>
          </a:xfrm>
        </p:spPr>
        <p:txBody>
          <a:bodyPr vert="horz" lIns="91440" tIns="45720" rIns="91440" bIns="45720" rtlCol="0" anchor="b">
            <a:noAutofit/>
          </a:bodyPr>
          <a:lstStyle/>
          <a:p>
            <a:r>
              <a:rPr lang="el-GR" sz="1400" b="1" dirty="0">
                <a:solidFill>
                  <a:srgbClr val="202122"/>
                </a:solidFill>
                <a:ea typeface="+mn-lt"/>
                <a:cs typeface="+mn-lt"/>
              </a:rPr>
              <a:t>Η Αλκμήνη ήταν κόρη του </a:t>
            </a:r>
            <a:r>
              <a:rPr lang="el-GR" sz="1400" b="1" dirty="0" err="1">
                <a:solidFill>
                  <a:srgbClr val="202122"/>
                </a:solidFill>
                <a:ea typeface="+mn-lt"/>
                <a:cs typeface="+mn-lt"/>
              </a:rPr>
              <a:t>Ηλεκτρύωνα</a:t>
            </a:r>
            <a:r>
              <a:rPr lang="el-GR" sz="1400" b="1" dirty="0">
                <a:solidFill>
                  <a:srgbClr val="202122"/>
                </a:solidFill>
                <a:ea typeface="+mn-lt"/>
                <a:cs typeface="+mn-lt"/>
              </a:rPr>
              <a:t>, βασιλιά των </a:t>
            </a:r>
            <a:r>
              <a:rPr lang="el-GR" sz="1400" b="1" dirty="0">
                <a:ea typeface="+mn-lt"/>
                <a:cs typeface="+mn-lt"/>
              </a:rPr>
              <a:t>Μυκηνών</a:t>
            </a:r>
            <a:r>
              <a:rPr lang="el-GR" sz="1400" b="1" dirty="0">
                <a:solidFill>
                  <a:srgbClr val="202122"/>
                </a:solidFill>
                <a:ea typeface="+mn-lt"/>
                <a:cs typeface="+mn-lt"/>
              </a:rPr>
              <a:t>, και εγγονή του ήρωα </a:t>
            </a:r>
            <a:r>
              <a:rPr lang="el-GR" sz="1400" b="1" dirty="0" err="1">
                <a:ea typeface="+mn-lt"/>
                <a:cs typeface="+mn-lt"/>
              </a:rPr>
              <a:t>Περσέως</a:t>
            </a:r>
            <a:r>
              <a:rPr lang="el-GR" sz="1400" b="1" dirty="0">
                <a:solidFill>
                  <a:srgbClr val="202122"/>
                </a:solidFill>
                <a:ea typeface="+mn-lt"/>
                <a:cs typeface="+mn-lt"/>
              </a:rPr>
              <a:t>. Η μητέρα της Αλκμήνης ήταν η </a:t>
            </a:r>
            <a:r>
              <a:rPr lang="el-GR" sz="1400" b="1" dirty="0" err="1">
                <a:solidFill>
                  <a:srgbClr val="202122"/>
                </a:solidFill>
                <a:ea typeface="+mn-lt"/>
                <a:cs typeface="+mn-lt"/>
              </a:rPr>
              <a:t>Αναξώ</a:t>
            </a:r>
            <a:r>
              <a:rPr lang="el-GR" sz="1400" b="1" dirty="0">
                <a:solidFill>
                  <a:srgbClr val="202122"/>
                </a:solidFill>
                <a:ea typeface="+mn-lt"/>
                <a:cs typeface="+mn-lt"/>
              </a:rPr>
              <a:t>, κόρη του </a:t>
            </a:r>
            <a:r>
              <a:rPr lang="el-GR" sz="1400" b="1" dirty="0">
                <a:ea typeface="+mn-lt"/>
                <a:cs typeface="+mn-lt"/>
              </a:rPr>
              <a:t>Αλκαίου</a:t>
            </a:r>
            <a:r>
              <a:rPr lang="el-GR" sz="1400" b="1" dirty="0">
                <a:solidFill>
                  <a:srgbClr val="202122"/>
                </a:solidFill>
                <a:ea typeface="+mn-lt"/>
                <a:cs typeface="+mn-lt"/>
              </a:rPr>
              <a:t> και της </a:t>
            </a:r>
            <a:r>
              <a:rPr lang="el-GR" sz="1400" b="1" dirty="0">
                <a:ea typeface="+mn-lt"/>
                <a:cs typeface="+mn-lt"/>
              </a:rPr>
              <a:t>Αστυδάμειας</a:t>
            </a:r>
            <a:r>
              <a:rPr lang="el-GR" sz="1400" b="1" dirty="0">
                <a:solidFill>
                  <a:srgbClr val="202122"/>
                </a:solidFill>
                <a:ea typeface="+mn-lt"/>
                <a:cs typeface="+mn-lt"/>
              </a:rPr>
              <a:t> (η οποία με τη σειρά της ήταν κόρη του Πέλοπα)</a:t>
            </a:r>
            <a:r>
              <a:rPr lang="el-GR" sz="1400" b="1" dirty="0">
                <a:solidFill>
                  <a:srgbClr val="35403A"/>
                </a:solidFill>
                <a:ea typeface="+mn-lt"/>
                <a:cs typeface="+mn-lt"/>
              </a:rPr>
              <a:t>  ή σύ</a:t>
            </a:r>
            <a:r>
              <a:rPr lang="el-GR" sz="1400" b="1" dirty="0">
                <a:solidFill>
                  <a:srgbClr val="202122"/>
                </a:solidFill>
                <a:ea typeface="+mn-lt"/>
                <a:cs typeface="+mn-lt"/>
              </a:rPr>
              <a:t>μφωνα με άλλη εκδοχή η </a:t>
            </a:r>
            <a:r>
              <a:rPr lang="el-GR" sz="1400" b="1" dirty="0" err="1">
                <a:ea typeface="+mn-lt"/>
                <a:cs typeface="+mn-lt"/>
              </a:rPr>
              <a:t>Λυσιδίκη</a:t>
            </a:r>
            <a:r>
              <a:rPr lang="el-GR" sz="1400" b="1" dirty="0">
                <a:solidFill>
                  <a:srgbClr val="202122"/>
                </a:solidFill>
                <a:ea typeface="+mn-lt"/>
                <a:cs typeface="+mn-lt"/>
              </a:rPr>
              <a:t>, κόρη κι αυτή του Πέλοπα. Η Αλκμήνη παντρεύτηκε τον </a:t>
            </a:r>
            <a:r>
              <a:rPr lang="el-GR" sz="1400" b="1" dirty="0" err="1">
                <a:ea typeface="+mn-lt"/>
                <a:cs typeface="+mn-lt"/>
              </a:rPr>
              <a:t>Α;</a:t>
            </a:r>
            <a:r>
              <a:rPr lang="el-GR" sz="1400" b="1" dirty="0" err="1">
                <a:solidFill>
                  <a:srgbClr val="35403A"/>
                </a:solidFill>
                <a:ea typeface="+mn-lt"/>
                <a:cs typeface="+mn-lt"/>
              </a:rPr>
              <a:t>μφιτρύωνα</a:t>
            </a:r>
            <a:r>
              <a:rPr lang="el-GR" sz="1400" b="1" dirty="0">
                <a:solidFill>
                  <a:srgbClr val="202122"/>
                </a:solidFill>
                <a:ea typeface="+mn-lt"/>
                <a:cs typeface="+mn-lt"/>
              </a:rPr>
              <a:t> (βλ. λ.) και τον ακολούθησε στην εξορία του στη </a:t>
            </a:r>
            <a:r>
              <a:rPr lang="el-GR" sz="1400" b="1" dirty="0">
                <a:ea typeface="+mn-lt"/>
                <a:cs typeface="+mn-lt"/>
              </a:rPr>
              <a:t>Θήβα</a:t>
            </a:r>
            <a:r>
              <a:rPr lang="el-GR" sz="1400" b="1" dirty="0">
                <a:solidFill>
                  <a:srgbClr val="202122"/>
                </a:solidFill>
                <a:ea typeface="+mn-lt"/>
                <a:cs typeface="+mn-lt"/>
              </a:rPr>
              <a:t>, </a:t>
            </a:r>
            <a:r>
              <a:rPr lang="el-GR" sz="1400" b="1" dirty="0" err="1">
                <a:solidFill>
                  <a:srgbClr val="202122"/>
                </a:solidFill>
                <a:ea typeface="+mn-lt"/>
                <a:cs typeface="+mn-lt"/>
              </a:rPr>
              <a:t>παρ'όλο</a:t>
            </a:r>
            <a:r>
              <a:rPr lang="el-GR" sz="1400" b="1" dirty="0">
                <a:solidFill>
                  <a:srgbClr val="202122"/>
                </a:solidFill>
                <a:ea typeface="+mn-lt"/>
                <a:cs typeface="+mn-lt"/>
              </a:rPr>
              <a:t> που είχε σκοτώσει κατά λάθος τον πατέρα της. Η Αλκμήνη ήταν επίσης μια γυναίκα που συμμετείχε στις διδασκαλίες του Πυθαγόρα. Εκείνη και άλλες γυναίκες από τη σχολή αυτή, συνέβαλαν στην ανάπτυξη της μαθηματικής και φιλοσοφικής σκέψης, ιδιαίτερα γύρω από την έννοια της αρμονίας και των αριθμών στην φύση</a:t>
            </a:r>
            <a:endParaRPr lang="el-GR" sz="1400" b="1"/>
          </a:p>
        </p:txBody>
      </p:sp>
      <p:sp>
        <p:nvSpPr>
          <p:cNvPr id="5" name="Θέση ημερομηνίας 4">
            <a:extLst>
              <a:ext uri="{FF2B5EF4-FFF2-40B4-BE49-F238E27FC236}">
                <a16:creationId xmlns:a16="http://schemas.microsoft.com/office/drawing/2014/main" xmlns="" id="{7A956EF5-55D9-4CBD-29C2-C9D3CED9A39F}"/>
              </a:ext>
            </a:extLst>
          </p:cNvPr>
          <p:cNvSpPr>
            <a:spLocks noGrp="1"/>
          </p:cNvSpPr>
          <p:nvPr>
            <p:ph type="dt" sz="half" idx="10"/>
          </p:nvPr>
        </p:nvSpPr>
        <p:spPr/>
        <p:txBody>
          <a:bodyPr/>
          <a:lstStyle/>
          <a:p>
            <a:fld id="{AB53DEF9-90E9-4F7A-9B63-DCF401E325C8}" type="datetime1">
              <a:rPr/>
              <a:pPr/>
              <a:t>9/4/2025</a:t>
            </a:fld>
            <a:endParaRPr lang="en-US" dirty="0"/>
          </a:p>
        </p:txBody>
      </p:sp>
      <p:sp>
        <p:nvSpPr>
          <p:cNvPr id="6" name="Θέση υποσέλιδου 5">
            <a:extLst>
              <a:ext uri="{FF2B5EF4-FFF2-40B4-BE49-F238E27FC236}">
                <a16:creationId xmlns:a16="http://schemas.microsoft.com/office/drawing/2014/main" xmlns="" id="{2085DD3D-6BDD-D5BC-3C91-8C7568B07151}"/>
              </a:ext>
            </a:extLst>
          </p:cNvPr>
          <p:cNvSpPr>
            <a:spLocks noGrp="1"/>
          </p:cNvSpPr>
          <p:nvPr>
            <p:ph type="ftr" sz="quarter" idx="11"/>
          </p:nvPr>
        </p:nvSpPr>
        <p:spPr/>
        <p:txBody>
          <a:bodyPr/>
          <a:lstStyle/>
          <a:p>
            <a:r>
              <a:rPr lang="en-US" dirty="0"/>
              <a:t>
              </a:t>
            </a:r>
          </a:p>
        </p:txBody>
      </p:sp>
      <p:sp>
        <p:nvSpPr>
          <p:cNvPr id="7" name="Θέση αριθμού διαφάνειας 6">
            <a:extLst>
              <a:ext uri="{FF2B5EF4-FFF2-40B4-BE49-F238E27FC236}">
                <a16:creationId xmlns:a16="http://schemas.microsoft.com/office/drawing/2014/main" xmlns="" id="{CADC661F-D4AC-FE52-52FF-D6846E072E49}"/>
              </a:ext>
            </a:extLst>
          </p:cNvPr>
          <p:cNvSpPr>
            <a:spLocks noGrp="1"/>
          </p:cNvSpPr>
          <p:nvPr>
            <p:ph type="sldNum" sz="quarter" idx="12"/>
          </p:nvPr>
        </p:nvSpPr>
        <p:spPr/>
        <p:txBody>
          <a:bodyPr/>
          <a:lstStyle/>
          <a:p>
            <a:fld id="{5E4DE196-8A13-4FF7-A07E-102851959EAB}" type="slidenum">
              <a:rPr lang="en-US" dirty="0"/>
              <a:pPr/>
              <a:t>8</a:t>
            </a:fld>
            <a:endParaRPr lang="en-US" dirty="0"/>
          </a:p>
        </p:txBody>
      </p:sp>
    </p:spTree>
    <p:extLst>
      <p:ext uri="{BB962C8B-B14F-4D97-AF65-F5344CB8AC3E}">
        <p14:creationId xmlns:p14="http://schemas.microsoft.com/office/powerpoint/2010/main" xmlns="" val="231783358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0279315-AA2E-E2CB-63A8-ED9FCEB40072}"/>
              </a:ext>
            </a:extLst>
          </p:cNvPr>
          <p:cNvSpPr>
            <a:spLocks noGrp="1"/>
          </p:cNvSpPr>
          <p:nvPr>
            <p:ph type="title"/>
          </p:nvPr>
        </p:nvSpPr>
        <p:spPr/>
        <p:txBody>
          <a:bodyPr/>
          <a:lstStyle/>
          <a:p>
            <a:r>
              <a:rPr lang="el-GR" dirty="0">
                <a:ea typeface="+mj-lt"/>
                <a:cs typeface="+mj-lt"/>
              </a:rPr>
              <a:t>Πυθαγόρεια Μαθήτρια Φύλα</a:t>
            </a:r>
            <a:endParaRPr lang="el-GR" dirty="0"/>
          </a:p>
        </p:txBody>
      </p:sp>
      <p:sp>
        <p:nvSpPr>
          <p:cNvPr id="5" name="Θέση ημερομηνίας 4">
            <a:extLst>
              <a:ext uri="{FF2B5EF4-FFF2-40B4-BE49-F238E27FC236}">
                <a16:creationId xmlns:a16="http://schemas.microsoft.com/office/drawing/2014/main" xmlns="" id="{10DA1180-F850-B1EF-E14B-6F02C6FD6936}"/>
              </a:ext>
            </a:extLst>
          </p:cNvPr>
          <p:cNvSpPr>
            <a:spLocks noGrp="1"/>
          </p:cNvSpPr>
          <p:nvPr>
            <p:ph type="dt" sz="half" idx="10"/>
          </p:nvPr>
        </p:nvSpPr>
        <p:spPr/>
        <p:txBody>
          <a:bodyPr/>
          <a:lstStyle/>
          <a:p>
            <a:fld id="{129C11EA-051A-4A05-9894-220E3457E4E0}" type="datetime1">
              <a:rPr/>
              <a:pPr/>
              <a:t>9/4/2025</a:t>
            </a:fld>
            <a:endParaRPr lang="en-US" dirty="0"/>
          </a:p>
        </p:txBody>
      </p:sp>
      <p:sp>
        <p:nvSpPr>
          <p:cNvPr id="6" name="Θέση υποσέλιδου 5">
            <a:extLst>
              <a:ext uri="{FF2B5EF4-FFF2-40B4-BE49-F238E27FC236}">
                <a16:creationId xmlns:a16="http://schemas.microsoft.com/office/drawing/2014/main" xmlns="" id="{E241528B-B292-00EA-68E3-F0B1095B7CB2}"/>
              </a:ext>
            </a:extLst>
          </p:cNvPr>
          <p:cNvSpPr>
            <a:spLocks noGrp="1"/>
          </p:cNvSpPr>
          <p:nvPr>
            <p:ph type="ftr" sz="quarter" idx="11"/>
          </p:nvPr>
        </p:nvSpPr>
        <p:spPr/>
        <p:txBody>
          <a:bodyPr/>
          <a:lstStyle/>
          <a:p>
            <a:r>
              <a:rPr lang="en-US" dirty="0"/>
              <a:t>
              </a:t>
            </a:r>
          </a:p>
        </p:txBody>
      </p:sp>
      <p:sp>
        <p:nvSpPr>
          <p:cNvPr id="7" name="Θέση αριθμού διαφάνειας 6">
            <a:extLst>
              <a:ext uri="{FF2B5EF4-FFF2-40B4-BE49-F238E27FC236}">
                <a16:creationId xmlns:a16="http://schemas.microsoft.com/office/drawing/2014/main" xmlns="" id="{292C5639-51C9-FD4F-3DA3-35234E2490CA}"/>
              </a:ext>
            </a:extLst>
          </p:cNvPr>
          <p:cNvSpPr>
            <a:spLocks noGrp="1"/>
          </p:cNvSpPr>
          <p:nvPr>
            <p:ph type="sldNum" sz="quarter" idx="12"/>
          </p:nvPr>
        </p:nvSpPr>
        <p:spPr/>
        <p:txBody>
          <a:bodyPr/>
          <a:lstStyle/>
          <a:p>
            <a:fld id="{5E4DE196-8A13-4FF7-A07E-102851959EAB}" type="slidenum">
              <a:rPr lang="en-US" dirty="0"/>
              <a:pPr/>
              <a:t>9</a:t>
            </a:fld>
            <a:endParaRPr lang="en-US" dirty="0"/>
          </a:p>
        </p:txBody>
      </p:sp>
      <p:sp>
        <p:nvSpPr>
          <p:cNvPr id="4" name="Θέση κειμένου 3">
            <a:extLst>
              <a:ext uri="{FF2B5EF4-FFF2-40B4-BE49-F238E27FC236}">
                <a16:creationId xmlns:a16="http://schemas.microsoft.com/office/drawing/2014/main" xmlns="" id="{B8796208-605D-DC1D-C85B-F08D797A00FC}"/>
              </a:ext>
            </a:extLst>
          </p:cNvPr>
          <p:cNvSpPr>
            <a:spLocks noGrp="1"/>
          </p:cNvSpPr>
          <p:nvPr>
            <p:ph type="body" sz="half" idx="4294967295"/>
          </p:nvPr>
        </p:nvSpPr>
        <p:spPr>
          <a:xfrm>
            <a:off x="741405" y="2001666"/>
            <a:ext cx="6917381" cy="4197350"/>
          </a:xfrm>
        </p:spPr>
        <p:txBody>
          <a:bodyPr/>
          <a:lstStyle/>
          <a:p>
            <a:r>
              <a:rPr lang="el-GR" b="1" dirty="0">
                <a:ea typeface="+mn-lt"/>
                <a:cs typeface="+mn-lt"/>
              </a:rPr>
              <a:t>Η Φύλα ήταν μία από τις γυναίκες της Πυθαγόρειας Σχολής. Παρόλο που δεν υπάρχουν πολλές πληροφορίες γι' αυτήν, οι γυναίκες του Πυθαγόρειου κινήματος είχαν σημαντική συμμετοχή στη φιλοσοφία και στα μαθηματικά. Οι γυναίκες του </a:t>
            </a:r>
            <a:r>
              <a:rPr lang="el-GR" b="1" dirty="0" err="1">
                <a:ea typeface="+mn-lt"/>
                <a:cs typeface="+mn-lt"/>
              </a:rPr>
              <a:t>πυθαγορισμού</a:t>
            </a:r>
            <a:r>
              <a:rPr lang="el-GR" b="1" dirty="0">
                <a:ea typeface="+mn-lt"/>
                <a:cs typeface="+mn-lt"/>
              </a:rPr>
              <a:t> εκτιμούσαν την καθαρότητα και την ισότητα, και συμμετείχαν ενεργά στις μαθηματικές και φιλοσοφικές μελέτες της σχολής.</a:t>
            </a:r>
            <a:endParaRPr lang="el-GR" b="1" dirty="0"/>
          </a:p>
        </p:txBody>
      </p:sp>
    </p:spTree>
    <p:extLst>
      <p:ext uri="{BB962C8B-B14F-4D97-AF65-F5344CB8AC3E}">
        <p14:creationId xmlns:p14="http://schemas.microsoft.com/office/powerpoint/2010/main" xmlns="" val="497779697"/>
      </p:ext>
    </p:extLst>
  </p:cSld>
  <p:clrMapOvr>
    <a:masterClrMapping/>
  </p:clrMapOvr>
  <p:transition spd="slow">
    <p:push dir="u"/>
  </p:transition>
</p:sld>
</file>

<file path=ppt/theme/theme1.xml><?xml version="1.0" encoding="utf-8"?>
<a:theme xmlns:a="http://schemas.openxmlformats.org/drawingml/2006/main" name="BohoVogueVTI">
  <a:themeElements>
    <a:clrScheme name="BohoVogueVTI">
      <a:dk1>
        <a:sysClr val="windowText" lastClr="000000"/>
      </a:dk1>
      <a:lt1>
        <a:sysClr val="window" lastClr="FFFFFF"/>
      </a:lt1>
      <a:dk2>
        <a:srgbClr val="35403A"/>
      </a:dk2>
      <a:lt2>
        <a:srgbClr val="F1EFEB"/>
      </a:lt2>
      <a:accent1>
        <a:srgbClr val="9E8B50"/>
      </a:accent1>
      <a:accent2>
        <a:srgbClr val="D5966B"/>
      </a:accent2>
      <a:accent3>
        <a:srgbClr val="9BA6BB"/>
      </a:accent3>
      <a:accent4>
        <a:srgbClr val="869880"/>
      </a:accent4>
      <a:accent5>
        <a:srgbClr val="588267"/>
      </a:accent5>
      <a:accent6>
        <a:srgbClr val="B89C46"/>
      </a:accent6>
      <a:hlink>
        <a:srgbClr val="C77138"/>
      </a:hlink>
      <a:folHlink>
        <a:srgbClr val="589374"/>
      </a:folHlink>
    </a:clrScheme>
    <a:fontScheme name="BohoVogueVTI">
      <a:majorFont>
        <a:latin typeface="Walbaum Display"/>
        <a:ea typeface=""/>
        <a:cs typeface=""/>
      </a:majorFont>
      <a:minorFont>
        <a:latin typeface="Aptos Light"/>
        <a:ea typeface=""/>
        <a:cs typeface=""/>
      </a:minorFont>
    </a:fontScheme>
    <a:fmtScheme name="BohoVogu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BohoVogueVTI" id="{587E0025-A466-4551-A341-1A9F570FDF06}" vid="{F615CBBD-D1BB-4663-887F-92A47C7C6ABA}"/>
    </a:ext>
  </a:extLst>
</a:theme>
</file>

<file path=docProps/app.xml><?xml version="1.0" encoding="utf-8"?>
<Properties xmlns="http://schemas.openxmlformats.org/officeDocument/2006/extended-properties" xmlns:vt="http://schemas.openxmlformats.org/officeDocument/2006/docPropsVTypes">
  <TotalTime>0</TotalTime>
  <Words>646</Words>
  <Application>Microsoft Office PowerPoint</Application>
  <PresentationFormat>Προσαρμογή</PresentationFormat>
  <Paragraphs>54</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BohoVogueVTI</vt:lpstr>
      <vt:lpstr>Αρχαίες Ελληνίδες Φιλόσοφοι - Επιστήμονες</vt:lpstr>
      <vt:lpstr>Αρχαία Ελληνική Φιλοσοφία και Επιστήμη </vt:lpstr>
      <vt:lpstr>η σημασία των αρχαίων γυναικών στη φιλοσοφια και τις επιστήμες της αρχαιότητας</vt:lpstr>
      <vt:lpstr>Ποια ήταν η θέση των γυναικών στην Αρχαία Ελλάδα</vt:lpstr>
      <vt:lpstr> Θεανώ</vt:lpstr>
      <vt:lpstr>Ασπασία της Μιλήτου (470-400 π.Χ.)</vt:lpstr>
      <vt:lpstr>Διοτίμα (5ος αιώνας π.Χ.)</vt:lpstr>
      <vt:lpstr>Η Πυθαγόρεια Αλκμήνη</vt:lpstr>
      <vt:lpstr>Πυθαγόρεια Μαθήτρια Φύλα</vt:lpstr>
      <vt:lpstr>Η παρουσία των γυναικών στην αρχαία ελληνική φιλοσοφία είναι μικρή σε σχέση με τους άνδρες, και πολλές φορές οι γυναίκες περιορίζονταν σε πιο παραδοσιακούς ρόλους, αλλά αυτές οι φιλοσόφοι ήταν αναγνωρισμένες για τη σοφία τους και την επιρροή τους στην ανάπτυξη των φιλοσοφικών ιδεών της εποχής. </vt:lpstr>
      <vt:lpstr>Βιβλιογραφία  wikipedia</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Αρχαίες Ελληνίδες Φιλόσοφοι - Επιστήμονες</dc:title>
  <dc:creator>USER</dc:creator>
  <cp:lastModifiedBy>USER</cp:lastModifiedBy>
  <cp:revision>274</cp:revision>
  <dcterms:created xsi:type="dcterms:W3CDTF">2025-03-16T16:18:24Z</dcterms:created>
  <dcterms:modified xsi:type="dcterms:W3CDTF">2025-05-06T11:12:53Z</dcterms:modified>
</cp:coreProperties>
</file>