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sldIdLst>
    <p:sldId id="315" r:id="rId2"/>
    <p:sldId id="317" r:id="rId3"/>
    <p:sldId id="319" r:id="rId4"/>
    <p:sldId id="321" r:id="rId5"/>
    <p:sldId id="323" r:id="rId6"/>
    <p:sldId id="325" r:id="rId7"/>
    <p:sldId id="327" r:id="rId8"/>
    <p:sldId id="329" r:id="rId9"/>
    <p:sldId id="331" r:id="rId10"/>
    <p:sldId id="314" r:id="rId11"/>
    <p:sldId id="333" r:id="rId12"/>
    <p:sldId id="335" r:id="rId13"/>
    <p:sldId id="339" r:id="rId14"/>
    <p:sldId id="258" r:id="rId15"/>
    <p:sldId id="259" r:id="rId16"/>
    <p:sldId id="261" r:id="rId17"/>
    <p:sldId id="260" r:id="rId18"/>
    <p:sldId id="337" r:id="rId19"/>
    <p:sldId id="341" r:id="rId20"/>
    <p:sldId id="348" r:id="rId21"/>
    <p:sldId id="343" r:id="rId22"/>
    <p:sldId id="345" r:id="rId23"/>
    <p:sldId id="263" r:id="rId24"/>
    <p:sldId id="264" r:id="rId25"/>
    <p:sldId id="346" r:id="rId26"/>
    <p:sldId id="289" r:id="rId27"/>
    <p:sldId id="293" r:id="rId28"/>
    <p:sldId id="266" r:id="rId29"/>
    <p:sldId id="267" r:id="rId30"/>
    <p:sldId id="268" r:id="rId31"/>
    <p:sldId id="274" r:id="rId32"/>
    <p:sldId id="269" r:id="rId33"/>
    <p:sldId id="271" r:id="rId34"/>
    <p:sldId id="275" r:id="rId35"/>
    <p:sldId id="272" r:id="rId36"/>
    <p:sldId id="287" r:id="rId37"/>
    <p:sldId id="301" r:id="rId38"/>
    <p:sldId id="302" r:id="rId39"/>
    <p:sldId id="273" r:id="rId40"/>
    <p:sldId id="291" r:id="rId41"/>
    <p:sldId id="290" r:id="rId42"/>
    <p:sldId id="294" r:id="rId43"/>
    <p:sldId id="295" r:id="rId44"/>
    <p:sldId id="298" r:id="rId45"/>
    <p:sldId id="299" r:id="rId46"/>
    <p:sldId id="303" r:id="rId47"/>
    <p:sldId id="304" r:id="rId48"/>
    <p:sldId id="306"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5" autoAdjust="0"/>
    <p:restoredTop sz="94660"/>
  </p:normalViewPr>
  <p:slideViewPr>
    <p:cSldViewPr>
      <p:cViewPr varScale="1">
        <p:scale>
          <a:sx n="82" d="100"/>
          <a:sy n="82" d="100"/>
        </p:scale>
        <p:origin x="-149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19666-AFF1-4C7A-8415-E8D82D5A04C2}" type="datetimeFigureOut">
              <a:rPr lang="el-GR" smtClean="0"/>
              <a:pPr/>
              <a:t>14/2/2021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DAED8-9869-42B7-91B3-13132ED739FB}" type="slidenum">
              <a:rPr lang="el-GR" smtClean="0"/>
              <a:pPr/>
              <a:t>‹#›</a:t>
            </a:fld>
            <a:endParaRPr lang="el-GR"/>
          </a:p>
        </p:txBody>
      </p:sp>
    </p:spTree>
    <p:extLst>
      <p:ext uri="{BB962C8B-B14F-4D97-AF65-F5344CB8AC3E}">
        <p14:creationId xmlns:p14="http://schemas.microsoft.com/office/powerpoint/2010/main" val="392964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E760A02-F695-4B14-A87C-265D58A4745F}" type="slidenum">
              <a:rPr lang="el-GR" smtClean="0"/>
              <a:pPr>
                <a:defRPr/>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CD1EBFF0-8283-4049-A278-E4636A10F9BE}" type="slidenum">
              <a:rPr lang="el-GR" smtClean="0"/>
              <a:pPr>
                <a:defRPr/>
              </a:pPr>
              <a:t>19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E8098150-25A8-40DA-AEC4-0C24D2C431A9}" type="slidenum">
              <a:rPr lang="el-GR" smtClean="0"/>
              <a:pPr>
                <a:defRPr/>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E44B6235-8A2B-41D8-AE97-ECFD6439369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9D0867-2D70-4787-A4E5-E73880B17768}"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4B6235-8A2B-41D8-AE97-ECFD6439369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9D0867-2D70-4787-A4E5-E73880B17768}" type="datetimeFigureOut">
              <a:rPr lang="el-GR" smtClean="0"/>
              <a:pPr/>
              <a:t>14/2/2021</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44B6235-8A2B-41D8-AE97-ECFD6439369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l.wikipedia.org/wiki/%CE%91%CF%81%CF%87%CE%B5%CE%AF%CE%BF:Male_reproductive_system_lateral_nolabel.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l.wikipedia.org/wiki/%CE%91%CF%81%CF%87%CE%B5%CE%AF%CE%BF:Male_reproductive_system_lateral_nolabel.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l.wikipedia.org/wiki/%CE%91%CF%81%CF%87%CE%B5%CE%AF%CE%BF:Male_reproductive_system_lateral_nolabel.p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8C%CF%83%CF%87%CE%B5%CE%BF" TargetMode="External"/><Relationship Id="rId2" Type="http://schemas.openxmlformats.org/officeDocument/2006/relationships/hyperlink" Target="http://el.wikipedia.org/wiki/%CE%95%CE%B3%CE%BA%CF%85%CE%BC%CE%BF%CF%83%CF%8D%CE%BD%CE%B7" TargetMode="External"/><Relationship Id="rId1" Type="http://schemas.openxmlformats.org/officeDocument/2006/relationships/slideLayout" Target="../slideLayouts/slideLayout2.xml"/><Relationship Id="rId6" Type="http://schemas.openxmlformats.org/officeDocument/2006/relationships/hyperlink" Target="http://el.wikipedia.org/wiki/%CE%A4%CE%B5%CF%83%CF%84%CE%BF%CF%83%CF%84%CE%B5%CF%81%CF%8C%CE%BD%CE%B7" TargetMode="External"/><Relationship Id="rId5" Type="http://schemas.openxmlformats.org/officeDocument/2006/relationships/hyperlink" Target="http://el.wikipedia.org/wiki/%CE%8C%CF%81%CF%87%CE%B5%CE%B9%CF%82" TargetMode="External"/><Relationship Id="rId4" Type="http://schemas.openxmlformats.org/officeDocument/2006/relationships/hyperlink" Target="http://el.wikipedia.org/wiki/%CE%A0%CE%AD%CE%BF%CF%8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l.wikipedia.org/wiki/%CE%91%CE%BD%CE%B1%CF%80%CE%BD%CE%BF%CE%AE" TargetMode="External"/><Relationship Id="rId3" Type="http://schemas.openxmlformats.org/officeDocument/2006/relationships/hyperlink" Target="http://el.wikipedia.org/wiki/%CE%95%CE%B3%CE%BA%CE%AD%CF%86%CE%B1%CE%BB%CE%BF%CF%82" TargetMode="External"/><Relationship Id="rId7" Type="http://schemas.openxmlformats.org/officeDocument/2006/relationships/hyperlink" Target="http://el.wikipedia.org/wiki/%CE%A6%CF%89%CE%BD%CE%AE" TargetMode="External"/><Relationship Id="rId2" Type="http://schemas.openxmlformats.org/officeDocument/2006/relationships/hyperlink" Target="http://el.wikipedia.org/wiki/%CE%9A%CF%81%CE%B1%CE%BD%CE%AF%CE%BF" TargetMode="External"/><Relationship Id="rId1" Type="http://schemas.openxmlformats.org/officeDocument/2006/relationships/slideLayout" Target="../slideLayouts/slideLayout2.xml"/><Relationship Id="rId6" Type="http://schemas.openxmlformats.org/officeDocument/2006/relationships/hyperlink" Target="http://el.wikipedia.org/w/index.php?title=%CE%9C%CE%AE%CE%BB%CE%BF_%CF%84%CE%BF%CF%85_%CE%91%CE%B4%CE%AC%CE%BC&amp;action=edit&amp;redlink=1" TargetMode="External"/><Relationship Id="rId5" Type="http://schemas.openxmlformats.org/officeDocument/2006/relationships/hyperlink" Target="http://el.wikipedia.org/wiki/%CE%94%CE%AD%CF%81%CE%BC%CE%B1" TargetMode="External"/><Relationship Id="rId4" Type="http://schemas.openxmlformats.org/officeDocument/2006/relationships/hyperlink" Target="http://el.wikipedia.org/wiki/%CE%95%CF%85%CF%86%CF%85%CE%90%CE%B1" TargetMode="External"/><Relationship Id="rId9" Type="http://schemas.openxmlformats.org/officeDocument/2006/relationships/hyperlink" Target="http://el.wikipedia.org/wiki/%CE%91%CE%AF%CE%BC%CE%B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l.wikipedia.org/wiki/%CE%98%CE%B5%CF%81%CE%BC%CE%AF%CE%B4%CE%B1" TargetMode="External"/><Relationship Id="rId3" Type="http://schemas.openxmlformats.org/officeDocument/2006/relationships/hyperlink" Target="http://el.wikipedia.org/wiki/%CE%9F%CF%83%CF%84%CF%8C" TargetMode="External"/><Relationship Id="rId7" Type="http://schemas.openxmlformats.org/officeDocument/2006/relationships/hyperlink" Target="http://el.wikipedia.org/wiki/%CE%98%CE%B5%CF%81%CE%BC%CE%BF%CE%BA%CF%81%CE%B1%CF%83%CE%AF%CE%B1" TargetMode="External"/><Relationship Id="rId2" Type="http://schemas.openxmlformats.org/officeDocument/2006/relationships/hyperlink" Target="http://el.wikipedia.org/wiki/%CE%9B%CE%AF%CF%80%CE%BF%CF%82" TargetMode="External"/><Relationship Id="rId1" Type="http://schemas.openxmlformats.org/officeDocument/2006/relationships/slideLayout" Target="../slideLayouts/slideLayout2.xml"/><Relationship Id="rId6" Type="http://schemas.openxmlformats.org/officeDocument/2006/relationships/hyperlink" Target="http://el.wikipedia.org/w/index.php?title=%CE%A3%CF%86%CF%85%CE%B3%CE%BC%CF%8C%CF%82&amp;action=edit&amp;redlink=1" TargetMode="External"/><Relationship Id="rId5" Type="http://schemas.openxmlformats.org/officeDocument/2006/relationships/hyperlink" Target="http://el.wikipedia.org/wiki/%CE%95%CF%80%CE%B9%CE%BD%CE%B5%CF%86%CF%81%CE%AF%CE%B4%CE%B9%CE%B1" TargetMode="External"/><Relationship Id="rId4" Type="http://schemas.openxmlformats.org/officeDocument/2006/relationships/hyperlink" Target="http://el.wikipedia.org/wiki/%CE%98%CF%85%CF%81%CE%B5%CE%BF%CE%B5%CE%B9%CE%B4%CE%AE%CF%82_%CE%B1%CE%B4%CE%AD%CE%BD%CE%B1%CF%82" TargetMode="External"/><Relationship Id="rId9" Type="http://schemas.openxmlformats.org/officeDocument/2006/relationships/hyperlink" Target="http://el.wikipedia.org/wiki/%CE%95%CF%86%CE%B7%CE%B2%CE%B5%CE%AF%CE%B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14348" y="357166"/>
            <a:ext cx="7772400" cy="1470025"/>
          </a:xfrm>
        </p:spPr>
        <p:txBody>
          <a:bodyPr>
            <a:normAutofit fontScale="90000"/>
          </a:bodyPr>
          <a:lstStyle/>
          <a:p>
            <a:pPr eaLnBrk="1" hangingPunct="1"/>
            <a:r>
              <a:rPr lang="el-GR" dirty="0" smtClean="0">
                <a:solidFill>
                  <a:srgbClr val="C00000"/>
                </a:solidFill>
              </a:rPr>
              <a:t>ΤΟ ΑΝΑΠΑΡΑΓΩΓΙΚΟ ΣΥΣΤΗΜΑ ΤΟΥ ΑΝΘΡΩΠΟΥ</a:t>
            </a:r>
          </a:p>
        </p:txBody>
      </p:sp>
      <p:sp>
        <p:nvSpPr>
          <p:cNvPr id="2051" name="Subtitle 2"/>
          <p:cNvSpPr>
            <a:spLocks noGrp="1"/>
          </p:cNvSpPr>
          <p:nvPr>
            <p:ph type="subTitle" idx="1"/>
          </p:nvPr>
        </p:nvSpPr>
        <p:spPr>
          <a:xfrm>
            <a:off x="1428728" y="1785926"/>
            <a:ext cx="6400800" cy="1752600"/>
          </a:xfrm>
        </p:spPr>
        <p:txBody>
          <a:bodyPr/>
          <a:lstStyle/>
          <a:p>
            <a:pPr eaLnBrk="1" hangingPunct="1"/>
            <a:r>
              <a:rPr lang="el-GR" sz="2800" dirty="0" smtClean="0">
                <a:solidFill>
                  <a:srgbClr val="FF0000"/>
                </a:solidFill>
              </a:rPr>
              <a:t>ΠΩΣ ΕΞΑΣΦΑΛΙΖΕΤΑΙ Η ΔΙΑΙΩΝΙΣΗ ΤΟΥ ΕΙΔΟΥΣ  ΣΤΟΝ ΑΝΘΡΩΠΟ.</a:t>
            </a:r>
          </a:p>
        </p:txBody>
      </p:sp>
      <p:pic>
        <p:nvPicPr>
          <p:cNvPr id="2052" name="Picture 2"/>
          <p:cNvPicPr>
            <a:picLocks noChangeAspect="1" noChangeArrowheads="1"/>
          </p:cNvPicPr>
          <p:nvPr/>
        </p:nvPicPr>
        <p:blipFill>
          <a:blip r:embed="rId2"/>
          <a:srcRect/>
          <a:stretch>
            <a:fillRect/>
          </a:stretch>
        </p:blipFill>
        <p:spPr bwMode="auto">
          <a:xfrm>
            <a:off x="428596" y="3000372"/>
            <a:ext cx="1905000" cy="2038350"/>
          </a:xfrm>
          <a:prstGeom prst="rect">
            <a:avLst/>
          </a:prstGeom>
          <a:noFill/>
          <a:ln w="9525">
            <a:noFill/>
            <a:miter lim="800000"/>
            <a:headEnd/>
            <a:tailEnd/>
          </a:ln>
        </p:spPr>
      </p:pic>
      <p:pic>
        <p:nvPicPr>
          <p:cNvPr id="2053" name="Picture 3"/>
          <p:cNvPicPr>
            <a:picLocks noChangeAspect="1" noChangeArrowheads="1"/>
          </p:cNvPicPr>
          <p:nvPr/>
        </p:nvPicPr>
        <p:blipFill>
          <a:blip r:embed="rId3"/>
          <a:srcRect/>
          <a:stretch>
            <a:fillRect/>
          </a:stretch>
        </p:blipFill>
        <p:spPr bwMode="auto">
          <a:xfrm>
            <a:off x="6357950" y="2928934"/>
            <a:ext cx="1905000" cy="1828800"/>
          </a:xfrm>
          <a:prstGeom prst="rect">
            <a:avLst/>
          </a:prstGeom>
          <a:noFill/>
          <a:ln w="9525">
            <a:noFill/>
            <a:miter lim="800000"/>
            <a:headEnd/>
            <a:tailEnd/>
          </a:ln>
        </p:spPr>
      </p:pic>
      <p:pic>
        <p:nvPicPr>
          <p:cNvPr id="2054" name="Picture 2"/>
          <p:cNvPicPr>
            <a:picLocks noChangeAspect="1" noChangeArrowheads="1"/>
          </p:cNvPicPr>
          <p:nvPr/>
        </p:nvPicPr>
        <p:blipFill>
          <a:blip r:embed="rId4"/>
          <a:srcRect/>
          <a:stretch>
            <a:fillRect/>
          </a:stretch>
        </p:blipFill>
        <p:spPr bwMode="auto">
          <a:xfrm>
            <a:off x="2285984" y="5357826"/>
            <a:ext cx="4181475"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Αντρικό Γεννητικό Σύστημα</a:t>
            </a:r>
            <a:endParaRPr lang="el-GR" dirty="0">
              <a:solidFill>
                <a:schemeClr val="bg2">
                  <a:lumMod val="50000"/>
                </a:schemeClr>
              </a:solidFill>
            </a:endParaRPr>
          </a:p>
        </p:txBody>
      </p:sp>
      <p:sp>
        <p:nvSpPr>
          <p:cNvPr id="3" name="2 - Θέση περιεχομένου"/>
          <p:cNvSpPr>
            <a:spLocks noGrp="1"/>
          </p:cNvSpPr>
          <p:nvPr>
            <p:ph idx="1"/>
          </p:nvPr>
        </p:nvSpPr>
        <p:spPr/>
        <p:txBody>
          <a:bodyPr/>
          <a:lstStyle/>
          <a:p>
            <a:endParaRPr lang="el-GR" dirty="0"/>
          </a:p>
        </p:txBody>
      </p:sp>
      <p:pic>
        <p:nvPicPr>
          <p:cNvPr id="1026" name="Picture 2" descr="C:\Documents and Settings\heliana\Τα έγγραφά μου\Οι εικόνες μου\400_I_heart_my_penis_by_lilbittydemon_s_medium.jpg"/>
          <p:cNvPicPr>
            <a:picLocks noChangeAspect="1" noChangeArrowheads="1"/>
          </p:cNvPicPr>
          <p:nvPr/>
        </p:nvPicPr>
        <p:blipFill>
          <a:blip r:embed="rId2" cstate="print"/>
          <a:srcRect/>
          <a:stretch>
            <a:fillRect/>
          </a:stretch>
        </p:blipFill>
        <p:spPr bwMode="auto">
          <a:xfrm>
            <a:off x="1000100" y="1714488"/>
            <a:ext cx="7072362" cy="407196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l-GR" dirty="0" smtClean="0">
                <a:solidFill>
                  <a:srgbClr val="0070C0"/>
                </a:solidFill>
              </a:rPr>
              <a:t>ΓΕΝΝΗΤΙΚΟ ΣΥΣΤΗΜΑ ΤΟΥ ΑΝΔΡΑ</a:t>
            </a:r>
          </a:p>
        </p:txBody>
      </p:sp>
      <p:sp>
        <p:nvSpPr>
          <p:cNvPr id="12291" name="Content Placeholder 2"/>
          <p:cNvSpPr>
            <a:spLocks noGrp="1"/>
          </p:cNvSpPr>
          <p:nvPr>
            <p:ph idx="1"/>
          </p:nvPr>
        </p:nvSpPr>
        <p:spPr>
          <a:xfrm>
            <a:off x="250825" y="1196975"/>
            <a:ext cx="8229600" cy="5040313"/>
          </a:xfrm>
        </p:spPr>
        <p:txBody>
          <a:bodyPr/>
          <a:lstStyle/>
          <a:p>
            <a:pPr eaLnBrk="1" hangingPunct="1"/>
            <a:r>
              <a:rPr lang="el-GR" sz="2800" dirty="0" smtClean="0"/>
              <a:t>Το γεννητικό σύστημα των αρσενικών περιλαμβάνει:    </a:t>
            </a:r>
            <a:endParaRPr lang="en-US" sz="2800" dirty="0" smtClean="0"/>
          </a:p>
          <a:p>
            <a:pPr eaLnBrk="1" hangingPunct="1"/>
            <a:r>
              <a:rPr lang="el-GR" sz="2800" dirty="0" smtClean="0"/>
              <a:t> -τους δύο όρχεις</a:t>
            </a:r>
          </a:p>
          <a:p>
            <a:pPr eaLnBrk="1" hangingPunct="1">
              <a:buFont typeface="Arial" charset="0"/>
              <a:buNone/>
            </a:pPr>
            <a:r>
              <a:rPr lang="el-GR" sz="2800" dirty="0" smtClean="0"/>
              <a:t>     -την εκφορητική οδό του σπέρματος </a:t>
            </a:r>
          </a:p>
          <a:p>
            <a:pPr eaLnBrk="1" hangingPunct="1">
              <a:buFont typeface="Arial" charset="0"/>
              <a:buNone/>
            </a:pPr>
            <a:r>
              <a:rPr lang="el-GR" sz="2800" dirty="0" smtClean="0"/>
              <a:t>     - το πέος</a:t>
            </a:r>
          </a:p>
          <a:p>
            <a:pPr eaLnBrk="1" hangingPunct="1">
              <a:buFont typeface="Arial" charset="0"/>
              <a:buNone/>
            </a:pPr>
            <a:r>
              <a:rPr lang="el-GR" sz="2800" dirty="0" smtClean="0"/>
              <a:t>      </a:t>
            </a:r>
          </a:p>
        </p:txBody>
      </p:sp>
      <p:pic>
        <p:nvPicPr>
          <p:cNvPr id="12292" name="Picture 2"/>
          <p:cNvPicPr>
            <a:picLocks noChangeAspect="1" noChangeArrowheads="1"/>
          </p:cNvPicPr>
          <p:nvPr/>
        </p:nvPicPr>
        <p:blipFill>
          <a:blip r:embed="rId2"/>
          <a:srcRect/>
          <a:stretch>
            <a:fillRect/>
          </a:stretch>
        </p:blipFill>
        <p:spPr bwMode="auto">
          <a:xfrm>
            <a:off x="2555875" y="3429000"/>
            <a:ext cx="4191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Ανατομία αντρικού αναπαραγωγικού συστήματος</a:t>
            </a:r>
            <a:endParaRPr lang="el-GR" dirty="0"/>
          </a:p>
        </p:txBody>
      </p:sp>
      <p:pic>
        <p:nvPicPr>
          <p:cNvPr id="4" name="3 - Θέση περιεχομένου" descr="http://upload.wikimedia.org/wikipedia/commons/thumb/2/2e/Male_reproductive_system_lateral_nolabel.png/180px-Male_reproductive_system_lateral_nolabel.png">
            <a:hlinkClick r:id="rId2"/>
          </p:cNvPr>
          <p:cNvPicPr>
            <a:picLocks noGrp="1"/>
          </p:cNvPicPr>
          <p:nvPr>
            <p:ph idx="1"/>
          </p:nvPr>
        </p:nvPicPr>
        <p:blipFill>
          <a:blip r:embed="rId3" cstate="print"/>
          <a:srcRect/>
          <a:stretch>
            <a:fillRect/>
          </a:stretch>
        </p:blipFill>
        <p:spPr bwMode="auto">
          <a:xfrm>
            <a:off x="714348" y="2000240"/>
            <a:ext cx="4286394" cy="4508644"/>
          </a:xfrm>
          <a:prstGeom prst="rect">
            <a:avLst/>
          </a:prstGeom>
          <a:noFill/>
          <a:ln w="9525">
            <a:noFill/>
            <a:miter lim="800000"/>
            <a:headEnd/>
            <a:tailEnd/>
          </a:ln>
        </p:spPr>
      </p:pic>
      <p:sp>
        <p:nvSpPr>
          <p:cNvPr id="5" name="4 - Ορθογώνιο"/>
          <p:cNvSpPr/>
          <p:nvPr/>
        </p:nvSpPr>
        <p:spPr>
          <a:xfrm>
            <a:off x="5857884" y="1714488"/>
            <a:ext cx="3286116" cy="3693319"/>
          </a:xfrm>
          <a:prstGeom prst="rect">
            <a:avLst/>
          </a:prstGeom>
        </p:spPr>
        <p:txBody>
          <a:bodyPr wrap="square">
            <a:spAutoFit/>
          </a:bodyPr>
          <a:lstStyle/>
          <a:p>
            <a:r>
              <a:rPr lang="el-GR" dirty="0"/>
              <a:t>1. Ουροδόχος κύστη</a:t>
            </a:r>
            <a:br>
              <a:rPr lang="el-GR" dirty="0"/>
            </a:br>
            <a:r>
              <a:rPr lang="el-GR" dirty="0"/>
              <a:t>2. Ηβική σύμφυση</a:t>
            </a:r>
            <a:br>
              <a:rPr lang="el-GR" dirty="0"/>
            </a:br>
            <a:r>
              <a:rPr lang="el-GR" dirty="0"/>
              <a:t>3. Πέος</a:t>
            </a:r>
            <a:br>
              <a:rPr lang="el-GR" dirty="0"/>
            </a:br>
            <a:r>
              <a:rPr lang="el-GR" dirty="0"/>
              <a:t>4. Σηραγγώδες σώμα</a:t>
            </a:r>
            <a:br>
              <a:rPr lang="el-GR" dirty="0"/>
            </a:br>
            <a:r>
              <a:rPr lang="el-GR" dirty="0"/>
              <a:t>5. Βάλανος</a:t>
            </a:r>
            <a:br>
              <a:rPr lang="el-GR" dirty="0"/>
            </a:br>
            <a:r>
              <a:rPr lang="el-GR" dirty="0"/>
              <a:t>6. Πόσθη</a:t>
            </a:r>
            <a:br>
              <a:rPr lang="el-GR" dirty="0"/>
            </a:br>
            <a:r>
              <a:rPr lang="el-GR" dirty="0"/>
              <a:t>7. Έξω στόμιο ουρήθρας</a:t>
            </a:r>
            <a:br>
              <a:rPr lang="el-GR" dirty="0"/>
            </a:br>
            <a:r>
              <a:rPr lang="el-GR" dirty="0"/>
              <a:t>10. Σπερματοδόχος κύστη</a:t>
            </a:r>
            <a:br>
              <a:rPr lang="el-GR" dirty="0"/>
            </a:br>
            <a:r>
              <a:rPr lang="el-GR" dirty="0"/>
              <a:t>12. Προστάτης</a:t>
            </a:r>
            <a:br>
              <a:rPr lang="el-GR" dirty="0"/>
            </a:br>
            <a:r>
              <a:rPr lang="el-GR" dirty="0"/>
              <a:t>13. Αδένας του </a:t>
            </a:r>
            <a:r>
              <a:rPr lang="el-GR" dirty="0" err="1"/>
              <a:t>Cowper</a:t>
            </a:r>
            <a:r>
              <a:rPr lang="el-GR" dirty="0"/>
              <a:t/>
            </a:r>
            <a:br>
              <a:rPr lang="el-GR" dirty="0"/>
            </a:br>
            <a:r>
              <a:rPr lang="el-GR" dirty="0"/>
              <a:t>15. Σπερματικός πόρος</a:t>
            </a:r>
            <a:br>
              <a:rPr lang="el-GR" dirty="0"/>
            </a:br>
            <a:r>
              <a:rPr lang="el-GR" b="1" dirty="0"/>
              <a:t>16. Επιδιδυμίδα</a:t>
            </a:r>
            <a:r>
              <a:rPr lang="el-GR" dirty="0"/>
              <a:t/>
            </a:r>
            <a:br>
              <a:rPr lang="el-GR" dirty="0"/>
            </a:br>
            <a:r>
              <a:rPr lang="el-GR" dirty="0"/>
              <a:t>17. Όρχις</a:t>
            </a:r>
          </a:p>
        </p:txBody>
      </p:sp>
      <p:sp>
        <p:nvSpPr>
          <p:cNvPr id="8" name="7 - Βέλος προς τα κάτω"/>
          <p:cNvSpPr/>
          <p:nvPr/>
        </p:nvSpPr>
        <p:spPr>
          <a:xfrm>
            <a:off x="2071670" y="478632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mph" presetSubtype="0" fill="hold" grpId="1" nodeType="clickEffect">
                                  <p:stCondLst>
                                    <p:cond delay="0"/>
                                  </p:stCondLst>
                                  <p:childTnLst>
                                    <p:animClr clrSpc="rgb" dir="cw">
                                      <p:cBhvr override="childStyle">
                                        <p:cTn id="29" dur="1900" fill="hold">
                                          <p:stCondLst>
                                            <p:cond delay="100"/>
                                          </p:stCondLst>
                                        </p:cTn>
                                        <p:tgtEl>
                                          <p:spTgt spid="8"/>
                                        </p:tgtEl>
                                        <p:attrNameLst>
                                          <p:attrName>style.color</p:attrName>
                                        </p:attrNameLst>
                                      </p:cBhvr>
                                      <p:to>
                                        <a:schemeClr val="accent2"/>
                                      </p:to>
                                    </p:animClr>
                                    <p:animClr clrSpc="rgb" dir="cw">
                                      <p:cBhvr>
                                        <p:cTn id="30" dur="1900" fill="hold">
                                          <p:stCondLst>
                                            <p:cond delay="100"/>
                                          </p:stCondLst>
                                        </p:cTn>
                                        <p:tgtEl>
                                          <p:spTgt spid="8"/>
                                        </p:tgtEl>
                                        <p:attrNameLst>
                                          <p:attrName>fillColor</p:attrName>
                                        </p:attrNameLst>
                                      </p:cBhvr>
                                      <p:to>
                                        <a:schemeClr val="accent2"/>
                                      </p:to>
                                    </p:animClr>
                                    <p:set>
                                      <p:cBhvr>
                                        <p:cTn id="31" dur="1900" fill="hold">
                                          <p:stCondLst>
                                            <p:cond delay="100"/>
                                          </p:stCondLst>
                                        </p:cTn>
                                        <p:tgtEl>
                                          <p:spTgt spid="8"/>
                                        </p:tgtEl>
                                        <p:attrNameLst>
                                          <p:attrName>fill.type</p:attrName>
                                        </p:attrNameLst>
                                      </p:cBhvr>
                                      <p:to>
                                        <p:strVal val="solid"/>
                                      </p:to>
                                    </p:set>
                                    <p:set>
                                      <p:cBhvr>
                                        <p:cTn id="32" dur="1900" fill="hold">
                                          <p:stCondLst>
                                            <p:cond delay="100"/>
                                          </p:stCondLst>
                                        </p:cTn>
                                        <p:tgtEl>
                                          <p:spTgt spid="8"/>
                                        </p:tgtEl>
                                        <p:attrNameLst>
                                          <p:attrName>fill.on</p:attrName>
                                        </p:attrNameLst>
                                      </p:cBhvr>
                                      <p:to>
                                        <p:strVal val="true"/>
                                      </p:to>
                                    </p:set>
                                    <p:animScale>
                                      <p:cBhvr>
                                        <p:cTn id="33" dur="200" fill="hold">
                                          <p:stCondLst>
                                            <p:cond delay="0"/>
                                          </p:stCondLst>
                                        </p:cTn>
                                        <p:tgtEl>
                                          <p:spTgt spid="8"/>
                                        </p:tgtEl>
                                      </p:cBhvr>
                                      <p:from x="100000" y="100000"/>
                                      <p:to x="100000" y="5000"/>
                                    </p:animScale>
                                    <p:animScale>
                                      <p:cBhvr>
                                        <p:cTn id="34" dur="200" fill="hold">
                                          <p:stCondLst>
                                            <p:cond delay="200"/>
                                          </p:stCondLst>
                                        </p:cTn>
                                        <p:tgtEl>
                                          <p:spTgt spid="8"/>
                                        </p:tgtEl>
                                      </p:cBhvr>
                                      <p:from x="100000" y="5000"/>
                                      <p:to x="120000" y="150000"/>
                                    </p:animScale>
                                    <p:animScale>
                                      <p:cBhvr>
                                        <p:cTn id="35" dur="600" fill="hold">
                                          <p:stCondLst>
                                            <p:cond delay="1400"/>
                                          </p:stCondLst>
                                        </p:cTn>
                                        <p:tgtEl>
                                          <p:spTgt spid="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0"/>
            <a:ext cx="93948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Όρχεις</a:t>
            </a:r>
            <a:endParaRPr lang="el-GR" dirty="0">
              <a:solidFill>
                <a:schemeClr val="bg2">
                  <a:lumMod val="50000"/>
                </a:schemeClr>
              </a:solidFill>
            </a:endParaRPr>
          </a:p>
        </p:txBody>
      </p:sp>
      <p:sp>
        <p:nvSpPr>
          <p:cNvPr id="3" name="2 - Θέση περιεχομένου"/>
          <p:cNvSpPr>
            <a:spLocks noGrp="1"/>
          </p:cNvSpPr>
          <p:nvPr>
            <p:ph idx="1"/>
          </p:nvPr>
        </p:nvSpPr>
        <p:spPr/>
        <p:txBody>
          <a:bodyPr/>
          <a:lstStyle/>
          <a:p>
            <a:r>
              <a:rPr lang="el-GR" b="1" dirty="0" smtClean="0">
                <a:solidFill>
                  <a:schemeClr val="bg2">
                    <a:lumMod val="75000"/>
                  </a:schemeClr>
                </a:solidFill>
              </a:rPr>
              <a:t>Ορισμός: </a:t>
            </a:r>
            <a:r>
              <a:rPr lang="el-GR" dirty="0" smtClean="0"/>
              <a:t>Οι </a:t>
            </a:r>
            <a:r>
              <a:rPr lang="el-GR" b="1" dirty="0" smtClean="0"/>
              <a:t>όρχεις</a:t>
            </a:r>
            <a:r>
              <a:rPr lang="el-GR" dirty="0" smtClean="0"/>
              <a:t> είναι ζεύγος γεννητικών αδένων και μέρος των γεννητικών οργάνων του αρσενικού. Βρίσκονται σε όλα τα θηλαστικά και έχουν δύο λειτουργίες: αφενός την παραγωγή σπερματοζωαρίων και αφετέρου την παραγωγή ανδρικών ορμονών (κυρίως τεστοστερόνης).</a:t>
            </a: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Όρχεις</a:t>
            </a:r>
            <a:endParaRPr lang="el-GR" dirty="0">
              <a:solidFill>
                <a:schemeClr val="bg2">
                  <a:lumMod val="75000"/>
                </a:schemeClr>
              </a:solidFill>
            </a:endParaRPr>
          </a:p>
        </p:txBody>
      </p:sp>
      <p:sp>
        <p:nvSpPr>
          <p:cNvPr id="3" name="2 - Θέση περιεχομένου"/>
          <p:cNvSpPr>
            <a:spLocks noGrp="1"/>
          </p:cNvSpPr>
          <p:nvPr>
            <p:ph idx="1"/>
          </p:nvPr>
        </p:nvSpPr>
        <p:spPr/>
        <p:txBody>
          <a:bodyPr>
            <a:normAutofit lnSpcReduction="10000"/>
          </a:bodyPr>
          <a:lstStyle/>
          <a:p>
            <a:r>
              <a:rPr lang="el-GR" b="1" u="sng" dirty="0" smtClean="0">
                <a:solidFill>
                  <a:schemeClr val="bg2">
                    <a:lumMod val="75000"/>
                  </a:schemeClr>
                </a:solidFill>
              </a:rPr>
              <a:t>Δομή και λειτουργία: </a:t>
            </a:r>
            <a:r>
              <a:rPr lang="el-GR" dirty="0" smtClean="0"/>
              <a:t>Οι όρχεις είναι εξωτερικοί, κυρίως επειδή τα σπερματοζωάρια παράγονται καλύτερα σε θερμοκρασία χαμηλότερη από αυτήν του σώματος. Βρίσκονται μέσα σε δερμάτινο περίβλημα, το όσχεο, και συνδέονται με το υπόλοιπο σώμα μέσω των σπερματικών πόρων. </a:t>
            </a:r>
          </a:p>
          <a:p>
            <a:r>
              <a:rPr lang="el-GR" dirty="0" smtClean="0"/>
              <a:t>Ο κάθε όρχις ζυγίζει 20-30 </a:t>
            </a:r>
            <a:r>
              <a:rPr lang="en-US" dirty="0" smtClean="0"/>
              <a:t>g</a:t>
            </a:r>
            <a:r>
              <a:rPr lang="el-GR" dirty="0" smtClean="0"/>
              <a:t> και έχει όγκο 15-25 ml. Είναι σύνηθες φαινόμενο ο ένας όρχις να κρέμεται πιο χαμηλά από τον άλλο. Παρόλο που είναι έξω από το σώμα, θεωρούνται εσωτερικά όργανα και είναι ιδιαίτερα ευαίσθητοι.</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Όρχεις</a:t>
            </a:r>
            <a:endParaRPr lang="el-GR" dirty="0"/>
          </a:p>
        </p:txBody>
      </p:sp>
      <p:sp>
        <p:nvSpPr>
          <p:cNvPr id="3" name="2 - Θέση περιεχομένου"/>
          <p:cNvSpPr>
            <a:spLocks noGrp="1"/>
          </p:cNvSpPr>
          <p:nvPr>
            <p:ph idx="1"/>
          </p:nvPr>
        </p:nvSpPr>
        <p:spPr>
          <a:xfrm>
            <a:off x="457200" y="1428736"/>
            <a:ext cx="8229600" cy="4880624"/>
          </a:xfrm>
        </p:spPr>
        <p:txBody>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1027" name="Picture 3" descr="C:\Documents and Settings\heliana\Τα έγγραφά μου\Οι εικόνες μου\1.jpg"/>
          <p:cNvPicPr>
            <a:picLocks noChangeAspect="1" noChangeArrowheads="1"/>
          </p:cNvPicPr>
          <p:nvPr/>
        </p:nvPicPr>
        <p:blipFill>
          <a:blip r:embed="rId2" cstate="print"/>
          <a:srcRect/>
          <a:stretch>
            <a:fillRect/>
          </a:stretch>
        </p:blipFill>
        <p:spPr bwMode="auto">
          <a:xfrm>
            <a:off x="857224" y="2143116"/>
            <a:ext cx="2965441" cy="3448187"/>
          </a:xfrm>
          <a:prstGeom prst="rect">
            <a:avLst/>
          </a:prstGeom>
          <a:noFill/>
        </p:spPr>
      </p:pic>
      <p:pic>
        <p:nvPicPr>
          <p:cNvPr id="1028" name="Picture 4" descr="C:\Documents and Settings\heliana\Τα έγγραφά μου\Οι εικόνες μου\2.jpg"/>
          <p:cNvPicPr>
            <a:picLocks noChangeAspect="1" noChangeArrowheads="1"/>
          </p:cNvPicPr>
          <p:nvPr/>
        </p:nvPicPr>
        <p:blipFill>
          <a:blip r:embed="rId3" cstate="print"/>
          <a:srcRect/>
          <a:stretch>
            <a:fillRect/>
          </a:stretch>
        </p:blipFill>
        <p:spPr bwMode="auto">
          <a:xfrm>
            <a:off x="5143504" y="1785926"/>
            <a:ext cx="3038475" cy="3810000"/>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Bottom)">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slide(fromBottom)">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Όρχεις - Σπερματοζωάρια</a:t>
            </a:r>
            <a:endParaRPr lang="el-GR" dirty="0">
              <a:solidFill>
                <a:schemeClr val="bg2">
                  <a:lumMod val="50000"/>
                </a:schemeClr>
              </a:solidFill>
            </a:endParaRPr>
          </a:p>
        </p:txBody>
      </p:sp>
      <p:sp>
        <p:nvSpPr>
          <p:cNvPr id="3" name="2 - Θέση περιεχομένου"/>
          <p:cNvSpPr>
            <a:spLocks noGrp="1"/>
          </p:cNvSpPr>
          <p:nvPr>
            <p:ph idx="1"/>
          </p:nvPr>
        </p:nvSpPr>
        <p:spPr/>
        <p:txBody>
          <a:bodyPr/>
          <a:lstStyle/>
          <a:p>
            <a:r>
              <a:rPr lang="el-GR" dirty="0" smtClean="0"/>
              <a:t>Τα σπερματοζωάρια παράγονται στους όρχεις, κατόπιν ωριμάζουν και αποθηκεύονται στην επιδιδυμίδα και σε περίπτωση ικανού σεξουαλικού ερεθισμού περνούν μέσα από τον προστάτη, ο οποίος με μυϊκούς σπασμούς θα τα εκβάλει μαζί με άλλα υγρά μέσω του πέους (εκσπερμάτωση).</a:t>
            </a:r>
          </a:p>
          <a:p>
            <a:endParaRPr lang="el-GR" dirty="0" smtClean="0"/>
          </a:p>
          <a:p>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smtClean="0">
                <a:solidFill>
                  <a:srgbClr val="7030A0"/>
                </a:solidFill>
              </a:rPr>
              <a:t>Παράγοντες που επηρεάζουν την λειτουργία των όρχεων</a:t>
            </a:r>
            <a:endParaRPr lang="el-GR" b="1" dirty="0">
              <a:solidFill>
                <a:srgbClr val="7030A0"/>
              </a:solidFill>
            </a:endParaRPr>
          </a:p>
        </p:txBody>
      </p:sp>
      <p:sp>
        <p:nvSpPr>
          <p:cNvPr id="3" name="Content Placeholder 2"/>
          <p:cNvSpPr>
            <a:spLocks noGrp="1"/>
          </p:cNvSpPr>
          <p:nvPr>
            <p:ph sz="half" idx="1"/>
          </p:nvPr>
        </p:nvSpPr>
        <p:spPr/>
        <p:txBody>
          <a:bodyPr rtlCol="0">
            <a:normAutofit lnSpcReduction="10000"/>
          </a:bodyPr>
          <a:lstStyle/>
          <a:p>
            <a:pPr marL="571500" indent="-571500" eaLnBrk="1" fontAlgn="auto" hangingPunct="1">
              <a:spcAft>
                <a:spcPts val="0"/>
              </a:spcAft>
              <a:buFont typeface="+mj-lt"/>
              <a:buAutoNum type="romanUcPeriod"/>
              <a:defRPr/>
            </a:pPr>
            <a:r>
              <a:rPr lang="el-GR" dirty="0" smtClean="0">
                <a:solidFill>
                  <a:schemeClr val="accent1">
                    <a:lumMod val="75000"/>
                  </a:schemeClr>
                </a:solidFill>
              </a:rPr>
              <a:t>Η ηλικία </a:t>
            </a:r>
            <a:r>
              <a:rPr lang="el-GR" dirty="0" smtClean="0"/>
              <a:t>–Κατά την εφηβεία τα διάμεσα κύτταρα των όρχεων (κύτταρα </a:t>
            </a:r>
            <a:r>
              <a:rPr lang="en-US" dirty="0" err="1" smtClean="0"/>
              <a:t>Leydig</a:t>
            </a:r>
            <a:r>
              <a:rPr lang="en-US" dirty="0" smtClean="0"/>
              <a:t>)</a:t>
            </a:r>
            <a:r>
              <a:rPr lang="el-GR" dirty="0" smtClean="0"/>
              <a:t> αυξάνονται σε αριθμό και αρχίζουν να παράγουν τεστοστερόνη.                           Η ορμόνη αυτή είναι υπεύθυνη για τα δευτερεύοντα φυλετικά χαρακτηριστικά .</a:t>
            </a:r>
            <a:endParaRPr lang="el-GR" dirty="0"/>
          </a:p>
        </p:txBody>
      </p:sp>
      <p:sp>
        <p:nvSpPr>
          <p:cNvPr id="4" name="Content Placeholder 3"/>
          <p:cNvSpPr>
            <a:spLocks noGrp="1"/>
          </p:cNvSpPr>
          <p:nvPr>
            <p:ph sz="half" idx="2"/>
          </p:nvPr>
        </p:nvSpPr>
        <p:spPr/>
        <p:txBody>
          <a:bodyPr rtlCol="0">
            <a:normAutofit lnSpcReduction="10000"/>
          </a:bodyPr>
          <a:lstStyle/>
          <a:p>
            <a:pPr marL="571500" indent="-571500" eaLnBrk="1" fontAlgn="auto" hangingPunct="1">
              <a:spcAft>
                <a:spcPts val="0"/>
              </a:spcAft>
              <a:buFont typeface="Arial" pitchFamily="34" charset="0"/>
              <a:buNone/>
              <a:defRPr/>
            </a:pPr>
            <a:r>
              <a:rPr lang="el-GR" dirty="0" smtClean="0">
                <a:solidFill>
                  <a:srgbClr val="00B050"/>
                </a:solidFill>
              </a:rPr>
              <a:t>ΙΙ.</a:t>
            </a:r>
            <a:r>
              <a:rPr lang="en-US" dirty="0" smtClean="0">
                <a:solidFill>
                  <a:srgbClr val="00B050"/>
                </a:solidFill>
              </a:rPr>
              <a:t> </a:t>
            </a:r>
            <a:r>
              <a:rPr lang="el-GR" dirty="0" smtClean="0">
                <a:solidFill>
                  <a:srgbClr val="00B050"/>
                </a:solidFill>
              </a:rPr>
              <a:t>Η κακή διατροφή</a:t>
            </a:r>
          </a:p>
          <a:p>
            <a:pPr marL="571500" indent="-571500" eaLnBrk="1" fontAlgn="auto" hangingPunct="1">
              <a:spcAft>
                <a:spcPts val="0"/>
              </a:spcAft>
              <a:buFont typeface="Arial" pitchFamily="34" charset="0"/>
              <a:buNone/>
              <a:defRPr/>
            </a:pPr>
            <a:r>
              <a:rPr lang="el-GR" dirty="0" smtClean="0">
                <a:solidFill>
                  <a:schemeClr val="accent5">
                    <a:lumMod val="60000"/>
                    <a:lumOff val="40000"/>
                  </a:schemeClr>
                </a:solidFill>
              </a:rPr>
              <a:t>ΙΙΙ.</a:t>
            </a:r>
            <a:r>
              <a:rPr lang="en-US" dirty="0" smtClean="0">
                <a:solidFill>
                  <a:schemeClr val="accent5">
                    <a:lumMod val="60000"/>
                    <a:lumOff val="40000"/>
                  </a:schemeClr>
                </a:solidFill>
              </a:rPr>
              <a:t> </a:t>
            </a:r>
            <a:r>
              <a:rPr lang="el-GR" dirty="0" smtClean="0">
                <a:solidFill>
                  <a:schemeClr val="accent5">
                    <a:lumMod val="60000"/>
                    <a:lumOff val="40000"/>
                  </a:schemeClr>
                </a:solidFill>
              </a:rPr>
              <a:t>Ο αλκοολισμός</a:t>
            </a:r>
          </a:p>
          <a:p>
            <a:pPr marL="571500" indent="-571500" eaLnBrk="1" fontAlgn="auto" hangingPunct="1">
              <a:spcAft>
                <a:spcPts val="0"/>
              </a:spcAft>
              <a:buFont typeface="Arial" pitchFamily="34" charset="0"/>
              <a:buNone/>
              <a:defRPr/>
            </a:pPr>
            <a:r>
              <a:rPr lang="el-GR" dirty="0" smtClean="0">
                <a:solidFill>
                  <a:schemeClr val="accent4">
                    <a:lumMod val="60000"/>
                    <a:lumOff val="40000"/>
                  </a:schemeClr>
                </a:solidFill>
              </a:rPr>
              <a:t>Ι</a:t>
            </a:r>
            <a:r>
              <a:rPr lang="en-US" dirty="0" smtClean="0">
                <a:solidFill>
                  <a:schemeClr val="accent4">
                    <a:lumMod val="60000"/>
                    <a:lumOff val="40000"/>
                  </a:schemeClr>
                </a:solidFill>
              </a:rPr>
              <a:t>V. H </a:t>
            </a:r>
            <a:r>
              <a:rPr lang="el-GR" dirty="0" smtClean="0">
                <a:solidFill>
                  <a:schemeClr val="accent4">
                    <a:lumMod val="60000"/>
                    <a:lumOff val="40000"/>
                  </a:schemeClr>
                </a:solidFill>
              </a:rPr>
              <a:t>επίδραση φαρμάκων.</a:t>
            </a:r>
          </a:p>
          <a:p>
            <a:pPr marL="571500" indent="-571500" eaLnBrk="1" fontAlgn="auto" hangingPunct="1">
              <a:spcAft>
                <a:spcPts val="0"/>
              </a:spcAft>
              <a:buFont typeface="Arial" pitchFamily="34" charset="0"/>
              <a:buNone/>
              <a:defRPr/>
            </a:pPr>
            <a:r>
              <a:rPr lang="en-US" dirty="0" smtClean="0">
                <a:solidFill>
                  <a:srgbClr val="FFC000"/>
                </a:solidFill>
              </a:rPr>
              <a:t>V.</a:t>
            </a:r>
            <a:r>
              <a:rPr lang="el-GR" dirty="0" smtClean="0">
                <a:solidFill>
                  <a:srgbClr val="FFC000"/>
                </a:solidFill>
              </a:rPr>
              <a:t> Το κάπνισμα</a:t>
            </a:r>
          </a:p>
          <a:p>
            <a:pPr marL="571500" indent="-571500" eaLnBrk="1" fontAlgn="auto" hangingPunct="1">
              <a:spcAft>
                <a:spcPts val="0"/>
              </a:spcAft>
              <a:buFont typeface="Arial" pitchFamily="34" charset="0"/>
              <a:buNone/>
              <a:defRPr/>
            </a:pPr>
            <a:r>
              <a:rPr lang="en-US" dirty="0" smtClean="0">
                <a:solidFill>
                  <a:srgbClr val="FF0000"/>
                </a:solidFill>
              </a:rPr>
              <a:t>VI. </a:t>
            </a:r>
            <a:r>
              <a:rPr lang="el-GR" dirty="0" smtClean="0">
                <a:solidFill>
                  <a:srgbClr val="FF0000"/>
                </a:solidFill>
              </a:rPr>
              <a:t>Ναρκωτικά </a:t>
            </a:r>
          </a:p>
          <a:p>
            <a:pPr marL="571500" indent="-571500" eaLnBrk="1" fontAlgn="auto" hangingPunct="1">
              <a:spcAft>
                <a:spcPts val="0"/>
              </a:spcAft>
              <a:buFont typeface="Arial" pitchFamily="34" charset="0"/>
              <a:buNone/>
              <a:defRPr/>
            </a:pPr>
            <a:r>
              <a:rPr lang="en-US" dirty="0" smtClean="0">
                <a:solidFill>
                  <a:srgbClr val="002060"/>
                </a:solidFill>
              </a:rPr>
              <a:t>VII. </a:t>
            </a:r>
            <a:r>
              <a:rPr lang="el-GR" dirty="0" smtClean="0">
                <a:solidFill>
                  <a:srgbClr val="002060"/>
                </a:solidFill>
              </a:rPr>
              <a:t>Αναβολικά </a:t>
            </a:r>
          </a:p>
          <a:p>
            <a:pPr marL="571500" indent="-571500" eaLnBrk="1" fontAlgn="auto" hangingPunct="1">
              <a:spcAft>
                <a:spcPts val="0"/>
              </a:spcAft>
              <a:buFont typeface="Arial" pitchFamily="34" charset="0"/>
              <a:buNone/>
              <a:defRPr/>
            </a:pPr>
            <a:r>
              <a:rPr lang="en-US" dirty="0" smtClean="0">
                <a:solidFill>
                  <a:srgbClr val="8C65B3"/>
                </a:solidFill>
              </a:rPr>
              <a:t>VIII</a:t>
            </a:r>
            <a:r>
              <a:rPr lang="el-GR" dirty="0" smtClean="0">
                <a:solidFill>
                  <a:srgbClr val="8C65B3"/>
                </a:solidFill>
              </a:rPr>
              <a:t>.</a:t>
            </a:r>
            <a:r>
              <a:rPr lang="en-US" dirty="0" smtClean="0">
                <a:solidFill>
                  <a:srgbClr val="8C65B3"/>
                </a:solidFill>
              </a:rPr>
              <a:t> </a:t>
            </a:r>
            <a:r>
              <a:rPr lang="el-GR" dirty="0" smtClean="0">
                <a:solidFill>
                  <a:srgbClr val="8C65B3"/>
                </a:solidFill>
              </a:rPr>
              <a:t>Χημικές  ουσίες όπως τα παρασιτοκτόνα και τα εντομοκτόνα.</a:t>
            </a:r>
            <a:endParaRPr lang="el-GR" dirty="0">
              <a:solidFill>
                <a:srgbClr val="8C65B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l-GR" smtClean="0">
                <a:solidFill>
                  <a:srgbClr val="C00000"/>
                </a:solidFill>
              </a:rPr>
              <a:t>Εκφορητική οδός του σπέρματος</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Arial" pitchFamily="34" charset="0"/>
              <a:buChar char="•"/>
              <a:defRPr/>
            </a:pPr>
            <a:r>
              <a:rPr lang="el-GR" sz="2400" dirty="0" smtClean="0"/>
              <a:t>Η εκφορητική οδός του σπέρματος περιλαμβάνει :</a:t>
            </a:r>
          </a:p>
          <a:p>
            <a:pPr marL="457200" indent="-457200" eaLnBrk="1" fontAlgn="auto" hangingPunct="1">
              <a:spcAft>
                <a:spcPts val="0"/>
              </a:spcAft>
              <a:buFont typeface="+mj-lt"/>
              <a:buAutoNum type="alphaLcParenR"/>
              <a:defRPr/>
            </a:pPr>
            <a:r>
              <a:rPr lang="el-GR" sz="2400" dirty="0" smtClean="0">
                <a:solidFill>
                  <a:srgbClr val="7030A0"/>
                </a:solidFill>
              </a:rPr>
              <a:t>Την επιδιδυμίδα</a:t>
            </a:r>
          </a:p>
          <a:p>
            <a:pPr marL="457200" indent="-457200" eaLnBrk="1" fontAlgn="auto" hangingPunct="1">
              <a:spcAft>
                <a:spcPts val="0"/>
              </a:spcAft>
              <a:buFont typeface="+mj-lt"/>
              <a:buAutoNum type="alphaLcParenR"/>
              <a:defRPr/>
            </a:pPr>
            <a:r>
              <a:rPr lang="el-GR" sz="2400" dirty="0" smtClean="0">
                <a:solidFill>
                  <a:srgbClr val="7030A0"/>
                </a:solidFill>
              </a:rPr>
              <a:t>Τον σπερματικό πόρο, σωλήνα μήκους 40</a:t>
            </a:r>
            <a:r>
              <a:rPr lang="en-US" sz="2400" dirty="0" smtClean="0">
                <a:solidFill>
                  <a:srgbClr val="7030A0"/>
                </a:solidFill>
              </a:rPr>
              <a:t>cm</a:t>
            </a:r>
            <a:r>
              <a:rPr lang="el-GR" sz="2400" dirty="0" smtClean="0">
                <a:solidFill>
                  <a:srgbClr val="7030A0"/>
                </a:solidFill>
              </a:rPr>
              <a:t>.</a:t>
            </a:r>
          </a:p>
          <a:p>
            <a:pPr marL="457200" indent="-457200" eaLnBrk="1" fontAlgn="auto" hangingPunct="1">
              <a:spcAft>
                <a:spcPts val="0"/>
              </a:spcAft>
              <a:buFont typeface="+mj-lt"/>
              <a:buAutoNum type="alphaLcParenR"/>
              <a:defRPr/>
            </a:pPr>
            <a:r>
              <a:rPr lang="el-GR" sz="2400" dirty="0" smtClean="0">
                <a:solidFill>
                  <a:srgbClr val="7030A0"/>
                </a:solidFill>
              </a:rPr>
              <a:t>Την σπερματική λήκυθο</a:t>
            </a:r>
          </a:p>
          <a:p>
            <a:pPr marL="457200" indent="-457200" eaLnBrk="1" fontAlgn="auto" hangingPunct="1">
              <a:spcAft>
                <a:spcPts val="0"/>
              </a:spcAft>
              <a:buFont typeface="+mj-lt"/>
              <a:buAutoNum type="alphaLcParenR"/>
              <a:defRPr/>
            </a:pPr>
            <a:r>
              <a:rPr lang="el-GR" sz="2400" dirty="0" smtClean="0">
                <a:solidFill>
                  <a:srgbClr val="7030A0"/>
                </a:solidFill>
              </a:rPr>
              <a:t>Την σπερματοδόχο κύστη</a:t>
            </a:r>
          </a:p>
          <a:p>
            <a:pPr marL="457200" indent="-457200" eaLnBrk="1" fontAlgn="auto" hangingPunct="1">
              <a:spcAft>
                <a:spcPts val="0"/>
              </a:spcAft>
              <a:buFont typeface="+mj-lt"/>
              <a:buAutoNum type="alphaLcParenR"/>
              <a:defRPr/>
            </a:pPr>
            <a:r>
              <a:rPr lang="el-GR" sz="2400" dirty="0" smtClean="0">
                <a:solidFill>
                  <a:srgbClr val="7030A0"/>
                </a:solidFill>
              </a:rPr>
              <a:t>Τον προστάτη(αδένας)</a:t>
            </a:r>
          </a:p>
          <a:p>
            <a:pPr marL="457200" indent="-457200" eaLnBrk="1" fontAlgn="auto" hangingPunct="1">
              <a:spcAft>
                <a:spcPts val="0"/>
              </a:spcAft>
              <a:buFont typeface="+mj-lt"/>
              <a:buAutoNum type="alphaLcParenR"/>
              <a:defRPr/>
            </a:pPr>
            <a:r>
              <a:rPr lang="el-GR" sz="2400" dirty="0" smtClean="0">
                <a:solidFill>
                  <a:srgbClr val="7030A0"/>
                </a:solidFill>
              </a:rPr>
              <a:t>Την ουρήθρα.</a:t>
            </a:r>
            <a:endParaRPr lang="el-GR" sz="2400" dirty="0">
              <a:solidFill>
                <a:srgbClr val="7030A0"/>
              </a:solidFill>
            </a:endParaRPr>
          </a:p>
        </p:txBody>
      </p:sp>
      <p:sp>
        <p:nvSpPr>
          <p:cNvPr id="4" name="Content Placeholder 3"/>
          <p:cNvSpPr>
            <a:spLocks noGrp="1"/>
          </p:cNvSpPr>
          <p:nvPr>
            <p:ph sz="half" idx="2"/>
          </p:nvPr>
        </p:nvSpPr>
        <p:spPr/>
        <p:txBody>
          <a:bodyPr rtlCol="0">
            <a:normAutofit lnSpcReduction="10000"/>
          </a:bodyPr>
          <a:lstStyle/>
          <a:p>
            <a:pPr eaLnBrk="1" fontAlgn="auto" hangingPunct="1">
              <a:spcAft>
                <a:spcPts val="0"/>
              </a:spcAft>
              <a:buFont typeface="Wingdings" pitchFamily="2" charset="2"/>
              <a:buChar char="v"/>
              <a:defRPr/>
            </a:pPr>
            <a:r>
              <a:rPr lang="el-GR" sz="2400" dirty="0" smtClean="0"/>
              <a:t>Το άκρο του σπερματικού πόρου ονομάζεται </a:t>
            </a:r>
            <a:r>
              <a:rPr lang="el-GR" sz="2400" dirty="0" smtClean="0">
                <a:solidFill>
                  <a:srgbClr val="FF0000"/>
                </a:solidFill>
              </a:rPr>
              <a:t>σπερματική λήκυθος.</a:t>
            </a:r>
          </a:p>
          <a:p>
            <a:pPr eaLnBrk="1" fontAlgn="auto" hangingPunct="1">
              <a:spcAft>
                <a:spcPts val="0"/>
              </a:spcAft>
              <a:buFont typeface="Wingdings" pitchFamily="2" charset="2"/>
              <a:buChar char="v"/>
              <a:defRPr/>
            </a:pPr>
            <a:r>
              <a:rPr lang="el-GR" sz="2400" dirty="0" smtClean="0"/>
              <a:t>Στη σπερματική λήκυθο εκβάλουν οι σπερματοδόχες κύστεις .</a:t>
            </a:r>
          </a:p>
          <a:p>
            <a:pPr eaLnBrk="1" fontAlgn="auto" hangingPunct="1">
              <a:spcAft>
                <a:spcPts val="0"/>
              </a:spcAft>
              <a:buFont typeface="Wingdings" pitchFamily="2" charset="2"/>
              <a:buChar char="v"/>
              <a:defRPr/>
            </a:pPr>
            <a:r>
              <a:rPr lang="el-GR" sz="2400" dirty="0" smtClean="0"/>
              <a:t>Οι σπερματοδόχες κύστεις έχουν σωληνοειδή μορφή και χωρητικότητα 5</a:t>
            </a:r>
            <a:r>
              <a:rPr lang="en-US" sz="2400" dirty="0" smtClean="0"/>
              <a:t>ml</a:t>
            </a:r>
            <a:r>
              <a:rPr lang="el-GR" sz="2400" dirty="0" smtClean="0"/>
              <a:t>.Το 70% του υγρού του σπέρματος προέρχεται από εκκρίσεις τους.</a:t>
            </a:r>
            <a:endParaRPr lang="el-G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l-GR" smtClean="0">
                <a:solidFill>
                  <a:srgbClr val="7030A0"/>
                </a:solidFill>
              </a:rPr>
              <a:t>Αναπαραγωγή </a:t>
            </a:r>
          </a:p>
        </p:txBody>
      </p:sp>
      <p:sp>
        <p:nvSpPr>
          <p:cNvPr id="3075" name="Content Placeholder 2"/>
          <p:cNvSpPr>
            <a:spLocks noGrp="1"/>
          </p:cNvSpPr>
          <p:nvPr>
            <p:ph sz="half" idx="1"/>
          </p:nvPr>
        </p:nvSpPr>
        <p:spPr>
          <a:xfrm>
            <a:off x="468313" y="1484313"/>
            <a:ext cx="4038600" cy="4525962"/>
          </a:xfrm>
        </p:spPr>
        <p:txBody>
          <a:bodyPr/>
          <a:lstStyle/>
          <a:p>
            <a:pPr eaLnBrk="1" hangingPunct="1"/>
            <a:r>
              <a:rPr lang="el-GR" sz="2400" smtClean="0"/>
              <a:t>Ο άνθρωπος αναπαράγεται με </a:t>
            </a:r>
            <a:r>
              <a:rPr lang="el-GR" sz="2400" smtClean="0">
                <a:solidFill>
                  <a:srgbClr val="C00000"/>
                </a:solidFill>
              </a:rPr>
              <a:t>αμφιγονική αναπαραγωγή. </a:t>
            </a:r>
          </a:p>
          <a:p>
            <a:pPr eaLnBrk="1" hangingPunct="1"/>
            <a:r>
              <a:rPr lang="el-GR" sz="2400" smtClean="0"/>
              <a:t>Δύο γαμετικά κύτταρα ,το </a:t>
            </a:r>
            <a:r>
              <a:rPr lang="el-GR" sz="2400" smtClean="0">
                <a:solidFill>
                  <a:srgbClr val="C00000"/>
                </a:solidFill>
              </a:rPr>
              <a:t>ωάριο</a:t>
            </a:r>
            <a:r>
              <a:rPr lang="el-GR" sz="2400" smtClean="0"/>
              <a:t> (θηλυκό) και το </a:t>
            </a:r>
            <a:r>
              <a:rPr lang="el-GR" sz="2400" smtClean="0">
                <a:solidFill>
                  <a:srgbClr val="C00000"/>
                </a:solidFill>
              </a:rPr>
              <a:t>σπερματοζωάριο </a:t>
            </a:r>
            <a:r>
              <a:rPr lang="el-GR" sz="2400" smtClean="0"/>
              <a:t>(αρσενικό) συνενώνονται στην διαδικασία της γονιμοποίησης ,οπότε προκύπτει το </a:t>
            </a:r>
            <a:r>
              <a:rPr lang="el-GR" sz="2400" smtClean="0">
                <a:solidFill>
                  <a:srgbClr val="C00000"/>
                </a:solidFill>
              </a:rPr>
              <a:t>ζυγωτό κύτταρο. </a:t>
            </a:r>
          </a:p>
        </p:txBody>
      </p:sp>
      <p:pic>
        <p:nvPicPr>
          <p:cNvPr id="3076" name="Content Placeholder 4"/>
          <p:cNvPicPr>
            <a:picLocks noGrp="1" noChangeAspect="1" noChangeArrowheads="1"/>
          </p:cNvPicPr>
          <p:nvPr>
            <p:ph sz="half" idx="2"/>
          </p:nvPr>
        </p:nvPicPr>
        <p:blipFill>
          <a:blip r:embed="rId2"/>
          <a:srcRect/>
          <a:stretch>
            <a:fillRect/>
          </a:stretch>
        </p:blipFill>
        <p:spPr>
          <a:xfrm>
            <a:off x="4787900" y="1773238"/>
            <a:ext cx="3533775" cy="2362200"/>
          </a:xfrm>
        </p:spPr>
      </p:pic>
      <p:pic>
        <p:nvPicPr>
          <p:cNvPr id="3077" name="Picture 2"/>
          <p:cNvPicPr>
            <a:picLocks noChangeAspect="1" noChangeArrowheads="1"/>
          </p:cNvPicPr>
          <p:nvPr/>
        </p:nvPicPr>
        <p:blipFill>
          <a:blip r:embed="rId3"/>
          <a:srcRect/>
          <a:stretch>
            <a:fillRect/>
          </a:stretch>
        </p:blipFill>
        <p:spPr bwMode="auto">
          <a:xfrm>
            <a:off x="5292725" y="4365625"/>
            <a:ext cx="22098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Ανατομία αντρικού αναπαραγωγικού συστήματος</a:t>
            </a:r>
            <a:endParaRPr lang="el-GR" dirty="0"/>
          </a:p>
        </p:txBody>
      </p:sp>
      <p:pic>
        <p:nvPicPr>
          <p:cNvPr id="4" name="3 - Θέση περιεχομένου" descr="http://upload.wikimedia.org/wikipedia/commons/thumb/2/2e/Male_reproductive_system_lateral_nolabel.png/180px-Male_reproductive_system_lateral_nolabel.png">
            <a:hlinkClick r:id="rId2"/>
          </p:cNvPr>
          <p:cNvPicPr>
            <a:picLocks noGrp="1"/>
          </p:cNvPicPr>
          <p:nvPr>
            <p:ph idx="1"/>
          </p:nvPr>
        </p:nvPicPr>
        <p:blipFill>
          <a:blip r:embed="rId3" cstate="print"/>
          <a:srcRect/>
          <a:stretch>
            <a:fillRect/>
          </a:stretch>
        </p:blipFill>
        <p:spPr bwMode="auto">
          <a:xfrm>
            <a:off x="714348" y="2000240"/>
            <a:ext cx="4286394" cy="4508644"/>
          </a:xfrm>
          <a:prstGeom prst="rect">
            <a:avLst/>
          </a:prstGeom>
          <a:noFill/>
          <a:ln w="9525">
            <a:noFill/>
            <a:miter lim="800000"/>
            <a:headEnd/>
            <a:tailEnd/>
          </a:ln>
        </p:spPr>
      </p:pic>
      <p:sp>
        <p:nvSpPr>
          <p:cNvPr id="5" name="4 - Ορθογώνιο"/>
          <p:cNvSpPr/>
          <p:nvPr/>
        </p:nvSpPr>
        <p:spPr>
          <a:xfrm>
            <a:off x="5857884" y="1714488"/>
            <a:ext cx="3286116" cy="3416320"/>
          </a:xfrm>
          <a:prstGeom prst="rect">
            <a:avLst/>
          </a:prstGeom>
        </p:spPr>
        <p:txBody>
          <a:bodyPr wrap="square">
            <a:spAutoFit/>
          </a:bodyPr>
          <a:lstStyle/>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7. Έξω στόμιο ουρήθρας</a:t>
            </a:r>
            <a:br>
              <a:rPr lang="el-GR" dirty="0"/>
            </a:br>
            <a:r>
              <a:rPr lang="el-GR" dirty="0"/>
              <a:t>10. Σπερματοδόχος κύστη</a:t>
            </a:r>
            <a:br>
              <a:rPr lang="el-GR" dirty="0"/>
            </a:br>
            <a:r>
              <a:rPr lang="el-GR" dirty="0"/>
              <a:t>12. </a:t>
            </a:r>
            <a:r>
              <a:rPr lang="el-GR" dirty="0" smtClean="0"/>
              <a:t>Προστάτης</a:t>
            </a:r>
            <a:endParaRPr lang="en-US" dirty="0" smtClean="0"/>
          </a:p>
          <a:p>
            <a:r>
              <a:rPr lang="el-GR" dirty="0" smtClean="0"/>
              <a:t>15</a:t>
            </a:r>
            <a:r>
              <a:rPr lang="el-GR" dirty="0"/>
              <a:t>. Σπερματικός πόρος</a:t>
            </a:r>
            <a:br>
              <a:rPr lang="el-GR" dirty="0"/>
            </a:br>
            <a:r>
              <a:rPr lang="el-GR" b="1" dirty="0"/>
              <a:t>16. Επιδιδυμίδα</a:t>
            </a:r>
            <a:r>
              <a:rPr lang="el-GR" dirty="0"/>
              <a:t/>
            </a:r>
            <a:br>
              <a:rPr lang="el-GR" dirty="0"/>
            </a:br>
            <a:endParaRPr lang="el-GR" dirty="0"/>
          </a:p>
        </p:txBody>
      </p:sp>
      <p:sp>
        <p:nvSpPr>
          <p:cNvPr id="8" name="7 - Βέλος προς τα κάτω"/>
          <p:cNvSpPr/>
          <p:nvPr/>
        </p:nvSpPr>
        <p:spPr>
          <a:xfrm>
            <a:off x="2071670" y="478632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mph" presetSubtype="0" fill="hold" grpId="1" nodeType="clickEffect">
                                  <p:stCondLst>
                                    <p:cond delay="0"/>
                                  </p:stCondLst>
                                  <p:childTnLst>
                                    <p:animClr clrSpc="rgb" dir="cw">
                                      <p:cBhvr override="childStyle">
                                        <p:cTn id="29" dur="1900" fill="hold">
                                          <p:stCondLst>
                                            <p:cond delay="100"/>
                                          </p:stCondLst>
                                        </p:cTn>
                                        <p:tgtEl>
                                          <p:spTgt spid="8"/>
                                        </p:tgtEl>
                                        <p:attrNameLst>
                                          <p:attrName>style.color</p:attrName>
                                        </p:attrNameLst>
                                      </p:cBhvr>
                                      <p:to>
                                        <a:schemeClr val="accent2"/>
                                      </p:to>
                                    </p:animClr>
                                    <p:animClr clrSpc="rgb" dir="cw">
                                      <p:cBhvr>
                                        <p:cTn id="30" dur="1900" fill="hold">
                                          <p:stCondLst>
                                            <p:cond delay="100"/>
                                          </p:stCondLst>
                                        </p:cTn>
                                        <p:tgtEl>
                                          <p:spTgt spid="8"/>
                                        </p:tgtEl>
                                        <p:attrNameLst>
                                          <p:attrName>fillColor</p:attrName>
                                        </p:attrNameLst>
                                      </p:cBhvr>
                                      <p:to>
                                        <a:schemeClr val="accent2"/>
                                      </p:to>
                                    </p:animClr>
                                    <p:set>
                                      <p:cBhvr>
                                        <p:cTn id="31" dur="1900" fill="hold">
                                          <p:stCondLst>
                                            <p:cond delay="100"/>
                                          </p:stCondLst>
                                        </p:cTn>
                                        <p:tgtEl>
                                          <p:spTgt spid="8"/>
                                        </p:tgtEl>
                                        <p:attrNameLst>
                                          <p:attrName>fill.type</p:attrName>
                                        </p:attrNameLst>
                                      </p:cBhvr>
                                      <p:to>
                                        <p:strVal val="solid"/>
                                      </p:to>
                                    </p:set>
                                    <p:set>
                                      <p:cBhvr>
                                        <p:cTn id="32" dur="1900" fill="hold">
                                          <p:stCondLst>
                                            <p:cond delay="100"/>
                                          </p:stCondLst>
                                        </p:cTn>
                                        <p:tgtEl>
                                          <p:spTgt spid="8"/>
                                        </p:tgtEl>
                                        <p:attrNameLst>
                                          <p:attrName>fill.on</p:attrName>
                                        </p:attrNameLst>
                                      </p:cBhvr>
                                      <p:to>
                                        <p:strVal val="true"/>
                                      </p:to>
                                    </p:set>
                                    <p:animScale>
                                      <p:cBhvr>
                                        <p:cTn id="33" dur="200" fill="hold">
                                          <p:stCondLst>
                                            <p:cond delay="0"/>
                                          </p:stCondLst>
                                        </p:cTn>
                                        <p:tgtEl>
                                          <p:spTgt spid="8"/>
                                        </p:tgtEl>
                                      </p:cBhvr>
                                      <p:from x="100000" y="100000"/>
                                      <p:to x="100000" y="5000"/>
                                    </p:animScale>
                                    <p:animScale>
                                      <p:cBhvr>
                                        <p:cTn id="34" dur="200" fill="hold">
                                          <p:stCondLst>
                                            <p:cond delay="200"/>
                                          </p:stCondLst>
                                        </p:cTn>
                                        <p:tgtEl>
                                          <p:spTgt spid="8"/>
                                        </p:tgtEl>
                                      </p:cBhvr>
                                      <p:from x="100000" y="5000"/>
                                      <p:to x="120000" y="150000"/>
                                    </p:animScale>
                                    <p:animScale>
                                      <p:cBhvr>
                                        <p:cTn id="35" dur="600" fill="hold">
                                          <p:stCondLst>
                                            <p:cond delay="1400"/>
                                          </p:stCondLst>
                                        </p:cTn>
                                        <p:tgtEl>
                                          <p:spTgt spid="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260350"/>
            <a:ext cx="8229600" cy="1143000"/>
          </a:xfrm>
        </p:spPr>
        <p:txBody>
          <a:bodyPr/>
          <a:lstStyle/>
          <a:p>
            <a:pPr eaLnBrk="1" hangingPunct="1"/>
            <a:r>
              <a:rPr lang="el-GR" smtClean="0"/>
              <a:t>Προστάτης –Ο ανδρικός αδένας.</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Wingdings" pitchFamily="2" charset="2"/>
              <a:buChar char="Ø"/>
              <a:defRPr/>
            </a:pPr>
            <a:r>
              <a:rPr lang="el-GR" sz="2000" dirty="0" smtClean="0"/>
              <a:t>Είναι </a:t>
            </a:r>
            <a:r>
              <a:rPr lang="el-GR" sz="2000" dirty="0" smtClean="0">
                <a:solidFill>
                  <a:srgbClr val="C00000"/>
                </a:solidFill>
              </a:rPr>
              <a:t>αδένας </a:t>
            </a:r>
            <a:r>
              <a:rPr lang="el-GR" sz="2000" dirty="0" smtClean="0"/>
              <a:t>που υπάρχει μόνο στο γεννητικό  σύστημα των ανδρών.</a:t>
            </a:r>
          </a:p>
          <a:p>
            <a:pPr eaLnBrk="1" fontAlgn="auto" hangingPunct="1">
              <a:spcAft>
                <a:spcPts val="0"/>
              </a:spcAft>
              <a:buFont typeface="Wingdings" pitchFamily="2" charset="2"/>
              <a:buChar char="Ø"/>
              <a:defRPr/>
            </a:pPr>
            <a:r>
              <a:rPr lang="el-GR" sz="2000" dirty="0" smtClean="0"/>
              <a:t>Αποτελείται από πολλούς σωληνοκυψελοειδείς αδένες, που εκβάλλουν στην ουρήθρα.</a:t>
            </a:r>
          </a:p>
          <a:p>
            <a:pPr eaLnBrk="1" fontAlgn="auto" hangingPunct="1">
              <a:spcAft>
                <a:spcPts val="0"/>
              </a:spcAft>
              <a:buFont typeface="Wingdings" pitchFamily="2" charset="2"/>
              <a:buChar char="Ø"/>
              <a:defRPr/>
            </a:pPr>
            <a:r>
              <a:rPr lang="el-GR" sz="2000" dirty="0" smtClean="0">
                <a:solidFill>
                  <a:srgbClr val="7030A0"/>
                </a:solidFill>
              </a:rPr>
              <a:t>Το προστατικό υγρό αποτελεί  το 30% του σπερματικού υγρού και περιέχει πρωτεολυτικά ένζυμα.</a:t>
            </a:r>
          </a:p>
          <a:p>
            <a:pPr eaLnBrk="1" fontAlgn="auto" hangingPunct="1">
              <a:spcAft>
                <a:spcPts val="0"/>
              </a:spcAft>
              <a:buFont typeface="Wingdings" pitchFamily="2" charset="2"/>
              <a:buChar char="Ø"/>
              <a:defRPr/>
            </a:pPr>
            <a:r>
              <a:rPr lang="el-GR" sz="2000" dirty="0" smtClean="0"/>
              <a:t>Τα πρωτεολυτικά ένζυμα του προστατικού υγρού είναι απαραίτητα στη </a:t>
            </a:r>
            <a:r>
              <a:rPr lang="el-GR" sz="2000" dirty="0" smtClean="0">
                <a:solidFill>
                  <a:srgbClr val="C00000"/>
                </a:solidFill>
              </a:rPr>
              <a:t>ρευστοποίηση του σπέρματος </a:t>
            </a:r>
            <a:r>
              <a:rPr lang="el-GR" sz="2000" dirty="0" smtClean="0"/>
              <a:t>κατά την εκσπερμάτωση.</a:t>
            </a:r>
          </a:p>
          <a:p>
            <a:pPr eaLnBrk="1" fontAlgn="auto" hangingPunct="1">
              <a:spcAft>
                <a:spcPts val="0"/>
              </a:spcAft>
              <a:buFont typeface="Wingdings" pitchFamily="2" charset="2"/>
              <a:buChar char="Ø"/>
              <a:defRPr/>
            </a:pPr>
            <a:endParaRPr lang="el-GR" sz="2000" dirty="0"/>
          </a:p>
        </p:txBody>
      </p:sp>
      <p:pic>
        <p:nvPicPr>
          <p:cNvPr id="24580" name="Picture 2"/>
          <p:cNvPicPr>
            <a:picLocks noGrp="1" noChangeAspect="1" noChangeArrowheads="1"/>
          </p:cNvPicPr>
          <p:nvPr>
            <p:ph sz="half" idx="2"/>
          </p:nvPr>
        </p:nvPicPr>
        <p:blipFill>
          <a:blip r:embed="rId3"/>
          <a:srcRect/>
          <a:stretch>
            <a:fillRect/>
          </a:stretch>
        </p:blipFill>
        <p:spPr>
          <a:xfrm>
            <a:off x="5762625" y="2601913"/>
            <a:ext cx="1809750" cy="252412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Προστάτης</a:t>
            </a:r>
            <a:endParaRPr lang="el-GR" dirty="0">
              <a:solidFill>
                <a:schemeClr val="bg2">
                  <a:lumMod val="50000"/>
                </a:schemeClr>
              </a:solidFill>
            </a:endParaRPr>
          </a:p>
        </p:txBody>
      </p:sp>
      <p:sp>
        <p:nvSpPr>
          <p:cNvPr id="3" name="2 - Θέση περιεχομένου"/>
          <p:cNvSpPr>
            <a:spLocks noGrp="1"/>
          </p:cNvSpPr>
          <p:nvPr>
            <p:ph idx="1"/>
          </p:nvPr>
        </p:nvSpPr>
        <p:spPr/>
        <p:txBody>
          <a:bodyPr/>
          <a:lstStyle/>
          <a:p>
            <a:r>
              <a:rPr lang="en-GB" dirty="0" smtClean="0">
                <a:latin typeface="Times New Roman" pitchFamily="18" charset="0"/>
                <a:cs typeface="Times New Roman" pitchFamily="18" charset="0"/>
              </a:rPr>
              <a:t>Ο </a:t>
            </a:r>
            <a:r>
              <a:rPr lang="en-GB" dirty="0" err="1" smtClean="0">
                <a:latin typeface="Times New Roman" pitchFamily="18" charset="0"/>
                <a:cs typeface="Times New Roman" pitchFamily="18" charset="0"/>
              </a:rPr>
              <a:t>προστάτης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είναι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ένας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μικρός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αδένας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περίπου</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στο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μέγεθος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ενός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καρυδιού</a:t>
            </a:r>
            <a:r>
              <a:rPr lang="en-GB" dirty="0" smtClean="0">
                <a:latin typeface="Times New Roman" pitchFamily="18" charset="0"/>
                <a:cs typeface="Times New Roman" pitchFamily="18" charset="0"/>
              </a:rPr>
              <a:t>, ο </a:t>
            </a:r>
            <a:r>
              <a:rPr lang="en-GB" dirty="0" err="1" smtClean="0">
                <a:latin typeface="Times New Roman" pitchFamily="18" charset="0"/>
                <a:cs typeface="Times New Roman" pitchFamily="18" charset="0"/>
              </a:rPr>
              <a:t>οποίος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βρίσκεται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ακριβώς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κάτω</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από</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την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ουροδόχο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κύστη</a:t>
            </a:r>
            <a:r>
              <a:rPr lang="en-GB" dirty="0" smtClean="0">
                <a:latin typeface="Times New Roman" pitchFamily="18" charset="0"/>
                <a:cs typeface="Times New Roman" pitchFamily="18" charset="0"/>
              </a:rPr>
              <a:t>. </a:t>
            </a:r>
          </a:p>
          <a:p>
            <a:r>
              <a:rPr lang="en-GB" dirty="0" smtClean="0">
                <a:latin typeface="Times New Roman" pitchFamily="18" charset="0"/>
                <a:cs typeface="Times New Roman" pitchFamily="18" charset="0"/>
              </a:rPr>
              <a:t>Ο </a:t>
            </a:r>
            <a:r>
              <a:rPr lang="en-GB" dirty="0" err="1" smtClean="0">
                <a:latin typeface="Times New Roman" pitchFamily="18" charset="0"/>
                <a:cs typeface="Times New Roman" pitchFamily="18" charset="0"/>
              </a:rPr>
              <a:t>προστάτης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λειτουργεί</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πιο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πολύ</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σαν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σημείο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διασταύρωσης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επιτρέπει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δηλαδή</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στους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σωλήνες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που</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μεταφέρουν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το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σπέρμα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από</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κάθε</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όρχι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και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σε</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αυτούς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που</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παροχετεύουν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τις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σπερματοδόχους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κύστεις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να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συναντηθούν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και</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μετά</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να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αδειάζουν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το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περιεχόμενο</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τους</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στην</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ουρήθρα</a:t>
            </a:r>
            <a:endParaRPr lang="el-GR"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Ευνουχισμός</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fontScale="92500" lnSpcReduction="20000"/>
          </a:bodyPr>
          <a:lstStyle/>
          <a:p>
            <a:r>
              <a:rPr lang="el-GR" b="1" dirty="0" smtClean="0">
                <a:solidFill>
                  <a:schemeClr val="bg2">
                    <a:lumMod val="50000"/>
                  </a:schemeClr>
                </a:solidFill>
              </a:rPr>
              <a:t>Ευνουχισμός: </a:t>
            </a:r>
            <a:r>
              <a:rPr lang="el-GR" dirty="0" smtClean="0"/>
              <a:t>Η αφαίρεση των όρχεων ήταν πρακτική που σε παλαιότερες κοινωνίες αποσκοπούσε στη δημιουργία πιστών και ακίνδυνων για τις γυναίκες σκλάβων. Σε άλλες περιπτώσεις ο ευνουχισμός αποσκοπούσε στην ταπείνωση κάποιου, αφαιρώντας του τον ανδρισμό του, ή στη διασφάλιση ότι δεν θα αποκτήσει απογόνους, προκειμένου να μην υπάρξει, για παράδειγμα, διεκδικητής σε ένα θρόνο. Τέλος ο ευνουχισμός αποτελεί μια μορφή στείρωσης του άνδρα. Με αυτό το κίνητρο χρησιμοποιήθηκε στα πλαίσια προγραμμάτων ευγονικής ή φυλετικής. Θύματα αυτής της πρακτικής υπήρξαν κυρίως άτομα με αναπηρίες ή διανοητικά ή ψυχολογικά προβλήματα.</a:t>
            </a:r>
          </a:p>
          <a:p>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Πέος</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lnSpcReduction="10000"/>
          </a:bodyPr>
          <a:lstStyle/>
          <a:p>
            <a:r>
              <a:rPr lang="el-GR" b="1" dirty="0" smtClean="0">
                <a:solidFill>
                  <a:schemeClr val="bg2">
                    <a:lumMod val="50000"/>
                  </a:schemeClr>
                </a:solidFill>
              </a:rPr>
              <a:t>Το πέος </a:t>
            </a:r>
            <a:r>
              <a:rPr lang="el-GR" dirty="0" smtClean="0"/>
              <a:t>είναι το ανδρικό εξωτερικό γεννητικό όργανο και αποτελείται από τα δύο </a:t>
            </a:r>
            <a:r>
              <a:rPr lang="el-GR" b="1" dirty="0" smtClean="0"/>
              <a:t>σηραγγώδη σώματα του πέους </a:t>
            </a:r>
            <a:r>
              <a:rPr lang="el-GR" dirty="0" smtClean="0"/>
              <a:t>και από το σηραγγώδες σώμα της </a:t>
            </a:r>
            <a:r>
              <a:rPr lang="el-GR" b="1" dirty="0" smtClean="0"/>
              <a:t>ουρήθρας</a:t>
            </a:r>
            <a:r>
              <a:rPr lang="el-GR" dirty="0" smtClean="0"/>
              <a:t>. Αυτά περιβάλλονται από κοινό δερμάτινο περίβλημα, την πόσθη. Η ουρήθρα καταλήγει σε ένα διογκωμένο άκρο τη </a:t>
            </a:r>
            <a:r>
              <a:rPr lang="el-GR" b="1" dirty="0" smtClean="0"/>
              <a:t>βάλανο       </a:t>
            </a:r>
            <a:r>
              <a:rPr lang="el-GR" dirty="0" smtClean="0"/>
              <a:t>(δηλαδή την κεφαλή του πέους). Η λειτουργία του πέους είναι πολύ σημαντική στην αναπαραγωγή, υποβοηθώντας την εναπόθεση γεννητικού υλικού στον κόλπο της γυναίκας (στύση, είσοδος στον κόλπο και εκσπερμάτωση).</a:t>
            </a:r>
            <a:endParaRPr lang="el-GR"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Ανατομία του πέους</a:t>
            </a:r>
            <a:endParaRPr lang="el-GR" dirty="0"/>
          </a:p>
        </p:txBody>
      </p:sp>
      <p:pic>
        <p:nvPicPr>
          <p:cNvPr id="4" name="3 - Θέση περιεχομένου" descr="http://upload.wikimedia.org/wikipedia/commons/thumb/2/2e/Male_reproductive_system_lateral_nolabel.png/180px-Male_reproductive_system_lateral_nolabel.png">
            <a:hlinkClick r:id="rId2"/>
          </p:cNvPr>
          <p:cNvPicPr>
            <a:picLocks noGrp="1"/>
          </p:cNvPicPr>
          <p:nvPr>
            <p:ph idx="1"/>
          </p:nvPr>
        </p:nvPicPr>
        <p:blipFill>
          <a:blip r:embed="rId3" cstate="print"/>
          <a:srcRect/>
          <a:stretch>
            <a:fillRect/>
          </a:stretch>
        </p:blipFill>
        <p:spPr bwMode="auto">
          <a:xfrm>
            <a:off x="714348" y="2000240"/>
            <a:ext cx="4286394" cy="4508644"/>
          </a:xfrm>
          <a:prstGeom prst="rect">
            <a:avLst/>
          </a:prstGeom>
          <a:noFill/>
          <a:ln w="9525">
            <a:noFill/>
            <a:miter lim="800000"/>
            <a:headEnd/>
            <a:tailEnd/>
          </a:ln>
        </p:spPr>
      </p:pic>
      <p:sp>
        <p:nvSpPr>
          <p:cNvPr id="5" name="4 - Ορθογώνιο"/>
          <p:cNvSpPr/>
          <p:nvPr/>
        </p:nvSpPr>
        <p:spPr>
          <a:xfrm>
            <a:off x="5857884" y="1714488"/>
            <a:ext cx="3286116" cy="3416320"/>
          </a:xfrm>
          <a:prstGeom prst="rect">
            <a:avLst/>
          </a:prstGeom>
        </p:spPr>
        <p:txBody>
          <a:bodyPr wrap="square">
            <a:spAutoFit/>
          </a:bodyPr>
          <a:lstStyle/>
          <a:p>
            <a:r>
              <a:rPr lang="el-GR" dirty="0"/>
              <a:t/>
            </a:r>
            <a:br>
              <a:rPr lang="el-GR" dirty="0"/>
            </a:br>
            <a:endParaRPr lang="en-US" dirty="0" smtClean="0"/>
          </a:p>
          <a:p>
            <a:endParaRPr lang="en-US" dirty="0" smtClean="0"/>
          </a:p>
          <a:p>
            <a:endParaRPr lang="en-US" dirty="0" smtClean="0"/>
          </a:p>
          <a:p>
            <a:endParaRPr lang="en-US" dirty="0" smtClean="0"/>
          </a:p>
          <a:p>
            <a:r>
              <a:rPr lang="el-GR" dirty="0"/>
              <a:t/>
            </a:r>
            <a:br>
              <a:rPr lang="el-GR" dirty="0"/>
            </a:br>
            <a:r>
              <a:rPr lang="el-GR" dirty="0"/>
              <a:t>3. Πέος</a:t>
            </a:r>
            <a:br>
              <a:rPr lang="el-GR" dirty="0"/>
            </a:br>
            <a:r>
              <a:rPr lang="el-GR" dirty="0"/>
              <a:t>4. Σηραγγώδες σώμα</a:t>
            </a:r>
            <a:br>
              <a:rPr lang="el-GR" dirty="0"/>
            </a:br>
            <a:r>
              <a:rPr lang="el-GR" dirty="0"/>
              <a:t>5. Βάλανος</a:t>
            </a:r>
            <a:br>
              <a:rPr lang="el-GR" dirty="0"/>
            </a:br>
            <a:r>
              <a:rPr lang="el-GR" dirty="0"/>
              <a:t>6. Πόσθη</a:t>
            </a:r>
            <a:br>
              <a:rPr lang="el-GR" dirty="0"/>
            </a:br>
            <a:r>
              <a:rPr lang="el-GR" dirty="0"/>
              <a:t>7. Έξω στόμιο ουρήθρας</a:t>
            </a:r>
            <a:br>
              <a:rPr lang="el-GR" dirty="0"/>
            </a:br>
            <a:endParaRPr lang="el-GR" dirty="0"/>
          </a:p>
        </p:txBody>
      </p:sp>
      <p:sp>
        <p:nvSpPr>
          <p:cNvPr id="8" name="7 - Βέλος προς τα κάτω"/>
          <p:cNvSpPr/>
          <p:nvPr/>
        </p:nvSpPr>
        <p:spPr>
          <a:xfrm>
            <a:off x="2071670" y="478632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mph" presetSubtype="0" fill="hold" grpId="1" nodeType="clickEffect">
                                  <p:stCondLst>
                                    <p:cond delay="0"/>
                                  </p:stCondLst>
                                  <p:childTnLst>
                                    <p:animClr clrSpc="rgb" dir="cw">
                                      <p:cBhvr override="childStyle">
                                        <p:cTn id="29" dur="1900" fill="hold">
                                          <p:stCondLst>
                                            <p:cond delay="100"/>
                                          </p:stCondLst>
                                        </p:cTn>
                                        <p:tgtEl>
                                          <p:spTgt spid="8"/>
                                        </p:tgtEl>
                                        <p:attrNameLst>
                                          <p:attrName>style.color</p:attrName>
                                        </p:attrNameLst>
                                      </p:cBhvr>
                                      <p:to>
                                        <a:schemeClr val="accent2"/>
                                      </p:to>
                                    </p:animClr>
                                    <p:animClr clrSpc="rgb" dir="cw">
                                      <p:cBhvr>
                                        <p:cTn id="30" dur="1900" fill="hold">
                                          <p:stCondLst>
                                            <p:cond delay="100"/>
                                          </p:stCondLst>
                                        </p:cTn>
                                        <p:tgtEl>
                                          <p:spTgt spid="8"/>
                                        </p:tgtEl>
                                        <p:attrNameLst>
                                          <p:attrName>fillColor</p:attrName>
                                        </p:attrNameLst>
                                      </p:cBhvr>
                                      <p:to>
                                        <a:schemeClr val="accent2"/>
                                      </p:to>
                                    </p:animClr>
                                    <p:set>
                                      <p:cBhvr>
                                        <p:cTn id="31" dur="1900" fill="hold">
                                          <p:stCondLst>
                                            <p:cond delay="100"/>
                                          </p:stCondLst>
                                        </p:cTn>
                                        <p:tgtEl>
                                          <p:spTgt spid="8"/>
                                        </p:tgtEl>
                                        <p:attrNameLst>
                                          <p:attrName>fill.type</p:attrName>
                                        </p:attrNameLst>
                                      </p:cBhvr>
                                      <p:to>
                                        <p:strVal val="solid"/>
                                      </p:to>
                                    </p:set>
                                    <p:set>
                                      <p:cBhvr>
                                        <p:cTn id="32" dur="1900" fill="hold">
                                          <p:stCondLst>
                                            <p:cond delay="100"/>
                                          </p:stCondLst>
                                        </p:cTn>
                                        <p:tgtEl>
                                          <p:spTgt spid="8"/>
                                        </p:tgtEl>
                                        <p:attrNameLst>
                                          <p:attrName>fill.on</p:attrName>
                                        </p:attrNameLst>
                                      </p:cBhvr>
                                      <p:to>
                                        <p:strVal val="true"/>
                                      </p:to>
                                    </p:set>
                                    <p:animScale>
                                      <p:cBhvr>
                                        <p:cTn id="33" dur="200" fill="hold">
                                          <p:stCondLst>
                                            <p:cond delay="0"/>
                                          </p:stCondLst>
                                        </p:cTn>
                                        <p:tgtEl>
                                          <p:spTgt spid="8"/>
                                        </p:tgtEl>
                                      </p:cBhvr>
                                      <p:from x="100000" y="100000"/>
                                      <p:to x="100000" y="5000"/>
                                    </p:animScale>
                                    <p:animScale>
                                      <p:cBhvr>
                                        <p:cTn id="34" dur="200" fill="hold">
                                          <p:stCondLst>
                                            <p:cond delay="200"/>
                                          </p:stCondLst>
                                        </p:cTn>
                                        <p:tgtEl>
                                          <p:spTgt spid="8"/>
                                        </p:tgtEl>
                                      </p:cBhvr>
                                      <p:from x="100000" y="5000"/>
                                      <p:to x="120000" y="150000"/>
                                    </p:animScale>
                                    <p:animScale>
                                      <p:cBhvr>
                                        <p:cTn id="35" dur="600" fill="hold">
                                          <p:stCondLst>
                                            <p:cond delay="1400"/>
                                          </p:stCondLst>
                                        </p:cTn>
                                        <p:tgtEl>
                                          <p:spTgt spid="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ΠΕΡΙΤΟΜΗ</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a:bodyPr>
          <a:lstStyle/>
          <a:p>
            <a:r>
              <a:rPr lang="el-GR" dirty="0" smtClean="0"/>
              <a:t>Ξεκινά από την Παλαιά Διαθήκη και συνεχίζεται ως τις μέρες μας κυρίως στους μουσουλμανικούς λαούς αλλά έχει καθιερωθεί και σε αγγλόφωνες χώρες όπως η Αμερική, η Αυστραλία, λιγότερο στην Αγγλία κ.ά. </a:t>
            </a:r>
          </a:p>
          <a:p>
            <a:r>
              <a:rPr lang="el-GR" dirty="0" smtClean="0"/>
              <a:t>Είναι η αφαίρεση όλου ή ορισμένου μέρους</a:t>
            </a:r>
            <a:r>
              <a:rPr lang="en-US" dirty="0" smtClean="0"/>
              <a:t> </a:t>
            </a:r>
            <a:r>
              <a:rPr lang="el-GR" dirty="0" smtClean="0"/>
              <a:t>του δέρματος της κεφαλής του πέους (συνήθως 3-4 εκατοστά δέρματος). Μερικές φορές η περιτομή είναι απαραίτητη εξαιτίας μίας πάθησης, της φίμωσης.</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ΠΕΡΙΤΟΜΗ</a:t>
            </a:r>
            <a:endParaRPr lang="el-GR" dirty="0"/>
          </a:p>
        </p:txBody>
      </p:sp>
      <p:sp>
        <p:nvSpPr>
          <p:cNvPr id="3" name="2 - Θέση περιεχομένου"/>
          <p:cNvSpPr>
            <a:spLocks noGrp="1"/>
          </p:cNvSpPr>
          <p:nvPr>
            <p:ph idx="1"/>
          </p:nvPr>
        </p:nvSpPr>
        <p:spPr/>
        <p:txBody>
          <a:bodyPr/>
          <a:lstStyle/>
          <a:p>
            <a:r>
              <a:rPr lang="el-GR" dirty="0" smtClean="0"/>
              <a:t>Συμβάλλει κυρίως στην υγιεινή της περιοχής, την «ομορφιά» και αυξάνει την ευαισθησία στο σημείο αυτό.</a:t>
            </a:r>
          </a:p>
          <a:p>
            <a:r>
              <a:rPr lang="el-GR" dirty="0" smtClean="0"/>
              <a:t>Πολλές έρευνες απέδειξαν πως με την περιτομή μειώνονται οι πιθανότητες μετάδοσης </a:t>
            </a:r>
            <a:r>
              <a:rPr lang="en-US" dirty="0" smtClean="0"/>
              <a:t>HIV</a:t>
            </a:r>
            <a:r>
              <a:rPr lang="el-GR" dirty="0" smtClean="0"/>
              <a:t>( </a:t>
            </a:r>
            <a:r>
              <a:rPr lang="en-US" dirty="0" smtClean="0"/>
              <a:t>aids) </a:t>
            </a:r>
            <a:r>
              <a:rPr lang="el-GR" dirty="0" smtClean="0"/>
              <a:t>κατά 60%(</a:t>
            </a:r>
            <a:r>
              <a:rPr lang="en-US" dirty="0" smtClean="0"/>
              <a:t>max)</a:t>
            </a:r>
            <a:r>
              <a:rPr lang="el-GR" dirty="0" smtClean="0"/>
              <a:t>.</a:t>
            </a:r>
            <a:endParaRPr lang="el-GR" dirty="0"/>
          </a:p>
        </p:txBody>
      </p:sp>
      <p:pic>
        <p:nvPicPr>
          <p:cNvPr id="1026" name="Picture 2" descr="C:\Documents and Settings\heliana\Τα έγγραφά μου\Οι εικόνες μου\102231.jpg"/>
          <p:cNvPicPr>
            <a:picLocks noChangeAspect="1" noChangeArrowheads="1"/>
          </p:cNvPicPr>
          <p:nvPr/>
        </p:nvPicPr>
        <p:blipFill>
          <a:blip r:embed="rId2" cstate="print"/>
          <a:srcRect/>
          <a:stretch>
            <a:fillRect/>
          </a:stretch>
        </p:blipFill>
        <p:spPr bwMode="auto">
          <a:xfrm>
            <a:off x="4643438" y="4071942"/>
            <a:ext cx="2930540" cy="2344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Στύση</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a:bodyPr>
          <a:lstStyle/>
          <a:p>
            <a:r>
              <a:rPr lang="el-GR" b="1" dirty="0" smtClean="0">
                <a:solidFill>
                  <a:schemeClr val="bg2">
                    <a:lumMod val="50000"/>
                  </a:schemeClr>
                </a:solidFill>
              </a:rPr>
              <a:t>Στύση </a:t>
            </a:r>
            <a:r>
              <a:rPr lang="el-GR" dirty="0" smtClean="0"/>
              <a:t>ονομάζεται το φαινόμενο κατά το οποίο το πέος γίνεται παχύτερο, περισσότερο επίμηκες και θερμότερο. Η διαδικασία της στύσης περιλαμβάνει την πλήρωση των σηραγγωδών σωμάτων με αίμα από της αρτηρίες του πέους και την παρεμπόδιση της παροχέτευσής του από τις φλέβες</a:t>
            </a:r>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Στύση</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fontScale="92500"/>
          </a:bodyPr>
          <a:lstStyle/>
          <a:p>
            <a:r>
              <a:rPr lang="el-GR" b="1" dirty="0" smtClean="0">
                <a:solidFill>
                  <a:schemeClr val="bg2">
                    <a:lumMod val="50000"/>
                  </a:schemeClr>
                </a:solidFill>
              </a:rPr>
              <a:t>Η στύση </a:t>
            </a:r>
            <a:r>
              <a:rPr lang="el-GR" dirty="0" smtClean="0"/>
              <a:t>προκαλείται από ερεθίσματα (οπτικά, ακουστικά, οσφρητικά ή φαντασιακές ερωτικές παραστάσεις) ή από ερεθίσματα που προέρχονται από την βάλανο (προστριβή του πέους). Τα ερεθίσματα αυτά αναλύονται στον φλοιό του εγκεφάλου και διεγείρουν στην συνέχεια το βασικό </a:t>
            </a:r>
            <a:r>
              <a:rPr lang="el-GR" dirty="0" err="1" smtClean="0"/>
              <a:t>γενετησιακό</a:t>
            </a:r>
            <a:r>
              <a:rPr lang="el-GR" dirty="0" smtClean="0"/>
              <a:t> κέντρο που βρίσκεται στον υποθάλαμο. Το κέντρο αυτό βρίσκεται σε αλληλεπίδραση με το κέντρο της στύσης που βρίσκεται στην ιερή μοίρα του νωτιαίου μυελού. Η σημασία της στύσης είναι η επίτευξη της συνουσίας και η μεταφορά του σπέρματος στον γυναικείο κόλπο.</a:t>
            </a:r>
            <a:endParaRPr lang="el-G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dirty="0" smtClean="0"/>
              <a:t>       Ο νέος οργανισμός.</a:t>
            </a:r>
          </a:p>
        </p:txBody>
      </p:sp>
      <p:sp>
        <p:nvSpPr>
          <p:cNvPr id="3" name="Content Placeholder 2"/>
          <p:cNvSpPr>
            <a:spLocks noGrp="1"/>
          </p:cNvSpPr>
          <p:nvPr>
            <p:ph idx="1"/>
          </p:nvPr>
        </p:nvSpPr>
        <p:spPr>
          <a:xfrm>
            <a:off x="539750" y="2060575"/>
            <a:ext cx="8229600" cy="4525963"/>
          </a:xfrm>
        </p:spPr>
        <p:txBody>
          <a:bodyPr rtlCol="0">
            <a:normAutofit fontScale="92500"/>
          </a:bodyPr>
          <a:lstStyle/>
          <a:p>
            <a:pPr eaLnBrk="1" fontAlgn="auto" hangingPunct="1">
              <a:spcAft>
                <a:spcPts val="0"/>
              </a:spcAft>
              <a:buFont typeface="Arial" pitchFamily="34" charset="0"/>
              <a:buChar char="•"/>
              <a:defRPr/>
            </a:pPr>
            <a:r>
              <a:rPr lang="el-GR" sz="2800" dirty="0" smtClean="0"/>
              <a:t>Από το ζυγωτό κύτταρο θα προκύψουν όλα τα κύτταρα του νέου οργανισμού, ο οποίος θα αναπτυχθεί μέσα στο μητρικό σώμα  κατά την κύηση.</a:t>
            </a:r>
          </a:p>
          <a:p>
            <a:pPr eaLnBrk="1" fontAlgn="auto" hangingPunct="1">
              <a:spcAft>
                <a:spcPts val="0"/>
              </a:spcAft>
              <a:buFont typeface="Arial" pitchFamily="34" charset="0"/>
              <a:buChar char="•"/>
              <a:defRPr/>
            </a:pPr>
            <a:r>
              <a:rPr lang="el-GR" sz="2800" dirty="0" smtClean="0"/>
              <a:t>Το φύλο του νέου οργανισμού καθορίζεται από ένα ζευγάρι χρωμοσωμάτων (φυλετικά χρωμοσώματα)-ΧΧ για το θηλυκό και ΧΥ για το αρσενικό.</a:t>
            </a:r>
          </a:p>
          <a:p>
            <a:pPr eaLnBrk="1" fontAlgn="auto" hangingPunct="1">
              <a:spcAft>
                <a:spcPts val="0"/>
              </a:spcAft>
              <a:buFont typeface="Arial" pitchFamily="34" charset="0"/>
              <a:buChar char="•"/>
              <a:defRPr/>
            </a:pPr>
            <a:r>
              <a:rPr lang="el-GR" sz="2800" dirty="0" smtClean="0"/>
              <a:t>Το σπερματοζωάριο του πατέρα, που θα χρησιμοποιηθεί στη γονιμοποίηση, είναι υπεύθυνο για το φύλο ,αφού αυτό μπορεί να φέρει χρωμόσωμα Χ ή χρωμόσωμα Υ. Το ωάριο έχει μόνο το Χ φυλετικό χρωμόσωμα. </a:t>
            </a:r>
            <a:endParaRPr lang="el-GR" sz="2800" dirty="0"/>
          </a:p>
        </p:txBody>
      </p:sp>
      <p:pic>
        <p:nvPicPr>
          <p:cNvPr id="4100" name="Picture 2"/>
          <p:cNvPicPr>
            <a:picLocks noChangeAspect="1" noChangeArrowheads="1"/>
          </p:cNvPicPr>
          <p:nvPr/>
        </p:nvPicPr>
        <p:blipFill>
          <a:blip r:embed="rId2"/>
          <a:srcRect/>
          <a:stretch>
            <a:fillRect/>
          </a:stretch>
        </p:blipFill>
        <p:spPr bwMode="auto">
          <a:xfrm>
            <a:off x="214282" y="214290"/>
            <a:ext cx="231457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Στύση - εκσπερμάτωση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 </a:t>
            </a:r>
            <a:r>
              <a:rPr lang="el-GR" b="1" dirty="0" smtClean="0">
                <a:solidFill>
                  <a:schemeClr val="bg2">
                    <a:lumMod val="50000"/>
                  </a:schemeClr>
                </a:solidFill>
              </a:rPr>
              <a:t>Η εκσπερμάτωση </a:t>
            </a:r>
            <a:r>
              <a:rPr lang="el-GR" dirty="0" smtClean="0"/>
              <a:t>αποτελεί αντανακλαστικό φαινόμενο το οποίο ελέγχεται από ένα κέντρο που βρίσκεται στην οσφυϊκή μοίρα του νωτιαίου μυελού. Το κέντρο αυτό ενεργοποιείται από το βασικό </a:t>
            </a:r>
            <a:r>
              <a:rPr lang="el-GR" dirty="0" err="1" smtClean="0"/>
              <a:t>γενετησιακό</a:t>
            </a:r>
            <a:r>
              <a:rPr lang="el-GR" dirty="0" smtClean="0"/>
              <a:t> κέντρο λόγω της συνεχιζόμενης σεξουαλικής διέγερσης και τελικώς επιφέρει την εκσπερμάτωση η οποία διακρίνεται σε δύο φάσεις:</a:t>
            </a:r>
          </a:p>
          <a:p>
            <a:r>
              <a:rPr lang="el-GR" dirty="0" smtClean="0"/>
              <a:t>Εξώθηση του σπέρματος: σε αυτή τη φάση το σπέρμα προωθείται στον αυλό της ουρήθρας. </a:t>
            </a:r>
          </a:p>
          <a:p>
            <a:r>
              <a:rPr lang="el-GR" dirty="0" smtClean="0"/>
              <a:t>Βασική εκσπερμάτωση: σε αυτή τη φάση το σπέρμα εξέρχεται από την ουρήθρα.</a:t>
            </a:r>
            <a:endParaRPr lang="el-GR"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solidFill>
                <a:schemeClr val="bg2">
                  <a:lumMod val="50000"/>
                </a:schemeClr>
              </a:solidFill>
            </a:endParaRPr>
          </a:p>
        </p:txBody>
      </p:sp>
      <p:sp>
        <p:nvSpPr>
          <p:cNvPr id="3" name="2 - Θέση περιεχομένου"/>
          <p:cNvSpPr>
            <a:spLocks noGrp="1"/>
          </p:cNvSpPr>
          <p:nvPr>
            <p:ph idx="1"/>
          </p:nvPr>
        </p:nvSpPr>
        <p:spPr/>
        <p:txBody>
          <a:bodyPr/>
          <a:lstStyle/>
          <a:p>
            <a:endParaRPr lang="el-GR" dirty="0"/>
          </a:p>
        </p:txBody>
      </p:sp>
      <p:sp>
        <p:nvSpPr>
          <p:cNvPr id="4" name="3 - Ορθογώνιο"/>
          <p:cNvSpPr/>
          <p:nvPr/>
        </p:nvSpPr>
        <p:spPr>
          <a:xfrm>
            <a:off x="1571604" y="2143116"/>
            <a:ext cx="6072230" cy="1323439"/>
          </a:xfrm>
          <a:prstGeom prst="rect">
            <a:avLst/>
          </a:prstGeom>
          <a:noFill/>
        </p:spPr>
        <p:txBody>
          <a:bodyPr wrap="square" lIns="91440" tIns="45720" rIns="91440" bIns="45720">
            <a:spAutoFit/>
          </a:bodyPr>
          <a:lstStyle/>
          <a:p>
            <a:pPr algn="ctr"/>
            <a:r>
              <a:rPr lang="el-GR" sz="8000" b="1" dirty="0" smtClean="0">
                <a:ln w="12700">
                  <a:solidFill>
                    <a:schemeClr val="tx2">
                      <a:satMod val="155000"/>
                    </a:schemeClr>
                  </a:solidFill>
                  <a:prstDash val="solid"/>
                </a:ln>
                <a:solidFill>
                  <a:schemeClr val="tx2">
                    <a:lumMod val="25000"/>
                  </a:schemeClr>
                </a:solidFill>
                <a:effectLst>
                  <a:outerShdw blurRad="41275" dist="20320" dir="1800000" algn="tl" rotWithShape="0">
                    <a:srgbClr val="000000">
                      <a:alpha val="40000"/>
                    </a:srgbClr>
                  </a:outerShdw>
                </a:effectLst>
              </a:rPr>
              <a:t>Παθήσεις</a:t>
            </a:r>
            <a:endParaRPr lang="el-GR" sz="8000" b="1" dirty="0">
              <a:ln w="12700">
                <a:solidFill>
                  <a:schemeClr val="tx2">
                    <a:satMod val="155000"/>
                  </a:schemeClr>
                </a:solidFill>
                <a:prstDash val="solid"/>
              </a:ln>
              <a:solidFill>
                <a:schemeClr val="tx2">
                  <a:lumMod val="2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mph" presetSubtype="0" fill="hold" grpId="1" nodeType="clickEffect">
                                  <p:stCondLst>
                                    <p:cond delay="0"/>
                                  </p:stCondLst>
                                  <p:childTnLst>
                                    <p:animClr clrSpc="rgb" dir="cw">
                                      <p:cBhvr override="childStyle">
                                        <p:cTn id="12" dur="1900" fill="hold">
                                          <p:stCondLst>
                                            <p:cond delay="100"/>
                                          </p:stCondLst>
                                        </p:cTn>
                                        <p:tgtEl>
                                          <p:spTgt spid="4"/>
                                        </p:tgtEl>
                                        <p:attrNameLst>
                                          <p:attrName>style.color</p:attrName>
                                        </p:attrNameLst>
                                      </p:cBhvr>
                                      <p:to>
                                        <a:schemeClr val="accent1"/>
                                      </p:to>
                                    </p:animClr>
                                    <p:animClr clrSpc="rgb" dir="cw">
                                      <p:cBhvr>
                                        <p:cTn id="13" dur="1900" fill="hold">
                                          <p:stCondLst>
                                            <p:cond delay="100"/>
                                          </p:stCondLst>
                                        </p:cTn>
                                        <p:tgtEl>
                                          <p:spTgt spid="4"/>
                                        </p:tgtEl>
                                        <p:attrNameLst>
                                          <p:attrName>fillColor</p:attrName>
                                        </p:attrNameLst>
                                      </p:cBhvr>
                                      <p:to>
                                        <a:schemeClr val="accent1"/>
                                      </p:to>
                                    </p:animClr>
                                    <p:set>
                                      <p:cBhvr>
                                        <p:cTn id="14" dur="1900" fill="hold">
                                          <p:stCondLst>
                                            <p:cond delay="100"/>
                                          </p:stCondLst>
                                        </p:cTn>
                                        <p:tgtEl>
                                          <p:spTgt spid="4"/>
                                        </p:tgtEl>
                                        <p:attrNameLst>
                                          <p:attrName>fill.type</p:attrName>
                                        </p:attrNameLst>
                                      </p:cBhvr>
                                      <p:to>
                                        <p:strVal val="solid"/>
                                      </p:to>
                                    </p:set>
                                    <p:set>
                                      <p:cBhvr>
                                        <p:cTn id="15" dur="1900" fill="hold">
                                          <p:stCondLst>
                                            <p:cond delay="100"/>
                                          </p:stCondLst>
                                        </p:cTn>
                                        <p:tgtEl>
                                          <p:spTgt spid="4"/>
                                        </p:tgtEl>
                                        <p:attrNameLst>
                                          <p:attrName>fill.on</p:attrName>
                                        </p:attrNameLst>
                                      </p:cBhvr>
                                      <p:to>
                                        <p:strVal val="true"/>
                                      </p:to>
                                    </p:set>
                                    <p:animScale>
                                      <p:cBhvr>
                                        <p:cTn id="16" dur="200" fill="hold">
                                          <p:stCondLst>
                                            <p:cond delay="0"/>
                                          </p:stCondLst>
                                        </p:cTn>
                                        <p:tgtEl>
                                          <p:spTgt spid="4"/>
                                        </p:tgtEl>
                                      </p:cBhvr>
                                      <p:from x="100000" y="100000"/>
                                      <p:to x="100000" y="5000"/>
                                    </p:animScale>
                                    <p:animScale>
                                      <p:cBhvr>
                                        <p:cTn id="17" dur="200" fill="hold">
                                          <p:stCondLst>
                                            <p:cond delay="200"/>
                                          </p:stCondLst>
                                        </p:cTn>
                                        <p:tgtEl>
                                          <p:spTgt spid="4"/>
                                        </p:tgtEl>
                                      </p:cBhvr>
                                      <p:from x="100000" y="5000"/>
                                      <p:to x="120000" y="150000"/>
                                    </p:animScale>
                                    <p:animScale>
                                      <p:cBhvr>
                                        <p:cTn id="18" dur="600" fill="hold">
                                          <p:stCondLst>
                                            <p:cond delay="1400"/>
                                          </p:stCondLst>
                                        </p:cTn>
                                        <p:tgtEl>
                                          <p:spTgt spid="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Στυτική δυσλειτουργία</a:t>
            </a:r>
            <a:endParaRPr lang="el-GR" dirty="0">
              <a:solidFill>
                <a:schemeClr val="bg2">
                  <a:lumMod val="50000"/>
                </a:schemeClr>
              </a:solidFill>
            </a:endParaRPr>
          </a:p>
        </p:txBody>
      </p:sp>
      <p:sp>
        <p:nvSpPr>
          <p:cNvPr id="3" name="2 - Θέση περιεχομένου"/>
          <p:cNvSpPr>
            <a:spLocks noGrp="1"/>
          </p:cNvSpPr>
          <p:nvPr>
            <p:ph idx="1"/>
          </p:nvPr>
        </p:nvSpPr>
        <p:spPr/>
        <p:txBody>
          <a:bodyPr/>
          <a:lstStyle/>
          <a:p>
            <a:r>
              <a:rPr lang="el-GR" b="1" dirty="0" smtClean="0">
                <a:solidFill>
                  <a:schemeClr val="bg2">
                    <a:lumMod val="50000"/>
                  </a:schemeClr>
                </a:solidFill>
              </a:rPr>
              <a:t>Στυτική δυσλειτουργία</a:t>
            </a:r>
            <a:r>
              <a:rPr lang="el-GR" b="1" dirty="0" smtClean="0">
                <a:solidFill>
                  <a:schemeClr val="bg2">
                    <a:lumMod val="75000"/>
                  </a:schemeClr>
                </a:solidFill>
              </a:rPr>
              <a:t>  </a:t>
            </a:r>
            <a:r>
              <a:rPr lang="el-GR" dirty="0" smtClean="0"/>
              <a:t>είναι η μόνιμη ή περιοδική (διάρκειας τουλάχιστον 6 μηνών) αδυναμία του άνδρα να επιτύχει και να διατηρήσει μια στύση επαρκή για ικανοποιητική σεξουαλική επαφή. Άρα με τον όρο αυτό </a:t>
            </a:r>
            <a:r>
              <a:rPr lang="el-GR" b="1" u="sng" dirty="0" smtClean="0">
                <a:solidFill>
                  <a:schemeClr val="bg2">
                    <a:lumMod val="50000"/>
                  </a:schemeClr>
                </a:solidFill>
              </a:rPr>
              <a:t>δεν</a:t>
            </a:r>
            <a:r>
              <a:rPr lang="el-GR" b="1" dirty="0" smtClean="0">
                <a:solidFill>
                  <a:schemeClr val="bg2">
                    <a:lumMod val="50000"/>
                  </a:schemeClr>
                </a:solidFill>
              </a:rPr>
              <a:t> </a:t>
            </a:r>
            <a:r>
              <a:rPr lang="el-GR" dirty="0" smtClean="0"/>
              <a:t>περιγράφονται καταστάσεις στις οποίες το άτομο προσωρινά δεν έχει σεξουαλική επιθυμία ή δεν μπορεί να ανταποκριθεί σεξουαλικά λόγω ενός τυχαίου περιστατικού π.χ. κούρασης, κατανάλωσης ποσότητας αλκοόλ, </a:t>
            </a:r>
            <a:r>
              <a:rPr lang="el-GR" dirty="0" err="1" smtClean="0"/>
              <a:t>κ.ο.κ</a:t>
            </a:r>
            <a:r>
              <a:rPr lang="el-GR" dirty="0" smtClean="0"/>
              <a:t>.</a:t>
            </a:r>
          </a:p>
          <a:p>
            <a:endParaRPr lang="el-GR"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Στυτική δυσλειτουργία</a:t>
            </a:r>
            <a:endParaRPr lang="el-GR" dirty="0">
              <a:solidFill>
                <a:schemeClr val="bg2">
                  <a:lumMod val="50000"/>
                </a:schemeClr>
              </a:solidFill>
            </a:endParaRPr>
          </a:p>
        </p:txBody>
      </p:sp>
      <p:sp>
        <p:nvSpPr>
          <p:cNvPr id="3" name="2 - Θέση περιεχομένου"/>
          <p:cNvSpPr>
            <a:spLocks noGrp="1"/>
          </p:cNvSpPr>
          <p:nvPr>
            <p:ph idx="1"/>
          </p:nvPr>
        </p:nvSpPr>
        <p:spPr>
          <a:xfrm>
            <a:off x="500034" y="1428736"/>
            <a:ext cx="8229600" cy="4709160"/>
          </a:xfrm>
        </p:spPr>
        <p:txBody>
          <a:bodyPr>
            <a:noAutofit/>
          </a:bodyPr>
          <a:lstStyle/>
          <a:p>
            <a:r>
              <a:rPr lang="el-GR" sz="2400" b="1" dirty="0" smtClean="0">
                <a:solidFill>
                  <a:schemeClr val="bg2">
                    <a:lumMod val="50000"/>
                  </a:schemeClr>
                </a:solidFill>
              </a:rPr>
              <a:t>Αίτια της στυτικής δυσλειτουργίας </a:t>
            </a:r>
          </a:p>
          <a:p>
            <a:pPr>
              <a:buNone/>
            </a:pPr>
            <a:r>
              <a:rPr lang="el-GR" sz="2400" dirty="0" smtClean="0"/>
              <a:t>Τα αίτια της νόσου μπορεί να είναι οργανικά ή  ψυχογενή . </a:t>
            </a:r>
          </a:p>
          <a:p>
            <a:pPr>
              <a:buNone/>
            </a:pPr>
            <a:r>
              <a:rPr lang="el-GR" sz="2400" b="1" u="sng" dirty="0" smtClean="0">
                <a:solidFill>
                  <a:schemeClr val="bg2">
                    <a:lumMod val="50000"/>
                  </a:schemeClr>
                </a:solidFill>
              </a:rPr>
              <a:t>Στα οργανικά αίτια εντάσσονται τα; </a:t>
            </a:r>
          </a:p>
          <a:p>
            <a:pPr lvl="0">
              <a:buNone/>
            </a:pPr>
            <a:r>
              <a:rPr lang="el-GR" sz="2400" b="1" dirty="0" smtClean="0">
                <a:solidFill>
                  <a:schemeClr val="bg2">
                    <a:lumMod val="50000"/>
                  </a:schemeClr>
                </a:solidFill>
              </a:rPr>
              <a:t>Αγγειακά: </a:t>
            </a:r>
            <a:r>
              <a:rPr lang="el-GR" sz="2400" dirty="0" smtClean="0"/>
              <a:t>Όταν τα αγγεία δεν λειτουργούν ικανοποιητικά, μειώνεται η ροή του αίματος προς το πέος. Παράγοντες κινδύνου είναι το κάπνισμα, η υψηλή αρτηριακή πίεση, ο διαβήτης, οι καρδιακές παθήσεις και η χοληστερίνη.</a:t>
            </a:r>
          </a:p>
          <a:p>
            <a:pPr lvl="0">
              <a:buNone/>
            </a:pPr>
            <a:r>
              <a:rPr lang="el-GR" sz="2400" b="1" dirty="0" err="1" smtClean="0">
                <a:solidFill>
                  <a:schemeClr val="bg2">
                    <a:lumMod val="50000"/>
                  </a:schemeClr>
                </a:solidFill>
              </a:rPr>
              <a:t>Νευρογενή</a:t>
            </a:r>
            <a:r>
              <a:rPr lang="el-GR" sz="2400" b="1" dirty="0" smtClean="0">
                <a:solidFill>
                  <a:schemeClr val="bg2">
                    <a:lumMod val="50000"/>
                  </a:schemeClr>
                </a:solidFill>
              </a:rPr>
              <a:t>:</a:t>
            </a:r>
            <a:r>
              <a:rPr lang="el-GR" sz="2400" dirty="0" smtClean="0"/>
              <a:t> Όταν τα νεύρα του πέους δεν λειτουργούν ικανοποιητικά, προκαλείται διαταραχή στη μεταφορά του ερεθίσματος από τον εγκέφαλο προς το πέος.</a:t>
            </a:r>
          </a:p>
          <a:p>
            <a:pPr lvl="0">
              <a:buNone/>
            </a:pPr>
            <a:r>
              <a:rPr lang="el-GR" sz="2400" b="1" dirty="0" smtClean="0">
                <a:solidFill>
                  <a:schemeClr val="bg2">
                    <a:lumMod val="50000"/>
                  </a:schemeClr>
                </a:solidFill>
              </a:rPr>
              <a:t>Ορμονικά</a:t>
            </a:r>
            <a:r>
              <a:rPr lang="el-GR" sz="2400" b="1" dirty="0" smtClean="0"/>
              <a:t>:</a:t>
            </a:r>
            <a:r>
              <a:rPr lang="el-GR" sz="2400" dirty="0" smtClean="0"/>
              <a:t> Όπως η έλλειψη των </a:t>
            </a:r>
            <a:r>
              <a:rPr lang="el-GR" sz="2400" dirty="0" err="1" smtClean="0"/>
              <a:t>΄΄ανδρικών΄΄</a:t>
            </a:r>
            <a:r>
              <a:rPr lang="el-GR" sz="2400" dirty="0" smtClean="0"/>
              <a:t> ορμονών. </a:t>
            </a:r>
          </a:p>
          <a:p>
            <a:pPr lvl="0">
              <a:buNone/>
            </a:pPr>
            <a:endParaRPr lang="el-GR" sz="2400" dirty="0" smtClean="0"/>
          </a:p>
          <a:p>
            <a:pPr lvl="0">
              <a:buNone/>
            </a:pPr>
            <a:endParaRPr lang="el-GR" sz="2400" dirty="0" smtClean="0"/>
          </a:p>
          <a:p>
            <a:pPr lvl="0">
              <a:buNone/>
            </a:pPr>
            <a:endParaRPr lang="el-GR" sz="2400" dirty="0" smtClean="0"/>
          </a:p>
          <a:p>
            <a:pPr>
              <a:buNone/>
            </a:pPr>
            <a:endParaRPr lang="el-GR"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lide(fromBottom)">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Στυτική δυσλειτουργία</a:t>
            </a:r>
            <a:endParaRPr lang="el-GR" dirty="0"/>
          </a:p>
        </p:txBody>
      </p:sp>
      <p:sp>
        <p:nvSpPr>
          <p:cNvPr id="3" name="2 - Θέση περιεχομένου"/>
          <p:cNvSpPr>
            <a:spLocks noGrp="1"/>
          </p:cNvSpPr>
          <p:nvPr>
            <p:ph idx="1"/>
          </p:nvPr>
        </p:nvSpPr>
        <p:spPr/>
        <p:txBody>
          <a:bodyPr/>
          <a:lstStyle/>
          <a:p>
            <a:pPr lvl="0"/>
            <a:r>
              <a:rPr lang="el-GR" b="1" u="sng" dirty="0" smtClean="0">
                <a:solidFill>
                  <a:schemeClr val="bg2">
                    <a:lumMod val="50000"/>
                  </a:schemeClr>
                </a:solidFill>
              </a:rPr>
              <a:t>Όσον αφορά τα ψυχογενή</a:t>
            </a:r>
          </a:p>
          <a:p>
            <a:pPr lvl="0"/>
            <a:r>
              <a:rPr lang="el-GR" dirty="0" smtClean="0"/>
              <a:t>Συχνά αίτια της στυτικής δυσλειτουργίας είναι η κατάθλιψη, που αποτελεί σύνηθες πρόβλημα για πολλούς ανθρώπους, καθώς και το άγχος.  </a:t>
            </a:r>
            <a:br>
              <a:rPr lang="el-GR" dirty="0" smtClean="0"/>
            </a:br>
            <a:endParaRPr lang="el-GR" dirty="0" smtClean="0"/>
          </a:p>
          <a:p>
            <a:endParaRPr lang="el-G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Συστροφή</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a:bodyPr>
          <a:lstStyle/>
          <a:p>
            <a:r>
              <a:rPr lang="el-GR" b="1" dirty="0" smtClean="0">
                <a:solidFill>
                  <a:schemeClr val="bg2">
                    <a:lumMod val="50000"/>
                  </a:schemeClr>
                </a:solidFill>
              </a:rPr>
              <a:t>ΣΥΣΤΡΟΦΗ(όρχεις):</a:t>
            </a:r>
            <a:r>
              <a:rPr lang="el-GR" dirty="0" smtClean="0"/>
              <a:t/>
            </a:r>
            <a:br>
              <a:rPr lang="el-GR" dirty="0" smtClean="0"/>
            </a:br>
            <a:r>
              <a:rPr lang="el-GR" dirty="0" smtClean="0"/>
              <a:t>Αποτελεί την συχνότερη οξεία ουρολογική πάθηση, οπού ο όρχις "στραγγαλίζεται" συστρεφόμενος γύρω από τον άξονα του με αποτέλεσμα να σταματά η κυκλοφορία και να νεκρώνεται. Μεγάλος πόνος στους όρχεις με διόγκωση του οργάνου καθώς και ερυθρότητα του δέρματος του οσχέου είναι τα συμπτώματα. Μπορεί να χαθεί ο όρχις ο οποίος θα νεκρωθεί και θα ατροφήσει. </a:t>
            </a:r>
            <a:br>
              <a:rPr lang="el-GR" dirty="0" smtClean="0"/>
            </a:br>
            <a:endParaRPr lang="el-GR"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Φίμωση</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a:bodyPr>
          <a:lstStyle/>
          <a:p>
            <a:r>
              <a:rPr lang="el-GR" b="1" dirty="0" smtClean="0">
                <a:solidFill>
                  <a:schemeClr val="bg2">
                    <a:lumMod val="50000"/>
                  </a:schemeClr>
                </a:solidFill>
              </a:rPr>
              <a:t>ΦΙΜΩΣΗ(πέους):</a:t>
            </a:r>
            <a:r>
              <a:rPr lang="el-GR" dirty="0" smtClean="0"/>
              <a:t/>
            </a:r>
            <a:br>
              <a:rPr lang="el-GR" dirty="0" smtClean="0"/>
            </a:br>
            <a:r>
              <a:rPr lang="el-GR" dirty="0" smtClean="0"/>
              <a:t>Η πιο συνηθισμένη πάθηση και είναι η περίσσεια δέρματος που καλύπτει την βάλανο (κεφαλή) άλλες φορές περιστασιακά άλλες μόνιμα δημιουργώντας κάποια δυσάρεστα συμπτώματα ενώ αρκετές φορές είναι και η αιτία μιας φλεγμονή της βαλάνου. Αν η φίμωση είναι ολική υπάρχει ανάγκη χειρουργικής θεραπείας (απλή επέμβαση με τοπική αναισθησία) ενώ αν είναι μερική καθορίζεται από τον ασθενή η αντιμετώπιση.</a:t>
            </a:r>
            <a:endParaRPr lang="el-GR"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Κρυψορχία</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t>Η κρυψορχία που όπως λέει και η λέξη σημαίνει κρυφοί όρχεις συμβάλει στην ατροφία τους και στην δυσκολία γονιμότητας στην αναπαραγωγική φάση των ανδρών. </a:t>
            </a:r>
          </a:p>
          <a:p>
            <a:r>
              <a:rPr lang="el-GR" dirty="0" smtClean="0"/>
              <a:t>Η κρυψορχία είναι μία συγγενής δυσπλασία, κατά την οποία ο ένας ή και οι δυο όρχεις παραμένουν στο εσωτερικό της κοιλότητας της κοιλίας ή στο βουβωνικό πόρο, σε οποιοδήποτε στάδιο της καθόδου τους προς το όσχεο.</a:t>
            </a:r>
          </a:p>
          <a:p>
            <a:r>
              <a:rPr lang="el-GR" dirty="0" smtClean="0"/>
              <a:t>Αντιμετωπίζεται με ορμονική θεραπεία με την ελπίδα ότι ο όρχις θα κατέβει στην ανατομική του θέση. Διαφορετικά πρέπει να γίνει </a:t>
            </a:r>
            <a:r>
              <a:rPr lang="el-GR" dirty="0" err="1" smtClean="0"/>
              <a:t>ορχεοπηξία</a:t>
            </a:r>
            <a:r>
              <a:rPr lang="el-GR" dirty="0" smtClean="0"/>
              <a:t> (χειρουργική επέμβαση κατά την οποία ανευρίσκεται ο όρχις και καθηλώνεται στο αντίστοιχο </a:t>
            </a:r>
            <a:r>
              <a:rPr lang="el-GR" dirty="0" err="1" smtClean="0"/>
              <a:t>ημιόσχεο</a:t>
            </a:r>
            <a:r>
              <a:rPr lang="el-GR" dirty="0" smtClean="0"/>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Κρυψορχία</a:t>
            </a:r>
            <a:endParaRPr lang="el-GR" dirty="0"/>
          </a:p>
        </p:txBody>
      </p:sp>
      <p:pic>
        <p:nvPicPr>
          <p:cNvPr id="1026" name="Picture 2" descr="C:\Documents and Settings\heliana\Τα έγγραφά μου\Οι εικόνες μου\aaa.bmp"/>
          <p:cNvPicPr>
            <a:picLocks noChangeAspect="1" noChangeArrowheads="1"/>
          </p:cNvPicPr>
          <p:nvPr/>
        </p:nvPicPr>
        <p:blipFill>
          <a:blip r:embed="rId2" cstate="print"/>
          <a:srcRect/>
          <a:stretch>
            <a:fillRect/>
          </a:stretch>
        </p:blipFill>
        <p:spPr bwMode="auto">
          <a:xfrm>
            <a:off x="3357554" y="1500174"/>
            <a:ext cx="5572164" cy="4959904"/>
          </a:xfrm>
          <a:prstGeom prst="rect">
            <a:avLst/>
          </a:prstGeom>
          <a:noFill/>
        </p:spPr>
      </p:pic>
      <p:sp>
        <p:nvSpPr>
          <p:cNvPr id="3" name="2 - Θέση περιεχομένου"/>
          <p:cNvSpPr>
            <a:spLocks noGrp="1"/>
          </p:cNvSpPr>
          <p:nvPr>
            <p:ph idx="1"/>
          </p:nvPr>
        </p:nvSpPr>
        <p:spPr/>
        <p:txBody>
          <a:bodyPr>
            <a:normAutofit/>
          </a:bodyPr>
          <a:lstStyle/>
          <a:p>
            <a:r>
              <a:rPr lang="el-GR" sz="1600" dirty="0" smtClean="0">
                <a:solidFill>
                  <a:schemeClr val="bg2">
                    <a:lumMod val="50000"/>
                  </a:schemeClr>
                </a:solidFill>
              </a:rPr>
              <a:t>Συντομογραφίες: </a:t>
            </a:r>
            <a:br>
              <a:rPr lang="el-GR" sz="1600" dirty="0" smtClean="0">
                <a:solidFill>
                  <a:schemeClr val="bg2">
                    <a:lumMod val="50000"/>
                  </a:schemeClr>
                </a:solidFill>
              </a:rPr>
            </a:br>
            <a:r>
              <a:rPr lang="el-GR" sz="1600" dirty="0" smtClean="0">
                <a:solidFill>
                  <a:schemeClr val="bg2">
                    <a:lumMod val="50000"/>
                  </a:schemeClr>
                </a:solidFill>
              </a:rPr>
              <a:t>Α :Νεφρικός </a:t>
            </a:r>
            <a:br>
              <a:rPr lang="el-GR" sz="1600" dirty="0" smtClean="0">
                <a:solidFill>
                  <a:schemeClr val="bg2">
                    <a:lumMod val="50000"/>
                  </a:schemeClr>
                </a:solidFill>
              </a:rPr>
            </a:br>
            <a:r>
              <a:rPr lang="el-GR" sz="1600" dirty="0" smtClean="0">
                <a:solidFill>
                  <a:schemeClr val="bg2">
                    <a:lumMod val="50000"/>
                  </a:schemeClr>
                </a:solidFill>
              </a:rPr>
              <a:t>Β :Εν τω </a:t>
            </a:r>
            <a:r>
              <a:rPr lang="el-GR" sz="1600" dirty="0" err="1" smtClean="0">
                <a:solidFill>
                  <a:schemeClr val="bg2">
                    <a:lumMod val="50000"/>
                  </a:schemeClr>
                </a:solidFill>
              </a:rPr>
              <a:t>βάθει</a:t>
            </a:r>
            <a:r>
              <a:rPr lang="el-GR" sz="1600" dirty="0" smtClean="0">
                <a:solidFill>
                  <a:schemeClr val="bg2">
                    <a:lumMod val="50000"/>
                  </a:schemeClr>
                </a:solidFill>
              </a:rPr>
              <a:t> βουβωνικός </a:t>
            </a:r>
            <a:br>
              <a:rPr lang="el-GR" sz="1600" dirty="0" smtClean="0">
                <a:solidFill>
                  <a:schemeClr val="bg2">
                    <a:lumMod val="50000"/>
                  </a:schemeClr>
                </a:solidFill>
              </a:rPr>
            </a:br>
            <a:r>
              <a:rPr lang="el-GR" sz="1600" dirty="0" smtClean="0">
                <a:solidFill>
                  <a:schemeClr val="bg2">
                    <a:lumMod val="50000"/>
                  </a:schemeClr>
                </a:solidFill>
              </a:rPr>
              <a:t>C :</a:t>
            </a:r>
            <a:r>
              <a:rPr lang="el-GR" sz="1600" dirty="0" err="1" smtClean="0">
                <a:solidFill>
                  <a:schemeClr val="bg2">
                    <a:lumMod val="50000"/>
                  </a:schemeClr>
                </a:solidFill>
              </a:rPr>
              <a:t>Επιπολής</a:t>
            </a:r>
            <a:r>
              <a:rPr lang="el-GR" sz="1600" dirty="0" smtClean="0">
                <a:solidFill>
                  <a:schemeClr val="bg2">
                    <a:lumMod val="50000"/>
                  </a:schemeClr>
                </a:solidFill>
              </a:rPr>
              <a:t> βουβωνικός </a:t>
            </a:r>
            <a:br>
              <a:rPr lang="el-GR" sz="1600" dirty="0" smtClean="0">
                <a:solidFill>
                  <a:schemeClr val="bg2">
                    <a:lumMod val="50000"/>
                  </a:schemeClr>
                </a:solidFill>
              </a:rPr>
            </a:br>
            <a:r>
              <a:rPr lang="el-GR" sz="1600" dirty="0" smtClean="0">
                <a:solidFill>
                  <a:schemeClr val="bg2">
                    <a:lumMod val="50000"/>
                  </a:schemeClr>
                </a:solidFill>
              </a:rPr>
              <a:t>D - Ι :Συνηθισμένες θέσεις  </a:t>
            </a:r>
          </a:p>
          <a:p>
            <a:pPr>
              <a:buNone/>
            </a:pPr>
            <a:r>
              <a:rPr lang="el-GR" sz="1600" dirty="0" smtClean="0">
                <a:solidFill>
                  <a:schemeClr val="bg2">
                    <a:lumMod val="50000"/>
                  </a:schemeClr>
                </a:solidFill>
              </a:rPr>
              <a:t>        έκτοπων όρχεων </a:t>
            </a:r>
            <a:endParaRPr lang="el-GR" sz="16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Καρκίνος του Πέους</a:t>
            </a:r>
            <a:endParaRPr lang="el-GR" dirty="0">
              <a:solidFill>
                <a:schemeClr val="bg2">
                  <a:lumMod val="50000"/>
                </a:schemeClr>
              </a:solidFill>
            </a:endParaRPr>
          </a:p>
        </p:txBody>
      </p:sp>
      <p:sp>
        <p:nvSpPr>
          <p:cNvPr id="3" name="2 - Θέση περιεχομένου"/>
          <p:cNvSpPr>
            <a:spLocks noGrp="1"/>
          </p:cNvSpPr>
          <p:nvPr>
            <p:ph idx="1"/>
          </p:nvPr>
        </p:nvSpPr>
        <p:spPr>
          <a:xfrm>
            <a:off x="500034" y="1214422"/>
            <a:ext cx="8429684" cy="5357850"/>
          </a:xfrm>
        </p:spPr>
        <p:txBody>
          <a:bodyPr>
            <a:noAutofit/>
          </a:bodyPr>
          <a:lstStyle/>
          <a:p>
            <a:r>
              <a:rPr lang="el-GR" sz="2600" dirty="0" smtClean="0"/>
              <a:t>Εμφανίζεται κυρίως σε άντρες άνω των 25, χαμηλών κοινωνικοοικονομικών ομάδων αλλά και σε όσους δεν εφαρμόζουν καλή υγιεινή. Η συχνότητα στους μαύρους είναι διπλάσια από όσο στους λευκούς.</a:t>
            </a:r>
          </a:p>
          <a:p>
            <a:r>
              <a:rPr lang="el-GR" sz="2600" dirty="0" smtClean="0">
                <a:solidFill>
                  <a:schemeClr val="bg2">
                    <a:lumMod val="50000"/>
                  </a:schemeClr>
                </a:solidFill>
              </a:rPr>
              <a:t>Αιτίες:</a:t>
            </a:r>
            <a:r>
              <a:rPr lang="el-GR" sz="2600" dirty="0" smtClean="0"/>
              <a:t/>
            </a:r>
            <a:br>
              <a:rPr lang="el-GR" sz="2600" dirty="0" smtClean="0"/>
            </a:br>
            <a:r>
              <a:rPr lang="el-GR" sz="2600" dirty="0" smtClean="0"/>
              <a:t>Η κακή υγιεινή έχει σχετιστεί με τον καρκίνο του πέους. Ο καρκίνος αυτός σπάνια εμφανίζεται σε άντρες που έχουν </a:t>
            </a:r>
            <a:r>
              <a:rPr lang="el-GR" sz="2600" dirty="0" err="1" smtClean="0"/>
              <a:t>περιτμηθεί</a:t>
            </a:r>
            <a:r>
              <a:rPr lang="el-GR" sz="2600" dirty="0" smtClean="0"/>
              <a:t> κι αυτό επειδή δεν συγκεντρώνεται σμήγμα στο πέος που μπορεί να είναι καρκινογόνο. </a:t>
            </a:r>
          </a:p>
          <a:p>
            <a:r>
              <a:rPr lang="el-GR" sz="2600" dirty="0" smtClean="0">
                <a:solidFill>
                  <a:schemeClr val="bg2">
                    <a:lumMod val="50000"/>
                  </a:schemeClr>
                </a:solidFill>
              </a:rPr>
              <a:t>Τύποι και εξέλιξη</a:t>
            </a:r>
            <a:r>
              <a:rPr lang="el-GR" sz="2600" dirty="0" smtClean="0"/>
              <a:t/>
            </a:r>
            <a:br>
              <a:rPr lang="el-GR" sz="2600" dirty="0" smtClean="0"/>
            </a:br>
            <a:r>
              <a:rPr lang="el-GR" sz="2600" dirty="0" smtClean="0"/>
              <a:t>Οι πιο πολλοί καρκίνοι του πέους εξελίσσονται σε έλκος με κρούστα, συνήθως στην κεφαλή του πέους.</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l-GR" sz="3200" smtClean="0"/>
              <a:t>ΚΑΘΟΡΙΣΜΟΣ ΤΟΥ ΦΥΛΟΥ ΣΤΟΝ ΑΝΘΡΩΠΟ</a:t>
            </a:r>
          </a:p>
        </p:txBody>
      </p:sp>
      <p:sp>
        <p:nvSpPr>
          <p:cNvPr id="5123" name="Content Placeholder 2"/>
          <p:cNvSpPr>
            <a:spLocks noGrp="1"/>
          </p:cNvSpPr>
          <p:nvPr>
            <p:ph idx="1"/>
          </p:nvPr>
        </p:nvSpPr>
        <p:spPr>
          <a:xfrm>
            <a:off x="468313" y="1341438"/>
            <a:ext cx="8229600" cy="4525962"/>
          </a:xfrm>
        </p:spPr>
        <p:txBody>
          <a:bodyPr>
            <a:normAutofit lnSpcReduction="10000"/>
          </a:bodyPr>
          <a:lstStyle/>
          <a:p>
            <a:pPr eaLnBrk="1" hangingPunct="1">
              <a:buFont typeface="Wingdings" pitchFamily="2" charset="2"/>
              <a:buChar char="Ø"/>
            </a:pPr>
            <a:r>
              <a:rPr lang="el-GR" sz="2000" b="1" u="sng" smtClean="0">
                <a:solidFill>
                  <a:srgbClr val="FF0000"/>
                </a:solidFill>
              </a:rPr>
              <a:t>Το φύλο στον άνθρωπο καθορίζεται από το χρωμόσωμα Υ. </a:t>
            </a:r>
            <a:r>
              <a:rPr lang="el-GR" sz="2000" smtClean="0"/>
              <a:t>Η παρουσία του χρωμοσώματος Υ έχει ως αποτέλεσμα, κατά την 7</a:t>
            </a:r>
            <a:r>
              <a:rPr lang="el-GR" sz="2000" baseline="30000" smtClean="0"/>
              <a:t>η</a:t>
            </a:r>
            <a:r>
              <a:rPr lang="el-GR" sz="2000" smtClean="0"/>
              <a:t> εβδομάδα της κύησης, οι αρχέγονες γονάδες (μέχρι τότε είναι αδιαφοροποίητες) να μετατρέπονται σε </a:t>
            </a:r>
            <a:r>
              <a:rPr lang="el-GR" sz="2000" b="1" u="sng" smtClean="0">
                <a:solidFill>
                  <a:srgbClr val="002060"/>
                </a:solidFill>
              </a:rPr>
              <a:t>όρχεις </a:t>
            </a:r>
            <a:r>
              <a:rPr lang="el-GR" sz="2000" smtClean="0"/>
              <a:t>(γεννητικοί αδένες των αρσενικών).</a:t>
            </a:r>
          </a:p>
          <a:p>
            <a:pPr eaLnBrk="1" hangingPunct="1">
              <a:buFont typeface="Wingdings" pitchFamily="2" charset="2"/>
              <a:buChar char="Ø"/>
            </a:pPr>
            <a:r>
              <a:rPr lang="el-GR" sz="2000" smtClean="0"/>
              <a:t>Οι όρχεις αρχίζουν αμέσως να εκκρίνουν </a:t>
            </a:r>
            <a:r>
              <a:rPr lang="el-GR" sz="2000" b="1" u="sng" smtClean="0">
                <a:solidFill>
                  <a:schemeClr val="tx2"/>
                </a:solidFill>
              </a:rPr>
              <a:t>τεστοστερόνη</a:t>
            </a:r>
            <a:r>
              <a:rPr lang="el-GR" sz="2000" smtClean="0"/>
              <a:t> (ανδρογόνα ορμόνη) που κυκλοφορεί στο έμβρυο και επάγει την ανάπτυξη του αρσενικού φαινοτύπου.  </a:t>
            </a:r>
          </a:p>
          <a:p>
            <a:pPr eaLnBrk="1" hangingPunct="1">
              <a:buFont typeface="Wingdings" pitchFamily="2" charset="2"/>
              <a:buChar char="Ø"/>
            </a:pPr>
            <a:r>
              <a:rPr lang="el-GR" sz="2000" smtClean="0"/>
              <a:t>Η απουσία του χρωμοσώματος Υ στα θηλυκά άτομα έχει σαν αποτέλεσμα οι αρχέγονες γονάδες να διαφοροποιούνται σε </a:t>
            </a:r>
            <a:r>
              <a:rPr lang="el-GR" sz="2000" b="1" u="sng" smtClean="0">
                <a:solidFill>
                  <a:srgbClr val="FF0000"/>
                </a:solidFill>
              </a:rPr>
              <a:t>ωοθήκες</a:t>
            </a:r>
            <a:r>
              <a:rPr lang="el-GR" sz="2000" smtClean="0">
                <a:solidFill>
                  <a:srgbClr val="FF0000"/>
                </a:solidFill>
              </a:rPr>
              <a:t> </a:t>
            </a:r>
            <a:r>
              <a:rPr lang="el-GR" sz="2000" smtClean="0"/>
              <a:t>(γεννητικοί αδένες των θηλυκών ), οι οποίες αρχίζουν να παράγουν  </a:t>
            </a:r>
            <a:r>
              <a:rPr lang="el-GR" sz="2000" b="1" u="sng" smtClean="0">
                <a:solidFill>
                  <a:srgbClr val="FF0000"/>
                </a:solidFill>
              </a:rPr>
              <a:t>στεροειδείς ορμόνες (οιστρογόνα και  προγεστερόνη).</a:t>
            </a:r>
          </a:p>
          <a:p>
            <a:pPr eaLnBrk="1" hangingPunct="1">
              <a:buFont typeface="Wingdings" pitchFamily="2" charset="2"/>
              <a:buChar char="Ø"/>
            </a:pPr>
            <a:r>
              <a:rPr lang="el-GR" sz="2000" smtClean="0"/>
              <a:t>Οι στεροειδείς ορμόνες είναι υπεύθυνες για την ανάπτυξη του γεννητικού συστήματος και των δευτερογενών φυλετικών χαρακτηριστικών του θηλυκού ατόμου.</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Καρκίνος του Πέους</a:t>
            </a:r>
            <a:endParaRPr lang="el-GR" dirty="0"/>
          </a:p>
        </p:txBody>
      </p:sp>
      <p:sp>
        <p:nvSpPr>
          <p:cNvPr id="3" name="2 - Θέση περιεχομένου"/>
          <p:cNvSpPr>
            <a:spLocks noGrp="1"/>
          </p:cNvSpPr>
          <p:nvPr>
            <p:ph idx="1"/>
          </p:nvPr>
        </p:nvSpPr>
        <p:spPr/>
        <p:txBody>
          <a:bodyPr/>
          <a:lstStyle/>
          <a:p>
            <a:endParaRPr lang="el-GR" dirty="0"/>
          </a:p>
        </p:txBody>
      </p:sp>
      <p:pic>
        <p:nvPicPr>
          <p:cNvPr id="1026" name="Picture 2" descr="C:\Documents and Settings\heliana\Τα έγγραφά μου\Οι εικόνες μου\kark.jpg"/>
          <p:cNvPicPr>
            <a:picLocks noChangeAspect="1" noChangeArrowheads="1"/>
          </p:cNvPicPr>
          <p:nvPr/>
        </p:nvPicPr>
        <p:blipFill>
          <a:blip r:embed="rId2" cstate="print"/>
          <a:srcRect/>
          <a:stretch>
            <a:fillRect/>
          </a:stretch>
        </p:blipFill>
        <p:spPr bwMode="auto">
          <a:xfrm>
            <a:off x="428596" y="1643050"/>
            <a:ext cx="4286280" cy="3505218"/>
          </a:xfrm>
          <a:prstGeom prst="rect">
            <a:avLst/>
          </a:prstGeom>
          <a:noFill/>
        </p:spPr>
      </p:pic>
      <p:pic>
        <p:nvPicPr>
          <p:cNvPr id="1027" name="Picture 3" descr="C:\Documents and Settings\heliana\Τα έγγραφά μου\Οι εικόνες μου\penis_2.jpg"/>
          <p:cNvPicPr>
            <a:picLocks noChangeAspect="1" noChangeArrowheads="1"/>
          </p:cNvPicPr>
          <p:nvPr/>
        </p:nvPicPr>
        <p:blipFill>
          <a:blip r:embed="rId3" cstate="print"/>
          <a:srcRect/>
          <a:stretch>
            <a:fillRect/>
          </a:stretch>
        </p:blipFill>
        <p:spPr bwMode="auto">
          <a:xfrm>
            <a:off x="4714876" y="1643050"/>
            <a:ext cx="3929090" cy="34813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slide(fromBottom)">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Καρκίνος του Πέους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solidFill>
                  <a:schemeClr val="bg2">
                    <a:lumMod val="50000"/>
                  </a:schemeClr>
                </a:solidFill>
              </a:rPr>
              <a:t>Συμπτώματα και σημάδια</a:t>
            </a:r>
            <a:r>
              <a:rPr lang="el-GR" dirty="0" smtClean="0"/>
              <a:t/>
            </a:r>
            <a:br>
              <a:rPr lang="el-GR" dirty="0" smtClean="0"/>
            </a:br>
            <a:r>
              <a:rPr lang="el-GR" dirty="0" smtClean="0"/>
              <a:t>55% των αντρών καθυστερούν πάνω από ένα χρόνο, από τη στιγμή που παρατήρησαν τα συμπτώματα, να ζητήσουν ιατρική συμβουλή. Μέχρι τότε, συχνά έχουν προσβληθεί από τον καρκίνο οι λεμφαδένες του βουβώνα και οι πιθανότητες επιβίωσης μειώνονται σημαντικά.</a:t>
            </a:r>
          </a:p>
          <a:p>
            <a:r>
              <a:rPr lang="el-GR" dirty="0" smtClean="0">
                <a:solidFill>
                  <a:schemeClr val="bg2">
                    <a:lumMod val="50000"/>
                  </a:schemeClr>
                </a:solidFill>
              </a:rPr>
              <a:t>Θεραπεία</a:t>
            </a:r>
            <a:r>
              <a:rPr lang="el-GR" dirty="0" smtClean="0"/>
              <a:t/>
            </a:r>
            <a:br>
              <a:rPr lang="el-GR" dirty="0" smtClean="0"/>
            </a:br>
            <a:r>
              <a:rPr lang="el-GR" dirty="0" smtClean="0"/>
              <a:t>Με ακτινοθεραπεία και αφαίρεση μέρους ή όλου του πέους. </a:t>
            </a:r>
          </a:p>
          <a:p>
            <a:r>
              <a:rPr lang="el-GR" dirty="0" smtClean="0">
                <a:solidFill>
                  <a:schemeClr val="bg2">
                    <a:lumMod val="50000"/>
                  </a:schemeClr>
                </a:solidFill>
              </a:rPr>
              <a:t>Προοπτική</a:t>
            </a:r>
            <a:r>
              <a:rPr lang="el-GR" dirty="0" smtClean="0"/>
              <a:t/>
            </a:r>
            <a:br>
              <a:rPr lang="el-GR" dirty="0" smtClean="0"/>
            </a:br>
            <a:r>
              <a:rPr lang="el-GR" dirty="0" smtClean="0"/>
              <a:t>Το ποσοστό πενταετούς επιβίωσης είναι περίπου 50%.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Προστάτης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b="1" cap="small" dirty="0" smtClean="0">
                <a:solidFill>
                  <a:schemeClr val="bg2">
                    <a:lumMod val="50000"/>
                  </a:schemeClr>
                </a:solidFill>
              </a:rPr>
              <a:t>Ο </a:t>
            </a:r>
            <a:r>
              <a:rPr lang="el-GR" b="1" cap="small" dirty="0" err="1" smtClean="0">
                <a:solidFill>
                  <a:schemeClr val="bg2">
                    <a:lumMod val="50000"/>
                  </a:schemeClr>
                </a:solidFill>
              </a:rPr>
              <a:t>καρκινος</a:t>
            </a:r>
            <a:r>
              <a:rPr lang="el-GR" b="1" cap="small" dirty="0" smtClean="0">
                <a:solidFill>
                  <a:schemeClr val="bg2">
                    <a:lumMod val="50000"/>
                  </a:schemeClr>
                </a:solidFill>
              </a:rPr>
              <a:t> του </a:t>
            </a:r>
            <a:r>
              <a:rPr lang="el-GR" b="1" cap="small" dirty="0" err="1" smtClean="0">
                <a:solidFill>
                  <a:schemeClr val="bg2">
                    <a:lumMod val="50000"/>
                  </a:schemeClr>
                </a:solidFill>
              </a:rPr>
              <a:t>προστατη</a:t>
            </a:r>
            <a:r>
              <a:rPr lang="el-GR" b="1" cap="small" dirty="0" smtClean="0">
                <a:solidFill>
                  <a:schemeClr val="bg2">
                    <a:lumMod val="50000"/>
                  </a:schemeClr>
                </a:solidFill>
              </a:rPr>
              <a:t>:</a:t>
            </a:r>
          </a:p>
          <a:p>
            <a:r>
              <a:rPr lang="el-GR" dirty="0" smtClean="0"/>
              <a:t>Γενικά στο σώμα γίνεται ανακύκλωση των νεκρών κυττάρων και ανταλλαγή τους με καινούρια. Στην περίπτωση του καρκίνου η ισορροπία μεταξύ των καινούριων και των παλαιών διαταράσσεται, καθώς ο πολλαπλασιασμός των νέων κυττάρων έχει διαφύγει από κάθε έλεγχο.</a:t>
            </a:r>
            <a:endParaRPr lang="el-GR" b="1" cap="small" dirty="0" smtClean="0"/>
          </a:p>
          <a:p>
            <a:r>
              <a:rPr lang="el-GR" dirty="0" smtClean="0"/>
              <a:t>Η δημιουργία  κακοήθων κυτταρικών όγκων είναι γνωστή ως «καρκίνος του προστάτη».</a:t>
            </a:r>
          </a:p>
          <a:p>
            <a:r>
              <a:rPr lang="el-GR" b="1" cap="small" dirty="0" smtClean="0">
                <a:solidFill>
                  <a:schemeClr val="bg2">
                    <a:lumMod val="50000"/>
                  </a:schemeClr>
                </a:solidFill>
              </a:rPr>
              <a:t>Αιτία του </a:t>
            </a:r>
            <a:r>
              <a:rPr lang="el-GR" b="1" cap="small" dirty="0" err="1" smtClean="0">
                <a:solidFill>
                  <a:schemeClr val="bg2">
                    <a:lumMod val="50000"/>
                  </a:schemeClr>
                </a:solidFill>
              </a:rPr>
              <a:t>καρκινου</a:t>
            </a:r>
            <a:r>
              <a:rPr lang="el-GR" b="1" cap="small" dirty="0" smtClean="0">
                <a:solidFill>
                  <a:schemeClr val="bg2">
                    <a:lumMod val="50000"/>
                  </a:schemeClr>
                </a:solidFill>
              </a:rPr>
              <a:t> του </a:t>
            </a:r>
            <a:r>
              <a:rPr lang="el-GR" b="1" cap="small" dirty="0" err="1" smtClean="0">
                <a:solidFill>
                  <a:schemeClr val="bg2">
                    <a:lumMod val="50000"/>
                  </a:schemeClr>
                </a:solidFill>
              </a:rPr>
              <a:t>προστατη</a:t>
            </a:r>
            <a:r>
              <a:rPr lang="el-GR" b="1" cap="small" dirty="0" smtClean="0">
                <a:solidFill>
                  <a:schemeClr val="bg2">
                    <a:lumMod val="50000"/>
                  </a:schemeClr>
                </a:solidFill>
              </a:rPr>
              <a:t>:</a:t>
            </a:r>
          </a:p>
          <a:p>
            <a:r>
              <a:rPr lang="el-GR" dirty="0" smtClean="0"/>
              <a:t>Υπάρχουν πολλοί παράγοντες. Όμως η κληρονομικό-</a:t>
            </a:r>
            <a:r>
              <a:rPr lang="el-GR" dirty="0" err="1" smtClean="0"/>
              <a:t>τητα </a:t>
            </a:r>
            <a:r>
              <a:rPr lang="el-GR" dirty="0" smtClean="0"/>
              <a:t>αλλά και περιβαλλοντικοί παράγοντες επηρεάζουν την πιθανότητα δημιουργίας καρκίνου.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Προστάτης</a:t>
            </a:r>
            <a:endParaRPr lang="el-GR" dirty="0"/>
          </a:p>
        </p:txBody>
      </p:sp>
      <p:sp>
        <p:nvSpPr>
          <p:cNvPr id="3" name="2 - Θέση περιεχομένου"/>
          <p:cNvSpPr>
            <a:spLocks noGrp="1"/>
          </p:cNvSpPr>
          <p:nvPr>
            <p:ph idx="1"/>
          </p:nvPr>
        </p:nvSpPr>
        <p:spPr/>
        <p:txBody>
          <a:bodyPr/>
          <a:lstStyle/>
          <a:p>
            <a:r>
              <a:rPr lang="el-GR" b="1" cap="small" dirty="0" smtClean="0">
                <a:solidFill>
                  <a:schemeClr val="bg2">
                    <a:lumMod val="50000"/>
                  </a:schemeClr>
                </a:solidFill>
              </a:rPr>
              <a:t>τα </a:t>
            </a:r>
            <a:r>
              <a:rPr lang="el-GR" b="1" cap="small" dirty="0" err="1" smtClean="0">
                <a:solidFill>
                  <a:schemeClr val="bg2">
                    <a:lumMod val="50000"/>
                  </a:schemeClr>
                </a:solidFill>
              </a:rPr>
              <a:t>συμπτωματα</a:t>
            </a:r>
            <a:r>
              <a:rPr lang="el-GR" b="1" cap="small" dirty="0" smtClean="0">
                <a:solidFill>
                  <a:schemeClr val="bg2">
                    <a:lumMod val="50000"/>
                  </a:schemeClr>
                </a:solidFill>
              </a:rPr>
              <a:t> του </a:t>
            </a:r>
            <a:r>
              <a:rPr lang="el-GR" b="1" cap="small" dirty="0" err="1" smtClean="0">
                <a:solidFill>
                  <a:schemeClr val="bg2">
                    <a:lumMod val="50000"/>
                  </a:schemeClr>
                </a:solidFill>
              </a:rPr>
              <a:t>καρκινου</a:t>
            </a:r>
            <a:r>
              <a:rPr lang="el-GR" b="1" cap="small" dirty="0" smtClean="0">
                <a:solidFill>
                  <a:schemeClr val="bg2">
                    <a:lumMod val="50000"/>
                  </a:schemeClr>
                </a:solidFill>
              </a:rPr>
              <a:t> του </a:t>
            </a:r>
            <a:r>
              <a:rPr lang="el-GR" b="1" cap="small" dirty="0" err="1" smtClean="0">
                <a:solidFill>
                  <a:schemeClr val="bg2">
                    <a:lumMod val="50000"/>
                  </a:schemeClr>
                </a:solidFill>
              </a:rPr>
              <a:t>προστατη</a:t>
            </a:r>
            <a:endParaRPr lang="el-GR" b="1" cap="small" dirty="0" smtClean="0">
              <a:solidFill>
                <a:schemeClr val="bg2">
                  <a:lumMod val="50000"/>
                </a:schemeClr>
              </a:solidFill>
            </a:endParaRPr>
          </a:p>
          <a:p>
            <a:r>
              <a:rPr lang="el-GR" dirty="0" smtClean="0"/>
              <a:t>Τις πιο πολλές φορές δεν υπάρχουν συμπτώματα που να συνδέονται με τα αρχικά στάδια του καρκίνου του προστάτη.  Καθώς η ασθένεια προοδεύει και ο όγκος μεγαλώνει, μπορεί να πιέζει την ουρήθρα, η οποία περνά μέσω του αδένα, εμποδίζοντας την ροή των ούρων κατά την ούρηση.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Η νόσος του </a:t>
            </a:r>
            <a:r>
              <a:rPr lang="fr-FR" dirty="0" err="1" smtClean="0">
                <a:solidFill>
                  <a:schemeClr val="bg2">
                    <a:lumMod val="50000"/>
                  </a:schemeClr>
                </a:solidFill>
              </a:rPr>
              <a:t>Peyronie</a:t>
            </a:r>
            <a:r>
              <a:rPr lang="fr-FR" dirty="0" smtClean="0">
                <a:solidFill>
                  <a:schemeClr val="bg2">
                    <a:lumMod val="50000"/>
                  </a:schemeClr>
                </a:solidFill>
              </a:rPr>
              <a:t> </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fontScale="92500"/>
          </a:bodyPr>
          <a:lstStyle/>
          <a:p>
            <a:r>
              <a:rPr lang="el-GR" dirty="0" smtClean="0"/>
              <a:t>Είναι μια λοίμωξη του γεμάτου με αίμα σηραγγώδους σώματος του πέους και εκφράζεται με</a:t>
            </a:r>
            <a:r>
              <a:rPr lang="el-GR" b="1" dirty="0" smtClean="0"/>
              <a:t> </a:t>
            </a:r>
            <a:r>
              <a:rPr lang="el-GR" dirty="0" smtClean="0"/>
              <a:t>κάμψη/ </a:t>
            </a:r>
            <a:r>
              <a:rPr lang="el-GR" dirty="0" err="1" smtClean="0"/>
              <a:t>γωνίωση</a:t>
            </a:r>
            <a:r>
              <a:rPr lang="el-GR" dirty="0" smtClean="0"/>
              <a:t> του πέους. Συχνά οι ασθενεί νιώθουν μια σκληρή πλάκα στον άξονα του πέους.</a:t>
            </a:r>
          </a:p>
          <a:p>
            <a:r>
              <a:rPr lang="el-GR" dirty="0" smtClean="0"/>
              <a:t>Προκαλεί επώδυνες στύσεις, δυσκολίες στην επίτευξη ή διατήρηση της στύσης και κυρτότητας του πέους με στύση.</a:t>
            </a:r>
          </a:p>
          <a:p>
            <a:r>
              <a:rPr lang="el-GR" dirty="0" smtClean="0"/>
              <a:t>Θεωρείται ότι αυτή η νόσος προκαλείται από διαταραχές του συνδετικού ιστού ή από μόλυνση.</a:t>
            </a:r>
          </a:p>
          <a:p>
            <a:r>
              <a:rPr lang="el-GR" dirty="0" smtClean="0"/>
              <a:t>Μερικές φορές το πρόβλημα επιλύεται από μόνο του. Μπορεί να είναι απαραίτητη η χειρουργική επέμβαση.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Η νόσος του </a:t>
            </a:r>
            <a:r>
              <a:rPr lang="fr-FR" dirty="0" err="1" smtClean="0">
                <a:solidFill>
                  <a:schemeClr val="bg2">
                    <a:lumMod val="50000"/>
                  </a:schemeClr>
                </a:solidFill>
              </a:rPr>
              <a:t>Peyronie</a:t>
            </a:r>
            <a:r>
              <a:rPr lang="fr-FR" dirty="0" smtClean="0">
                <a:solidFill>
                  <a:schemeClr val="bg2">
                    <a:lumMod val="50000"/>
                  </a:schemeClr>
                </a:solidFill>
              </a:rPr>
              <a:t> </a:t>
            </a:r>
            <a:endParaRPr lang="el-GR" dirty="0"/>
          </a:p>
        </p:txBody>
      </p:sp>
      <p:pic>
        <p:nvPicPr>
          <p:cNvPr id="4" name="Picture 2" descr="C:\Documents and Settings\heliana\Τα έγγραφά μου\Οι εικόνες μου\peroynie.jpg"/>
          <p:cNvPicPr>
            <a:picLocks noGrp="1" noChangeAspect="1" noChangeArrowheads="1"/>
          </p:cNvPicPr>
          <p:nvPr>
            <p:ph idx="1"/>
          </p:nvPr>
        </p:nvPicPr>
        <p:blipFill>
          <a:blip r:embed="rId2" cstate="print"/>
          <a:srcRect/>
          <a:stretch>
            <a:fillRect/>
          </a:stretch>
        </p:blipFill>
        <p:spPr bwMode="auto">
          <a:xfrm>
            <a:off x="1285852" y="1285860"/>
            <a:ext cx="6000792" cy="52709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Πρόωρη Εκσπερμάτωση</a:t>
            </a:r>
            <a:endParaRPr lang="el-GR" dirty="0">
              <a:solidFill>
                <a:schemeClr val="bg2">
                  <a:lumMod val="50000"/>
                </a:schemeClr>
              </a:solidFill>
            </a:endParaRPr>
          </a:p>
        </p:txBody>
      </p:sp>
      <p:sp>
        <p:nvSpPr>
          <p:cNvPr id="3" name="2 - Θέση περιεχομένου"/>
          <p:cNvSpPr>
            <a:spLocks noGrp="1"/>
          </p:cNvSpPr>
          <p:nvPr>
            <p:ph idx="1"/>
          </p:nvPr>
        </p:nvSpPr>
        <p:spPr/>
        <p:txBody>
          <a:bodyPr>
            <a:normAutofit lnSpcReduction="10000"/>
          </a:bodyPr>
          <a:lstStyle/>
          <a:p>
            <a:r>
              <a:rPr lang="el-GR" dirty="0" smtClean="0"/>
              <a:t>Ως πρόωρη εκσπερμάτωση νοείται η ανικανότητα ελέγχου του χρόνου εκσπερμάτωσης από τον άνδρα κατά τη διάρκεια του </a:t>
            </a:r>
            <a:r>
              <a:rPr lang="en-US" dirty="0" smtClean="0"/>
              <a:t>sex</a:t>
            </a:r>
            <a:r>
              <a:rPr lang="el-GR" dirty="0" smtClean="0"/>
              <a:t>, με αποτέλεσμα η τελευταία να συμβαίνει πολύ νωρίτερα από την επιθυμητή στιγμή (δηλαδή όταν θα έχουν ικανοποιήσει τη σύντροφό τους).</a:t>
            </a:r>
          </a:p>
          <a:p>
            <a:r>
              <a:rPr lang="el-GR" dirty="0" smtClean="0"/>
              <a:t>Τα προβλήματα της πρόωρης εκσπερμάτωσης ανησυχούν κυρίως τους νεότερους άνδρες λόγω της αγωνίας για την επίδοσή τους και δεν σχετίζεται με προβλήματα στύσης. Άρα τα αίτια είναι κυρίως ψυχολογικά. </a:t>
            </a:r>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Πρόωρη Εκσπερμάτωση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solidFill>
                  <a:schemeClr val="bg2">
                    <a:lumMod val="50000"/>
                  </a:schemeClr>
                </a:solidFill>
              </a:rPr>
              <a:t>ΑΝΤΙΜΕΤΏΠΙΣΗ</a:t>
            </a:r>
          </a:p>
          <a:p>
            <a:r>
              <a:rPr lang="el-GR" dirty="0" smtClean="0">
                <a:solidFill>
                  <a:srgbClr val="C00000"/>
                </a:solidFill>
              </a:rPr>
              <a:t>Αλκοόλ, κάπνισμα, συχνός αυνανισμός, κρέμες τοπικής αναισθησίας, ηρεμιστικά και άλλα τέτοια γιατροσόφια </a:t>
            </a:r>
            <a:r>
              <a:rPr lang="el-GR" b="1" u="sng" dirty="0" smtClean="0">
                <a:solidFill>
                  <a:srgbClr val="C00000"/>
                </a:solidFill>
              </a:rPr>
              <a:t>ΔΕΝ ΕΧΟΥΝ ΑΠΟΤΕΛΕΣΜΑΤΑ!!!</a:t>
            </a:r>
          </a:p>
          <a:p>
            <a:r>
              <a:rPr lang="el-GR" dirty="0" smtClean="0"/>
              <a:t>α. Μέθοδος </a:t>
            </a:r>
            <a:r>
              <a:rPr lang="el-GR" dirty="0" err="1" smtClean="0"/>
              <a:t>Masters</a:t>
            </a:r>
            <a:r>
              <a:rPr lang="el-GR" dirty="0" smtClean="0"/>
              <a:t> και </a:t>
            </a:r>
            <a:r>
              <a:rPr lang="el-GR" dirty="0" err="1" smtClean="0"/>
              <a:t>Johnson</a:t>
            </a:r>
            <a:r>
              <a:rPr lang="el-GR" dirty="0" smtClean="0"/>
              <a:t>: Βασική ιδέα της μεθόδου είναι όταν ο άνδρας πλησιάζει στην κορύφωση, να σταματά και να αναπαύεται. Η επανάληψη αυτής της πρακτικής βοηθά τελικά τον άνδρα να αναγνωρίζει ποιο είναι το σημείο της </a:t>
            </a:r>
            <a:r>
              <a:rPr lang="el-GR" dirty="0" err="1" smtClean="0"/>
              <a:t>΄΄μη</a:t>
            </a:r>
            <a:r>
              <a:rPr lang="el-GR" dirty="0" smtClean="0"/>
              <a:t> </a:t>
            </a:r>
            <a:r>
              <a:rPr lang="el-GR" dirty="0" err="1" smtClean="0"/>
              <a:t>επιστροφής΄΄</a:t>
            </a:r>
            <a:r>
              <a:rPr lang="el-GR" dirty="0" smtClean="0"/>
              <a:t>, ώστε τελικά να παραταθεί ο χρόνος, μέχρι την κορύφωση.</a:t>
            </a:r>
          </a:p>
          <a:p>
            <a:endParaRPr lang="el-GR" b="1" u="sng" dirty="0" smtClean="0">
              <a:solidFill>
                <a:srgbClr val="C00000"/>
              </a:solidFill>
            </a:endParaRPr>
          </a:p>
          <a:p>
            <a:pPr>
              <a:buNone/>
            </a:pPr>
            <a:endParaRPr lang="el-GR" b="1" u="sng" dirty="0" smtClean="0"/>
          </a:p>
          <a:p>
            <a:pPr>
              <a:buNone/>
            </a:pPr>
            <a:endParaRPr lang="el-GR" dirty="0" smtClean="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50000"/>
                  </a:schemeClr>
                </a:solidFill>
              </a:rPr>
              <a:t>Πρόωρη Εκσπερμάτωση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β. Ασκήσεις </a:t>
            </a:r>
            <a:r>
              <a:rPr lang="el-GR" dirty="0" err="1" smtClean="0"/>
              <a:t>Kegel</a:t>
            </a:r>
            <a:r>
              <a:rPr lang="el-GR" dirty="0" smtClean="0"/>
              <a:t>: Πρόκειται για μια σειρά ασκήσεων που ενδυναμώνουν τους μύες της πυέλου. Περιλαμβάνουν εκούσιες συσπάσεις των μυών της πυέλου για διάστημα τριών δευτερολέπτων και χαλάρωμα για το ίδιο διάστημα, όπως ακριβώς όταν το άτομο επιθυμεί να διακόψει εσκεμμένα τη διαδικασία της ούρησης.</a:t>
            </a:r>
          </a:p>
          <a:p>
            <a:r>
              <a:rPr lang="el-GR" dirty="0" smtClean="0"/>
              <a:t>γ. Λήψη ήπιων αντικαταθλιπτικών (μόνο με συνταγή!!): Σύμφωνα με μελέτες που πραγματοποιήθηκαν πρόσφατα, μια από τις διασημότερες παρενέργειες της λήψης αντικαταθλιπτικών χαπιών είναι η ελάττωση της ροής αίματος στο πέος, γεγονός που βοηθά την καταπολέμηση της πρόωρης εκσπερμάτωσης.</a:t>
            </a:r>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l-GR" smtClean="0">
                <a:solidFill>
                  <a:srgbClr val="C00000"/>
                </a:solidFill>
              </a:rPr>
              <a:t>Χαρακτηριστικά του φύλου</a:t>
            </a:r>
          </a:p>
        </p:txBody>
      </p:sp>
      <p:sp>
        <p:nvSpPr>
          <p:cNvPr id="3" name="Content Placeholder 2"/>
          <p:cNvSpPr>
            <a:spLocks noGrp="1"/>
          </p:cNvSpPr>
          <p:nvPr>
            <p:ph sz="half" idx="1"/>
          </p:nvPr>
        </p:nvSpPr>
        <p:spPr/>
        <p:txBody>
          <a:bodyPr rtlCol="0">
            <a:normAutofit/>
          </a:bodyPr>
          <a:lstStyle/>
          <a:p>
            <a:pPr eaLnBrk="1" fontAlgn="auto" hangingPunct="1">
              <a:spcAft>
                <a:spcPts val="0"/>
              </a:spcAft>
              <a:buFont typeface="Arial" pitchFamily="34" charset="0"/>
              <a:buChar char="•"/>
              <a:defRPr/>
            </a:pPr>
            <a:r>
              <a:rPr lang="el-GR" sz="2000" b="1" dirty="0" smtClean="0">
                <a:solidFill>
                  <a:srgbClr val="0070C0"/>
                </a:solidFill>
              </a:rPr>
              <a:t>Πρωτεύοντα χαρακτηριστικά </a:t>
            </a:r>
            <a:r>
              <a:rPr lang="el-GR" sz="2000" dirty="0" smtClean="0"/>
              <a:t>του φύλου είναι τα γεννητικά όργανα, τα οποία διαφέρουν στα αρσενικά από τα θηλυκά άτομα.</a:t>
            </a:r>
          </a:p>
          <a:p>
            <a:pPr eaLnBrk="1" fontAlgn="auto" hangingPunct="1">
              <a:spcAft>
                <a:spcPts val="0"/>
              </a:spcAft>
              <a:buFont typeface="Arial" pitchFamily="34" charset="0"/>
              <a:buChar char="•"/>
              <a:defRPr/>
            </a:pPr>
            <a:r>
              <a:rPr lang="el-GR" sz="2000" dirty="0" smtClean="0">
                <a:solidFill>
                  <a:srgbClr val="00B050"/>
                </a:solidFill>
              </a:rPr>
              <a:t>Δευτερεύοντα φυλετικά χαρακτηριστικά   </a:t>
            </a:r>
            <a:r>
              <a:rPr lang="el-GR" sz="2000" dirty="0" smtClean="0">
                <a:solidFill>
                  <a:schemeClr val="tx1">
                    <a:lumMod val="95000"/>
                    <a:lumOff val="5000"/>
                  </a:schemeClr>
                </a:solidFill>
              </a:rPr>
              <a:t>όπως π.χ. το στήθος  και η μεγάλη λεκάνη στις γυναίκες και  η έντονη τριχοφυΐα στα αρσενικά, αναπτύσσονται  από την ηλικία της εφηβείας και έπειτα, λόγω των ορμονών που εκκρίνονται από τους γενετήσιους αδένες.</a:t>
            </a:r>
            <a:endParaRPr lang="el-GR" sz="2000" dirty="0">
              <a:solidFill>
                <a:schemeClr val="tx1">
                  <a:lumMod val="95000"/>
                  <a:lumOff val="5000"/>
                </a:schemeClr>
              </a:solidFill>
            </a:endParaRPr>
          </a:p>
        </p:txBody>
      </p:sp>
      <p:sp>
        <p:nvSpPr>
          <p:cNvPr id="4" name="Content Placeholder 3"/>
          <p:cNvSpPr>
            <a:spLocks noGrp="1"/>
          </p:cNvSpPr>
          <p:nvPr>
            <p:ph sz="half" idx="2"/>
          </p:nvPr>
        </p:nvSpPr>
        <p:spPr/>
        <p:txBody>
          <a:bodyPr rtlCol="0">
            <a:normAutofit/>
          </a:bodyPr>
          <a:lstStyle/>
          <a:p>
            <a:pPr eaLnBrk="1" fontAlgn="auto" hangingPunct="1">
              <a:spcAft>
                <a:spcPts val="0"/>
              </a:spcAft>
              <a:buFont typeface="Arial" pitchFamily="34" charset="0"/>
              <a:buChar char="•"/>
              <a:defRPr/>
            </a:pPr>
            <a:r>
              <a:rPr lang="el-GR" dirty="0" smtClean="0"/>
              <a:t>Από τους </a:t>
            </a:r>
            <a:r>
              <a:rPr lang="el-GR" dirty="0" smtClean="0">
                <a:solidFill>
                  <a:srgbClr val="FF0000"/>
                </a:solidFill>
              </a:rPr>
              <a:t>όρχεις </a:t>
            </a:r>
            <a:r>
              <a:rPr lang="el-GR" dirty="0" smtClean="0"/>
              <a:t>εκκρίνεται το ανδρογόνο </a:t>
            </a:r>
            <a:r>
              <a:rPr lang="el-GR" dirty="0" smtClean="0">
                <a:solidFill>
                  <a:srgbClr val="FF0000"/>
                </a:solidFill>
              </a:rPr>
              <a:t>τεστοστερόνη , </a:t>
            </a:r>
            <a:r>
              <a:rPr lang="el-GR" dirty="0" smtClean="0">
                <a:solidFill>
                  <a:schemeClr val="tx1">
                    <a:lumMod val="95000"/>
                    <a:lumOff val="5000"/>
                  </a:schemeClr>
                </a:solidFill>
              </a:rPr>
              <a:t>ενώ από τις ωοθήκες εκκρίνονται στεροειδείς ορμόνες, </a:t>
            </a:r>
            <a:r>
              <a:rPr lang="el-GR" dirty="0" smtClean="0">
                <a:solidFill>
                  <a:srgbClr val="FF0000"/>
                </a:solidFill>
              </a:rPr>
              <a:t>τα οιστρογόνα και η  προγεστερόνη.</a:t>
            </a:r>
            <a:endParaRPr lang="el-GR" dirty="0">
              <a:solidFill>
                <a:srgbClr val="FF0000"/>
              </a:solidFill>
            </a:endParaRPr>
          </a:p>
        </p:txBody>
      </p:sp>
      <p:pic>
        <p:nvPicPr>
          <p:cNvPr id="6149" name="Picture 3"/>
          <p:cNvPicPr>
            <a:picLocks noChangeAspect="1" noChangeArrowheads="1"/>
          </p:cNvPicPr>
          <p:nvPr/>
        </p:nvPicPr>
        <p:blipFill>
          <a:blip r:embed="rId2"/>
          <a:srcRect/>
          <a:stretch>
            <a:fillRect/>
          </a:stretch>
        </p:blipFill>
        <p:spPr bwMode="auto">
          <a:xfrm>
            <a:off x="7500958" y="500042"/>
            <a:ext cx="13716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C00000"/>
                </a:solidFill>
              </a:rPr>
              <a:t>Ανατομοφυσιολογικές διαφορές του άνδρα από τη γυναίκα.</a:t>
            </a:r>
            <a:endParaRPr lang="el-GR" dirty="0">
              <a:solidFill>
                <a:srgbClr val="C00000"/>
              </a:solidFill>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l-GR" b="1" dirty="0" smtClean="0"/>
              <a:t>Ανατομοφυσιολογικές διαφορές του άνδρα από τη γυναίκα</a:t>
            </a:r>
          </a:p>
          <a:p>
            <a:pPr eaLnBrk="1" fontAlgn="auto" hangingPunct="1">
              <a:spcAft>
                <a:spcPts val="0"/>
              </a:spcAft>
              <a:buFont typeface="Arial" pitchFamily="34" charset="0"/>
              <a:buChar char="•"/>
              <a:defRPr/>
            </a:pPr>
            <a:r>
              <a:rPr lang="el-GR" dirty="0" smtClean="0"/>
              <a:t>Η βασική διαφορά ανάμεσα στα δύο φύλα εντοπίζεται στους γεννητικούς αδένες. Αν και η καταβολή των γεννητικών αδένων στους δύο πρώτους μήνες της </a:t>
            </a:r>
            <a:r>
              <a:rPr lang="el-GR" dirty="0" smtClean="0">
                <a:hlinkClick r:id="rId2" tooltip="Εγκυμοσύνη"/>
              </a:rPr>
              <a:t>εγκυμοσύνης</a:t>
            </a:r>
            <a:r>
              <a:rPr lang="el-GR" dirty="0" smtClean="0"/>
              <a:t>, στο έμβρυο, είναι κοινή και στα αγόρια και στα κορίτσια, μετά τον τρίτο μήνα ξεκινάει η διαφορετική ανάπτυξή τους στα δύο φύλα. Στα αγόρια σχηματίζονται το </a:t>
            </a:r>
            <a:r>
              <a:rPr lang="el-GR" dirty="0" smtClean="0">
                <a:hlinkClick r:id="rId3" tooltip="Όσχεο"/>
              </a:rPr>
              <a:t>όσχεο</a:t>
            </a:r>
            <a:r>
              <a:rPr lang="el-GR" dirty="0" smtClean="0"/>
              <a:t> και το </a:t>
            </a:r>
            <a:r>
              <a:rPr lang="el-GR" dirty="0" smtClean="0">
                <a:hlinkClick r:id="rId4" tooltip="Πέος"/>
              </a:rPr>
              <a:t>πέος</a:t>
            </a:r>
            <a:r>
              <a:rPr lang="el-GR" dirty="0" smtClean="0"/>
              <a:t>, ενώ οι </a:t>
            </a:r>
            <a:r>
              <a:rPr lang="el-GR" dirty="0" smtClean="0">
                <a:hlinkClick r:id="rId5" tooltip="Όρχεις"/>
              </a:rPr>
              <a:t>όρχεις</a:t>
            </a:r>
            <a:r>
              <a:rPr lang="el-GR" dirty="0" smtClean="0"/>
              <a:t> κατεβαίνουν και παίρνουν τη θέση τους στο όσχεο λίγο πριν τη γέννηση. Οι δευτερεύοντες χαρακτήρες του φύλου εμφανίζονται από τη δράση των ανδρογόνων ορμονών και κυρίως της </a:t>
            </a:r>
            <a:r>
              <a:rPr lang="el-GR" dirty="0" smtClean="0">
                <a:hlinkClick r:id="rId6" tooltip="Τεστοστερόνη"/>
              </a:rPr>
              <a:t>τεστοστερόνης</a:t>
            </a:r>
            <a:r>
              <a:rPr lang="el-GR" dirty="0" smtClean="0"/>
              <a:t>. </a:t>
            </a:r>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smtClean="0"/>
              <a:t>Ακόμη ο άνδρας διαφέρει από την γυναίκα στα παρακάτω:</a:t>
            </a:r>
            <a:endParaRPr lang="el-GR"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l-GR" dirty="0" smtClean="0"/>
              <a:t>Το </a:t>
            </a:r>
            <a:r>
              <a:rPr lang="el-GR" dirty="0" smtClean="0">
                <a:hlinkClick r:id="rId2" tooltip="Κρανίο"/>
              </a:rPr>
              <a:t>κρανίο</a:t>
            </a:r>
            <a:r>
              <a:rPr lang="el-GR" dirty="0" smtClean="0"/>
              <a:t> του άνδρα είναι  πιο μεγάλο και ο </a:t>
            </a:r>
            <a:r>
              <a:rPr lang="el-GR" dirty="0" smtClean="0">
                <a:hlinkClick r:id="rId3" tooltip="Εγκέφαλος"/>
              </a:rPr>
              <a:t>εγκέφαλος</a:t>
            </a:r>
            <a:r>
              <a:rPr lang="el-GR" dirty="0" smtClean="0"/>
              <a:t> είναι βαρύτερος (1.375</a:t>
            </a:r>
            <a:r>
              <a:rPr lang="en-US" dirty="0" smtClean="0"/>
              <a:t>g</a:t>
            </a:r>
            <a:r>
              <a:rPr lang="el-GR" dirty="0" smtClean="0"/>
              <a:t> έναντι 1.275</a:t>
            </a:r>
            <a:r>
              <a:rPr lang="en-US" dirty="0" smtClean="0"/>
              <a:t>g</a:t>
            </a:r>
            <a:r>
              <a:rPr lang="el-GR" dirty="0" smtClean="0"/>
              <a:t> της γυναίκας), χωρίς αυτό να επηρεάζει την </a:t>
            </a:r>
            <a:r>
              <a:rPr lang="el-GR" dirty="0" smtClean="0">
                <a:hlinkClick r:id="rId4" tooltip="Ευφυΐα"/>
              </a:rPr>
              <a:t>ευφυΐα</a:t>
            </a:r>
            <a:endParaRPr lang="el-GR" dirty="0" smtClean="0"/>
          </a:p>
          <a:p>
            <a:pPr eaLnBrk="1" fontAlgn="auto" hangingPunct="1">
              <a:spcAft>
                <a:spcPts val="0"/>
              </a:spcAft>
              <a:buFont typeface="Arial" pitchFamily="34" charset="0"/>
              <a:buChar char="•"/>
              <a:defRPr/>
            </a:pPr>
            <a:r>
              <a:rPr lang="el-GR" dirty="0" smtClean="0"/>
              <a:t>Η λεκάνη του άνδρα είναι πιο στενή</a:t>
            </a:r>
          </a:p>
          <a:p>
            <a:pPr eaLnBrk="1" fontAlgn="auto" hangingPunct="1">
              <a:spcAft>
                <a:spcPts val="0"/>
              </a:spcAft>
              <a:buFont typeface="Arial" pitchFamily="34" charset="0"/>
              <a:buChar char="•"/>
              <a:defRPr/>
            </a:pPr>
            <a:r>
              <a:rPr lang="el-GR" dirty="0" smtClean="0"/>
              <a:t>Το </a:t>
            </a:r>
            <a:r>
              <a:rPr lang="el-GR" dirty="0" smtClean="0">
                <a:hlinkClick r:id="rId5" tooltip="Δέρμα"/>
              </a:rPr>
              <a:t>δέρμα</a:t>
            </a:r>
            <a:r>
              <a:rPr lang="el-GR" dirty="0" smtClean="0"/>
              <a:t> του άνδρα είναι πιο τραχύ</a:t>
            </a:r>
          </a:p>
          <a:p>
            <a:pPr eaLnBrk="1" fontAlgn="auto" hangingPunct="1">
              <a:spcAft>
                <a:spcPts val="0"/>
              </a:spcAft>
              <a:buFont typeface="Arial" pitchFamily="34" charset="0"/>
              <a:buChar char="•"/>
              <a:defRPr/>
            </a:pPr>
            <a:r>
              <a:rPr lang="el-GR" dirty="0" smtClean="0"/>
              <a:t>Ο άνδρας εμφανίζει τριχοφυΐα σε πολλά σημεία στο σώμα</a:t>
            </a:r>
          </a:p>
          <a:p>
            <a:pPr eaLnBrk="1" fontAlgn="auto" hangingPunct="1">
              <a:spcAft>
                <a:spcPts val="0"/>
              </a:spcAft>
              <a:buFont typeface="Arial" pitchFamily="34" charset="0"/>
              <a:buChar char="•"/>
              <a:defRPr/>
            </a:pPr>
            <a:r>
              <a:rPr lang="el-GR" dirty="0" smtClean="0"/>
              <a:t>Διαθέτει περισσότερο προεξέχον </a:t>
            </a:r>
            <a:r>
              <a:rPr lang="el-GR" dirty="0" smtClean="0">
                <a:hlinkClick r:id="rId6" tooltip="Μήλο του Αδάμ (δεν έχει γραφτεί ακόμα)"/>
              </a:rPr>
              <a:t>μήλο του Αδάμ</a:t>
            </a:r>
            <a:endParaRPr lang="el-GR" dirty="0" smtClean="0"/>
          </a:p>
          <a:p>
            <a:pPr eaLnBrk="1" fontAlgn="auto" hangingPunct="1">
              <a:spcAft>
                <a:spcPts val="0"/>
              </a:spcAft>
              <a:buFont typeface="Arial" pitchFamily="34" charset="0"/>
              <a:buChar char="•"/>
              <a:defRPr/>
            </a:pPr>
            <a:r>
              <a:rPr lang="el-GR" dirty="0" smtClean="0"/>
              <a:t>Έχει βαθύτερη </a:t>
            </a:r>
            <a:r>
              <a:rPr lang="el-GR" dirty="0" smtClean="0">
                <a:hlinkClick r:id="rId7" tooltip="Φωνή"/>
              </a:rPr>
              <a:t>φωνή</a:t>
            </a:r>
            <a:endParaRPr lang="el-GR" dirty="0" smtClean="0"/>
          </a:p>
          <a:p>
            <a:pPr eaLnBrk="1" fontAlgn="auto" hangingPunct="1">
              <a:spcAft>
                <a:spcPts val="0"/>
              </a:spcAft>
              <a:buFont typeface="Arial" pitchFamily="34" charset="0"/>
              <a:buChar char="•"/>
              <a:defRPr/>
            </a:pPr>
            <a:r>
              <a:rPr lang="el-GR" dirty="0" smtClean="0"/>
              <a:t>Η </a:t>
            </a:r>
            <a:r>
              <a:rPr lang="el-GR" dirty="0" smtClean="0">
                <a:hlinkClick r:id="rId8" tooltip="Αναπνοή"/>
              </a:rPr>
              <a:t>αναπνοή</a:t>
            </a:r>
            <a:r>
              <a:rPr lang="el-GR" dirty="0" smtClean="0"/>
              <a:t> του σε σύγκριση με τη γυναίκα είναι βαριά και είναι κοιλιακή (επικρατεί η κίνηση του διαφράγματος αντί για την κίνηση των πλευρών στη γυναίκα)</a:t>
            </a:r>
          </a:p>
          <a:p>
            <a:pPr eaLnBrk="1" fontAlgn="auto" hangingPunct="1">
              <a:spcAft>
                <a:spcPts val="0"/>
              </a:spcAft>
              <a:buFont typeface="Arial" pitchFamily="34" charset="0"/>
              <a:buChar char="•"/>
              <a:defRPr/>
            </a:pPr>
            <a:r>
              <a:rPr lang="el-GR" dirty="0" smtClean="0"/>
              <a:t>Τα ερυθρά αιμοσφαίρια στο </a:t>
            </a:r>
            <a:r>
              <a:rPr lang="el-GR" dirty="0" smtClean="0">
                <a:hlinkClick r:id="rId9" tooltip="Αίμα"/>
              </a:rPr>
              <a:t>αίμα</a:t>
            </a:r>
            <a:r>
              <a:rPr lang="el-GR" dirty="0" smtClean="0"/>
              <a:t> είναι περισσότερα (4,5 - 5 εκατομμύρια/mm³, έναντι 4 εκατομμύρια/mm³ της γυναίκας)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dirty="0" smtClean="0"/>
              <a:t>Και άλλες διαφορές:</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l-GR" dirty="0" smtClean="0"/>
              <a:t>Το σώμα του είναι ψηλότερο</a:t>
            </a:r>
          </a:p>
          <a:p>
            <a:pPr eaLnBrk="1" fontAlgn="auto" hangingPunct="1">
              <a:spcAft>
                <a:spcPts val="0"/>
              </a:spcAft>
              <a:buFont typeface="Arial" pitchFamily="34" charset="0"/>
              <a:buChar char="•"/>
              <a:defRPr/>
            </a:pPr>
            <a:r>
              <a:rPr lang="el-GR" dirty="0" smtClean="0"/>
              <a:t>Το μυϊκό του σύστημα είναι πιο ανεπτυγμένο</a:t>
            </a:r>
          </a:p>
          <a:p>
            <a:pPr eaLnBrk="1" fontAlgn="auto" hangingPunct="1">
              <a:spcAft>
                <a:spcPts val="0"/>
              </a:spcAft>
              <a:buFont typeface="Arial" pitchFamily="34" charset="0"/>
              <a:buChar char="•"/>
              <a:defRPr/>
            </a:pPr>
            <a:r>
              <a:rPr lang="el-GR" dirty="0" smtClean="0"/>
              <a:t>Έχει λιγότερο </a:t>
            </a:r>
            <a:r>
              <a:rPr lang="el-GR" dirty="0" smtClean="0">
                <a:hlinkClick r:id="rId2" tooltip="Λίπος"/>
              </a:rPr>
              <a:t>λίπος</a:t>
            </a:r>
            <a:endParaRPr lang="el-GR" dirty="0" smtClean="0"/>
          </a:p>
          <a:p>
            <a:pPr eaLnBrk="1" fontAlgn="auto" hangingPunct="1">
              <a:spcAft>
                <a:spcPts val="0"/>
              </a:spcAft>
              <a:buFont typeface="Arial" pitchFamily="34" charset="0"/>
              <a:buChar char="•"/>
              <a:defRPr/>
            </a:pPr>
            <a:r>
              <a:rPr lang="el-GR" dirty="0" smtClean="0"/>
              <a:t>Τα </a:t>
            </a:r>
            <a:r>
              <a:rPr lang="el-GR" dirty="0" err="1" smtClean="0">
                <a:hlinkClick r:id="rId3" tooltip="Οστό"/>
              </a:rPr>
              <a:t>κόκκαλά</a:t>
            </a:r>
            <a:r>
              <a:rPr lang="el-GR" dirty="0" smtClean="0"/>
              <a:t> του είναι χοντρότερα</a:t>
            </a:r>
          </a:p>
          <a:p>
            <a:pPr eaLnBrk="1" fontAlgn="auto" hangingPunct="1">
              <a:spcAft>
                <a:spcPts val="0"/>
              </a:spcAft>
              <a:buFont typeface="Arial" pitchFamily="34" charset="0"/>
              <a:buChar char="•"/>
              <a:defRPr/>
            </a:pPr>
            <a:r>
              <a:rPr lang="el-GR" dirty="0" smtClean="0"/>
              <a:t>Ο </a:t>
            </a:r>
            <a:r>
              <a:rPr lang="el-GR" dirty="0" smtClean="0">
                <a:hlinkClick r:id="rId4" tooltip="Θυρεοειδής αδένας"/>
              </a:rPr>
              <a:t>θυρεοειδής αδένας</a:t>
            </a:r>
            <a:r>
              <a:rPr lang="el-GR" dirty="0" smtClean="0"/>
              <a:t> και τα </a:t>
            </a:r>
            <a:r>
              <a:rPr lang="el-GR" dirty="0" smtClean="0">
                <a:hlinkClick r:id="rId5" tooltip="Επινεφρίδια"/>
              </a:rPr>
              <a:t>επινεφρίδια</a:t>
            </a:r>
            <a:r>
              <a:rPr lang="el-GR" dirty="0" smtClean="0"/>
              <a:t> είναι λιγότερο ανεπτυγμένα</a:t>
            </a:r>
          </a:p>
          <a:p>
            <a:pPr eaLnBrk="1" fontAlgn="auto" hangingPunct="1">
              <a:spcAft>
                <a:spcPts val="0"/>
              </a:spcAft>
              <a:buFont typeface="Arial" pitchFamily="34" charset="0"/>
              <a:buChar char="•"/>
              <a:defRPr/>
            </a:pPr>
            <a:r>
              <a:rPr lang="el-GR" dirty="0" smtClean="0"/>
              <a:t>Ο </a:t>
            </a:r>
            <a:r>
              <a:rPr lang="el-GR" dirty="0" smtClean="0">
                <a:hlinkClick r:id="rId6" tooltip="Σφυγμός (δεν έχει γραφτεί ακόμα)"/>
              </a:rPr>
              <a:t>σφυγμός</a:t>
            </a:r>
            <a:r>
              <a:rPr lang="el-GR" dirty="0" smtClean="0"/>
              <a:t> του είναι πιο αργός (72 έναντι 80 της γυναίκας)</a:t>
            </a:r>
          </a:p>
          <a:p>
            <a:pPr eaLnBrk="1" fontAlgn="auto" hangingPunct="1">
              <a:spcAft>
                <a:spcPts val="0"/>
              </a:spcAft>
              <a:buFont typeface="Arial" pitchFamily="34" charset="0"/>
              <a:buChar char="•"/>
              <a:defRPr/>
            </a:pPr>
            <a:r>
              <a:rPr lang="el-GR" dirty="0" smtClean="0"/>
              <a:t>Η </a:t>
            </a:r>
            <a:r>
              <a:rPr lang="el-GR" dirty="0" smtClean="0">
                <a:hlinkClick r:id="rId7" tooltip="Θερμοκρασία"/>
              </a:rPr>
              <a:t>θερμοκρασία</a:t>
            </a:r>
            <a:r>
              <a:rPr lang="el-GR" dirty="0" smtClean="0"/>
              <a:t> του είναι υψηλότερη</a:t>
            </a:r>
          </a:p>
          <a:p>
            <a:pPr eaLnBrk="1" fontAlgn="auto" hangingPunct="1">
              <a:spcAft>
                <a:spcPts val="0"/>
              </a:spcAft>
              <a:buFont typeface="Arial" pitchFamily="34" charset="0"/>
              <a:buChar char="•"/>
              <a:defRPr/>
            </a:pPr>
            <a:r>
              <a:rPr lang="el-GR" dirty="0" smtClean="0"/>
              <a:t>Χρειάζεται κατά μέσο όρο 3.200 </a:t>
            </a:r>
            <a:r>
              <a:rPr lang="el-GR" dirty="0" smtClean="0">
                <a:hlinkClick r:id="rId8" tooltip="Θερμίδα"/>
              </a:rPr>
              <a:t>θερμίδες</a:t>
            </a:r>
            <a:r>
              <a:rPr lang="el-GR" dirty="0" smtClean="0"/>
              <a:t> τη μέρα, έναντι 2.300 της γυναίκας</a:t>
            </a:r>
          </a:p>
          <a:p>
            <a:pPr eaLnBrk="1" fontAlgn="auto" hangingPunct="1">
              <a:spcAft>
                <a:spcPts val="0"/>
              </a:spcAft>
              <a:buFont typeface="Arial" pitchFamily="34" charset="0"/>
              <a:buChar char="•"/>
              <a:defRPr/>
            </a:pPr>
            <a:r>
              <a:rPr lang="el-GR" dirty="0" smtClean="0"/>
              <a:t>Η </a:t>
            </a:r>
            <a:r>
              <a:rPr lang="el-GR" dirty="0" smtClean="0">
                <a:hlinkClick r:id="rId9" tooltip="Εφηβεία"/>
              </a:rPr>
              <a:t>εφηβεία</a:t>
            </a:r>
            <a:r>
              <a:rPr lang="el-GR" dirty="0" smtClean="0"/>
              <a:t> αρχίζει στα 14 χρόνια ενώ στη γυναίκα στα 12</a:t>
            </a:r>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l-GR" sz="3200" smtClean="0"/>
              <a:t>Αναπαραγωγικά κύτταρα του ανθρώπου-Γονιμοποίηση (</a:t>
            </a:r>
            <a:r>
              <a:rPr lang="en-US" sz="3200" smtClean="0"/>
              <a:t>in vitro)</a:t>
            </a:r>
            <a:endParaRPr lang="el-GR" sz="3200" smtClean="0"/>
          </a:p>
        </p:txBody>
      </p:sp>
      <p:sp>
        <p:nvSpPr>
          <p:cNvPr id="11267" name="Content Placeholder 2"/>
          <p:cNvSpPr>
            <a:spLocks noGrp="1"/>
          </p:cNvSpPr>
          <p:nvPr>
            <p:ph sz="half" idx="1"/>
          </p:nvPr>
        </p:nvSpPr>
        <p:spPr/>
        <p:txBody>
          <a:bodyPr/>
          <a:lstStyle/>
          <a:p>
            <a:pPr eaLnBrk="1" hangingPunct="1"/>
            <a:r>
              <a:rPr lang="el-GR" smtClean="0"/>
              <a:t>Ωάριο</a:t>
            </a:r>
          </a:p>
          <a:p>
            <a:pPr eaLnBrk="1" hangingPunct="1"/>
            <a:r>
              <a:rPr lang="el-GR" smtClean="0"/>
              <a:t>                                                                                             </a:t>
            </a:r>
          </a:p>
        </p:txBody>
      </p:sp>
      <p:sp>
        <p:nvSpPr>
          <p:cNvPr id="11268" name="Content Placeholder 3"/>
          <p:cNvSpPr>
            <a:spLocks noGrp="1"/>
          </p:cNvSpPr>
          <p:nvPr>
            <p:ph sz="half" idx="2"/>
          </p:nvPr>
        </p:nvSpPr>
        <p:spPr/>
        <p:txBody>
          <a:bodyPr/>
          <a:lstStyle/>
          <a:p>
            <a:pPr eaLnBrk="1" hangingPunct="1"/>
            <a:r>
              <a:rPr lang="el-GR" smtClean="0"/>
              <a:t>Σπερματοζωάριο   </a:t>
            </a:r>
          </a:p>
        </p:txBody>
      </p:sp>
      <p:pic>
        <p:nvPicPr>
          <p:cNvPr id="11269" name="Picture 2"/>
          <p:cNvPicPr>
            <a:picLocks noChangeAspect="1" noChangeArrowheads="1"/>
          </p:cNvPicPr>
          <p:nvPr/>
        </p:nvPicPr>
        <p:blipFill>
          <a:blip r:embed="rId2"/>
          <a:srcRect/>
          <a:stretch>
            <a:fillRect/>
          </a:stretch>
        </p:blipFill>
        <p:spPr bwMode="auto">
          <a:xfrm>
            <a:off x="539750" y="2133600"/>
            <a:ext cx="2486025" cy="1838325"/>
          </a:xfrm>
          <a:prstGeom prst="rect">
            <a:avLst/>
          </a:prstGeom>
          <a:noFill/>
          <a:ln w="9525">
            <a:noFill/>
            <a:miter lim="800000"/>
            <a:headEnd/>
            <a:tailEnd/>
          </a:ln>
        </p:spPr>
      </p:pic>
      <p:pic>
        <p:nvPicPr>
          <p:cNvPr id="11270" name="Picture 4"/>
          <p:cNvPicPr>
            <a:picLocks noChangeAspect="1" noChangeArrowheads="1"/>
          </p:cNvPicPr>
          <p:nvPr/>
        </p:nvPicPr>
        <p:blipFill>
          <a:blip r:embed="rId3"/>
          <a:srcRect/>
          <a:stretch>
            <a:fillRect/>
          </a:stretch>
        </p:blipFill>
        <p:spPr bwMode="auto">
          <a:xfrm>
            <a:off x="5219700" y="2349500"/>
            <a:ext cx="2657475" cy="1724025"/>
          </a:xfrm>
          <a:prstGeom prst="rect">
            <a:avLst/>
          </a:prstGeom>
          <a:noFill/>
          <a:ln w="9525">
            <a:noFill/>
            <a:miter lim="800000"/>
            <a:headEnd/>
            <a:tailEnd/>
          </a:ln>
        </p:spPr>
      </p:pic>
      <p:pic>
        <p:nvPicPr>
          <p:cNvPr id="11271" name="Picture 2"/>
          <p:cNvPicPr>
            <a:picLocks noChangeAspect="1" noChangeArrowheads="1"/>
          </p:cNvPicPr>
          <p:nvPr/>
        </p:nvPicPr>
        <p:blipFill>
          <a:blip r:embed="rId4"/>
          <a:srcRect/>
          <a:stretch>
            <a:fillRect/>
          </a:stretch>
        </p:blipFill>
        <p:spPr bwMode="auto">
          <a:xfrm>
            <a:off x="3276600" y="4437063"/>
            <a:ext cx="2343150"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1890</TotalTime>
  <Words>2261</Words>
  <Application>Microsoft Office PowerPoint</Application>
  <PresentationFormat>Προβολή στην οθόνη (4:3)</PresentationFormat>
  <Paragraphs>187</Paragraphs>
  <Slides>48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Αποκορύφωμα</vt:lpstr>
      <vt:lpstr>ΤΟ ΑΝΑΠΑΡΑΓΩΓΙΚΟ ΣΥΣΤΗΜΑ ΤΟΥ ΑΝΘΡΩΠΟΥ</vt:lpstr>
      <vt:lpstr>Αναπαραγωγή </vt:lpstr>
      <vt:lpstr>       Ο νέος οργανισμός.</vt:lpstr>
      <vt:lpstr>ΚΑΘΟΡΙΣΜΟΣ ΤΟΥ ΦΥΛΟΥ ΣΤΟΝ ΑΝΘΡΩΠΟ</vt:lpstr>
      <vt:lpstr>Χαρακτηριστικά του φύλου</vt:lpstr>
      <vt:lpstr>Ανατομοφυσιολογικές διαφορές του άνδρα από τη γυναίκα.</vt:lpstr>
      <vt:lpstr>Ακόμη ο άνδρας διαφέρει από την γυναίκα στα παρακάτω:</vt:lpstr>
      <vt:lpstr>Και άλλες διαφορές:</vt:lpstr>
      <vt:lpstr>Αναπαραγωγικά κύτταρα του ανθρώπου-Γονιμοποίηση (in vitro)</vt:lpstr>
      <vt:lpstr>Αντρικό Γεννητικό Σύστημα</vt:lpstr>
      <vt:lpstr>ΓΕΝΝΗΤΙΚΟ ΣΥΣΤΗΜΑ ΤΟΥ ΑΝΔΡΑ</vt:lpstr>
      <vt:lpstr>Ανατομία αντρικού αναπαραγωγικού συστήματος</vt:lpstr>
      <vt:lpstr>Παρουσίαση του PowerPoint</vt:lpstr>
      <vt:lpstr>Όρχεις</vt:lpstr>
      <vt:lpstr>Όρχεις</vt:lpstr>
      <vt:lpstr>Όρχεις</vt:lpstr>
      <vt:lpstr>Όρχεις - Σπερματοζωάρια</vt:lpstr>
      <vt:lpstr>Παράγοντες που επηρεάζουν την λειτουργία των όρχεων</vt:lpstr>
      <vt:lpstr>Εκφορητική οδός του σπέρματος</vt:lpstr>
      <vt:lpstr>Ανατομία αντρικού αναπαραγωγικού συστήματος</vt:lpstr>
      <vt:lpstr>Προστάτης –Ο ανδρικός αδένας.</vt:lpstr>
      <vt:lpstr>Προστάτης</vt:lpstr>
      <vt:lpstr>Ευνουχισμός</vt:lpstr>
      <vt:lpstr>Πέος</vt:lpstr>
      <vt:lpstr>Ανατομία του πέους</vt:lpstr>
      <vt:lpstr>ΠΕΡΙΤΟΜΗ</vt:lpstr>
      <vt:lpstr>ΠΕΡΙΤΟΜΗ</vt:lpstr>
      <vt:lpstr>Στύση</vt:lpstr>
      <vt:lpstr>Στύση</vt:lpstr>
      <vt:lpstr>Στύση - εκσπερμάτωση</vt:lpstr>
      <vt:lpstr>Παρουσίαση του PowerPoint</vt:lpstr>
      <vt:lpstr>Στυτική δυσλειτουργία</vt:lpstr>
      <vt:lpstr>Στυτική δυσλειτουργία</vt:lpstr>
      <vt:lpstr>Στυτική δυσλειτουργία</vt:lpstr>
      <vt:lpstr>Συστροφή</vt:lpstr>
      <vt:lpstr>Φίμωση</vt:lpstr>
      <vt:lpstr>Κρυψορχία</vt:lpstr>
      <vt:lpstr>Κρυψορχία</vt:lpstr>
      <vt:lpstr>Καρκίνος του Πέους</vt:lpstr>
      <vt:lpstr>Καρκίνος του Πέους</vt:lpstr>
      <vt:lpstr>Καρκίνος του Πέους</vt:lpstr>
      <vt:lpstr>Προστάτης</vt:lpstr>
      <vt:lpstr>Προστάτης</vt:lpstr>
      <vt:lpstr>Η νόσος του Peyronie </vt:lpstr>
      <vt:lpstr>Η νόσος του Peyronie </vt:lpstr>
      <vt:lpstr>Πρόωρη Εκσπερμάτωση</vt:lpstr>
      <vt:lpstr>Πρόωρη Εκσπερμάτωση</vt:lpstr>
      <vt:lpstr>Πρόωρη Εκσπερμάτωση</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Αντρικό Γεννητικό Σύστημα</dc:title>
  <dc:creator>heliana</dc:creator>
  <cp:lastModifiedBy>Lefteris Hatzilaris</cp:lastModifiedBy>
  <cp:revision>67</cp:revision>
  <dcterms:created xsi:type="dcterms:W3CDTF">2010-02-09T17:16:05Z</dcterms:created>
  <dcterms:modified xsi:type="dcterms:W3CDTF">2021-02-14T13:05:10Z</dcterms:modified>
</cp:coreProperties>
</file>