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316" r:id="rId4"/>
    <p:sldId id="313" r:id="rId5"/>
    <p:sldId id="257" r:id="rId6"/>
    <p:sldId id="259" r:id="rId7"/>
    <p:sldId id="322" r:id="rId8"/>
    <p:sldId id="260" r:id="rId9"/>
    <p:sldId id="261" r:id="rId10"/>
    <p:sldId id="262" r:id="rId11"/>
    <p:sldId id="263" r:id="rId12"/>
    <p:sldId id="315" r:id="rId13"/>
    <p:sldId id="309" r:id="rId14"/>
    <p:sldId id="310" r:id="rId15"/>
    <p:sldId id="281" r:id="rId16"/>
    <p:sldId id="311" r:id="rId17"/>
    <p:sldId id="264" r:id="rId18"/>
    <p:sldId id="282" r:id="rId19"/>
    <p:sldId id="265" r:id="rId20"/>
    <p:sldId id="266" r:id="rId21"/>
    <p:sldId id="267" r:id="rId22"/>
    <p:sldId id="278" r:id="rId23"/>
    <p:sldId id="279" r:id="rId24"/>
    <p:sldId id="280" r:id="rId25"/>
    <p:sldId id="269" r:id="rId26"/>
    <p:sldId id="276" r:id="rId27"/>
    <p:sldId id="318" r:id="rId28"/>
    <p:sldId id="320" r:id="rId29"/>
    <p:sldId id="270" r:id="rId30"/>
    <p:sldId id="271" r:id="rId31"/>
    <p:sldId id="272" r:id="rId32"/>
    <p:sldId id="273" r:id="rId33"/>
    <p:sldId id="274" r:id="rId34"/>
    <p:sldId id="298" r:id="rId35"/>
    <p:sldId id="299" r:id="rId36"/>
    <p:sldId id="300" r:id="rId37"/>
    <p:sldId id="305" r:id="rId38"/>
    <p:sldId id="301" r:id="rId39"/>
    <p:sldId id="302" r:id="rId40"/>
    <p:sldId id="303" r:id="rId41"/>
    <p:sldId id="304" r:id="rId42"/>
    <p:sldId id="283" r:id="rId43"/>
    <p:sldId id="286" r:id="rId44"/>
    <p:sldId id="287" r:id="rId45"/>
    <p:sldId id="288" r:id="rId46"/>
    <p:sldId id="289" r:id="rId47"/>
    <p:sldId id="290" r:id="rId48"/>
    <p:sldId id="291" r:id="rId49"/>
    <p:sldId id="293" r:id="rId50"/>
    <p:sldId id="292" r:id="rId51"/>
    <p:sldId id="306" r:id="rId52"/>
    <p:sldId id="307" r:id="rId53"/>
    <p:sldId id="268" r:id="rId54"/>
    <p:sldId id="296" r:id="rId55"/>
    <p:sldId id="294" r:id="rId56"/>
    <p:sldId id="295" r:id="rId57"/>
    <p:sldId id="308" r:id="rId5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p:scale>
          <a:sx n="60" d="100"/>
          <a:sy n="60" d="100"/>
        </p:scale>
        <p:origin x="-2069" y="-5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85AA8592-F692-4AD2-BD14-04BDBA806CAD}" type="datetimeFigureOut">
              <a:rPr lang="el-GR"/>
              <a:pPr>
                <a:defRPr/>
              </a:pPr>
              <a:t>14/2/2021</a:t>
            </a:fld>
            <a:endParaRPr lang="el-G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l-G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FAAF19D-2140-4BCC-A561-BDF565C4F7D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7CF8CC4-E1EE-4813-9C4F-F79ADCAF1D90}" type="datetimeFigureOut">
              <a:rPr lang="el-GR"/>
              <a:pPr>
                <a:defRPr/>
              </a:pPr>
              <a:t>14/2/2021</a:t>
            </a:fld>
            <a:endParaRPr lang="el-GR"/>
          </a:p>
        </p:txBody>
      </p:sp>
      <p:sp>
        <p:nvSpPr>
          <p:cNvPr id="5" name="Footer Placeholder 2"/>
          <p:cNvSpPr>
            <a:spLocks noGrp="1"/>
          </p:cNvSpPr>
          <p:nvPr>
            <p:ph type="ftr" sz="quarter" idx="11"/>
          </p:nvPr>
        </p:nvSpPr>
        <p:spPr/>
        <p:txBody>
          <a:bodyPr/>
          <a:lstStyle>
            <a:lvl1pPr>
              <a:defRPr/>
            </a:lvl1pPr>
          </a:lstStyle>
          <a:p>
            <a:pPr>
              <a:defRPr/>
            </a:pPr>
            <a:endParaRPr lang="el-GR"/>
          </a:p>
        </p:txBody>
      </p:sp>
      <p:sp>
        <p:nvSpPr>
          <p:cNvPr id="6" name="Slide Number Placeholder 22"/>
          <p:cNvSpPr>
            <a:spLocks noGrp="1"/>
          </p:cNvSpPr>
          <p:nvPr>
            <p:ph type="sldNum" sz="quarter" idx="12"/>
          </p:nvPr>
        </p:nvSpPr>
        <p:spPr/>
        <p:txBody>
          <a:bodyPr/>
          <a:lstStyle>
            <a:lvl1pPr>
              <a:defRPr/>
            </a:lvl1pPr>
          </a:lstStyle>
          <a:p>
            <a:pPr>
              <a:defRPr/>
            </a:pPr>
            <a:fld id="{B1B64101-63D9-48F1-934A-3F131CB1F208}"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2ABE23F-4F1A-4AEC-AB2E-27099513F985}" type="datetimeFigureOut">
              <a:rPr lang="el-GR"/>
              <a:pPr>
                <a:defRPr/>
              </a:pPr>
              <a:t>14/2/2021</a:t>
            </a:fld>
            <a:endParaRPr lang="el-GR"/>
          </a:p>
        </p:txBody>
      </p:sp>
      <p:sp>
        <p:nvSpPr>
          <p:cNvPr id="5" name="Footer Placeholder 2"/>
          <p:cNvSpPr>
            <a:spLocks noGrp="1"/>
          </p:cNvSpPr>
          <p:nvPr>
            <p:ph type="ftr" sz="quarter" idx="11"/>
          </p:nvPr>
        </p:nvSpPr>
        <p:spPr/>
        <p:txBody>
          <a:bodyPr/>
          <a:lstStyle>
            <a:lvl1pPr>
              <a:defRPr/>
            </a:lvl1pPr>
          </a:lstStyle>
          <a:p>
            <a:pPr>
              <a:defRPr/>
            </a:pPr>
            <a:endParaRPr lang="el-GR"/>
          </a:p>
        </p:txBody>
      </p:sp>
      <p:sp>
        <p:nvSpPr>
          <p:cNvPr id="6" name="Slide Number Placeholder 22"/>
          <p:cNvSpPr>
            <a:spLocks noGrp="1"/>
          </p:cNvSpPr>
          <p:nvPr>
            <p:ph type="sldNum" sz="quarter" idx="12"/>
          </p:nvPr>
        </p:nvSpPr>
        <p:spPr/>
        <p:txBody>
          <a:bodyPr/>
          <a:lstStyle>
            <a:lvl1pPr>
              <a:defRPr/>
            </a:lvl1pPr>
          </a:lstStyle>
          <a:p>
            <a:pPr>
              <a:defRPr/>
            </a:pPr>
            <a:fld id="{9A2A94D9-B1AE-44A0-83B4-89A3757745B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4ECEAB7-3812-450D-B1FE-3D3464623530}" type="datetimeFigureOut">
              <a:rPr lang="el-GR"/>
              <a:pPr>
                <a:defRPr/>
              </a:pPr>
              <a:t>14/2/2021</a:t>
            </a:fld>
            <a:endParaRPr lang="el-GR"/>
          </a:p>
        </p:txBody>
      </p:sp>
      <p:sp>
        <p:nvSpPr>
          <p:cNvPr id="5" name="Slide Number Placeholder 8"/>
          <p:cNvSpPr>
            <a:spLocks noGrp="1"/>
          </p:cNvSpPr>
          <p:nvPr>
            <p:ph type="sldNum" sz="quarter" idx="11"/>
          </p:nvPr>
        </p:nvSpPr>
        <p:spPr/>
        <p:txBody>
          <a:bodyPr rtlCol="0"/>
          <a:lstStyle>
            <a:lvl1pPr>
              <a:defRPr/>
            </a:lvl1pPr>
          </a:lstStyle>
          <a:p>
            <a:pPr>
              <a:defRPr/>
            </a:pPr>
            <a:fld id="{5323DC05-56E6-4815-AF3A-76611C878DE8}" type="slidenum">
              <a:rPr lang="el-GR"/>
              <a:pPr>
                <a:defRPr/>
              </a:pPr>
              <a:t>‹#›</a:t>
            </a:fld>
            <a:endParaRPr lang="el-GR"/>
          </a:p>
        </p:txBody>
      </p:sp>
      <p:sp>
        <p:nvSpPr>
          <p:cNvPr id="6" name="Footer Placeholder 9"/>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05B0D72-1ABF-4356-9C4E-76E06F7C3178}" type="datetimeFigureOut">
              <a:rPr lang="el-GR"/>
              <a:pPr>
                <a:defRPr/>
              </a:pPr>
              <a:t>14/2/2021</a:t>
            </a:fld>
            <a:endParaRPr lang="el-G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l-G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25503DF-0B31-4A7F-A8B2-FE4241D30E1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B9B58E5-E678-46EF-B72E-82818C23F3E7}" type="datetimeFigureOut">
              <a:rPr lang="el-GR"/>
              <a:pPr>
                <a:defRPr/>
              </a:pPr>
              <a:t>14/2/2021</a:t>
            </a:fld>
            <a:endParaRPr lang="el-GR"/>
          </a:p>
        </p:txBody>
      </p:sp>
      <p:sp>
        <p:nvSpPr>
          <p:cNvPr id="6" name="Footer Placeholder 2"/>
          <p:cNvSpPr>
            <a:spLocks noGrp="1"/>
          </p:cNvSpPr>
          <p:nvPr>
            <p:ph type="ftr" sz="quarter" idx="11"/>
          </p:nvPr>
        </p:nvSpPr>
        <p:spPr/>
        <p:txBody>
          <a:bodyPr/>
          <a:lstStyle>
            <a:lvl1pPr>
              <a:defRPr/>
            </a:lvl1pPr>
          </a:lstStyle>
          <a:p>
            <a:pPr>
              <a:defRPr/>
            </a:pPr>
            <a:endParaRPr lang="el-GR"/>
          </a:p>
        </p:txBody>
      </p:sp>
      <p:sp>
        <p:nvSpPr>
          <p:cNvPr id="7" name="Slide Number Placeholder 22"/>
          <p:cNvSpPr>
            <a:spLocks noGrp="1"/>
          </p:cNvSpPr>
          <p:nvPr>
            <p:ph type="sldNum" sz="quarter" idx="12"/>
          </p:nvPr>
        </p:nvSpPr>
        <p:spPr/>
        <p:txBody>
          <a:bodyPr/>
          <a:lstStyle>
            <a:lvl1pPr>
              <a:defRPr/>
            </a:lvl1pPr>
          </a:lstStyle>
          <a:p>
            <a:pPr>
              <a:defRPr/>
            </a:pPr>
            <a:fld id="{CF5866BE-B925-4E0D-98A5-D06E6521079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1AD8CF23-8FC9-4BDB-AA7A-138A4A9D7239}" type="datetimeFigureOut">
              <a:rPr lang="el-GR"/>
              <a:pPr>
                <a:defRPr/>
              </a:pPr>
              <a:t>14/2/2021</a:t>
            </a:fld>
            <a:endParaRPr lang="el-GR"/>
          </a:p>
        </p:txBody>
      </p:sp>
      <p:sp>
        <p:nvSpPr>
          <p:cNvPr id="8" name="Footer Placeholder 2"/>
          <p:cNvSpPr>
            <a:spLocks noGrp="1"/>
          </p:cNvSpPr>
          <p:nvPr>
            <p:ph type="ftr" sz="quarter" idx="11"/>
          </p:nvPr>
        </p:nvSpPr>
        <p:spPr/>
        <p:txBody>
          <a:bodyPr/>
          <a:lstStyle>
            <a:lvl1pPr>
              <a:defRPr/>
            </a:lvl1pPr>
          </a:lstStyle>
          <a:p>
            <a:pPr>
              <a:defRPr/>
            </a:pPr>
            <a:endParaRPr lang="el-GR"/>
          </a:p>
        </p:txBody>
      </p:sp>
      <p:sp>
        <p:nvSpPr>
          <p:cNvPr id="9" name="Slide Number Placeholder 22"/>
          <p:cNvSpPr>
            <a:spLocks noGrp="1"/>
          </p:cNvSpPr>
          <p:nvPr>
            <p:ph type="sldNum" sz="quarter" idx="12"/>
          </p:nvPr>
        </p:nvSpPr>
        <p:spPr/>
        <p:txBody>
          <a:bodyPr/>
          <a:lstStyle>
            <a:lvl1pPr>
              <a:defRPr/>
            </a:lvl1pPr>
          </a:lstStyle>
          <a:p>
            <a:pPr>
              <a:defRPr/>
            </a:pPr>
            <a:fld id="{A2264EF9-FD37-400C-89B1-4588C33AC23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E6A0A53-0043-47D7-9783-D09982387A31}" type="datetimeFigureOut">
              <a:rPr lang="el-GR"/>
              <a:pPr>
                <a:defRPr/>
              </a:pPr>
              <a:t>14/2/2021</a:t>
            </a:fld>
            <a:endParaRPr lang="el-GR"/>
          </a:p>
        </p:txBody>
      </p:sp>
      <p:sp>
        <p:nvSpPr>
          <p:cNvPr id="4" name="Slide Number Placeholder 6"/>
          <p:cNvSpPr>
            <a:spLocks noGrp="1"/>
          </p:cNvSpPr>
          <p:nvPr>
            <p:ph type="sldNum" sz="quarter" idx="11"/>
          </p:nvPr>
        </p:nvSpPr>
        <p:spPr/>
        <p:txBody>
          <a:bodyPr rtlCol="0"/>
          <a:lstStyle>
            <a:lvl1pPr>
              <a:defRPr/>
            </a:lvl1pPr>
          </a:lstStyle>
          <a:p>
            <a:pPr>
              <a:defRPr/>
            </a:pPr>
            <a:fld id="{433DA415-C701-49ED-AD88-FE6AEA44E6AA}" type="slidenum">
              <a:rPr lang="el-GR"/>
              <a:pPr>
                <a:defRPr/>
              </a:pPr>
              <a:t>‹#›</a:t>
            </a:fld>
            <a:endParaRPr lang="el-GR"/>
          </a:p>
        </p:txBody>
      </p:sp>
      <p:sp>
        <p:nvSpPr>
          <p:cNvPr id="5" name="Footer Placeholder 7"/>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71879D8-C382-42F7-80BF-F5E77BF0C702}" type="datetimeFigureOut">
              <a:rPr lang="el-GR"/>
              <a:pPr>
                <a:defRPr/>
              </a:pPr>
              <a:t>14/2/2021</a:t>
            </a:fld>
            <a:endParaRPr lang="el-GR"/>
          </a:p>
        </p:txBody>
      </p:sp>
      <p:sp>
        <p:nvSpPr>
          <p:cNvPr id="3" name="Footer Placeholder 2"/>
          <p:cNvSpPr>
            <a:spLocks noGrp="1"/>
          </p:cNvSpPr>
          <p:nvPr>
            <p:ph type="ftr" sz="quarter" idx="11"/>
          </p:nvPr>
        </p:nvSpPr>
        <p:spPr/>
        <p:txBody>
          <a:bodyPr/>
          <a:lstStyle>
            <a:lvl1pPr>
              <a:defRPr/>
            </a:lvl1pPr>
          </a:lstStyle>
          <a:p>
            <a:pPr>
              <a:defRPr/>
            </a:pPr>
            <a:endParaRPr lang="el-GR"/>
          </a:p>
        </p:txBody>
      </p:sp>
      <p:sp>
        <p:nvSpPr>
          <p:cNvPr id="4" name="Slide Number Placeholder 22"/>
          <p:cNvSpPr>
            <a:spLocks noGrp="1"/>
          </p:cNvSpPr>
          <p:nvPr>
            <p:ph type="sldNum" sz="quarter" idx="12"/>
          </p:nvPr>
        </p:nvSpPr>
        <p:spPr/>
        <p:txBody>
          <a:bodyPr/>
          <a:lstStyle>
            <a:lvl1pPr>
              <a:defRPr/>
            </a:lvl1pPr>
          </a:lstStyle>
          <a:p>
            <a:pPr>
              <a:defRPr/>
            </a:pPr>
            <a:fld id="{5B732F06-35CC-47BB-83C2-52892480277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1E3008C-7573-4AC6-9FFD-99279A13394E}" type="datetimeFigureOut">
              <a:rPr lang="el-GR"/>
              <a:pPr>
                <a:defRPr/>
              </a:pPr>
              <a:t>14/2/2021</a:t>
            </a:fld>
            <a:endParaRPr lang="el-GR"/>
          </a:p>
        </p:txBody>
      </p:sp>
      <p:sp>
        <p:nvSpPr>
          <p:cNvPr id="13" name="Slide Number Placeholder 21"/>
          <p:cNvSpPr>
            <a:spLocks noGrp="1"/>
          </p:cNvSpPr>
          <p:nvPr>
            <p:ph type="sldNum" sz="quarter" idx="11"/>
          </p:nvPr>
        </p:nvSpPr>
        <p:spPr/>
        <p:txBody>
          <a:bodyPr rtlCol="0"/>
          <a:lstStyle>
            <a:lvl1pPr>
              <a:defRPr/>
            </a:lvl1pPr>
          </a:lstStyle>
          <a:p>
            <a:pPr>
              <a:defRPr/>
            </a:pPr>
            <a:fld id="{D0F35C28-7EC0-4478-952C-D9C6926FF4B7}" type="slidenum">
              <a:rPr lang="el-GR"/>
              <a:pPr>
                <a:defRPr/>
              </a:pPr>
              <a:t>‹#›</a:t>
            </a:fld>
            <a:endParaRPr lang="el-GR"/>
          </a:p>
        </p:txBody>
      </p:sp>
      <p:sp>
        <p:nvSpPr>
          <p:cNvPr id="14" name="Footer Placeholder 22"/>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A612CA54-D9D7-4A64-B2BC-44FAF6A8E009}" type="datetimeFigureOut">
              <a:rPr lang="el-GR"/>
              <a:pPr>
                <a:defRPr/>
              </a:pPr>
              <a:t>14/2/2021</a:t>
            </a:fld>
            <a:endParaRPr lang="el-GR"/>
          </a:p>
        </p:txBody>
      </p:sp>
      <p:sp>
        <p:nvSpPr>
          <p:cNvPr id="13" name="Slide Number Placeholder 17"/>
          <p:cNvSpPr>
            <a:spLocks noGrp="1"/>
          </p:cNvSpPr>
          <p:nvPr>
            <p:ph type="sldNum" sz="quarter" idx="11"/>
          </p:nvPr>
        </p:nvSpPr>
        <p:spPr/>
        <p:txBody>
          <a:bodyPr rtlCol="0"/>
          <a:lstStyle>
            <a:lvl1pPr>
              <a:defRPr/>
            </a:lvl1pPr>
          </a:lstStyle>
          <a:p>
            <a:pPr>
              <a:defRPr/>
            </a:pPr>
            <a:fld id="{E74292C4-4100-4214-A825-8FDEBA783650}" type="slidenum">
              <a:rPr lang="el-GR"/>
              <a:pPr>
                <a:defRPr/>
              </a:pPr>
              <a:t>‹#›</a:t>
            </a:fld>
            <a:endParaRPr lang="el-GR"/>
          </a:p>
        </p:txBody>
      </p:sp>
      <p:sp>
        <p:nvSpPr>
          <p:cNvPr id="14" name="Footer Placeholder 20"/>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EA9A2B02-7DCC-41DD-8528-5B8542A63C1D}" type="datetimeFigureOut">
              <a:rPr lang="el-GR"/>
              <a:pPr>
                <a:defRPr/>
              </a:pPr>
              <a:t>14/2/2021</a:t>
            </a:fld>
            <a:endParaRPr lang="el-G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476F109-ECC2-4250-838A-444D2F27A5D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27" r:id="rId4"/>
    <p:sldLayoutId id="2147483728" r:id="rId5"/>
    <p:sldLayoutId id="2147483735" r:id="rId6"/>
    <p:sldLayoutId id="2147483729" r:id="rId7"/>
    <p:sldLayoutId id="2147483736" r:id="rId8"/>
    <p:sldLayoutId id="2147483737" r:id="rId9"/>
    <p:sldLayoutId id="2147483730" r:id="rId10"/>
    <p:sldLayoutId id="214748373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A2355B"/>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8AFB9"/>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el.wikipedia.org/wiki/%CE%91%CE%B9%CE%B4%CE%BF%CE%AF%CE%BF" TargetMode="External"/><Relationship Id="rId2" Type="http://schemas.openxmlformats.org/officeDocument/2006/relationships/hyperlink" Target="http://el.wikipedia.org/w/index.php?title=%CE%9A%CF%85%CE%BA%CE%BB%CE%B1%CE%B4%CE%B9%CE%BA%CF%8C_%CE%B5%CE%B9%CE%B4%CF%8E%CE%BB%CE%B9%CE%BF&amp;action=edit&amp;redlink=1"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bwMode="auto">
          <a:xfrm>
            <a:off x="2285984" y="4214818"/>
            <a:ext cx="6172200" cy="2160587"/>
          </a:xfrm>
        </p:spPr>
        <p:txBody>
          <a:bodyPr wrap="square" lIns="91440" tIns="45720" rIns="91440" bIns="45720" numCol="1" anchorCtr="0" compatLnSpc="1">
            <a:prstTxWarp prst="textNoShape">
              <a:avLst/>
            </a:prstTxWarp>
          </a:bodyPr>
          <a:lstStyle/>
          <a:p>
            <a:pPr eaLnBrk="1" hangingPunct="1"/>
            <a:r>
              <a:rPr lang="el-GR" cap="none" dirty="0" smtClean="0"/>
              <a:t>ΓΥΝΑΙΚΕΙΟ ΑΝΑΠΑΡΑΓΩΓΙΚΟ ΣΥΣΤΗΜΑ </a:t>
            </a:r>
            <a:r>
              <a:rPr lang="el-GR" cap="none" dirty="0" smtClean="0">
                <a:sym typeface="Wingdings" pitchFamily="2" charset="2"/>
              </a:rPr>
              <a:t></a:t>
            </a:r>
            <a:endParaRPr lang="el-GR" cap="none" dirty="0" smtClean="0"/>
          </a:p>
        </p:txBody>
      </p:sp>
      <p:sp>
        <p:nvSpPr>
          <p:cNvPr id="3" name="Subtitle 2"/>
          <p:cNvSpPr>
            <a:spLocks noGrp="1"/>
          </p:cNvSpPr>
          <p:nvPr>
            <p:ph type="subTitle" idx="1"/>
          </p:nvPr>
        </p:nvSpPr>
        <p:spPr>
          <a:xfrm>
            <a:off x="2285984" y="3357562"/>
            <a:ext cx="6172200" cy="1371600"/>
          </a:xfrm>
        </p:spPr>
        <p:txBody>
          <a:bodyPr>
            <a:normAutofit/>
          </a:bodyPr>
          <a:lstStyle/>
          <a:p>
            <a:pPr eaLnBrk="1" fontAlgn="auto" hangingPunct="1">
              <a:spcAft>
                <a:spcPts val="0"/>
              </a:spcAft>
              <a:buFont typeface="Wingdings"/>
              <a:buNone/>
              <a:defRPr/>
            </a:pPr>
            <a:endParaRPr lang="el-GR" dirty="0" smtClean="0"/>
          </a:p>
        </p:txBody>
      </p:sp>
      <p:pic>
        <p:nvPicPr>
          <p:cNvPr id="13315" name="Picture 4" descr="C:\Documents and Settings\sa\Επιφάνεια εργασίας\satellitehead-l.jpg"/>
          <p:cNvPicPr>
            <a:picLocks noChangeAspect="1" noChangeArrowheads="1"/>
          </p:cNvPicPr>
          <p:nvPr/>
        </p:nvPicPr>
        <p:blipFill>
          <a:blip r:embed="rId2"/>
          <a:srcRect/>
          <a:stretch>
            <a:fillRect/>
          </a:stretch>
        </p:blipFill>
        <p:spPr bwMode="auto">
          <a:xfrm>
            <a:off x="2857500" y="692150"/>
            <a:ext cx="4071938" cy="250031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43800" cy="1143000"/>
          </a:xfrm>
        </p:spPr>
        <p:txBody>
          <a:bodyPr/>
          <a:lstStyle/>
          <a:p>
            <a:pPr eaLnBrk="1" fontAlgn="auto" hangingPunct="1">
              <a:spcAft>
                <a:spcPts val="0"/>
              </a:spcAft>
              <a:defRPr/>
            </a:pPr>
            <a:r>
              <a:rPr lang="el-GR" dirty="0" smtClean="0"/>
              <a:t>Οι </a:t>
            </a:r>
            <a:r>
              <a:rPr lang="el-GR" dirty="0" err="1" smtClean="0"/>
              <a:t>ωοθηκεσ</a:t>
            </a:r>
            <a:endParaRPr lang="el-GR" dirty="0"/>
          </a:p>
        </p:txBody>
      </p:sp>
      <p:sp>
        <p:nvSpPr>
          <p:cNvPr id="3" name="Content Placeholder 2"/>
          <p:cNvSpPr>
            <a:spLocks noGrp="1"/>
          </p:cNvSpPr>
          <p:nvPr>
            <p:ph sz="quarter" idx="2"/>
          </p:nvPr>
        </p:nvSpPr>
        <p:spPr>
          <a:xfrm>
            <a:off x="457200" y="1571625"/>
            <a:ext cx="5686425" cy="4676775"/>
          </a:xfrm>
        </p:spPr>
        <p:txBody>
          <a:bodyPr>
            <a:normAutofit fontScale="92500" lnSpcReduction="10000"/>
          </a:bodyPr>
          <a:lstStyle/>
          <a:p>
            <a:pPr marL="274320" indent="-274320" eaLnBrk="1" fontAlgn="auto" hangingPunct="1">
              <a:spcAft>
                <a:spcPts val="0"/>
              </a:spcAft>
              <a:buFont typeface="Wingdings"/>
              <a:buChar char=""/>
              <a:defRPr/>
            </a:pPr>
            <a:r>
              <a:rPr lang="el-GR" dirty="0" smtClean="0"/>
              <a:t>Οι </a:t>
            </a:r>
            <a:r>
              <a:rPr lang="el-GR" b="1" dirty="0" smtClean="0"/>
              <a:t>ωοθήκες</a:t>
            </a:r>
            <a:r>
              <a:rPr lang="el-GR" dirty="0" smtClean="0"/>
              <a:t> είναι ένα ζευγάρι οργάνων, του γυναικείου γεννητικού συστήματος. Βρίσκονται χαμηλά στην κοιλιά, στην πύελο (λεκάνη), δεξιά και αριστερά από τη μήτρα. Έχουν σχήμα </a:t>
            </a:r>
            <a:r>
              <a:rPr lang="el-GR" dirty="0" err="1" smtClean="0"/>
              <a:t>αμυγδαλοειδές</a:t>
            </a:r>
            <a:r>
              <a:rPr lang="el-GR" dirty="0" smtClean="0"/>
              <a:t>. Οι δύο ωοθήκες </a:t>
            </a:r>
            <a:r>
              <a:rPr lang="el-GR" b="1" dirty="0" smtClean="0"/>
              <a:t>παράγουν ωάρια</a:t>
            </a:r>
            <a:r>
              <a:rPr lang="el-GR" dirty="0" smtClean="0"/>
              <a:t> και </a:t>
            </a:r>
            <a:r>
              <a:rPr lang="el-GR" b="1" dirty="0" smtClean="0"/>
              <a:t>θηλυκές ορμόνες</a:t>
            </a:r>
            <a:r>
              <a:rPr lang="el-GR" dirty="0" smtClean="0"/>
              <a:t>.</a:t>
            </a:r>
          </a:p>
          <a:p>
            <a:pPr marL="274320" indent="-274320" eaLnBrk="1" fontAlgn="auto" hangingPunct="1">
              <a:spcAft>
                <a:spcPts val="0"/>
              </a:spcAft>
              <a:buFont typeface="Wingdings"/>
              <a:buChar char=""/>
              <a:defRPr/>
            </a:pPr>
            <a:r>
              <a:rPr lang="el-GR" dirty="0" smtClean="0"/>
              <a:t>Κάθε μήνα, κατά τον εμμηνορυσιακό κύκλο, ένα </a:t>
            </a:r>
            <a:r>
              <a:rPr lang="el-GR" b="1" dirty="0" smtClean="0"/>
              <a:t>ωάριο</a:t>
            </a:r>
            <a:r>
              <a:rPr lang="el-GR" dirty="0" smtClean="0"/>
              <a:t>, σπανιότερα δύο, παράγεται από τις ωοθήκες (ωοθυλακιορρηξία) . Το ωάριο ταξιδεύει, δια μέσω των σαλπιγγών στη μήτρα και εμφυτεύεται σε αυτή στην περίπτωση που γονιμοποιηθεί.</a:t>
            </a:r>
          </a:p>
          <a:p>
            <a:pPr marL="274320" indent="-274320" eaLnBrk="1" fontAlgn="auto" hangingPunct="1">
              <a:spcAft>
                <a:spcPts val="0"/>
              </a:spcAft>
              <a:buFont typeface="Wingdings"/>
              <a:buChar char=""/>
              <a:defRPr/>
            </a:pPr>
            <a:endParaRPr lang="el-GR" dirty="0"/>
          </a:p>
        </p:txBody>
      </p:sp>
      <p:pic>
        <p:nvPicPr>
          <p:cNvPr id="19459" name="Content Placeholder 6" descr="WO8HKES .jpg"/>
          <p:cNvPicPr>
            <a:picLocks noGrp="1" noChangeAspect="1"/>
          </p:cNvPicPr>
          <p:nvPr>
            <p:ph sz="quarter" idx="4"/>
          </p:nvPr>
        </p:nvPicPr>
        <p:blipFill>
          <a:blip r:embed="rId2"/>
          <a:srcRect/>
          <a:stretch>
            <a:fillRect/>
          </a:stretch>
        </p:blipFill>
        <p:spPr>
          <a:xfrm>
            <a:off x="6072188" y="1000125"/>
            <a:ext cx="2714625" cy="47148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Οι </a:t>
            </a:r>
            <a:r>
              <a:rPr lang="el-GR" dirty="0" err="1" smtClean="0"/>
              <a:t>ωοθηκεσ</a:t>
            </a:r>
            <a:endParaRPr lang="el-GR" dirty="0"/>
          </a:p>
        </p:txBody>
      </p:sp>
      <p:sp>
        <p:nvSpPr>
          <p:cNvPr id="3" name="Content Placeholder 2"/>
          <p:cNvSpPr>
            <a:spLocks noGrp="1"/>
          </p:cNvSpPr>
          <p:nvPr>
            <p:ph sz="quarter" idx="2"/>
          </p:nvPr>
        </p:nvSpPr>
        <p:spPr>
          <a:xfrm>
            <a:off x="457200" y="1500188"/>
            <a:ext cx="4257675" cy="4748212"/>
          </a:xfrm>
        </p:spPr>
        <p:txBody>
          <a:bodyPr>
            <a:normAutofit lnSpcReduction="10000"/>
          </a:bodyPr>
          <a:lstStyle/>
          <a:p>
            <a:pPr marL="274320" indent="-274320" eaLnBrk="1" fontAlgn="auto" hangingPunct="1">
              <a:spcAft>
                <a:spcPts val="0"/>
              </a:spcAft>
              <a:buFont typeface="Wingdings"/>
              <a:buChar char=""/>
              <a:defRPr/>
            </a:pPr>
            <a:r>
              <a:rPr lang="el-GR" dirty="0" smtClean="0"/>
              <a:t>Οι </a:t>
            </a:r>
            <a:r>
              <a:rPr lang="el-GR" b="1" dirty="0" smtClean="0"/>
              <a:t>ωοθήκες</a:t>
            </a:r>
            <a:r>
              <a:rPr lang="el-GR" dirty="0" smtClean="0"/>
              <a:t> παράγουν επίσης θηλυκές </a:t>
            </a:r>
            <a:r>
              <a:rPr lang="el-GR" b="1" dirty="0" smtClean="0"/>
              <a:t>ορμόνες</a:t>
            </a:r>
            <a:r>
              <a:rPr lang="el-GR" dirty="0" smtClean="0"/>
              <a:t>. Οιστρογόνα και προγεστερόνη είναι οι σημαντικότερες. Αυτές οι ορμόνες επηρεάζουν την ανάπτυξη των γυναικείων χαρακτηριστικών όπως στήθος, τριχοφυΐα, φωνή, κ.α. Ρυθμίζουν επίσης τον κύκλο (εμμηνορυσιακό κύκλο) και την εγκυμοσύνη</a:t>
            </a:r>
            <a:endParaRPr lang="el-GR" dirty="0"/>
          </a:p>
        </p:txBody>
      </p:sp>
      <p:pic>
        <p:nvPicPr>
          <p:cNvPr id="20483" name="Content Placeholder 6" descr="WO8HKES .jpg"/>
          <p:cNvPicPr>
            <a:picLocks noGrp="1" noChangeAspect="1"/>
          </p:cNvPicPr>
          <p:nvPr>
            <p:ph sz="quarter" idx="4"/>
          </p:nvPr>
        </p:nvPicPr>
        <p:blipFill>
          <a:blip r:embed="rId2"/>
          <a:srcRect/>
          <a:stretch>
            <a:fillRect/>
          </a:stretch>
        </p:blipFill>
        <p:spPr>
          <a:xfrm>
            <a:off x="4714875" y="1143000"/>
            <a:ext cx="3643313" cy="4508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23850" y="333375"/>
            <a:ext cx="8229600" cy="1023923"/>
          </a:xfrm>
        </p:spPr>
        <p:txBody>
          <a:bodyPr>
            <a:normAutofit fontScale="90000"/>
          </a:bodyPr>
          <a:lstStyle/>
          <a:p>
            <a:r>
              <a:rPr lang="el-GR" sz="2400" dirty="0" smtClean="0">
                <a:solidFill>
                  <a:srgbClr val="C00000"/>
                </a:solidFill>
              </a:rPr>
              <a:t>Η παραγωγή των </a:t>
            </a:r>
            <a:r>
              <a:rPr lang="el-GR" sz="2400" dirty="0" err="1" smtClean="0">
                <a:solidFill>
                  <a:srgbClr val="C00000"/>
                </a:solidFill>
              </a:rPr>
              <a:t>ωοκυτταρων</a:t>
            </a:r>
            <a:r>
              <a:rPr lang="el-GR" sz="2400" dirty="0" smtClean="0">
                <a:solidFill>
                  <a:srgbClr val="C00000"/>
                </a:solidFill>
              </a:rPr>
              <a:t> </a:t>
            </a:r>
            <a:r>
              <a:rPr lang="el-GR" sz="2400" dirty="0" err="1" smtClean="0">
                <a:solidFill>
                  <a:srgbClr val="C00000"/>
                </a:solidFill>
              </a:rPr>
              <a:t>ξεκιναει</a:t>
            </a:r>
            <a:r>
              <a:rPr lang="el-GR" sz="2400" dirty="0" smtClean="0">
                <a:solidFill>
                  <a:srgbClr val="C00000"/>
                </a:solidFill>
              </a:rPr>
              <a:t> ….</a:t>
            </a:r>
            <a:br>
              <a:rPr lang="el-GR" sz="2400" dirty="0" smtClean="0">
                <a:solidFill>
                  <a:srgbClr val="C00000"/>
                </a:solidFill>
              </a:rPr>
            </a:br>
            <a:r>
              <a:rPr lang="el-GR" sz="2400" dirty="0" smtClean="0">
                <a:solidFill>
                  <a:srgbClr val="C00000"/>
                </a:solidFill>
              </a:rPr>
              <a:t/>
            </a:r>
            <a:br>
              <a:rPr lang="el-GR" sz="2400" dirty="0" smtClean="0">
                <a:solidFill>
                  <a:srgbClr val="C00000"/>
                </a:solidFill>
              </a:rPr>
            </a:br>
            <a:endParaRPr lang="el-GR" sz="2400" dirty="0" smtClean="0">
              <a:solidFill>
                <a:srgbClr val="C00000"/>
              </a:solidFill>
            </a:endParaRPr>
          </a:p>
        </p:txBody>
      </p:sp>
      <p:sp>
        <p:nvSpPr>
          <p:cNvPr id="36867" name="Content Placeholder 2"/>
          <p:cNvSpPr>
            <a:spLocks noGrp="1"/>
          </p:cNvSpPr>
          <p:nvPr>
            <p:ph sz="half" idx="1"/>
          </p:nvPr>
        </p:nvSpPr>
        <p:spPr/>
        <p:txBody>
          <a:bodyPr/>
          <a:lstStyle/>
          <a:p>
            <a:pPr marL="514350" indent="-514350">
              <a:buFont typeface="+mj-lt"/>
              <a:buAutoNum type="romanUcPeriod"/>
              <a:defRPr/>
            </a:pPr>
            <a:r>
              <a:rPr lang="el-GR" sz="2000" dirty="0" smtClean="0"/>
              <a:t>Σε κάθε εμβρυϊκή ωοθήκη αναπτύσσεται  ένας φλοιώδης σχηματισμός που περιέχει ανώριμα ωοθυλάκια.</a:t>
            </a:r>
          </a:p>
          <a:p>
            <a:pPr marL="514350" indent="-514350">
              <a:buFont typeface="+mj-lt"/>
              <a:buAutoNum type="romanUcPeriod"/>
              <a:defRPr/>
            </a:pPr>
            <a:r>
              <a:rPr lang="el-GR" sz="2000" dirty="0" smtClean="0"/>
              <a:t>Ένα ωοθυλάκιο αποτελείται από ένα </a:t>
            </a:r>
            <a:r>
              <a:rPr lang="el-GR" sz="2000" dirty="0" smtClean="0">
                <a:solidFill>
                  <a:schemeClr val="accent3">
                    <a:lumMod val="60000"/>
                    <a:lumOff val="40000"/>
                  </a:schemeClr>
                </a:solidFill>
              </a:rPr>
              <a:t>ωοκύτταρο (ωάριο) </a:t>
            </a:r>
            <a:r>
              <a:rPr lang="el-GR" sz="2000" dirty="0" smtClean="0"/>
              <a:t>και </a:t>
            </a:r>
            <a:r>
              <a:rPr lang="el-GR" sz="2000" dirty="0" smtClean="0">
                <a:solidFill>
                  <a:srgbClr val="0070C0"/>
                </a:solidFill>
              </a:rPr>
              <a:t>κοκκιώδη κύτταρα </a:t>
            </a:r>
            <a:r>
              <a:rPr lang="el-GR" sz="2000" dirty="0" smtClean="0"/>
              <a:t>που προέρχονται από τον επιθηλιακό ιστό της γεννητικής περιοχής.</a:t>
            </a:r>
          </a:p>
        </p:txBody>
      </p:sp>
      <p:sp>
        <p:nvSpPr>
          <p:cNvPr id="38916" name="Content Placeholder 3"/>
          <p:cNvSpPr>
            <a:spLocks noGrp="1"/>
          </p:cNvSpPr>
          <p:nvPr>
            <p:ph sz="half" idx="2"/>
          </p:nvPr>
        </p:nvSpPr>
        <p:spPr/>
        <p:txBody>
          <a:bodyPr/>
          <a:lstStyle/>
          <a:p>
            <a:pPr marL="514350" indent="-514350">
              <a:buFont typeface="Calibri" pitchFamily="34" charset="0"/>
              <a:buAutoNum type="alphaLcParenR"/>
            </a:pPr>
            <a:r>
              <a:rPr lang="el-GR" sz="1800" dirty="0" smtClean="0"/>
              <a:t>Εμβρυϊκή ζωή : αναπτύσσονται 4-5 </a:t>
            </a:r>
            <a:r>
              <a:rPr lang="el-GR" sz="1800" dirty="0" err="1" smtClean="0"/>
              <a:t>εκατομ</a:t>
            </a:r>
            <a:r>
              <a:rPr lang="el-GR" sz="1800" dirty="0" smtClean="0"/>
              <a:t> -μύρια γεννητικά κύτταρα.</a:t>
            </a:r>
          </a:p>
          <a:p>
            <a:pPr marL="514350" indent="-514350">
              <a:buFont typeface="Calibri" pitchFamily="34" charset="0"/>
              <a:buAutoNum type="alphaLcParenR"/>
            </a:pPr>
            <a:r>
              <a:rPr lang="el-GR" sz="1800" dirty="0" smtClean="0"/>
              <a:t>Κατά την γέννηση : υπάρχουν 1 εκατομμύριο γεννητικά κύτταρα (τα υπόλοιπα εκφυλίζονται).</a:t>
            </a:r>
          </a:p>
          <a:p>
            <a:pPr marL="514350" indent="-514350">
              <a:buFont typeface="Calibri" pitchFamily="34" charset="0"/>
              <a:buAutoNum type="alphaLcParenR"/>
            </a:pPr>
            <a:r>
              <a:rPr lang="el-GR" sz="1800" dirty="0" smtClean="0"/>
              <a:t>Μέχρι την εφηβεία παραμένουν 300.000-400.000 αδιαφοροποίητα ωάρια.</a:t>
            </a:r>
          </a:p>
          <a:p>
            <a:pPr marL="514350" indent="-514350">
              <a:buFont typeface="Calibri" pitchFamily="34" charset="0"/>
              <a:buAutoNum type="alphaLcParenR"/>
            </a:pPr>
            <a:r>
              <a:rPr lang="el-GR" sz="2000" dirty="0" smtClean="0">
                <a:solidFill>
                  <a:srgbClr val="C00000"/>
                </a:solidFill>
              </a:rPr>
              <a:t>Κατά την διάρκεια της αναπαραγωγικής ηλικίας της γυναίκας μπορούν να ωριμάσουν  400 με 500 ωάρια.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Θέση περιεχομένου"/>
          <p:cNvSpPr>
            <a:spLocks noGrp="1"/>
          </p:cNvSpPr>
          <p:nvPr>
            <p:ph sz="quarter" idx="2"/>
          </p:nvPr>
        </p:nvSpPr>
        <p:spPr>
          <a:xfrm>
            <a:off x="457200" y="2362200"/>
            <a:ext cx="7615238" cy="3886200"/>
          </a:xfrm>
        </p:spPr>
        <p:txBody>
          <a:bodyPr/>
          <a:lstStyle/>
          <a:p>
            <a:pPr eaLnBrk="1" hangingPunct="1"/>
            <a:r>
              <a:rPr lang="en-US" smtClean="0"/>
              <a:t>Ο τράχηλος είναι το κατώτερο τμήμα της μήτρας. Ο τράχηλος έχει ένα άνοιγμα μέσω του οποίου επικοινωνεί η κοιλότητα της μήτρας με τον κόλπο. Μέσω του τραχηλικού ανοίγματος περνάει το αίμα της περιόδου και διοχετεύεται μέσα στον κόλπο και τελικά έξω από το σώμα. </a:t>
            </a:r>
            <a:endParaRPr lang="el-GR" smtClean="0"/>
          </a:p>
          <a:p>
            <a:pPr eaLnBrk="1" hangingPunct="1"/>
            <a:r>
              <a:rPr lang="en-US" smtClean="0"/>
              <a:t>Με τον ίδιο τρόπο μέσω του τραχηλικού ανοίγματος περνάνε τα σπερματοζωάρια από τον κόλπο, και μετακινούνται μέσα στην κοιλότητα της μήτρας και από εκεί στις σάλπιγγες κατά τη γονιμοποίηση.</a:t>
            </a:r>
            <a:endParaRPr lang="el-GR" smtClean="0"/>
          </a:p>
          <a:p>
            <a:pPr eaLnBrk="1" hangingPunct="1"/>
            <a:endParaRPr lang="el-GR" smtClean="0"/>
          </a:p>
        </p:txBody>
      </p:sp>
      <p:sp>
        <p:nvSpPr>
          <p:cNvPr id="21506" name="4 - Θέση κειμένου"/>
          <p:cNvSpPr>
            <a:spLocks noGrp="1"/>
          </p:cNvSpPr>
          <p:nvPr>
            <p:ph type="body" sz="quarter" idx="1"/>
          </p:nvPr>
        </p:nvSpPr>
        <p:spPr>
          <a:xfrm>
            <a:off x="500063" y="571500"/>
            <a:ext cx="3657600" cy="658813"/>
          </a:xfrm>
        </p:spPr>
        <p:txBody>
          <a:bodyPr/>
          <a:lstStyle/>
          <a:p>
            <a:pPr eaLnBrk="1" hangingPunct="1"/>
            <a:r>
              <a:rPr lang="el-GR" dirty="0" smtClean="0"/>
              <a:t>Ο τράχηλος της μήτρας</a:t>
            </a:r>
          </a:p>
        </p:txBody>
      </p:sp>
      <p:pic>
        <p:nvPicPr>
          <p:cNvPr id="21507" name="Picture 2" descr="F:\untitledκβξλβξ.bmp"/>
          <p:cNvPicPr>
            <a:picLocks noGrp="1" noChangeAspect="1" noChangeArrowheads="1"/>
          </p:cNvPicPr>
          <p:nvPr>
            <p:ph sz="quarter" idx="4"/>
          </p:nvPr>
        </p:nvPicPr>
        <p:blipFill>
          <a:blip r:embed="rId2"/>
          <a:srcRect/>
          <a:stretch>
            <a:fillRect/>
          </a:stretch>
        </p:blipFill>
        <p:spPr>
          <a:xfrm>
            <a:off x="4786313" y="214313"/>
            <a:ext cx="3657600" cy="207168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2"/>
          </p:nvPr>
        </p:nvSpPr>
        <p:spPr>
          <a:xfrm>
            <a:off x="457200" y="1000125"/>
            <a:ext cx="7686675" cy="5248275"/>
          </a:xfrm>
        </p:spPr>
        <p:txBody>
          <a:bodyPr>
            <a:normAutofit fontScale="92500"/>
          </a:bodyPr>
          <a:lstStyle/>
          <a:p>
            <a:pPr marL="274320" indent="-274320" eaLnBrk="1" fontAlgn="auto" hangingPunct="1">
              <a:spcAft>
                <a:spcPts val="0"/>
              </a:spcAft>
              <a:buFont typeface="Wingdings"/>
              <a:buChar char=""/>
              <a:defRPr/>
            </a:pPr>
            <a:r>
              <a:rPr lang="en-US" dirty="0" smtClean="0"/>
              <a:t>Ο </a:t>
            </a:r>
            <a:r>
              <a:rPr lang="en-US" dirty="0" err="1" smtClean="0"/>
              <a:t>τράχηλος</a:t>
            </a:r>
            <a:r>
              <a:rPr lang="en-US" dirty="0" smtClean="0"/>
              <a:t> </a:t>
            </a:r>
            <a:r>
              <a:rPr lang="en-US" dirty="0" err="1" smtClean="0"/>
              <a:t>της</a:t>
            </a:r>
            <a:r>
              <a:rPr lang="en-US" dirty="0" smtClean="0"/>
              <a:t> </a:t>
            </a:r>
            <a:r>
              <a:rPr lang="en-US" dirty="0" err="1" smtClean="0"/>
              <a:t>μήτρας</a:t>
            </a:r>
            <a:r>
              <a:rPr lang="en-US" dirty="0" smtClean="0"/>
              <a:t> </a:t>
            </a:r>
            <a:r>
              <a:rPr lang="en-US" dirty="0" err="1" smtClean="0"/>
              <a:t>είναι</a:t>
            </a:r>
            <a:r>
              <a:rPr lang="en-US" dirty="0" smtClean="0"/>
              <a:t> </a:t>
            </a:r>
            <a:r>
              <a:rPr lang="en-US" dirty="0" err="1" smtClean="0"/>
              <a:t>μια</a:t>
            </a:r>
            <a:r>
              <a:rPr lang="en-US" dirty="0" smtClean="0"/>
              <a:t> </a:t>
            </a:r>
            <a:r>
              <a:rPr lang="en-US" dirty="0" err="1" smtClean="0"/>
              <a:t>περιοχή</a:t>
            </a:r>
            <a:r>
              <a:rPr lang="en-US" dirty="0" smtClean="0"/>
              <a:t> </a:t>
            </a:r>
            <a:r>
              <a:rPr lang="en-US" dirty="0" err="1" smtClean="0"/>
              <a:t>του</a:t>
            </a:r>
            <a:r>
              <a:rPr lang="en-US" dirty="0" smtClean="0"/>
              <a:t> </a:t>
            </a:r>
            <a:r>
              <a:rPr lang="en-US" dirty="0" err="1" smtClean="0"/>
              <a:t>σώματος</a:t>
            </a:r>
            <a:r>
              <a:rPr lang="en-US" dirty="0" smtClean="0"/>
              <a:t>, </a:t>
            </a:r>
            <a:r>
              <a:rPr lang="en-US" dirty="0" err="1" smtClean="0"/>
              <a:t>όπου</a:t>
            </a:r>
            <a:r>
              <a:rPr lang="en-US" dirty="0" smtClean="0"/>
              <a:t> </a:t>
            </a:r>
            <a:r>
              <a:rPr lang="en-US" dirty="0" err="1" smtClean="0"/>
              <a:t>αναπτύσσονται</a:t>
            </a:r>
            <a:r>
              <a:rPr lang="en-US" dirty="0" smtClean="0"/>
              <a:t> </a:t>
            </a:r>
            <a:r>
              <a:rPr lang="en-US" dirty="0" err="1" smtClean="0"/>
              <a:t>σημαντικές</a:t>
            </a:r>
            <a:r>
              <a:rPr lang="en-US" dirty="0" smtClean="0"/>
              <a:t> </a:t>
            </a:r>
            <a:r>
              <a:rPr lang="en-US" dirty="0" err="1" smtClean="0"/>
              <a:t>παθήσεις</a:t>
            </a:r>
            <a:r>
              <a:rPr lang="en-US" dirty="0" smtClean="0"/>
              <a:t> </a:t>
            </a:r>
            <a:r>
              <a:rPr lang="en-US" dirty="0" err="1" smtClean="0"/>
              <a:t>όπως</a:t>
            </a:r>
            <a:r>
              <a:rPr lang="en-US" dirty="0" smtClean="0"/>
              <a:t> ο </a:t>
            </a:r>
            <a:r>
              <a:rPr lang="en-US" dirty="0" err="1" smtClean="0"/>
              <a:t>καρκίνος</a:t>
            </a:r>
            <a:r>
              <a:rPr lang="en-US" dirty="0" smtClean="0"/>
              <a:t>. Ο </a:t>
            </a:r>
            <a:r>
              <a:rPr lang="en-US" dirty="0" err="1" smtClean="0"/>
              <a:t>τράχηλος</a:t>
            </a:r>
            <a:r>
              <a:rPr lang="en-US" dirty="0" smtClean="0"/>
              <a:t> </a:t>
            </a:r>
            <a:r>
              <a:rPr lang="en-US" dirty="0" err="1" smtClean="0"/>
              <a:t>βρίσκεται</a:t>
            </a:r>
            <a:r>
              <a:rPr lang="en-US" dirty="0" smtClean="0"/>
              <a:t> </a:t>
            </a:r>
            <a:r>
              <a:rPr lang="en-US" dirty="0" err="1" smtClean="0"/>
              <a:t>στο</a:t>
            </a:r>
            <a:r>
              <a:rPr lang="en-US" dirty="0" smtClean="0"/>
              <a:t> </a:t>
            </a:r>
            <a:r>
              <a:rPr lang="en-US" dirty="0" err="1" smtClean="0"/>
              <a:t>ανώτερο</a:t>
            </a:r>
            <a:r>
              <a:rPr lang="en-US" dirty="0" smtClean="0"/>
              <a:t> </a:t>
            </a:r>
            <a:r>
              <a:rPr lang="en-US" dirty="0" err="1" smtClean="0"/>
              <a:t>μέρος</a:t>
            </a:r>
            <a:r>
              <a:rPr lang="en-US" dirty="0" smtClean="0"/>
              <a:t> </a:t>
            </a:r>
            <a:r>
              <a:rPr lang="en-US" dirty="0" err="1" smtClean="0"/>
              <a:t>του</a:t>
            </a:r>
            <a:r>
              <a:rPr lang="en-US" dirty="0" smtClean="0"/>
              <a:t> </a:t>
            </a:r>
            <a:r>
              <a:rPr lang="en-US" dirty="0" err="1" smtClean="0"/>
              <a:t>κόλπου</a:t>
            </a:r>
            <a:r>
              <a:rPr lang="en-US" dirty="0" smtClean="0"/>
              <a:t> </a:t>
            </a:r>
            <a:r>
              <a:rPr lang="en-US" dirty="0" err="1" smtClean="0"/>
              <a:t>της</a:t>
            </a:r>
            <a:r>
              <a:rPr lang="en-US" dirty="0" smtClean="0"/>
              <a:t> </a:t>
            </a:r>
            <a:r>
              <a:rPr lang="en-US" dirty="0" err="1" smtClean="0"/>
              <a:t>γυναίκας</a:t>
            </a:r>
            <a:r>
              <a:rPr lang="en-US" dirty="0" smtClean="0"/>
              <a:t> </a:t>
            </a:r>
            <a:r>
              <a:rPr lang="en-US" dirty="0" err="1" smtClean="0"/>
              <a:t>και</a:t>
            </a:r>
            <a:r>
              <a:rPr lang="en-US" dirty="0" smtClean="0"/>
              <a:t> </a:t>
            </a:r>
            <a:r>
              <a:rPr lang="en-US" dirty="0" err="1" smtClean="0"/>
              <a:t>ουσιαστικά</a:t>
            </a:r>
            <a:r>
              <a:rPr lang="en-US" dirty="0" smtClean="0"/>
              <a:t> </a:t>
            </a:r>
            <a:r>
              <a:rPr lang="en-US" dirty="0" err="1" smtClean="0"/>
              <a:t>είναι</a:t>
            </a:r>
            <a:r>
              <a:rPr lang="en-US" dirty="0" smtClean="0"/>
              <a:t> </a:t>
            </a:r>
            <a:r>
              <a:rPr lang="en-US" dirty="0" err="1" smtClean="0"/>
              <a:t>εκτεθειμένος</a:t>
            </a:r>
            <a:r>
              <a:rPr lang="en-US" dirty="0" smtClean="0"/>
              <a:t> </a:t>
            </a:r>
            <a:r>
              <a:rPr lang="en-US" dirty="0" err="1" smtClean="0"/>
              <a:t>σε</a:t>
            </a:r>
            <a:r>
              <a:rPr lang="en-US" dirty="0" smtClean="0"/>
              <a:t> </a:t>
            </a:r>
            <a:r>
              <a:rPr lang="en-US" dirty="0" err="1" smtClean="0"/>
              <a:t>μικροοργανισμούς</a:t>
            </a:r>
            <a:r>
              <a:rPr lang="en-US" dirty="0" smtClean="0"/>
              <a:t> </a:t>
            </a:r>
            <a:r>
              <a:rPr lang="en-US" dirty="0" err="1" smtClean="0"/>
              <a:t>και</a:t>
            </a:r>
            <a:r>
              <a:rPr lang="en-US" dirty="0" smtClean="0"/>
              <a:t> </a:t>
            </a:r>
            <a:r>
              <a:rPr lang="en-US" dirty="0" err="1" smtClean="0"/>
              <a:t>ιούς</a:t>
            </a:r>
            <a:r>
              <a:rPr lang="en-US" dirty="0" smtClean="0"/>
              <a:t>. </a:t>
            </a:r>
            <a:r>
              <a:rPr lang="en-US" dirty="0" err="1" smtClean="0"/>
              <a:t>Για</a:t>
            </a:r>
            <a:r>
              <a:rPr lang="en-US" dirty="0" smtClean="0"/>
              <a:t> </a:t>
            </a:r>
            <a:r>
              <a:rPr lang="en-US" dirty="0" err="1" smtClean="0"/>
              <a:t>παράδειγμα</a:t>
            </a:r>
            <a:r>
              <a:rPr lang="en-US" dirty="0" smtClean="0"/>
              <a:t> </a:t>
            </a:r>
            <a:r>
              <a:rPr lang="en-US" dirty="0" err="1" smtClean="0"/>
              <a:t>όταν</a:t>
            </a:r>
            <a:r>
              <a:rPr lang="en-US" dirty="0" smtClean="0"/>
              <a:t> </a:t>
            </a:r>
            <a:r>
              <a:rPr lang="en-US" dirty="0" err="1" smtClean="0"/>
              <a:t>υπάρχει</a:t>
            </a:r>
            <a:r>
              <a:rPr lang="en-US" dirty="0" smtClean="0"/>
              <a:t> </a:t>
            </a:r>
            <a:r>
              <a:rPr lang="en-US" dirty="0" err="1" smtClean="0"/>
              <a:t>ερωτική</a:t>
            </a:r>
            <a:r>
              <a:rPr lang="en-US" dirty="0" smtClean="0"/>
              <a:t> </a:t>
            </a:r>
            <a:r>
              <a:rPr lang="en-US" dirty="0" err="1" smtClean="0"/>
              <a:t>επαφή</a:t>
            </a:r>
            <a:r>
              <a:rPr lang="en-US" dirty="0" smtClean="0"/>
              <a:t>, </a:t>
            </a:r>
            <a:r>
              <a:rPr lang="en-US" dirty="0" err="1" smtClean="0"/>
              <a:t>το</a:t>
            </a:r>
            <a:r>
              <a:rPr lang="en-US" dirty="0" smtClean="0"/>
              <a:t> </a:t>
            </a:r>
            <a:r>
              <a:rPr lang="en-US" dirty="0" err="1" smtClean="0"/>
              <a:t>ανδρικό</a:t>
            </a:r>
            <a:r>
              <a:rPr lang="en-US" dirty="0" smtClean="0"/>
              <a:t> </a:t>
            </a:r>
            <a:r>
              <a:rPr lang="en-US" dirty="0" err="1" smtClean="0"/>
              <a:t>πέος</a:t>
            </a:r>
            <a:r>
              <a:rPr lang="en-US" dirty="0" smtClean="0"/>
              <a:t> </a:t>
            </a:r>
            <a:r>
              <a:rPr lang="en-US" dirty="0" err="1" smtClean="0"/>
              <a:t>έρχεται</a:t>
            </a:r>
            <a:r>
              <a:rPr lang="en-US" dirty="0" smtClean="0"/>
              <a:t> </a:t>
            </a:r>
            <a:r>
              <a:rPr lang="en-US" dirty="0" err="1" smtClean="0"/>
              <a:t>σε</a:t>
            </a:r>
            <a:r>
              <a:rPr lang="en-US" dirty="0" smtClean="0"/>
              <a:t> </a:t>
            </a:r>
            <a:r>
              <a:rPr lang="en-US" dirty="0" err="1" smtClean="0"/>
              <a:t>επαφή</a:t>
            </a:r>
            <a:r>
              <a:rPr lang="en-US" dirty="0" smtClean="0"/>
              <a:t> </a:t>
            </a:r>
            <a:r>
              <a:rPr lang="en-US" dirty="0" err="1" smtClean="0"/>
              <a:t>με</a:t>
            </a:r>
            <a:r>
              <a:rPr lang="en-US" dirty="0" smtClean="0"/>
              <a:t> </a:t>
            </a:r>
            <a:r>
              <a:rPr lang="en-US" dirty="0" err="1" smtClean="0"/>
              <a:t>τον</a:t>
            </a:r>
            <a:r>
              <a:rPr lang="en-US" dirty="0" smtClean="0"/>
              <a:t> </a:t>
            </a:r>
            <a:r>
              <a:rPr lang="en-US" dirty="0" err="1" smtClean="0"/>
              <a:t>τράχηλο</a:t>
            </a:r>
            <a:r>
              <a:rPr lang="en-US" dirty="0" smtClean="0"/>
              <a:t> </a:t>
            </a:r>
            <a:r>
              <a:rPr lang="en-US" dirty="0" err="1" smtClean="0"/>
              <a:t>και</a:t>
            </a:r>
            <a:r>
              <a:rPr lang="en-US" dirty="0" smtClean="0"/>
              <a:t> </a:t>
            </a:r>
            <a:r>
              <a:rPr lang="en-US" dirty="0" err="1" smtClean="0"/>
              <a:t>με</a:t>
            </a:r>
            <a:r>
              <a:rPr lang="en-US" dirty="0" smtClean="0"/>
              <a:t> </a:t>
            </a:r>
            <a:r>
              <a:rPr lang="en-US" dirty="0" err="1" smtClean="0"/>
              <a:t>αυτόν</a:t>
            </a:r>
            <a:r>
              <a:rPr lang="en-US" dirty="0" smtClean="0"/>
              <a:t> </a:t>
            </a:r>
            <a:r>
              <a:rPr lang="en-US" dirty="0" err="1" smtClean="0"/>
              <a:t>τον</a:t>
            </a:r>
            <a:r>
              <a:rPr lang="en-US" dirty="0" smtClean="0"/>
              <a:t> </a:t>
            </a:r>
            <a:r>
              <a:rPr lang="en-US" dirty="0" err="1" smtClean="0"/>
              <a:t>τρόπο</a:t>
            </a:r>
            <a:r>
              <a:rPr lang="en-US" dirty="0" smtClean="0"/>
              <a:t> </a:t>
            </a:r>
            <a:r>
              <a:rPr lang="en-US" dirty="0" err="1" smtClean="0"/>
              <a:t>μπορούν</a:t>
            </a:r>
            <a:r>
              <a:rPr lang="en-US" dirty="0" smtClean="0"/>
              <a:t> </a:t>
            </a:r>
            <a:r>
              <a:rPr lang="en-US" dirty="0" err="1" smtClean="0"/>
              <a:t>να</a:t>
            </a:r>
            <a:r>
              <a:rPr lang="en-US" dirty="0" smtClean="0"/>
              <a:t> </a:t>
            </a:r>
            <a:r>
              <a:rPr lang="en-US" dirty="0" err="1" smtClean="0"/>
              <a:t>μεταδοθούν</a:t>
            </a:r>
            <a:r>
              <a:rPr lang="en-US" dirty="0" smtClean="0"/>
              <a:t> </a:t>
            </a:r>
            <a:r>
              <a:rPr lang="en-US" dirty="0" err="1" smtClean="0"/>
              <a:t>ιοί</a:t>
            </a:r>
            <a:r>
              <a:rPr lang="en-US" dirty="0" smtClean="0"/>
              <a:t>. </a:t>
            </a:r>
            <a:r>
              <a:rPr lang="en-US" dirty="0" err="1" smtClean="0"/>
              <a:t>Υπάρχει</a:t>
            </a:r>
            <a:r>
              <a:rPr lang="en-US" dirty="0" smtClean="0"/>
              <a:t> </a:t>
            </a:r>
            <a:r>
              <a:rPr lang="en-US" dirty="0" err="1" smtClean="0"/>
              <a:t>μια</a:t>
            </a:r>
            <a:r>
              <a:rPr lang="en-US" dirty="0" smtClean="0"/>
              <a:t> </a:t>
            </a:r>
            <a:r>
              <a:rPr lang="en-US" dirty="0" err="1" smtClean="0"/>
              <a:t>σειρά</a:t>
            </a:r>
            <a:r>
              <a:rPr lang="en-US" dirty="0" smtClean="0"/>
              <a:t> </a:t>
            </a:r>
            <a:r>
              <a:rPr lang="en-US" dirty="0" err="1" smtClean="0"/>
              <a:t>ιών</a:t>
            </a:r>
            <a:r>
              <a:rPr lang="en-US" dirty="0" smtClean="0"/>
              <a:t> </a:t>
            </a:r>
            <a:r>
              <a:rPr lang="en-US" dirty="0" err="1" smtClean="0"/>
              <a:t>που</a:t>
            </a:r>
            <a:r>
              <a:rPr lang="en-US" dirty="0" smtClean="0"/>
              <a:t> </a:t>
            </a:r>
            <a:r>
              <a:rPr lang="en-US" dirty="0" err="1" smtClean="0"/>
              <a:t>ονομάζονται</a:t>
            </a:r>
            <a:r>
              <a:rPr lang="en-US" dirty="0" smtClean="0"/>
              <a:t> </a:t>
            </a:r>
            <a:r>
              <a:rPr lang="en-US" dirty="0" err="1" smtClean="0"/>
              <a:t>Ιοί</a:t>
            </a:r>
            <a:r>
              <a:rPr lang="en-US" dirty="0" smtClean="0"/>
              <a:t> </a:t>
            </a:r>
            <a:r>
              <a:rPr lang="en-US" dirty="0" err="1" smtClean="0"/>
              <a:t>Ανθρώπινων</a:t>
            </a:r>
            <a:r>
              <a:rPr lang="en-US" dirty="0" smtClean="0"/>
              <a:t> </a:t>
            </a:r>
            <a:r>
              <a:rPr lang="en-US" dirty="0" err="1" smtClean="0"/>
              <a:t>Θηλωμάτων</a:t>
            </a:r>
            <a:r>
              <a:rPr lang="en-US" dirty="0" smtClean="0"/>
              <a:t> (Human </a:t>
            </a:r>
            <a:r>
              <a:rPr lang="en-US" dirty="0" err="1" smtClean="0"/>
              <a:t>Papilloma</a:t>
            </a:r>
            <a:r>
              <a:rPr lang="en-US" dirty="0" smtClean="0"/>
              <a:t> viruses-HPV) </a:t>
            </a:r>
            <a:r>
              <a:rPr lang="en-US" dirty="0" err="1" smtClean="0"/>
              <a:t>οι</a:t>
            </a:r>
            <a:r>
              <a:rPr lang="en-US" dirty="0" smtClean="0"/>
              <a:t> </a:t>
            </a:r>
            <a:r>
              <a:rPr lang="en-US" dirty="0" err="1" smtClean="0"/>
              <a:t>οποίοι</a:t>
            </a:r>
            <a:r>
              <a:rPr lang="en-US" dirty="0" smtClean="0"/>
              <a:t> </a:t>
            </a:r>
            <a:r>
              <a:rPr lang="en-US" dirty="0" err="1" smtClean="0"/>
              <a:t>είναι</a:t>
            </a:r>
            <a:r>
              <a:rPr lang="en-US" dirty="0" smtClean="0"/>
              <a:t> </a:t>
            </a:r>
            <a:r>
              <a:rPr lang="en-US" dirty="0" err="1" smtClean="0"/>
              <a:t>ευρύτατα</a:t>
            </a:r>
            <a:r>
              <a:rPr lang="en-US" dirty="0" smtClean="0"/>
              <a:t> </a:t>
            </a:r>
            <a:r>
              <a:rPr lang="en-US" dirty="0" err="1" smtClean="0"/>
              <a:t>διαδεδομένοι</a:t>
            </a:r>
            <a:r>
              <a:rPr lang="en-US" dirty="0" smtClean="0"/>
              <a:t> </a:t>
            </a:r>
            <a:r>
              <a:rPr lang="en-US" dirty="0" err="1" smtClean="0"/>
              <a:t>μεταξύ</a:t>
            </a:r>
            <a:r>
              <a:rPr lang="en-US" dirty="0" smtClean="0"/>
              <a:t> </a:t>
            </a:r>
            <a:r>
              <a:rPr lang="en-US" dirty="0" err="1" smtClean="0"/>
              <a:t>των</a:t>
            </a:r>
            <a:r>
              <a:rPr lang="en-US" dirty="0" smtClean="0"/>
              <a:t> </a:t>
            </a:r>
            <a:r>
              <a:rPr lang="en-US" dirty="0" err="1" smtClean="0"/>
              <a:t>ανθρώπων</a:t>
            </a:r>
            <a:r>
              <a:rPr lang="en-US" dirty="0" smtClean="0"/>
              <a:t> </a:t>
            </a:r>
            <a:r>
              <a:rPr lang="en-US" dirty="0" err="1" smtClean="0"/>
              <a:t>και</a:t>
            </a:r>
            <a:r>
              <a:rPr lang="en-US" dirty="0" smtClean="0"/>
              <a:t> </a:t>
            </a:r>
            <a:r>
              <a:rPr lang="en-US" dirty="0" err="1" smtClean="0"/>
              <a:t>ορισμένοι</a:t>
            </a:r>
            <a:r>
              <a:rPr lang="en-US" dirty="0" smtClean="0"/>
              <a:t> </a:t>
            </a:r>
            <a:r>
              <a:rPr lang="en-US" dirty="0" err="1" smtClean="0"/>
              <a:t>ορότυποι</a:t>
            </a:r>
            <a:r>
              <a:rPr lang="en-US" dirty="0" smtClean="0"/>
              <a:t> </a:t>
            </a:r>
            <a:r>
              <a:rPr lang="en-US" dirty="0" err="1" smtClean="0"/>
              <a:t>αυτών</a:t>
            </a:r>
            <a:r>
              <a:rPr lang="en-US" dirty="0" smtClean="0"/>
              <a:t> </a:t>
            </a:r>
            <a:r>
              <a:rPr lang="en-US" dirty="0" err="1" smtClean="0"/>
              <a:t>των</a:t>
            </a:r>
            <a:r>
              <a:rPr lang="en-US" dirty="0" smtClean="0"/>
              <a:t> </a:t>
            </a:r>
            <a:r>
              <a:rPr lang="en-US" dirty="0" err="1" smtClean="0"/>
              <a:t>ιών</a:t>
            </a:r>
            <a:r>
              <a:rPr lang="en-US" dirty="0" smtClean="0"/>
              <a:t> </a:t>
            </a:r>
            <a:r>
              <a:rPr lang="en-US" dirty="0" err="1" smtClean="0"/>
              <a:t>προκαλούν</a:t>
            </a:r>
            <a:r>
              <a:rPr lang="en-US" dirty="0" smtClean="0"/>
              <a:t> </a:t>
            </a:r>
            <a:r>
              <a:rPr lang="en-US" dirty="0" err="1" smtClean="0"/>
              <a:t>προκαρκινικές</a:t>
            </a:r>
            <a:r>
              <a:rPr lang="en-US" dirty="0" smtClean="0"/>
              <a:t> </a:t>
            </a:r>
            <a:r>
              <a:rPr lang="en-US" dirty="0" err="1" smtClean="0"/>
              <a:t>αλλοιώσεις</a:t>
            </a:r>
            <a:r>
              <a:rPr lang="en-US" dirty="0" smtClean="0"/>
              <a:t> </a:t>
            </a:r>
            <a:r>
              <a:rPr lang="en-US" dirty="0" err="1" smtClean="0"/>
              <a:t>μέχρι</a:t>
            </a:r>
            <a:r>
              <a:rPr lang="en-US" dirty="0" smtClean="0"/>
              <a:t> </a:t>
            </a:r>
            <a:r>
              <a:rPr lang="en-US" dirty="0" err="1" smtClean="0"/>
              <a:t>και</a:t>
            </a:r>
            <a:r>
              <a:rPr lang="en-US" dirty="0" smtClean="0"/>
              <a:t> </a:t>
            </a:r>
            <a:r>
              <a:rPr lang="en-US" dirty="0" err="1" smtClean="0"/>
              <a:t>καρκίνο</a:t>
            </a:r>
            <a:r>
              <a:rPr lang="en-US" dirty="0" smtClean="0"/>
              <a:t>. </a:t>
            </a:r>
            <a:r>
              <a:rPr lang="en-US" dirty="0" err="1" smtClean="0"/>
              <a:t>Υπολογίζεται</a:t>
            </a:r>
            <a:r>
              <a:rPr lang="en-US" dirty="0" smtClean="0"/>
              <a:t> </a:t>
            </a:r>
            <a:r>
              <a:rPr lang="en-US" dirty="0" err="1" smtClean="0"/>
              <a:t>ότι</a:t>
            </a:r>
            <a:r>
              <a:rPr lang="en-US" dirty="0" smtClean="0"/>
              <a:t> </a:t>
            </a:r>
            <a:r>
              <a:rPr lang="en-US" dirty="0" err="1" smtClean="0"/>
              <a:t>το</a:t>
            </a:r>
            <a:r>
              <a:rPr lang="en-US" dirty="0" smtClean="0"/>
              <a:t> 70% </a:t>
            </a:r>
            <a:r>
              <a:rPr lang="en-US" dirty="0" err="1" smtClean="0"/>
              <a:t>των</a:t>
            </a:r>
            <a:r>
              <a:rPr lang="en-US" dirty="0" smtClean="0"/>
              <a:t> </a:t>
            </a:r>
            <a:r>
              <a:rPr lang="en-US" dirty="0" err="1" smtClean="0"/>
              <a:t>καρκίνων</a:t>
            </a:r>
            <a:r>
              <a:rPr lang="en-US" dirty="0" smtClean="0"/>
              <a:t> </a:t>
            </a:r>
            <a:r>
              <a:rPr lang="en-US" dirty="0" err="1" smtClean="0"/>
              <a:t>του</a:t>
            </a:r>
            <a:r>
              <a:rPr lang="en-US" dirty="0" smtClean="0"/>
              <a:t> </a:t>
            </a:r>
            <a:r>
              <a:rPr lang="en-US" dirty="0" err="1" smtClean="0"/>
              <a:t>τραχήλου</a:t>
            </a:r>
            <a:r>
              <a:rPr lang="en-US" dirty="0" smtClean="0"/>
              <a:t> </a:t>
            </a:r>
            <a:r>
              <a:rPr lang="en-US" dirty="0" err="1" smtClean="0"/>
              <a:t>της</a:t>
            </a:r>
            <a:r>
              <a:rPr lang="en-US" dirty="0" smtClean="0"/>
              <a:t> </a:t>
            </a:r>
            <a:r>
              <a:rPr lang="en-US" dirty="0" err="1" smtClean="0"/>
              <a:t>μήτρας</a:t>
            </a:r>
            <a:r>
              <a:rPr lang="en-US" dirty="0" smtClean="0"/>
              <a:t> </a:t>
            </a:r>
            <a:r>
              <a:rPr lang="en-US" dirty="0" err="1" smtClean="0"/>
              <a:t>προκαλούνται</a:t>
            </a:r>
            <a:r>
              <a:rPr lang="en-US" dirty="0" smtClean="0"/>
              <a:t> </a:t>
            </a:r>
            <a:r>
              <a:rPr lang="en-US" dirty="0" err="1" smtClean="0"/>
              <a:t>από</a:t>
            </a:r>
            <a:r>
              <a:rPr lang="en-US" dirty="0" smtClean="0"/>
              <a:t> </a:t>
            </a:r>
            <a:r>
              <a:rPr lang="en-US" dirty="0" err="1" smtClean="0"/>
              <a:t>τους</a:t>
            </a:r>
            <a:r>
              <a:rPr lang="en-US" dirty="0" smtClean="0"/>
              <a:t> </a:t>
            </a:r>
            <a:r>
              <a:rPr lang="en-US" dirty="0" err="1" smtClean="0"/>
              <a:t>ιούς</a:t>
            </a:r>
            <a:r>
              <a:rPr lang="en-US" dirty="0" smtClean="0"/>
              <a:t> HPV 16 </a:t>
            </a:r>
            <a:r>
              <a:rPr lang="en-US" dirty="0" err="1" smtClean="0"/>
              <a:t>και</a:t>
            </a:r>
            <a:r>
              <a:rPr lang="en-US" dirty="0" smtClean="0"/>
              <a:t> 18.</a:t>
            </a:r>
            <a:endParaRPr lang="el-GR" dirty="0"/>
          </a:p>
        </p:txBody>
      </p:sp>
      <p:sp>
        <p:nvSpPr>
          <p:cNvPr id="22530" name="4 - Θέση κειμένου"/>
          <p:cNvSpPr>
            <a:spLocks noGrp="1"/>
          </p:cNvSpPr>
          <p:nvPr>
            <p:ph type="body" sz="quarter" idx="1"/>
          </p:nvPr>
        </p:nvSpPr>
        <p:spPr>
          <a:xfrm>
            <a:off x="500063" y="285750"/>
            <a:ext cx="7858125" cy="658813"/>
          </a:xfrm>
        </p:spPr>
        <p:txBody>
          <a:bodyPr/>
          <a:lstStyle/>
          <a:p>
            <a:pPr eaLnBrk="1" hangingPunct="1"/>
            <a:r>
              <a:rPr lang="en-US" smtClean="0"/>
              <a:t>Ποια είναι η σημασία του τραχήλου της μήτρας;</a:t>
            </a:r>
            <a:endParaRPr lang="el-G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4"/>
          <p:cNvSpPr>
            <a:spLocks noGrp="1"/>
          </p:cNvSpPr>
          <p:nvPr>
            <p:ph type="body" sz="quarter" idx="1"/>
          </p:nvPr>
        </p:nvSpPr>
        <p:spPr>
          <a:xfrm>
            <a:off x="500063" y="1500188"/>
            <a:ext cx="7400925" cy="1714500"/>
          </a:xfrm>
        </p:spPr>
        <p:txBody>
          <a:bodyPr/>
          <a:lstStyle/>
          <a:p>
            <a:pPr eaLnBrk="1" hangingPunct="1"/>
            <a:r>
              <a:rPr lang="el-GR" sz="3200" smtClean="0"/>
              <a:t>Τα εξωτερικά γεννητικά όργανα.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4 - Θέση κειμένου"/>
          <p:cNvSpPr>
            <a:spLocks noGrp="1"/>
          </p:cNvSpPr>
          <p:nvPr>
            <p:ph type="body" sz="quarter" idx="1"/>
          </p:nvPr>
        </p:nvSpPr>
        <p:spPr>
          <a:xfrm>
            <a:off x="500063" y="500063"/>
            <a:ext cx="971550" cy="658812"/>
          </a:xfrm>
        </p:spPr>
        <p:txBody>
          <a:bodyPr/>
          <a:lstStyle/>
          <a:p>
            <a:pPr eaLnBrk="1" hangingPunct="1"/>
            <a:r>
              <a:rPr lang="el-GR" dirty="0" smtClean="0"/>
              <a:t>Όλα..</a:t>
            </a:r>
          </a:p>
        </p:txBody>
      </p:sp>
      <p:pic>
        <p:nvPicPr>
          <p:cNvPr id="24578" name="Content Placeholder 10" descr="image013.gif"/>
          <p:cNvPicPr>
            <a:picLocks noGrp="1" noChangeAspect="1"/>
          </p:cNvPicPr>
          <p:nvPr>
            <p:ph sz="quarter" idx="2"/>
          </p:nvPr>
        </p:nvPicPr>
        <p:blipFill>
          <a:blip r:embed="rId2"/>
          <a:srcRect/>
          <a:stretch>
            <a:fillRect/>
          </a:stretch>
        </p:blipFill>
        <p:spPr>
          <a:xfrm>
            <a:off x="857250" y="1500188"/>
            <a:ext cx="7072313"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sz="quarter" idx="2"/>
          </p:nvPr>
        </p:nvSpPr>
        <p:spPr>
          <a:xfrm>
            <a:off x="457200" y="2362200"/>
            <a:ext cx="7115175" cy="3886200"/>
          </a:xfrm>
        </p:spPr>
        <p:txBody>
          <a:bodyPr/>
          <a:lstStyle/>
          <a:p>
            <a:pPr eaLnBrk="1" hangingPunct="1"/>
            <a:r>
              <a:rPr lang="el-GR" dirty="0" smtClean="0"/>
              <a:t> </a:t>
            </a:r>
          </a:p>
          <a:p>
            <a:pPr eaLnBrk="1" hangingPunct="1"/>
            <a:r>
              <a:rPr lang="el-GR" dirty="0" smtClean="0"/>
              <a:t>Το αιδοίο περιλαμβάνει:</a:t>
            </a:r>
          </a:p>
          <a:p>
            <a:pPr eaLnBrk="1" hangingPunct="1"/>
            <a:r>
              <a:rPr lang="el-GR" dirty="0" smtClean="0"/>
              <a:t>   Εφηβαίο.</a:t>
            </a:r>
          </a:p>
          <a:p>
            <a:pPr eaLnBrk="1" hangingPunct="1"/>
            <a:r>
              <a:rPr lang="el-GR" dirty="0" smtClean="0"/>
              <a:t>   Μεγάλα χείλη.</a:t>
            </a:r>
          </a:p>
          <a:p>
            <a:pPr eaLnBrk="1" hangingPunct="1"/>
            <a:r>
              <a:rPr lang="el-GR" dirty="0" smtClean="0"/>
              <a:t>   Μικρά χείλη.</a:t>
            </a:r>
          </a:p>
          <a:p>
            <a:pPr eaLnBrk="1" hangingPunct="1"/>
            <a:r>
              <a:rPr lang="el-GR" dirty="0" smtClean="0"/>
              <a:t>   Κλειτορίδα.</a:t>
            </a:r>
          </a:p>
          <a:p>
            <a:pPr eaLnBrk="1" hangingPunct="1"/>
            <a:r>
              <a:rPr lang="el-GR" dirty="0" smtClean="0"/>
              <a:t>   Άνοιγμα της  ουρήθρας</a:t>
            </a:r>
          </a:p>
          <a:p>
            <a:pPr eaLnBrk="1" hangingPunct="1"/>
            <a:r>
              <a:rPr lang="el-GR" dirty="0" smtClean="0"/>
              <a:t>   Είσοδος στο κόλπου.</a:t>
            </a:r>
          </a:p>
          <a:p>
            <a:pPr eaLnBrk="1" hangingPunct="1"/>
            <a:endParaRPr lang="el-GR" dirty="0" smtClean="0"/>
          </a:p>
        </p:txBody>
      </p:sp>
      <p:sp>
        <p:nvSpPr>
          <p:cNvPr id="25602" name="Text Placeholder 4"/>
          <p:cNvSpPr>
            <a:spLocks noGrp="1"/>
          </p:cNvSpPr>
          <p:nvPr>
            <p:ph type="body" sz="quarter" idx="1"/>
          </p:nvPr>
        </p:nvSpPr>
        <p:spPr>
          <a:xfrm>
            <a:off x="457200" y="1570038"/>
            <a:ext cx="7543800" cy="1216025"/>
          </a:xfrm>
        </p:spPr>
        <p:txBody>
          <a:bodyPr/>
          <a:lstStyle/>
          <a:p>
            <a:pPr eaLnBrk="1" hangingPunct="1"/>
            <a:r>
              <a:rPr lang="el-GR" smtClean="0"/>
              <a:t>Τα εξωτερικά γεννητικά όργανα της γυναίκας είναι συνολικά γνωστά ως αιδοίο.</a:t>
            </a:r>
          </a:p>
          <a:p>
            <a:pPr eaLnBrk="1" hangingPunct="1"/>
            <a:endParaRPr lang="el-G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500188"/>
            <a:ext cx="7686675" cy="4748212"/>
          </a:xfrm>
        </p:spPr>
        <p:txBody>
          <a:bodyPr>
            <a:normAutofit fontScale="77500" lnSpcReduction="20000"/>
          </a:bodyPr>
          <a:lstStyle/>
          <a:p>
            <a:pPr marL="274320" indent="-274320" eaLnBrk="1" fontAlgn="auto" hangingPunct="1">
              <a:spcAft>
                <a:spcPts val="0"/>
              </a:spcAft>
              <a:buFont typeface="Wingdings"/>
              <a:buChar char=""/>
              <a:defRPr/>
            </a:pPr>
            <a:r>
              <a:rPr lang="el-GR" dirty="0" smtClean="0"/>
              <a:t>Το αιδοίο ήταν και είναι στις περισσότερες κοινωνίες ταμπού . Υποστηρίζεται ότι αυτή η θεώρηση είναι πανάρχαιη, από την εποχή που ο άνθρωπος άρχισε να περπατά όρθιος και το γεννητικό όργανο της γυναίκας κρύφτηκε από την κοινή θέα. Σε άλλες κοινωνίες πάλι ήταν αντικείμενο λατρείας ως πηγή της ζωής ή της ηδονής, είτε απεικονιζόταν λεπτομερώς. Χαρακτηριστικά είναι τα κατά τα άλλα αφαιρετικά κατασκευασμένα κυκλαδικού</a:t>
            </a:r>
            <a:r>
              <a:rPr lang="el-GR" dirty="0" smtClean="0">
                <a:hlinkClick r:id="rId2" tooltip="Κυκλαδικό ειδώλιο (δεν έχει γραφτεί ακόμα)"/>
              </a:rPr>
              <a:t> </a:t>
            </a:r>
            <a:r>
              <a:rPr lang="el-GR" dirty="0" smtClean="0"/>
              <a:t>είδωλα, σε πολλά από τα οποία είναι εγχαραγμένο το ηβικό τρίγωνο και σε κάποια διακρίνεται και η σχισμή του αιδοίου.</a:t>
            </a:r>
            <a:r>
              <a:rPr lang="el-GR" baseline="30000" dirty="0" smtClean="0">
                <a:hlinkClick r:id="rId3"/>
              </a:rPr>
              <a:t>[</a:t>
            </a:r>
            <a:r>
              <a:rPr lang="el-GR" dirty="0" smtClean="0"/>
              <a:t>Επειδή το αιδοίο καλύπτεται από τα μεγάλα χείλη και δεν είναι ορατό, θεωρείται και σκοτεινό ή μυστηριώδες. Υπάρχει η εικασία ότι οι εταίρες στην αρχαιότητα έβαζαν κραγιόν στα χείλη τους για να τα κάνουν να μοιάζουν με τα μεγάλα χείλη του αιδοίου (χωρίς να είναι αυτή η μόνη χρήση του κραγιόν).</a:t>
            </a:r>
          </a:p>
          <a:p>
            <a:pPr marL="274320" indent="-274320" eaLnBrk="1" fontAlgn="auto" hangingPunct="1">
              <a:spcAft>
                <a:spcPts val="0"/>
              </a:spcAft>
              <a:buFont typeface="Wingdings"/>
              <a:buChar char=""/>
              <a:defRPr/>
            </a:pPr>
            <a:r>
              <a:rPr lang="el-GR" dirty="0" smtClean="0"/>
              <a:t>Ο Σίγκμουντ Φρόυντ υποστήριξε στη θεωρία του για τη σεξουαλικότητα ότι το κορίτσι στην ηλικία των 4 έως 5 ετών αναπτύσσει το «φθόνο του πέους» </a:t>
            </a:r>
            <a:r>
              <a:rPr lang="el-GR" i="1" dirty="0" smtClean="0"/>
              <a:t>(Penisneid, penis envy)</a:t>
            </a:r>
            <a:r>
              <a:rPr lang="el-GR" dirty="0" smtClean="0"/>
              <a:t>, όταν βλέπει ότι τα αγόρια ή οι άνδρες έχουν ένα εξάρτημα «επιπλέον». Η θεωρία αυτή έχει αμφισβητηθεί επανειλημμένως.</a:t>
            </a:r>
          </a:p>
          <a:p>
            <a:pPr marL="274320" indent="-274320" eaLnBrk="1" fontAlgn="auto" hangingPunct="1">
              <a:spcAft>
                <a:spcPts val="0"/>
              </a:spcAft>
              <a:buFont typeface="Wingdings"/>
              <a:buChar char=""/>
              <a:defRPr/>
            </a:pPr>
            <a:endParaRPr lang="el-GR" dirty="0"/>
          </a:p>
        </p:txBody>
      </p:sp>
      <p:sp>
        <p:nvSpPr>
          <p:cNvPr id="26626" name="Text Placeholder 4"/>
          <p:cNvSpPr>
            <a:spLocks noGrp="1"/>
          </p:cNvSpPr>
          <p:nvPr>
            <p:ph type="body" sz="quarter" idx="1"/>
          </p:nvPr>
        </p:nvSpPr>
        <p:spPr>
          <a:xfrm>
            <a:off x="571500" y="500063"/>
            <a:ext cx="3657600" cy="658812"/>
          </a:xfrm>
        </p:spPr>
        <p:txBody>
          <a:bodyPr/>
          <a:lstStyle/>
          <a:p>
            <a:pPr eaLnBrk="1" hangingPunct="1"/>
            <a:r>
              <a:rPr lang="el-GR" dirty="0" smtClean="0"/>
              <a:t>Γενικά:</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sz="quarter" idx="2"/>
          </p:nvPr>
        </p:nvSpPr>
        <p:spPr>
          <a:xfrm>
            <a:off x="179388" y="1428750"/>
            <a:ext cx="3657600" cy="3886200"/>
          </a:xfrm>
        </p:spPr>
        <p:txBody>
          <a:bodyPr/>
          <a:lstStyle/>
          <a:p>
            <a:pPr eaLnBrk="1" hangingPunct="1"/>
            <a:r>
              <a:rPr lang="el-GR" b="1" dirty="0" smtClean="0"/>
              <a:t>Το εφηβαίο</a:t>
            </a:r>
            <a:r>
              <a:rPr lang="el-GR" dirty="0" smtClean="0"/>
              <a:t> είναι το τρίγωνο που βρίσκεται ακριβώς πάνω από το αιδοίο. Με την έναρξη της εφηβείας καλύπτεται  από τρίχες, οι οποίες αραιώνουν και πέφτουν μετά την εμμηνόπαυση.</a:t>
            </a:r>
          </a:p>
        </p:txBody>
      </p:sp>
      <p:pic>
        <p:nvPicPr>
          <p:cNvPr id="27650" name="Content Placeholder 6" descr="image013.gif"/>
          <p:cNvPicPr>
            <a:picLocks noGrp="1" noChangeAspect="1"/>
          </p:cNvPicPr>
          <p:nvPr>
            <p:ph sz="quarter" idx="4"/>
          </p:nvPr>
        </p:nvPicPr>
        <p:blipFill>
          <a:blip r:embed="rId2"/>
          <a:srcRect/>
          <a:stretch>
            <a:fillRect/>
          </a:stretch>
        </p:blipFill>
        <p:spPr>
          <a:xfrm>
            <a:off x="4143375" y="785813"/>
            <a:ext cx="4389438" cy="5072062"/>
          </a:xfrm>
        </p:spPr>
      </p:pic>
      <p:sp>
        <p:nvSpPr>
          <p:cNvPr id="27651" name="Text Placeholder 4"/>
          <p:cNvSpPr>
            <a:spLocks noGrp="1"/>
          </p:cNvSpPr>
          <p:nvPr>
            <p:ph type="body" sz="quarter" idx="1"/>
          </p:nvPr>
        </p:nvSpPr>
        <p:spPr>
          <a:xfrm>
            <a:off x="428625" y="500063"/>
            <a:ext cx="3657600" cy="658812"/>
          </a:xfrm>
        </p:spPr>
        <p:txBody>
          <a:bodyPr/>
          <a:lstStyle/>
          <a:p>
            <a:pPr eaLnBrk="1" hangingPunct="1"/>
            <a:r>
              <a:rPr lang="el-GR" dirty="0" smtClean="0"/>
              <a:t>Το εφηβαίο: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4"/>
          <p:cNvSpPr>
            <a:spLocks noGrp="1"/>
          </p:cNvSpPr>
          <p:nvPr>
            <p:ph type="body" sz="quarter" idx="1"/>
          </p:nvPr>
        </p:nvSpPr>
        <p:spPr>
          <a:xfrm>
            <a:off x="1214438" y="500063"/>
            <a:ext cx="6257925" cy="1371600"/>
          </a:xfrm>
        </p:spPr>
        <p:txBody>
          <a:bodyPr/>
          <a:lstStyle/>
          <a:p>
            <a:pPr eaLnBrk="1" hangingPunct="1"/>
            <a:r>
              <a:rPr lang="el-GR" sz="3200" smtClean="0"/>
              <a:t>Τα όργανα...</a:t>
            </a:r>
          </a:p>
        </p:txBody>
      </p:sp>
      <p:pic>
        <p:nvPicPr>
          <p:cNvPr id="14338" name="Picture 2" descr="C:\Documents and Settings\sa\Επιφάνεια εργασίας\Φάκελος (3)\womens_print.jpg"/>
          <p:cNvPicPr>
            <a:picLocks noChangeAspect="1" noChangeArrowheads="1"/>
          </p:cNvPicPr>
          <p:nvPr/>
        </p:nvPicPr>
        <p:blipFill>
          <a:blip r:embed="rId2"/>
          <a:srcRect/>
          <a:stretch>
            <a:fillRect/>
          </a:stretch>
        </p:blipFill>
        <p:spPr bwMode="auto">
          <a:xfrm>
            <a:off x="1214438" y="1844675"/>
            <a:ext cx="6249987"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500063" y="357188"/>
            <a:ext cx="3657600" cy="5857875"/>
          </a:xfrm>
        </p:spPr>
        <p:txBody>
          <a:bodyPr>
            <a:normAutofit fontScale="92500" lnSpcReduction="20000"/>
          </a:bodyPr>
          <a:lstStyle/>
          <a:p>
            <a:pPr marL="274320" indent="-274320" eaLnBrk="1" fontAlgn="auto" hangingPunct="1">
              <a:spcAft>
                <a:spcPts val="0"/>
              </a:spcAft>
              <a:buFont typeface="Wingdings"/>
              <a:buChar char=""/>
              <a:defRPr/>
            </a:pPr>
            <a:r>
              <a:rPr lang="el-GR" b="1" dirty="0" smtClean="0"/>
              <a:t>Τα μεγάλα χείλη </a:t>
            </a:r>
            <a:r>
              <a:rPr lang="el-GR" dirty="0" smtClean="0"/>
              <a:t>δημιουργούνται από δύο πτυχές του δέρματος περίπου 9 εκατοστά και δημιουργούν μια σχισμή. Έχουν δύο επιφάνειες, την εξωτερική, που καλύπτεται από τρίχες και έχει σκουρότερη απόχρωση  και την εσωτερική, που είναι χωρίς τρίχες και ερυθρωπή.</a:t>
            </a:r>
          </a:p>
          <a:p>
            <a:pPr marL="274320" indent="-274320" eaLnBrk="1" fontAlgn="auto" hangingPunct="1">
              <a:spcAft>
                <a:spcPts val="0"/>
              </a:spcAft>
              <a:buFont typeface="Wingdings"/>
              <a:buChar char=""/>
              <a:defRPr/>
            </a:pPr>
            <a:r>
              <a:rPr lang="el-GR" b="1" dirty="0" smtClean="0"/>
              <a:t>Τα μικρά χείλη. </a:t>
            </a:r>
            <a:r>
              <a:rPr lang="el-GR" dirty="0" smtClean="0"/>
              <a:t>Βρίσκονται μέσα από τα μεγάλα χείλη, είναι  πιο λεπτά και καλύπτουν μερικώς το άνοιγμα του κόλπου.</a:t>
            </a:r>
          </a:p>
          <a:p>
            <a:pPr marL="274320" indent="-274320" eaLnBrk="1" fontAlgn="auto" hangingPunct="1">
              <a:spcAft>
                <a:spcPts val="0"/>
              </a:spcAft>
              <a:buFont typeface="Wingdings"/>
              <a:buChar char=""/>
              <a:defRPr/>
            </a:pPr>
            <a:endParaRPr lang="el-GR" dirty="0"/>
          </a:p>
        </p:txBody>
      </p:sp>
      <p:pic>
        <p:nvPicPr>
          <p:cNvPr id="28674" name="Content Placeholder 6" descr="image013.gif"/>
          <p:cNvPicPr>
            <a:picLocks noGrp="1" noChangeAspect="1"/>
          </p:cNvPicPr>
          <p:nvPr>
            <p:ph sz="quarter" idx="4"/>
          </p:nvPr>
        </p:nvPicPr>
        <p:blipFill>
          <a:blip r:embed="rId2"/>
          <a:srcRect/>
          <a:stretch>
            <a:fillRect/>
          </a:stretch>
        </p:blipFill>
        <p:spPr>
          <a:xfrm>
            <a:off x="4357688" y="1357313"/>
            <a:ext cx="3657600" cy="4811712"/>
          </a:xfrm>
        </p:spPr>
      </p:pic>
      <p:sp>
        <p:nvSpPr>
          <p:cNvPr id="28675" name="Text Placeholder 4"/>
          <p:cNvSpPr>
            <a:spLocks noGrp="1"/>
          </p:cNvSpPr>
          <p:nvPr>
            <p:ph type="body" sz="quarter" idx="1"/>
          </p:nvPr>
        </p:nvSpPr>
        <p:spPr>
          <a:xfrm>
            <a:off x="4286250" y="357188"/>
            <a:ext cx="3657600" cy="658812"/>
          </a:xfrm>
        </p:spPr>
        <p:txBody>
          <a:bodyPr/>
          <a:lstStyle/>
          <a:p>
            <a:pPr eaLnBrk="1" hangingPunct="1"/>
            <a:r>
              <a:rPr lang="el-GR" dirty="0" smtClean="0"/>
              <a:t>Τα μεγάλα και τα μικρά χείλη...</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285875"/>
            <a:ext cx="5186363" cy="4962525"/>
          </a:xfrm>
        </p:spPr>
        <p:txBody>
          <a:bodyPr>
            <a:normAutofit fontScale="25000" lnSpcReduction="20000"/>
          </a:bodyPr>
          <a:lstStyle/>
          <a:p>
            <a:pPr marL="274320" indent="-274320" eaLnBrk="1" fontAlgn="auto" hangingPunct="1">
              <a:spcAft>
                <a:spcPts val="0"/>
              </a:spcAft>
              <a:buFont typeface="Wingdings"/>
              <a:buChar char=""/>
              <a:defRPr/>
            </a:pPr>
            <a:r>
              <a:rPr lang="el-GR" sz="8000" b="1" dirty="0" smtClean="0"/>
              <a:t>Η κλειτορίδα. </a:t>
            </a:r>
            <a:r>
              <a:rPr lang="el-GR" sz="8000" dirty="0" smtClean="0"/>
              <a:t>Βρίσκεται μέσα στα μεγάλα χείλη. Από το κάτω άκρο της ξεκινούν τα μικρά χείλη.</a:t>
            </a:r>
          </a:p>
          <a:p>
            <a:pPr marL="274320" indent="-274320" eaLnBrk="1" fontAlgn="auto" hangingPunct="1">
              <a:spcAft>
                <a:spcPts val="0"/>
              </a:spcAft>
              <a:buFont typeface="Wingdings"/>
              <a:buChar char=""/>
              <a:defRPr/>
            </a:pPr>
            <a:r>
              <a:rPr lang="el-GR" sz="8000" dirty="0" smtClean="0"/>
              <a:t>Η </a:t>
            </a:r>
            <a:r>
              <a:rPr lang="el-GR" sz="8000" b="1" dirty="0" smtClean="0"/>
              <a:t>κλειτορίδα</a:t>
            </a:r>
            <a:r>
              <a:rPr lang="el-GR" sz="8000" dirty="0" smtClean="0"/>
              <a:t> αποτελεί στυτικό μόριο των γυναικείων γεννητικών οργάνων. Βρίσκεται στην κορυφή των εξωτερικών γεννητικών οργάνων, πάνω από την ουρήθρα και τον κόλπο. Από άποψη λειτουργίας, είναι ανάλογη με το ανδρικό πέος. Αποτελείται από τα σηραγγώδη σώματα της κλειτορίδας τα οποία κατά την σεξουαλική διέγερση πληρούνται με αίμα και επέρχεται στύση της κλειτορίδας. Η βάλανος της κλειτορίδας όταν αυτή δεν βρίσκεται σε στύση δεν είναι ορατή διότι καλύπτεται από την πόσθη. </a:t>
            </a:r>
          </a:p>
          <a:p>
            <a:pPr marL="274320" indent="-274320" eaLnBrk="1" fontAlgn="auto" hangingPunct="1">
              <a:spcAft>
                <a:spcPts val="0"/>
              </a:spcAft>
              <a:buFont typeface="Wingdings"/>
              <a:buChar char=""/>
              <a:defRPr/>
            </a:pPr>
            <a:r>
              <a:rPr lang="el-GR" sz="8000" dirty="0" smtClean="0"/>
              <a:t>Τα αγγεία και τα νεύρα που κατανέμονται στην </a:t>
            </a:r>
            <a:r>
              <a:rPr lang="el-GR" sz="8000" b="1" dirty="0" smtClean="0"/>
              <a:t>κλειτορίδα</a:t>
            </a:r>
            <a:r>
              <a:rPr lang="el-GR" sz="8000" dirty="0" smtClean="0"/>
              <a:t> είναι περίπου όμοια με τα αντίστοιχα του πέους στον άνδρα</a:t>
            </a:r>
          </a:p>
          <a:p>
            <a:pPr marL="274320" indent="-274320" eaLnBrk="1" fontAlgn="auto" hangingPunct="1">
              <a:spcAft>
                <a:spcPts val="0"/>
              </a:spcAft>
              <a:buFont typeface="Wingdings"/>
              <a:buChar char=""/>
              <a:defRPr/>
            </a:pPr>
            <a:endParaRPr lang="el-GR" dirty="0"/>
          </a:p>
        </p:txBody>
      </p:sp>
      <p:sp>
        <p:nvSpPr>
          <p:cNvPr id="29698" name="Text Placeholder 4"/>
          <p:cNvSpPr>
            <a:spLocks noGrp="1"/>
          </p:cNvSpPr>
          <p:nvPr>
            <p:ph type="body" sz="quarter" idx="1"/>
          </p:nvPr>
        </p:nvSpPr>
        <p:spPr>
          <a:xfrm>
            <a:off x="500063" y="428625"/>
            <a:ext cx="3657600" cy="658813"/>
          </a:xfrm>
        </p:spPr>
        <p:txBody>
          <a:bodyPr/>
          <a:lstStyle/>
          <a:p>
            <a:pPr eaLnBrk="1" hangingPunct="1"/>
            <a:r>
              <a:rPr lang="el-GR" smtClean="0"/>
              <a:t>Κλειτορίδα :</a:t>
            </a:r>
          </a:p>
        </p:txBody>
      </p:sp>
      <p:pic>
        <p:nvPicPr>
          <p:cNvPr id="5" name="Content Placeholder 6" descr="image013.gif"/>
          <p:cNvPicPr>
            <a:picLocks noGrp="1" noChangeAspect="1"/>
          </p:cNvPicPr>
          <p:nvPr>
            <p:ph sz="quarter" idx="4"/>
          </p:nvPr>
        </p:nvPicPr>
        <p:blipFill>
          <a:blip r:embed="rId2"/>
          <a:srcRect/>
          <a:stretch>
            <a:fillRect/>
          </a:stretch>
        </p:blipFill>
        <p:spPr>
          <a:xfrm>
            <a:off x="5572132" y="1071547"/>
            <a:ext cx="3071834" cy="478634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643063"/>
            <a:ext cx="3657600" cy="4605337"/>
          </a:xfrm>
        </p:spPr>
        <p:txBody>
          <a:bodyPr>
            <a:normAutofit fontScale="92500" lnSpcReduction="10000"/>
          </a:bodyPr>
          <a:lstStyle/>
          <a:p>
            <a:pPr marL="274320" indent="-274320" eaLnBrk="1" fontAlgn="auto" hangingPunct="1">
              <a:spcAft>
                <a:spcPts val="0"/>
              </a:spcAft>
              <a:buFont typeface="Wingdings"/>
              <a:buChar char=""/>
              <a:defRPr/>
            </a:pPr>
            <a:r>
              <a:rPr lang="el-GR" b="1" dirty="0" smtClean="0">
                <a:latin typeface="Arial" charset="0"/>
              </a:rPr>
              <a:t>Ο </a:t>
            </a:r>
            <a:r>
              <a:rPr lang="el-GR" b="1" i="1" dirty="0" smtClean="0">
                <a:latin typeface="Arial" charset="0"/>
              </a:rPr>
              <a:t>πρόδομος του κολεού</a:t>
            </a:r>
            <a:r>
              <a:rPr lang="el-GR" b="1" dirty="0" smtClean="0">
                <a:latin typeface="Arial" charset="0"/>
              </a:rPr>
              <a:t>  </a:t>
            </a:r>
            <a:r>
              <a:rPr lang="el-GR" dirty="0" smtClean="0">
                <a:latin typeface="Arial" charset="0"/>
              </a:rPr>
              <a:t>αποτελεί την περιοχή που περικλείεται από τα μικρά χείλη του αιδοίου. Κατευθυνόμενοι  από την κλειτορίδα προς το περίνεο ο πρόδομος του κολεού εμφανίζει:  το </a:t>
            </a:r>
            <a:r>
              <a:rPr lang="el-GR" i="1" dirty="0" smtClean="0">
                <a:latin typeface="Arial" charset="0"/>
              </a:rPr>
              <a:t>έξω στόμιο της </a:t>
            </a:r>
            <a:r>
              <a:rPr lang="el-GR" i="1" dirty="0" err="1" smtClean="0">
                <a:latin typeface="Arial" charset="0"/>
              </a:rPr>
              <a:t>ουρήθ</a:t>
            </a:r>
            <a:r>
              <a:rPr lang="el-GR" i="1" dirty="0" smtClean="0">
                <a:latin typeface="Arial" charset="0"/>
              </a:rPr>
              <a:t>-</a:t>
            </a:r>
            <a:r>
              <a:rPr lang="el-GR" i="1" dirty="0" err="1" smtClean="0">
                <a:latin typeface="Arial" charset="0"/>
              </a:rPr>
              <a:t>ρας</a:t>
            </a:r>
            <a:r>
              <a:rPr lang="el-GR" dirty="0" smtClean="0">
                <a:latin typeface="Arial" charset="0"/>
              </a:rPr>
              <a:t>, το </a:t>
            </a:r>
            <a:r>
              <a:rPr lang="el-GR" i="1" dirty="0" smtClean="0">
                <a:latin typeface="Arial" charset="0"/>
              </a:rPr>
              <a:t>στόμιο του κολεού</a:t>
            </a:r>
            <a:r>
              <a:rPr lang="el-GR" dirty="0" smtClean="0">
                <a:latin typeface="Arial" charset="0"/>
              </a:rPr>
              <a:t> και τον </a:t>
            </a:r>
            <a:r>
              <a:rPr lang="el-GR" i="1" dirty="0" smtClean="0">
                <a:latin typeface="Arial" charset="0"/>
              </a:rPr>
              <a:t>σκαφοειδή βόθρο</a:t>
            </a:r>
            <a:r>
              <a:rPr lang="el-GR" dirty="0" smtClean="0">
                <a:latin typeface="Arial" charset="0"/>
              </a:rPr>
              <a:t>.</a:t>
            </a:r>
          </a:p>
          <a:p>
            <a:pPr marL="274320" indent="-274320" eaLnBrk="1" fontAlgn="auto" hangingPunct="1">
              <a:spcAft>
                <a:spcPts val="0"/>
              </a:spcAft>
              <a:buFont typeface="Wingdings"/>
              <a:buChar char=""/>
              <a:defRPr/>
            </a:pPr>
            <a:r>
              <a:rPr lang="el-GR" b="1" dirty="0" smtClean="0"/>
              <a:t>Άνοιγμα ουρήθρας. </a:t>
            </a:r>
            <a:r>
              <a:rPr lang="el-GR" dirty="0" smtClean="0"/>
              <a:t>Βρίσκεται ακριβώς κάτω από την κλειτορίδα. </a:t>
            </a:r>
          </a:p>
          <a:p>
            <a:pPr marL="274320" indent="-274320" eaLnBrk="1" fontAlgn="auto" hangingPunct="1">
              <a:spcAft>
                <a:spcPts val="0"/>
              </a:spcAft>
              <a:buFont typeface="Wingdings"/>
              <a:buChar char=""/>
              <a:defRPr/>
            </a:pPr>
            <a:endParaRPr lang="el-GR" dirty="0" smtClean="0">
              <a:latin typeface="Arial" charset="0"/>
            </a:endParaRPr>
          </a:p>
          <a:p>
            <a:pPr marL="274320" indent="-274320" eaLnBrk="1" fontAlgn="auto" hangingPunct="1">
              <a:spcAft>
                <a:spcPts val="0"/>
              </a:spcAft>
              <a:buFont typeface="Wingdings"/>
              <a:buChar char=""/>
              <a:defRPr/>
            </a:pPr>
            <a:endParaRPr lang="el-GR" dirty="0" smtClean="0"/>
          </a:p>
          <a:p>
            <a:pPr marL="274320" indent="-274320" eaLnBrk="1" fontAlgn="auto" hangingPunct="1">
              <a:spcAft>
                <a:spcPts val="0"/>
              </a:spcAft>
              <a:buFont typeface="Wingdings"/>
              <a:buChar char=""/>
              <a:defRPr/>
            </a:pPr>
            <a:endParaRPr lang="el-GR" dirty="0"/>
          </a:p>
        </p:txBody>
      </p:sp>
      <p:sp>
        <p:nvSpPr>
          <p:cNvPr id="30722" name="Text Placeholder 4"/>
          <p:cNvSpPr>
            <a:spLocks noGrp="1"/>
          </p:cNvSpPr>
          <p:nvPr>
            <p:ph type="body" sz="quarter" idx="1"/>
          </p:nvPr>
        </p:nvSpPr>
        <p:spPr>
          <a:xfrm>
            <a:off x="428625" y="500063"/>
            <a:ext cx="3657600" cy="658812"/>
          </a:xfrm>
        </p:spPr>
        <p:txBody>
          <a:bodyPr/>
          <a:lstStyle/>
          <a:p>
            <a:pPr eaLnBrk="1" hangingPunct="1"/>
            <a:r>
              <a:rPr lang="el-GR" dirty="0" smtClean="0">
                <a:solidFill>
                  <a:schemeClr val="bg1"/>
                </a:solidFill>
                <a:latin typeface="Arial" charset="0"/>
              </a:rPr>
              <a:t>Ο </a:t>
            </a:r>
            <a:r>
              <a:rPr lang="el-GR" i="1" dirty="0" smtClean="0">
                <a:solidFill>
                  <a:schemeClr val="bg1"/>
                </a:solidFill>
                <a:latin typeface="Arial" charset="0"/>
              </a:rPr>
              <a:t>πρόδομος του κολεού</a:t>
            </a:r>
            <a:endParaRPr lang="el-GR" dirty="0" smtClean="0">
              <a:solidFill>
                <a:schemeClr val="bg1"/>
              </a:solidFill>
            </a:endParaRPr>
          </a:p>
        </p:txBody>
      </p:sp>
      <p:pic>
        <p:nvPicPr>
          <p:cNvPr id="30723" name="Content Placeholder 6" descr="body-map-2.gif"/>
          <p:cNvPicPr>
            <a:picLocks noGrp="1" noChangeAspect="1"/>
          </p:cNvPicPr>
          <p:nvPr>
            <p:ph sz="quarter" idx="4"/>
          </p:nvPr>
        </p:nvPicPr>
        <p:blipFill>
          <a:blip r:embed="rId2"/>
          <a:srcRect/>
          <a:stretch>
            <a:fillRect/>
          </a:stretch>
        </p:blipFill>
        <p:spPr>
          <a:xfrm>
            <a:off x="4714875" y="928699"/>
            <a:ext cx="3586163" cy="40719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sz="quarter" idx="2"/>
          </p:nvPr>
        </p:nvSpPr>
        <p:spPr>
          <a:xfrm>
            <a:off x="457200" y="1714500"/>
            <a:ext cx="7972425" cy="4533900"/>
          </a:xfrm>
        </p:spPr>
        <p:txBody>
          <a:bodyPr/>
          <a:lstStyle/>
          <a:p>
            <a:pPr eaLnBrk="1" hangingPunct="1"/>
            <a:r>
              <a:rPr lang="el-GR" sz="2000" dirty="0" smtClean="0"/>
              <a:t>Οι </a:t>
            </a:r>
            <a:r>
              <a:rPr lang="el-GR" sz="2000" i="1" dirty="0" smtClean="0"/>
              <a:t>βολβοί του προδόμου</a:t>
            </a:r>
            <a:r>
              <a:rPr lang="el-GR" sz="2000" dirty="0" smtClean="0"/>
              <a:t> αποτελούν στυτικό ιστό ανάλογο με τον βολβό του σηραγγώδους σώματος της ουρήθρας στο ανδρικό πέος. Βρίσκονται επί του εκτός στομίου του κολεού και αποτελούν το υπόθεμα των μεγάλων </a:t>
            </a:r>
            <a:r>
              <a:rPr lang="el-GR" sz="2000" dirty="0" err="1" smtClean="0"/>
              <a:t>χειλέων</a:t>
            </a:r>
            <a:r>
              <a:rPr lang="el-GR" sz="2000" dirty="0" smtClean="0"/>
              <a:t>. Κατά την σεξουαλική διέγερση οι βολβοί πληρούνται με αίμα, διογκώνονται και στενεύουν έτσι το στόμιο του κολεού, χωρίς όμως να το σκληραίνουν, γεγονός που θα εμπόδιζε την είσοδο του πέους. Η λειτουργική σημασία του φαινομένου αυτού είναι η αύξηση της ηδονής από την προστριβή του πέους κατά την σεξουαλική επαφή, αλλά και η παρεμπόδιση της εκροής του σπέρματος έξω από τον κόλπο μετά την εκσπερμάτωση.</a:t>
            </a:r>
          </a:p>
        </p:txBody>
      </p:sp>
      <p:sp>
        <p:nvSpPr>
          <p:cNvPr id="31746" name="Text Placeholder 4"/>
          <p:cNvSpPr>
            <a:spLocks noGrp="1"/>
          </p:cNvSpPr>
          <p:nvPr>
            <p:ph type="body" sz="quarter" idx="1"/>
          </p:nvPr>
        </p:nvSpPr>
        <p:spPr>
          <a:xfrm>
            <a:off x="428625" y="571500"/>
            <a:ext cx="3657600" cy="928688"/>
          </a:xfrm>
        </p:spPr>
        <p:txBody>
          <a:bodyPr/>
          <a:lstStyle/>
          <a:p>
            <a:pPr eaLnBrk="1" hangingPunct="1"/>
            <a:r>
              <a:rPr lang="el-GR" dirty="0" smtClean="0"/>
              <a:t>Οι </a:t>
            </a:r>
            <a:r>
              <a:rPr lang="el-GR" i="1" dirty="0" smtClean="0"/>
              <a:t>βολβοί του προδόμου</a:t>
            </a:r>
            <a:endParaRPr 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785938"/>
            <a:ext cx="7115175" cy="4462462"/>
          </a:xfrm>
        </p:spPr>
        <p:txBody>
          <a:bodyPr>
            <a:normAutofit fontScale="92500"/>
          </a:bodyPr>
          <a:lstStyle/>
          <a:p>
            <a:pPr marL="274320" indent="-274320" eaLnBrk="1" fontAlgn="auto" hangingPunct="1">
              <a:spcAft>
                <a:spcPts val="0"/>
              </a:spcAft>
              <a:buFont typeface="Wingdings"/>
              <a:buChar char=""/>
              <a:defRPr/>
            </a:pPr>
            <a:r>
              <a:rPr lang="el-GR" dirty="0" smtClean="0"/>
              <a:t>Οι </a:t>
            </a:r>
            <a:r>
              <a:rPr lang="el-GR" i="1" dirty="0" smtClean="0"/>
              <a:t>μείζονες αδένες του προδόμου</a:t>
            </a:r>
            <a:r>
              <a:rPr lang="el-GR" dirty="0" smtClean="0"/>
              <a:t> είναι δύο μικροί αδένες που βρίσκονται στο οπισθοπλάγιο τοίχωμα του κολεού. Το έκκριμα των αδένων χρησιμεύει στην </a:t>
            </a:r>
            <a:r>
              <a:rPr lang="el-GR" dirty="0" err="1" smtClean="0"/>
              <a:t>εφύγρανση</a:t>
            </a:r>
            <a:r>
              <a:rPr lang="el-GR" dirty="0" smtClean="0"/>
              <a:t> του προδόμου, ώστε να διευκολύνει την είσοδο του πέους στον κολεό. Το έκκριμα κατά την συνουσία εξακοντίζεται κατά ώσεις (δίκην σπέρματος) και μερικές φορές είναι ικανής ποσότητας ώστε να δικαιολογεί τον όρο «</a:t>
            </a:r>
            <a:r>
              <a:rPr lang="el-GR" i="1" dirty="0" smtClean="0"/>
              <a:t>γυναικείο σπέρμα</a:t>
            </a:r>
            <a:r>
              <a:rPr lang="el-GR" dirty="0" smtClean="0"/>
              <a:t>». Η ποσότητα πάντως του εκκρίματος δεν είναι ικανή για την λίπανση του κόλπου, η οποία επιτελείται κατά κύριο λόγο από τους αδένες του επιθηλίου του κόλπου, που ονομάζονται βαρθολίνειοι αδένες.</a:t>
            </a:r>
            <a:endParaRPr lang="el-GR" dirty="0"/>
          </a:p>
        </p:txBody>
      </p:sp>
      <p:sp>
        <p:nvSpPr>
          <p:cNvPr id="32770" name="Text Placeholder 4"/>
          <p:cNvSpPr>
            <a:spLocks noGrp="1"/>
          </p:cNvSpPr>
          <p:nvPr>
            <p:ph type="body" sz="quarter" idx="1"/>
          </p:nvPr>
        </p:nvSpPr>
        <p:spPr>
          <a:xfrm>
            <a:off x="500063" y="500063"/>
            <a:ext cx="5543550" cy="800100"/>
          </a:xfrm>
        </p:spPr>
        <p:txBody>
          <a:bodyPr/>
          <a:lstStyle/>
          <a:p>
            <a:pPr eaLnBrk="1" hangingPunct="1"/>
            <a:r>
              <a:rPr lang="el-GR" dirty="0" smtClean="0"/>
              <a:t>Οι </a:t>
            </a:r>
            <a:r>
              <a:rPr lang="el-GR" i="1" dirty="0" smtClean="0"/>
              <a:t>μείζονες αδένες του προδόμου</a:t>
            </a:r>
            <a:endParaRPr lang="el-G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357188" y="1428750"/>
            <a:ext cx="4329112" cy="4819650"/>
          </a:xfrm>
        </p:spPr>
        <p:txBody>
          <a:bodyPr>
            <a:normAutofit fontScale="77500" lnSpcReduction="20000"/>
          </a:bodyPr>
          <a:lstStyle/>
          <a:p>
            <a:pPr marL="274320" indent="-274320" eaLnBrk="1" fontAlgn="auto" hangingPunct="1">
              <a:spcAft>
                <a:spcPts val="0"/>
              </a:spcAft>
              <a:buFont typeface="Wingdings"/>
              <a:buChar char=""/>
              <a:defRPr/>
            </a:pPr>
            <a:r>
              <a:rPr lang="el-GR" dirty="0" smtClean="0"/>
              <a:t>Κάτω ακριβώς από την ουρήθρα βρίσκεται το άνοιγμα του κόλπου. Αυτό πριν από την έναρξη των σεξουαλικών επαφών είναι μερικώς καλυμμένο από τον </a:t>
            </a:r>
            <a:r>
              <a:rPr lang="el-GR" b="1" dirty="0" smtClean="0"/>
              <a:t>παρθενικό υμένα</a:t>
            </a:r>
            <a:r>
              <a:rPr lang="el-GR" dirty="0" smtClean="0"/>
              <a:t>. Μετά την έναρξη των σεξουαλικών επαφών, από τη ρήξη του παρθενικού υμένα, έχουμε τα μύρτα.</a:t>
            </a:r>
          </a:p>
          <a:p>
            <a:pPr marL="274320" indent="-274320" eaLnBrk="1" fontAlgn="auto" hangingPunct="1">
              <a:spcAft>
                <a:spcPts val="0"/>
              </a:spcAft>
              <a:buFont typeface="Wingdings"/>
              <a:buChar char=""/>
              <a:defRPr/>
            </a:pPr>
            <a:r>
              <a:rPr lang="el-GR" dirty="0" smtClean="0"/>
              <a:t>Ο </a:t>
            </a:r>
            <a:r>
              <a:rPr lang="el-GR" b="1" dirty="0" smtClean="0"/>
              <a:t>παρθενικός υμένας </a:t>
            </a:r>
            <a:r>
              <a:rPr lang="el-GR" dirty="0" smtClean="0"/>
              <a:t>Είναι μια μεμβράνη που</a:t>
            </a:r>
            <a:r>
              <a:rPr lang="el-GR" b="1" dirty="0" smtClean="0"/>
              <a:t> </a:t>
            </a:r>
            <a:r>
              <a:rPr lang="el-GR" dirty="0" smtClean="0"/>
              <a:t>καλύπτει μερικώς την είσοδο του κόλπου. Έχει διάφορα σχήματα, και οπές για τη διαφυγή του αίματος κατά την </a:t>
            </a:r>
            <a:r>
              <a:rPr lang="el-GR" dirty="0" err="1" smtClean="0"/>
              <a:t>εμμηνορυσία</a:t>
            </a:r>
            <a:r>
              <a:rPr lang="el-GR" dirty="0" smtClean="0"/>
              <a:t>. Σε σπάνιες περιπτώσεις είναι πλήρης και γίνεται αντιληπτός κατά την πρώτη περίοδο στην οποία το αίμα δεν μπορεί να εξέλθει.</a:t>
            </a:r>
          </a:p>
          <a:p>
            <a:pPr marL="274320" indent="-274320" eaLnBrk="1" fontAlgn="auto" hangingPunct="1">
              <a:spcAft>
                <a:spcPts val="0"/>
              </a:spcAft>
              <a:buFont typeface="Wingdings"/>
              <a:buChar char=""/>
              <a:defRPr/>
            </a:pPr>
            <a:endParaRPr lang="el-GR" dirty="0"/>
          </a:p>
        </p:txBody>
      </p:sp>
      <p:pic>
        <p:nvPicPr>
          <p:cNvPr id="33794" name="Content Placeholder 6" descr="body-map-2.gif"/>
          <p:cNvPicPr>
            <a:picLocks noGrp="1" noChangeAspect="1"/>
          </p:cNvPicPr>
          <p:nvPr>
            <p:ph sz="quarter" idx="4"/>
          </p:nvPr>
        </p:nvPicPr>
        <p:blipFill>
          <a:blip r:embed="rId2"/>
          <a:srcRect/>
          <a:stretch>
            <a:fillRect/>
          </a:stretch>
        </p:blipFill>
        <p:spPr>
          <a:xfrm>
            <a:off x="4714875" y="1143000"/>
            <a:ext cx="3586163" cy="4071938"/>
          </a:xfrm>
        </p:spPr>
      </p:pic>
      <p:sp>
        <p:nvSpPr>
          <p:cNvPr id="33795" name="Text Placeholder 4"/>
          <p:cNvSpPr>
            <a:spLocks noGrp="1"/>
          </p:cNvSpPr>
          <p:nvPr>
            <p:ph type="body" sz="quarter" idx="1"/>
          </p:nvPr>
        </p:nvSpPr>
        <p:spPr>
          <a:xfrm>
            <a:off x="642938" y="500063"/>
            <a:ext cx="3657600" cy="658812"/>
          </a:xfrm>
        </p:spPr>
        <p:txBody>
          <a:bodyPr/>
          <a:lstStyle/>
          <a:p>
            <a:pPr eaLnBrk="1" hangingPunct="1"/>
            <a:r>
              <a:rPr lang="el-GR" smtClean="0"/>
              <a:t>Παρθενικός υμένας: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785938"/>
            <a:ext cx="7258050" cy="4462462"/>
          </a:xfrm>
        </p:spPr>
        <p:txBody>
          <a:bodyPr>
            <a:normAutofit fontScale="85000" lnSpcReduction="10000"/>
          </a:bodyPr>
          <a:lstStyle/>
          <a:p>
            <a:pPr marL="274320" indent="-274320" eaLnBrk="1" fontAlgn="auto" hangingPunct="1">
              <a:spcAft>
                <a:spcPts val="0"/>
              </a:spcAft>
              <a:buFont typeface="Wingdings"/>
              <a:buChar char=""/>
              <a:defRPr/>
            </a:pPr>
            <a:r>
              <a:rPr lang="el-GR" dirty="0" smtClean="0"/>
              <a:t>Το εύρος του ανοίγματος του παρθενικού υμένα κατά την παιδική ηλικία είναι μικρό ενώ κατά την εφηβεία διευρύνεται και επιτρέπει την δίοδο έως και δύο δακτύλων χωρίς να διαρραγεί, γεγονός που αποδεικνύει ότι ο παρθενικός υμένας δεν αποτελεί εμπόδιο στην διενέργεια συνουσίας, ανεξάρτητα από το μέγεθος του πέους. Ο παρθενικός υμένας εμφανίζει ποικίλες παραλλαγές ως προς τον αριθμό και την μορφολογία του στομίου του. </a:t>
            </a:r>
          </a:p>
          <a:p>
            <a:pPr marL="274320" indent="-274320" eaLnBrk="1" fontAlgn="auto" hangingPunct="1">
              <a:spcAft>
                <a:spcPts val="0"/>
              </a:spcAft>
              <a:buFont typeface="Wingdings"/>
              <a:buChar char=""/>
              <a:defRPr/>
            </a:pPr>
            <a:r>
              <a:rPr lang="el-GR" dirty="0" smtClean="0"/>
              <a:t>Η στερεότητα του παρθενικού υμένα και επομένως η αντοχή του στην προσπάθεια ρήξης του κατά την πρώτη συνουσία διαφέρει από γυναίκα σε γυναίκα. Επίσης ποικίλλει και ο βαθμός του πόνου και της αιμοραγίας που προκαλείται από την ρήξη του, δεδομένου ότι αυτά εξαρτώνται από την μορφή του αλλά και την πυκνότητα των αγγείων και των νεύρων. </a:t>
            </a:r>
          </a:p>
          <a:p>
            <a:pPr marL="274320" indent="-274320" eaLnBrk="1" fontAlgn="auto" hangingPunct="1">
              <a:spcAft>
                <a:spcPts val="0"/>
              </a:spcAft>
              <a:buFont typeface="Wingdings"/>
              <a:buChar char=""/>
              <a:defRPr/>
            </a:pPr>
            <a:endParaRPr lang="el-GR" dirty="0"/>
          </a:p>
        </p:txBody>
      </p:sp>
      <p:sp>
        <p:nvSpPr>
          <p:cNvPr id="34818" name="Text Placeholder 4"/>
          <p:cNvSpPr>
            <a:spLocks noGrp="1"/>
          </p:cNvSpPr>
          <p:nvPr>
            <p:ph type="body" sz="quarter" idx="1"/>
          </p:nvPr>
        </p:nvSpPr>
        <p:spPr>
          <a:xfrm>
            <a:off x="571500" y="500063"/>
            <a:ext cx="3657600" cy="857250"/>
          </a:xfrm>
        </p:spPr>
        <p:txBody>
          <a:bodyPr/>
          <a:lstStyle/>
          <a:p>
            <a:pPr eaLnBrk="1" hangingPunct="1"/>
            <a:r>
              <a:rPr lang="el-GR" smtClean="0"/>
              <a:t>Παρθενικός υμένας: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l-GR" dirty="0" err="1" smtClean="0"/>
              <a:t>Εμμηνορυσιακοσ</a:t>
            </a:r>
            <a:r>
              <a:rPr lang="el-GR" dirty="0" smtClean="0"/>
              <a:t> </a:t>
            </a:r>
            <a:r>
              <a:rPr lang="el-GR" dirty="0" err="1" smtClean="0"/>
              <a:t>κυκλοσ</a:t>
            </a:r>
            <a:r>
              <a:rPr lang="el-GR" dirty="0" smtClean="0"/>
              <a:t/>
            </a:r>
            <a:br>
              <a:rPr lang="el-GR" dirty="0" smtClean="0"/>
            </a:br>
            <a:endParaRPr lang="el-GR" dirty="0" smtClean="0"/>
          </a:p>
        </p:txBody>
      </p:sp>
      <p:sp>
        <p:nvSpPr>
          <p:cNvPr id="3" name="Content Placeholder 2"/>
          <p:cNvSpPr>
            <a:spLocks noGrp="1"/>
          </p:cNvSpPr>
          <p:nvPr>
            <p:ph sz="half" idx="1"/>
          </p:nvPr>
        </p:nvSpPr>
        <p:spPr/>
        <p:txBody>
          <a:bodyPr/>
          <a:lstStyle/>
          <a:p>
            <a:pPr>
              <a:defRPr/>
            </a:pPr>
            <a:r>
              <a:rPr lang="el-GR" sz="2000" dirty="0" smtClean="0"/>
              <a:t>Βασικό χαρακτηριστικό του θηλυκού αναπαραγωγικού συστήματος είναι ότι λειτουργεί με ρυθμό κυκλικής εναλλαγής.  </a:t>
            </a:r>
            <a:r>
              <a:rPr lang="el-GR" sz="2000" dirty="0" smtClean="0">
                <a:solidFill>
                  <a:schemeClr val="accent4">
                    <a:lumMod val="60000"/>
                    <a:lumOff val="40000"/>
                  </a:schemeClr>
                </a:solidFill>
              </a:rPr>
              <a:t>Ένα ώριμο ωάριο που μπορεί να γονιμοποιηθεί παράγεται μία φορά κάθε 28 ημέρες από τις ωοθήκες.</a:t>
            </a:r>
          </a:p>
          <a:p>
            <a:pPr>
              <a:defRPr/>
            </a:pPr>
            <a:r>
              <a:rPr lang="el-GR" sz="2000" dirty="0" smtClean="0">
                <a:solidFill>
                  <a:schemeClr val="accent6">
                    <a:lumMod val="75000"/>
                  </a:schemeClr>
                </a:solidFill>
              </a:rPr>
              <a:t>Αντίθετα οι όρχεις παράγουν συνεχώς σπερματοζωάρια και ανδρογόνα.</a:t>
            </a:r>
            <a:endParaRPr lang="el-GR" sz="2000" dirty="0">
              <a:solidFill>
                <a:schemeClr val="accent6">
                  <a:lumMod val="75000"/>
                </a:schemeClr>
              </a:solidFill>
            </a:endParaRPr>
          </a:p>
        </p:txBody>
      </p:sp>
      <p:sp>
        <p:nvSpPr>
          <p:cNvPr id="39940" name="Content Placeholder 3"/>
          <p:cNvSpPr>
            <a:spLocks noGrp="1"/>
          </p:cNvSpPr>
          <p:nvPr>
            <p:ph sz="half" idx="2"/>
          </p:nvPr>
        </p:nvSpPr>
        <p:spPr/>
        <p:txBody>
          <a:bodyPr/>
          <a:lstStyle/>
          <a:p>
            <a:r>
              <a:rPr lang="el-GR" smtClean="0">
                <a:solidFill>
                  <a:srgbClr val="C00000"/>
                </a:solidFill>
              </a:rPr>
              <a:t>Εμμηνορυσιακός κύκλος - </a:t>
            </a:r>
            <a:r>
              <a:rPr lang="el-GR" sz="2400" smtClean="0">
                <a:solidFill>
                  <a:srgbClr val="C00000"/>
                </a:solidFill>
              </a:rPr>
              <a:t>περιλαμβάνει  μία κυκλική εναλλαγή των φάσεων της λειτουργίας του αναπαραγωγικού συστήματος στις γυναίκες. </a:t>
            </a:r>
            <a:r>
              <a:rPr lang="el-GR" sz="2400" smtClean="0">
                <a:solidFill>
                  <a:srgbClr val="00B050"/>
                </a:solidFill>
              </a:rPr>
              <a:t>Ξεκινάει στην ηλικία της εφηβείας (11-13 έτος ) και ολοκληρώνεται με την εμμηνόπαυση (45-50 έτος)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dirty="0" err="1" smtClean="0"/>
              <a:t>Σταδια</a:t>
            </a:r>
            <a:r>
              <a:rPr lang="el-GR" dirty="0" smtClean="0"/>
              <a:t> του </a:t>
            </a:r>
            <a:r>
              <a:rPr lang="el-GR" dirty="0" err="1" smtClean="0"/>
              <a:t>εμμηνορυσιακου</a:t>
            </a:r>
            <a:r>
              <a:rPr lang="el-GR" dirty="0" smtClean="0"/>
              <a:t> </a:t>
            </a:r>
            <a:r>
              <a:rPr lang="el-GR" dirty="0" err="1" smtClean="0"/>
              <a:t>κυκλου</a:t>
            </a:r>
            <a:r>
              <a:rPr lang="el-GR" dirty="0" smtClean="0"/>
              <a:t> –</a:t>
            </a:r>
            <a:r>
              <a:rPr lang="el-GR" dirty="0" err="1" smtClean="0"/>
              <a:t>γονιμεσ</a:t>
            </a:r>
            <a:r>
              <a:rPr lang="el-GR" dirty="0" smtClean="0"/>
              <a:t> </a:t>
            </a:r>
            <a:r>
              <a:rPr lang="el-GR" dirty="0" err="1" smtClean="0"/>
              <a:t>μερεσ</a:t>
            </a:r>
            <a:endParaRPr lang="el-GR" dirty="0" smtClean="0"/>
          </a:p>
        </p:txBody>
      </p:sp>
      <p:pic>
        <p:nvPicPr>
          <p:cNvPr id="40963" name="Picture 2"/>
          <p:cNvPicPr>
            <a:picLocks noChangeAspect="1" noChangeArrowheads="1"/>
          </p:cNvPicPr>
          <p:nvPr/>
        </p:nvPicPr>
        <p:blipFill>
          <a:blip r:embed="rId2"/>
          <a:srcRect/>
          <a:stretch>
            <a:fillRect/>
          </a:stretch>
        </p:blipFill>
        <p:spPr bwMode="auto">
          <a:xfrm>
            <a:off x="1547813" y="1700213"/>
            <a:ext cx="6264275"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4"/>
          <p:cNvSpPr>
            <a:spLocks noGrp="1"/>
          </p:cNvSpPr>
          <p:nvPr>
            <p:ph type="body" sz="quarter" idx="1"/>
          </p:nvPr>
        </p:nvSpPr>
        <p:spPr>
          <a:xfrm>
            <a:off x="571500" y="2571750"/>
            <a:ext cx="7429500" cy="1357313"/>
          </a:xfrm>
        </p:spPr>
        <p:txBody>
          <a:bodyPr/>
          <a:lstStyle/>
          <a:p>
            <a:pPr eaLnBrk="1" hangingPunct="1"/>
            <a:r>
              <a:rPr lang="el-GR" sz="3200" smtClean="0"/>
              <a:t>ΟΙ ΟΡΜΟΝΕΣ:</a:t>
            </a:r>
          </a:p>
          <a:p>
            <a:pPr eaLnBrk="1" hangingPunct="1"/>
            <a:endParaRPr lang="el-G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l-GR" dirty="0" err="1" smtClean="0"/>
              <a:t>Ανατομια</a:t>
            </a:r>
            <a:r>
              <a:rPr lang="el-GR" dirty="0" smtClean="0"/>
              <a:t> του αναπαραγωγικού </a:t>
            </a:r>
            <a:r>
              <a:rPr lang="el-GR" dirty="0" err="1" smtClean="0"/>
              <a:t>συστ</a:t>
            </a:r>
            <a:r>
              <a:rPr lang="en-US" dirty="0" smtClean="0"/>
              <a:t>h</a:t>
            </a:r>
            <a:r>
              <a:rPr lang="el-GR" dirty="0" err="1" smtClean="0"/>
              <a:t>ματοσ</a:t>
            </a:r>
            <a:r>
              <a:rPr lang="el-GR" dirty="0" smtClean="0"/>
              <a:t> </a:t>
            </a:r>
            <a:r>
              <a:rPr lang="el-GR" dirty="0" err="1" smtClean="0"/>
              <a:t>τησ</a:t>
            </a:r>
            <a:r>
              <a:rPr lang="el-GR" dirty="0" smtClean="0"/>
              <a:t> </a:t>
            </a:r>
            <a:r>
              <a:rPr lang="el-GR" dirty="0" err="1" smtClean="0"/>
              <a:t>γυνα</a:t>
            </a:r>
            <a:r>
              <a:rPr lang="en-US" dirty="0" err="1" smtClean="0"/>
              <a:t>i</a:t>
            </a:r>
            <a:r>
              <a:rPr lang="el-GR" dirty="0" err="1" smtClean="0"/>
              <a:t>κασ</a:t>
            </a:r>
            <a:endParaRPr lang="el-GR" dirty="0" smtClean="0"/>
          </a:p>
        </p:txBody>
      </p:sp>
      <p:pic>
        <p:nvPicPr>
          <p:cNvPr id="33795" name="Picture 2"/>
          <p:cNvPicPr>
            <a:picLocks noChangeAspect="1" noChangeArrowheads="1"/>
          </p:cNvPicPr>
          <p:nvPr/>
        </p:nvPicPr>
        <p:blipFill>
          <a:blip r:embed="rId2"/>
          <a:srcRect/>
          <a:stretch>
            <a:fillRect/>
          </a:stretch>
        </p:blipFill>
        <p:spPr bwMode="auto">
          <a:xfrm>
            <a:off x="1571604" y="2000240"/>
            <a:ext cx="5976938"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500063" y="2143125"/>
            <a:ext cx="6715125" cy="4105275"/>
          </a:xfrm>
        </p:spPr>
        <p:txBody>
          <a:bodyPr>
            <a:normAutofit fontScale="92500"/>
          </a:bodyPr>
          <a:lstStyle/>
          <a:p>
            <a:pPr marL="274320" indent="-274320" eaLnBrk="1" fontAlgn="auto" hangingPunct="1">
              <a:spcAft>
                <a:spcPts val="0"/>
              </a:spcAft>
              <a:buFont typeface="Wingdings"/>
              <a:buNone/>
              <a:defRPr/>
            </a:pPr>
            <a:endParaRPr lang="el-GR" dirty="0" smtClean="0"/>
          </a:p>
          <a:p>
            <a:pPr marL="274320" indent="-274320" eaLnBrk="1" fontAlgn="auto" hangingPunct="1">
              <a:spcAft>
                <a:spcPts val="0"/>
              </a:spcAft>
              <a:buFont typeface="Wingdings"/>
              <a:buChar char=""/>
              <a:defRPr/>
            </a:pPr>
            <a:r>
              <a:rPr lang="el-GR" dirty="0" smtClean="0"/>
              <a:t>Τα οιστρογόνα είναι μια ομάδα ορμονών που εκκρίνονται από την ωοθήκη. Παράγονται από την επένδυση του ωοθυλάκιου και περιέχουν τρεις ορμόνες, η πιο γνωστή είναι η </a:t>
            </a:r>
            <a:r>
              <a:rPr lang="el-GR" dirty="0" err="1" smtClean="0"/>
              <a:t>οιστραδιόλη</a:t>
            </a:r>
            <a:r>
              <a:rPr lang="el-GR" dirty="0" smtClean="0"/>
              <a:t>(Ε</a:t>
            </a:r>
            <a:r>
              <a:rPr lang="el-GR" baseline="-25000" dirty="0" smtClean="0"/>
              <a:t>2</a:t>
            </a:r>
            <a:r>
              <a:rPr lang="el-GR" dirty="0" smtClean="0"/>
              <a:t>). Η οιστραδιόλη βοηθά ώστε να αυξηθεί το πάχος του ενδομητρίου (ιστός που εμφυτεύεται το γονιμοποιημένο ωάριο) καθώς επίσης να δημιουργήσει ιδανική βλένη στο στόμιο του τραχήλου για να μπορέσουν να διεισδύσουν τα σπερματοζωάρια.</a:t>
            </a:r>
          </a:p>
          <a:p>
            <a:pPr marL="274320" indent="-274320" eaLnBrk="1" fontAlgn="auto" hangingPunct="1">
              <a:spcAft>
                <a:spcPts val="0"/>
              </a:spcAft>
              <a:buFont typeface="Wingdings"/>
              <a:buChar char=""/>
              <a:defRPr/>
            </a:pPr>
            <a:endParaRPr lang="el-GR" dirty="0"/>
          </a:p>
        </p:txBody>
      </p:sp>
      <p:sp>
        <p:nvSpPr>
          <p:cNvPr id="36866" name="Text Placeholder 4"/>
          <p:cNvSpPr>
            <a:spLocks noGrp="1"/>
          </p:cNvSpPr>
          <p:nvPr>
            <p:ph type="body" sz="quarter" idx="1"/>
          </p:nvPr>
        </p:nvSpPr>
        <p:spPr>
          <a:xfrm>
            <a:off x="428625" y="928688"/>
            <a:ext cx="4186238" cy="1071562"/>
          </a:xfrm>
        </p:spPr>
        <p:txBody>
          <a:bodyPr/>
          <a:lstStyle/>
          <a:p>
            <a:pPr eaLnBrk="1" hangingPunct="1"/>
            <a:r>
              <a:rPr lang="el-GR" sz="2400" u="sng" smtClean="0"/>
              <a:t>Οιστρογόνα:</a:t>
            </a:r>
            <a:endParaRPr lang="el-GR" sz="2400" smtClean="0"/>
          </a:p>
          <a:p>
            <a:pPr eaLnBrk="1" hangingPunct="1"/>
            <a:endParaRPr lang="el-G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sz="quarter" idx="2"/>
          </p:nvPr>
        </p:nvSpPr>
        <p:spPr>
          <a:xfrm>
            <a:off x="457200" y="1857375"/>
            <a:ext cx="6829425" cy="4391025"/>
          </a:xfrm>
        </p:spPr>
        <p:txBody>
          <a:bodyPr/>
          <a:lstStyle/>
          <a:p>
            <a:pPr eaLnBrk="1" hangingPunct="1">
              <a:buFont typeface="Wingdings" pitchFamily="2" charset="2"/>
              <a:buNone/>
            </a:pPr>
            <a:r>
              <a:rPr lang="el-GR" smtClean="0"/>
              <a:t> </a:t>
            </a:r>
          </a:p>
          <a:p>
            <a:pPr eaLnBrk="1" hangingPunct="1"/>
            <a:r>
              <a:rPr lang="el-GR" smtClean="0"/>
              <a:t>Η προγεστερόνη παράγεται και αυτή από τις ωοθήκες και συγκεκριμένα από το τοίχωμα του ωαρίου μετά την ωορρηξία. Δημιουργεί ιδανικές συνθήκες ωριμάζοντας το ενδομήτριο για να δεχθεί το γονιμοποιημένο ωάριο, χαλαρώνει και ηρεμεί την μήτρα αποτρέποντας την να κάνει συσπάσεις ενώ καταστρέφει τα περισσεύοντα ωοθυλάκια, που δεν χρειάζονται για τον συγκεκριμένο κύκλο. </a:t>
            </a:r>
          </a:p>
          <a:p>
            <a:pPr eaLnBrk="1" hangingPunct="1"/>
            <a:endParaRPr lang="el-GR" smtClean="0"/>
          </a:p>
        </p:txBody>
      </p:sp>
      <p:sp>
        <p:nvSpPr>
          <p:cNvPr id="37890" name="Text Placeholder 4"/>
          <p:cNvSpPr>
            <a:spLocks noGrp="1"/>
          </p:cNvSpPr>
          <p:nvPr>
            <p:ph type="body" sz="quarter" idx="1"/>
          </p:nvPr>
        </p:nvSpPr>
        <p:spPr>
          <a:xfrm>
            <a:off x="500063" y="571500"/>
            <a:ext cx="3657600" cy="942975"/>
          </a:xfrm>
        </p:spPr>
        <p:txBody>
          <a:bodyPr/>
          <a:lstStyle/>
          <a:p>
            <a:pPr eaLnBrk="1" hangingPunct="1"/>
            <a:r>
              <a:rPr lang="el-GR" u="sng" smtClean="0"/>
              <a:t>Προγεστερόνη </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sz="quarter" idx="2"/>
          </p:nvPr>
        </p:nvSpPr>
        <p:spPr>
          <a:xfrm>
            <a:off x="457200" y="2286000"/>
            <a:ext cx="7043738" cy="3962400"/>
          </a:xfrm>
        </p:spPr>
        <p:txBody>
          <a:bodyPr/>
          <a:lstStyle/>
          <a:p>
            <a:pPr eaLnBrk="1" hangingPunct="1"/>
            <a:r>
              <a:rPr lang="el-GR" dirty="0" smtClean="0"/>
              <a:t>Η </a:t>
            </a:r>
            <a:r>
              <a:rPr lang="el-GR" dirty="0" err="1" smtClean="0"/>
              <a:t>γοναδοτροπίνη</a:t>
            </a:r>
            <a:r>
              <a:rPr lang="el-GR" dirty="0" smtClean="0"/>
              <a:t> παράγεται στον υποθάλαμο του εγκεφάλου και ρυθμίζει την έκκριση όλων των θηλυκών ορμονών. Ελέγχει την παραγωγή και τα επίπεδα οιστρογόνων. Όταν τα επίπεδα του οιστρογόνων  και της προγεστερόνης αρχίσουν να μειώνονται στο τέλος του κύκλου έχουμε αύξηση της έκκρισης της </a:t>
            </a:r>
            <a:r>
              <a:rPr lang="el-GR" dirty="0" err="1" smtClean="0"/>
              <a:t>γοναδοτρο</a:t>
            </a:r>
            <a:r>
              <a:rPr lang="el-GR" dirty="0" smtClean="0"/>
              <a:t>-</a:t>
            </a:r>
            <a:r>
              <a:rPr lang="el-GR" dirty="0" err="1" smtClean="0"/>
              <a:t>πίνης</a:t>
            </a:r>
            <a:r>
              <a:rPr lang="el-GR" dirty="0" smtClean="0"/>
              <a:t>. Τα υψηλά επίπεδα προγεστερόνης μειώνουν τα επίπεδα της </a:t>
            </a:r>
            <a:r>
              <a:rPr lang="el-GR" dirty="0" err="1" smtClean="0"/>
              <a:t>γοναδοτροπίνης</a:t>
            </a:r>
            <a:r>
              <a:rPr lang="el-GR" dirty="0" smtClean="0"/>
              <a:t>. </a:t>
            </a:r>
          </a:p>
          <a:p>
            <a:pPr eaLnBrk="1" hangingPunct="1"/>
            <a:endParaRPr lang="el-GR" dirty="0" smtClean="0"/>
          </a:p>
        </p:txBody>
      </p:sp>
      <p:sp>
        <p:nvSpPr>
          <p:cNvPr id="38914" name="Text Placeholder 4"/>
          <p:cNvSpPr>
            <a:spLocks noGrp="1"/>
          </p:cNvSpPr>
          <p:nvPr>
            <p:ph type="body" sz="quarter" idx="1"/>
          </p:nvPr>
        </p:nvSpPr>
        <p:spPr>
          <a:xfrm>
            <a:off x="500063" y="785813"/>
            <a:ext cx="3657600" cy="1085850"/>
          </a:xfrm>
        </p:spPr>
        <p:txBody>
          <a:bodyPr/>
          <a:lstStyle/>
          <a:p>
            <a:pPr eaLnBrk="1" hangingPunct="1"/>
            <a:r>
              <a:rPr lang="el-GR" u="sng" smtClean="0"/>
              <a:t>Γοναδοτροπίνη</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sz="quarter" idx="2"/>
          </p:nvPr>
        </p:nvSpPr>
        <p:spPr>
          <a:xfrm>
            <a:off x="457200" y="2071688"/>
            <a:ext cx="5829300" cy="4176712"/>
          </a:xfrm>
        </p:spPr>
        <p:txBody>
          <a:bodyPr/>
          <a:lstStyle/>
          <a:p>
            <a:pPr eaLnBrk="1" hangingPunct="1">
              <a:buFont typeface="Wingdings" pitchFamily="2" charset="2"/>
              <a:buNone/>
            </a:pPr>
            <a:endParaRPr lang="el-GR" smtClean="0"/>
          </a:p>
          <a:p>
            <a:pPr eaLnBrk="1" hangingPunct="1"/>
            <a:r>
              <a:rPr lang="el-GR" smtClean="0"/>
              <a:t>Οι ορμόνες αυτές παράγονται από την υπόφυση που είναι αδένας συνδεμένος άμεσα με το νευρικό σύστημα και τον υποθάλαμο (GnRH). Η αύξηση της FSH βοηθάει στην έναρξη της παραγωγής των ωοθυλακίων στην ωοθήκη. Η LH δημιουργεί την ωορρηξία και προάγει την παραγωγή προγεστερόνης. </a:t>
            </a:r>
          </a:p>
          <a:p>
            <a:pPr eaLnBrk="1" hangingPunct="1"/>
            <a:endParaRPr lang="el-GR" smtClean="0"/>
          </a:p>
        </p:txBody>
      </p:sp>
      <p:sp>
        <p:nvSpPr>
          <p:cNvPr id="39938" name="Text Placeholder 4"/>
          <p:cNvSpPr>
            <a:spLocks noGrp="1"/>
          </p:cNvSpPr>
          <p:nvPr>
            <p:ph type="body" sz="quarter" idx="1"/>
          </p:nvPr>
        </p:nvSpPr>
        <p:spPr>
          <a:xfrm>
            <a:off x="457200" y="785813"/>
            <a:ext cx="4686300" cy="1071562"/>
          </a:xfrm>
        </p:spPr>
        <p:txBody>
          <a:bodyPr/>
          <a:lstStyle/>
          <a:p>
            <a:pPr eaLnBrk="1" hangingPunct="1"/>
            <a:r>
              <a:rPr lang="el-GR" u="sng" smtClean="0"/>
              <a:t>Θυλακιότροπος (FSH) – Ωχρινότροπος (LH)</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4"/>
          <p:cNvSpPr>
            <a:spLocks noGrp="1"/>
          </p:cNvSpPr>
          <p:nvPr>
            <p:ph type="body" sz="quarter" idx="1"/>
          </p:nvPr>
        </p:nvSpPr>
        <p:spPr>
          <a:xfrm>
            <a:off x="857250" y="2714625"/>
            <a:ext cx="6543675" cy="1144588"/>
          </a:xfrm>
        </p:spPr>
        <p:txBody>
          <a:bodyPr/>
          <a:lstStyle/>
          <a:p>
            <a:pPr eaLnBrk="1" hangingPunct="1"/>
            <a:r>
              <a:rPr lang="el-GR" smtClean="0"/>
              <a:t>                                 </a:t>
            </a:r>
            <a:r>
              <a:rPr lang="el-GR" sz="4000" b="0" smtClean="0">
                <a:latin typeface="Calibri" pitchFamily="34" charset="0"/>
              </a:rPr>
              <a:t>ΠΑΘΗΣΕΙΣ...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500188"/>
            <a:ext cx="7829550" cy="4748212"/>
          </a:xfrm>
        </p:spPr>
        <p:txBody>
          <a:bodyPr>
            <a:normAutofit fontScale="70000" lnSpcReduction="20000"/>
          </a:bodyPr>
          <a:lstStyle/>
          <a:p>
            <a:pPr marL="274320" indent="-274320" eaLnBrk="1" fontAlgn="auto" hangingPunct="1">
              <a:spcAft>
                <a:spcPts val="0"/>
              </a:spcAft>
              <a:buFont typeface="Wingdings"/>
              <a:buChar char=""/>
              <a:defRPr/>
            </a:pPr>
            <a:r>
              <a:rPr lang="el-GR" dirty="0" smtClean="0"/>
              <a:t>Ο καρκίνος του τραχήλου της μήτρας είναι ο τρίτος κατά σειρά συχνότητας καρκίνος στις γυναίκες, μετά τον καρκίνο του μαστού και του ενδομητρίου. Η μέση ηλικία των γυναικών που εμφανίζουν καρκίνο του τραχήλου κυμαίνεται μεταξύ 48 και 52 ετών. Η θνησιμότητα από τον καρκίνο του τραχήλου έχει ελαττωθεί κατά 50% στα τελευταία 40 χρόνια και η συχνότητα της προχωρημένης νόσου κατά τη διάγνωση έχει ελαττωθεί κατά 70% στο ίδιο χρονικό διάστημα. Αυτό είναι αποτέλεσμα της έγκαιρης διάγνωσης και θεραπείας, στην οποία έχει συμβάλλει κατά πολύ το τεστ Παπανικολάου</a:t>
            </a:r>
          </a:p>
          <a:p>
            <a:pPr marL="274320" indent="-274320" eaLnBrk="1" fontAlgn="auto" hangingPunct="1">
              <a:spcAft>
                <a:spcPts val="0"/>
              </a:spcAft>
              <a:buFont typeface="Wingdings"/>
              <a:buNone/>
              <a:defRPr/>
            </a:pPr>
            <a:r>
              <a:rPr lang="el-GR" b="1" dirty="0" smtClean="0"/>
              <a:t>Συμπτώματα </a:t>
            </a:r>
          </a:p>
          <a:p>
            <a:pPr marL="274320" indent="-274320" eaLnBrk="1" fontAlgn="auto" hangingPunct="1">
              <a:spcAft>
                <a:spcPts val="0"/>
              </a:spcAft>
              <a:buFont typeface="Wingdings"/>
              <a:buChar char=""/>
              <a:defRPr/>
            </a:pPr>
            <a:r>
              <a:rPr lang="el-GR" dirty="0" smtClean="0"/>
              <a:t>Τα συμπτώματα του καρκίνου του τραχήλου της μήτρας έχουν άμεση σχέση με το στάδιο της νόσου. Στα αρχικά στάδια η νόσος είναι ασυμπτωματική. Αργότερα όμως μπορεί να εμφανιστούν αιμορραγίες, αυξημένα υγρά στον κόλπο και σε πολύ προχωρημένα στάδια ο καρκίνος επεκτείνεται τοπικά και προκαλεί τοπικό άλγος ή δυσουρικά προβλήματα, συχνουρία, αιματουρία, οιδήματα κάτω άκρων, οσφυαλγία και συμπτώματα από απομακρυσμένα όργανα που νοσούν λόγω μεταστάσεων, όπως ηπατομεγαλία σε ηπατικές μεταστάσεις, οστικά άλγη σε οστικές μεταστάσεις και δύσπνοια σε πνευμονικές μεταστάσεις κ.ο.κ. </a:t>
            </a:r>
          </a:p>
          <a:p>
            <a:pPr marL="274320" indent="-274320" eaLnBrk="1" fontAlgn="auto" hangingPunct="1">
              <a:spcAft>
                <a:spcPts val="0"/>
              </a:spcAft>
              <a:buFont typeface="Wingdings"/>
              <a:buChar char=""/>
              <a:defRPr/>
            </a:pPr>
            <a:endParaRPr lang="el-GR" dirty="0" smtClean="0"/>
          </a:p>
          <a:p>
            <a:pPr marL="274320" indent="-274320" eaLnBrk="1" fontAlgn="auto" hangingPunct="1">
              <a:spcAft>
                <a:spcPts val="0"/>
              </a:spcAft>
              <a:buFont typeface="Wingdings"/>
              <a:buChar char=""/>
              <a:defRPr/>
            </a:pPr>
            <a:endParaRPr lang="el-GR" dirty="0"/>
          </a:p>
        </p:txBody>
      </p:sp>
      <p:sp>
        <p:nvSpPr>
          <p:cNvPr id="41986" name="Text Placeholder 4"/>
          <p:cNvSpPr>
            <a:spLocks noGrp="1"/>
          </p:cNvSpPr>
          <p:nvPr>
            <p:ph type="body" sz="quarter" idx="1"/>
          </p:nvPr>
        </p:nvSpPr>
        <p:spPr>
          <a:xfrm>
            <a:off x="571500" y="214313"/>
            <a:ext cx="6900863" cy="1085850"/>
          </a:xfrm>
        </p:spPr>
        <p:txBody>
          <a:bodyPr/>
          <a:lstStyle/>
          <a:p>
            <a:pPr eaLnBrk="1" hangingPunct="1"/>
            <a:r>
              <a:rPr lang="el-GR" smtClean="0"/>
              <a:t>Καρκίνος του τραχήλου της μήτρας</a:t>
            </a:r>
          </a:p>
          <a:p>
            <a:pPr eaLnBrk="1" hangingPunct="1"/>
            <a:endParaRPr lang="el-G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357313"/>
            <a:ext cx="7329488" cy="4891087"/>
          </a:xfrm>
        </p:spPr>
        <p:txBody>
          <a:bodyPr>
            <a:normAutofit fontScale="92500" lnSpcReduction="20000"/>
          </a:bodyPr>
          <a:lstStyle/>
          <a:p>
            <a:pPr marL="274320" indent="-274320" eaLnBrk="1" fontAlgn="auto" hangingPunct="1">
              <a:spcAft>
                <a:spcPts val="0"/>
              </a:spcAft>
              <a:buFont typeface="Wingdings"/>
              <a:buChar char=""/>
              <a:defRPr/>
            </a:pPr>
            <a:r>
              <a:rPr lang="el-GR" b="1" dirty="0" smtClean="0"/>
              <a:t>Πρόληψη </a:t>
            </a:r>
          </a:p>
          <a:p>
            <a:pPr marL="274320" indent="-274320" eaLnBrk="1" fontAlgn="auto" hangingPunct="1">
              <a:spcAft>
                <a:spcPts val="0"/>
              </a:spcAft>
              <a:buFont typeface="Wingdings"/>
              <a:buChar char=""/>
              <a:defRPr/>
            </a:pPr>
            <a:r>
              <a:rPr lang="el-GR" dirty="0" smtClean="0"/>
              <a:t>Η ίαση πλησιάζει το 100%, όταν η νόσος διαγνωστεί στα αρχικά στάδια. Η προφύλαξη συνίσταται σε: </a:t>
            </a:r>
            <a:br>
              <a:rPr lang="el-GR" dirty="0" smtClean="0"/>
            </a:br>
            <a:r>
              <a:rPr lang="el-GR" dirty="0" smtClean="0"/>
              <a:t>1. Αποφυγή παραγόντων που ενοχοποιούνται για την αύξηση της συχνότητας της νόσου, όπως: </a:t>
            </a:r>
            <a:br>
              <a:rPr lang="el-GR" dirty="0" smtClean="0"/>
            </a:br>
            <a:r>
              <a:rPr lang="el-GR" dirty="0" smtClean="0"/>
              <a:t>α. το κάπνισμα </a:t>
            </a:r>
            <a:br>
              <a:rPr lang="el-GR" dirty="0" smtClean="0"/>
            </a:br>
            <a:r>
              <a:rPr lang="el-GR" dirty="0" smtClean="0"/>
              <a:t>β. παθολογική κατάσταση αλλά και φλεγμονές του τραχήλου της μήτρας από ορισμένους ιούς, όπως ο ιός του ανθρώπινου θηλώματος (ΗPV). </a:t>
            </a:r>
            <a:br>
              <a:rPr lang="el-GR" dirty="0" smtClean="0"/>
            </a:br>
            <a:r>
              <a:rPr lang="el-GR" dirty="0" smtClean="0"/>
              <a:t>γ. έναρξη των σεξουαλικών σχέσεων σε πολύ νεαρή ηλικία και σεξουαλικές σχέσεις με πολλούς άνδρες </a:t>
            </a:r>
            <a:br>
              <a:rPr lang="el-GR" dirty="0" smtClean="0"/>
            </a:br>
            <a:r>
              <a:rPr lang="el-GR" dirty="0" smtClean="0"/>
              <a:t>2. τακτικό κλινικό γυναικολογικό έλεγχο </a:t>
            </a:r>
            <a:br>
              <a:rPr lang="el-GR" dirty="0" smtClean="0"/>
            </a:br>
            <a:r>
              <a:rPr lang="el-GR" dirty="0" smtClean="0"/>
              <a:t>3. Pap Test: πρέπει να εφαρμόζεται ετησίως σε όλες τις γυναίκες που έχουν αρχίσει τη σεξουαλική τους δραστηριότητα, ή σε γυναίκες ηλικίας 18 χρονών και πάνω </a:t>
            </a:r>
          </a:p>
          <a:p>
            <a:pPr marL="274320" indent="-274320" eaLnBrk="1" fontAlgn="auto" hangingPunct="1">
              <a:spcAft>
                <a:spcPts val="0"/>
              </a:spcAft>
              <a:buFont typeface="Wingdings"/>
              <a:buChar char=""/>
              <a:defRPr/>
            </a:pPr>
            <a:endParaRPr lang="el-GR" dirty="0"/>
          </a:p>
        </p:txBody>
      </p:sp>
      <p:sp>
        <p:nvSpPr>
          <p:cNvPr id="43010" name="Text Placeholder 4"/>
          <p:cNvSpPr>
            <a:spLocks noGrp="1"/>
          </p:cNvSpPr>
          <p:nvPr>
            <p:ph type="body" sz="quarter" idx="1"/>
          </p:nvPr>
        </p:nvSpPr>
        <p:spPr>
          <a:xfrm>
            <a:off x="500063" y="214313"/>
            <a:ext cx="7258050" cy="1085850"/>
          </a:xfrm>
        </p:spPr>
        <p:txBody>
          <a:bodyPr/>
          <a:lstStyle/>
          <a:p>
            <a:pPr eaLnBrk="1" hangingPunct="1"/>
            <a:r>
              <a:rPr lang="el-GR" smtClean="0"/>
              <a:t>Καρκίνος του τραχήλου της μήτρας</a:t>
            </a:r>
          </a:p>
          <a:p>
            <a:pPr eaLnBrk="1" hangingPunct="1"/>
            <a:endParaRPr 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714500"/>
            <a:ext cx="3657600" cy="4533900"/>
          </a:xfrm>
        </p:spPr>
        <p:txBody>
          <a:bodyPr>
            <a:normAutofit fontScale="77500" lnSpcReduction="20000"/>
          </a:bodyPr>
          <a:lstStyle/>
          <a:p>
            <a:pPr marL="274320" indent="-274320" eaLnBrk="1" fontAlgn="auto" hangingPunct="1">
              <a:spcAft>
                <a:spcPts val="0"/>
              </a:spcAft>
              <a:buFont typeface="Wingdings"/>
              <a:buChar char=""/>
              <a:defRPr/>
            </a:pPr>
            <a:r>
              <a:rPr lang="el-GR" b="1" dirty="0" smtClean="0"/>
              <a:t>Θεραπεία </a:t>
            </a:r>
          </a:p>
          <a:p>
            <a:pPr marL="274320" indent="-274320" eaLnBrk="1" fontAlgn="auto" hangingPunct="1">
              <a:spcAft>
                <a:spcPts val="0"/>
              </a:spcAft>
              <a:buFont typeface="Wingdings"/>
              <a:buChar char=""/>
              <a:defRPr/>
            </a:pPr>
            <a:r>
              <a:rPr lang="el-GR" dirty="0" smtClean="0"/>
              <a:t>Η επιτυχία στη θεραπεία του καρκίνου του τραχήλου της μήτρας εξαρτάται από το στάδιο της νόσου. Όταν η προσβολή είναι στα πολύ αρχικά στάδια, η θεραπεία αποτελείται από ένα απλό χειρισμό στα εξωτερικά ιατρεία, με αποτέλεσμα την πλήρη ίαση. Σε πιο προχωρημένα στάδια η χειρουργική θεραπεία, σε συνδυασμό με την ακτινοβολία και τη χημειοθεραπεία, προσφέρει αρκετά καλά αποτελέσματα. </a:t>
            </a:r>
          </a:p>
          <a:p>
            <a:pPr marL="274320" indent="-274320" eaLnBrk="1" fontAlgn="auto" hangingPunct="1">
              <a:spcAft>
                <a:spcPts val="0"/>
              </a:spcAft>
              <a:buFont typeface="Wingdings"/>
              <a:buChar char=""/>
              <a:defRPr/>
            </a:pPr>
            <a:endParaRPr lang="el-GR" dirty="0"/>
          </a:p>
        </p:txBody>
      </p:sp>
      <p:sp>
        <p:nvSpPr>
          <p:cNvPr id="44034" name="Text Placeholder 4"/>
          <p:cNvSpPr>
            <a:spLocks noGrp="1"/>
          </p:cNvSpPr>
          <p:nvPr>
            <p:ph type="body" sz="quarter" idx="1"/>
          </p:nvPr>
        </p:nvSpPr>
        <p:spPr>
          <a:xfrm>
            <a:off x="428625" y="357188"/>
            <a:ext cx="3657600" cy="1143000"/>
          </a:xfrm>
        </p:spPr>
        <p:txBody>
          <a:bodyPr/>
          <a:lstStyle/>
          <a:p>
            <a:pPr eaLnBrk="1" hangingPunct="1"/>
            <a:r>
              <a:rPr lang="el-GR" smtClean="0"/>
              <a:t>Καρκίνος του τραχήλου της μήτρας</a:t>
            </a:r>
          </a:p>
          <a:p>
            <a:pPr eaLnBrk="1" hangingPunct="1"/>
            <a:endParaRPr lang="el-GR" smtClean="0"/>
          </a:p>
        </p:txBody>
      </p:sp>
      <p:pic>
        <p:nvPicPr>
          <p:cNvPr id="44035" name="Picture 2"/>
          <p:cNvPicPr>
            <a:picLocks noGrp="1" noChangeAspect="1" noChangeArrowheads="1"/>
          </p:cNvPicPr>
          <p:nvPr>
            <p:ph sz="quarter" idx="4"/>
          </p:nvPr>
        </p:nvPicPr>
        <p:blipFill>
          <a:blip r:embed="rId2"/>
          <a:srcRect/>
          <a:stretch>
            <a:fillRect/>
          </a:stretch>
        </p:blipFill>
        <p:spPr>
          <a:xfrm>
            <a:off x="4562475" y="785813"/>
            <a:ext cx="3681413" cy="509111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sz="quarter" idx="2"/>
          </p:nvPr>
        </p:nvSpPr>
        <p:spPr>
          <a:xfrm>
            <a:off x="457200" y="1268413"/>
            <a:ext cx="7472363" cy="3168650"/>
          </a:xfrm>
        </p:spPr>
        <p:txBody>
          <a:bodyPr/>
          <a:lstStyle/>
          <a:p>
            <a:pPr eaLnBrk="1" hangingPunct="1"/>
            <a:r>
              <a:rPr lang="el-GR" dirty="0" smtClean="0"/>
              <a:t>Παρ' ότι ο καρκίνος των ωοθηκών αποτελεί μόνο το 20% όλων των κακοηθειών των γυναικείων οργάνων, εντούτοις είναι ο πλέον θανατηφόρος από όλα τα κακοήθη νοσήματα του γυναικείου αναπαραγωγικού συστήματος. Αυτό συμβαίνει λόγω της δυσκολίας διάγνωσης του καρκίνου στα αρχικά του στάδια. Η μέση ηλικία εμφάνισης της νόσου είναι αυτή των 55 ετών.</a:t>
            </a:r>
          </a:p>
          <a:p>
            <a:pPr eaLnBrk="1" hangingPunct="1"/>
            <a:endParaRPr lang="el-GR" dirty="0" smtClean="0"/>
          </a:p>
        </p:txBody>
      </p:sp>
      <p:sp>
        <p:nvSpPr>
          <p:cNvPr id="45058" name="Text Placeholder 4"/>
          <p:cNvSpPr>
            <a:spLocks noGrp="1"/>
          </p:cNvSpPr>
          <p:nvPr>
            <p:ph type="body" sz="quarter" idx="1"/>
          </p:nvPr>
        </p:nvSpPr>
        <p:spPr>
          <a:xfrm>
            <a:off x="428625" y="214313"/>
            <a:ext cx="3657600" cy="1014412"/>
          </a:xfrm>
        </p:spPr>
        <p:txBody>
          <a:bodyPr/>
          <a:lstStyle/>
          <a:p>
            <a:pPr eaLnBrk="1" hangingPunct="1"/>
            <a:r>
              <a:rPr lang="el-GR" smtClean="0"/>
              <a:t>Καρκίνος των ωοθηκών</a:t>
            </a:r>
          </a:p>
          <a:p>
            <a:pPr eaLnBrk="1" hangingPunct="1"/>
            <a:endParaRPr lang="el-GR" smtClean="0"/>
          </a:p>
        </p:txBody>
      </p:sp>
      <p:pic>
        <p:nvPicPr>
          <p:cNvPr id="45059" name="Picture 2"/>
          <p:cNvPicPr>
            <a:picLocks noChangeAspect="1" noChangeArrowheads="1"/>
          </p:cNvPicPr>
          <p:nvPr/>
        </p:nvPicPr>
        <p:blipFill>
          <a:blip r:embed="rId2"/>
          <a:srcRect/>
          <a:stretch>
            <a:fillRect/>
          </a:stretch>
        </p:blipFill>
        <p:spPr bwMode="auto">
          <a:xfrm>
            <a:off x="1928813" y="4500563"/>
            <a:ext cx="4643437" cy="209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214438"/>
            <a:ext cx="7615238" cy="5033962"/>
          </a:xfrm>
        </p:spPr>
        <p:txBody>
          <a:bodyPr>
            <a:normAutofit fontScale="92500" lnSpcReduction="10000"/>
          </a:bodyPr>
          <a:lstStyle/>
          <a:p>
            <a:pPr marL="274320" indent="-274320" eaLnBrk="1" fontAlgn="auto" hangingPunct="1">
              <a:spcAft>
                <a:spcPts val="0"/>
              </a:spcAft>
              <a:buFont typeface="Wingdings"/>
              <a:buChar char=""/>
              <a:defRPr/>
            </a:pPr>
            <a:r>
              <a:rPr lang="el-GR" b="1" dirty="0" smtClean="0"/>
              <a:t>Συμπτώματα </a:t>
            </a:r>
          </a:p>
          <a:p>
            <a:pPr marL="274320" indent="-274320" eaLnBrk="1" fontAlgn="auto" hangingPunct="1">
              <a:spcAft>
                <a:spcPts val="0"/>
              </a:spcAft>
              <a:buFont typeface="Wingdings"/>
              <a:buChar char=""/>
              <a:defRPr/>
            </a:pPr>
            <a:r>
              <a:rPr lang="el-GR" dirty="0" smtClean="0"/>
              <a:t>Περίπου σε ποσοστό 70% των γυναικών με καρκίνο των ωοθηκών, η διάγνωση γίνεται σε πολύ προχωρημένα στάδια. Μάλιστα, πολλές φορές τα πρώτα συμπτώματα προέρχονται από τις μεταστάσεις. Σε όλες τις περιπτώσεις, μη ειδικά συμπτώματα μπορούν να εμφανιστούν σε οποιοδήποτε στάδιο. Σε αυτά συμπεριλαμβάνονται αίσθημα κοιλιακής δυσφορίας, διάχυτα κοιλιακά άλγη, μητρορραγία, σκληρές μάζες στην κοιλιά, συλλογή ασκιτικού ή πλευριτικού υγρού, ενώ δεν είναι σπάνιες οι εντερικές αποφράξεις. Αυτά είναι δυνατόν να συνδυαστούν και με γενικά συμπτώματα, όπως αναιμία, καταβολή δυνάμεων, καχεξία, ανορεξία, οσφυαλγία και δυσπεπτικά ενοχλήματα. Πολλές φορές τα συμπτώματα προέρχονται από το νευρικό σύστημα ή από ορμονικές διαταραχές. </a:t>
            </a:r>
          </a:p>
          <a:p>
            <a:pPr marL="274320" indent="-274320" eaLnBrk="1" fontAlgn="auto" hangingPunct="1">
              <a:spcAft>
                <a:spcPts val="0"/>
              </a:spcAft>
              <a:buFont typeface="Wingdings"/>
              <a:buChar char=""/>
              <a:defRPr/>
            </a:pPr>
            <a:endParaRPr lang="el-GR" dirty="0"/>
          </a:p>
        </p:txBody>
      </p:sp>
      <p:sp>
        <p:nvSpPr>
          <p:cNvPr id="46082" name="Text Placeholder 4"/>
          <p:cNvSpPr>
            <a:spLocks noGrp="1"/>
          </p:cNvSpPr>
          <p:nvPr>
            <p:ph type="body" sz="quarter" idx="1"/>
          </p:nvPr>
        </p:nvSpPr>
        <p:spPr>
          <a:xfrm>
            <a:off x="428625" y="214313"/>
            <a:ext cx="5643563" cy="1016000"/>
          </a:xfrm>
        </p:spPr>
        <p:txBody>
          <a:bodyPr/>
          <a:lstStyle/>
          <a:p>
            <a:pPr eaLnBrk="1" hangingPunct="1"/>
            <a:r>
              <a:rPr lang="el-GR" smtClean="0"/>
              <a:t>Καρκίνος των ωοθηκών</a:t>
            </a:r>
          </a:p>
          <a:p>
            <a:pPr eaLnBrk="1" hangingPunct="1"/>
            <a:endParaRPr lang="el-G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eaLnBrk="1" hangingPunct="1">
              <a:defRPr/>
            </a:pPr>
            <a:r>
              <a:rPr lang="el-GR" dirty="0" smtClean="0">
                <a:solidFill>
                  <a:schemeClr val="accent2">
                    <a:lumMod val="75000"/>
                  </a:schemeClr>
                </a:solidFill>
              </a:rPr>
              <a:t>Αναπαραγωγικό σύστημα των γυναικών</a:t>
            </a:r>
          </a:p>
        </p:txBody>
      </p:sp>
      <p:pic>
        <p:nvPicPr>
          <p:cNvPr id="32771" name="Picture 3"/>
          <p:cNvPicPr>
            <a:picLocks noChangeAspect="1" noChangeArrowheads="1"/>
          </p:cNvPicPr>
          <p:nvPr/>
        </p:nvPicPr>
        <p:blipFill>
          <a:blip r:embed="rId2"/>
          <a:srcRect/>
          <a:stretch>
            <a:fillRect/>
          </a:stretch>
        </p:blipFill>
        <p:spPr bwMode="auto">
          <a:xfrm>
            <a:off x="2484438" y="4581525"/>
            <a:ext cx="3048000" cy="1495425"/>
          </a:xfrm>
          <a:prstGeom prst="rect">
            <a:avLst/>
          </a:prstGeom>
          <a:noFill/>
          <a:ln w="9525">
            <a:noFill/>
            <a:miter lim="800000"/>
            <a:headEnd/>
            <a:tailEnd/>
          </a:ln>
        </p:spPr>
      </p:pic>
      <p:sp>
        <p:nvSpPr>
          <p:cNvPr id="30724" name="Content Placeholder 5"/>
          <p:cNvSpPr>
            <a:spLocks noGrp="1"/>
          </p:cNvSpPr>
          <p:nvPr>
            <p:ph idx="1"/>
          </p:nvPr>
        </p:nvSpPr>
        <p:spPr>
          <a:xfrm>
            <a:off x="684213" y="1628775"/>
            <a:ext cx="8229600" cy="4525963"/>
          </a:xfrm>
        </p:spPr>
        <p:txBody>
          <a:bodyPr/>
          <a:lstStyle/>
          <a:p>
            <a:pPr eaLnBrk="1" hangingPunct="1">
              <a:defRPr/>
            </a:pPr>
            <a:r>
              <a:rPr lang="el-GR" dirty="0" smtClean="0"/>
              <a:t>Περιλαμβάνει:</a:t>
            </a:r>
          </a:p>
          <a:p>
            <a:pPr eaLnBrk="1" hangingPunct="1">
              <a:buFont typeface="Wingdings" pitchFamily="2" charset="2"/>
              <a:buChar char="v"/>
              <a:defRPr/>
            </a:pPr>
            <a:r>
              <a:rPr lang="el-GR" dirty="0" smtClean="0">
                <a:solidFill>
                  <a:srgbClr val="FF0000"/>
                </a:solidFill>
              </a:rPr>
              <a:t>Τις δύο ωοθήκες.</a:t>
            </a:r>
          </a:p>
          <a:p>
            <a:pPr eaLnBrk="1" hangingPunct="1">
              <a:buFont typeface="Wingdings" pitchFamily="2" charset="2"/>
              <a:buChar char="v"/>
              <a:defRPr/>
            </a:pPr>
            <a:r>
              <a:rPr lang="el-GR" dirty="0" smtClean="0">
                <a:solidFill>
                  <a:schemeClr val="accent3">
                    <a:lumMod val="60000"/>
                    <a:lumOff val="40000"/>
                  </a:schemeClr>
                </a:solidFill>
              </a:rPr>
              <a:t>Τους δύο ωαγωγούς σωλήνες ή σάλπιγγες</a:t>
            </a:r>
          </a:p>
          <a:p>
            <a:pPr eaLnBrk="1" hangingPunct="1">
              <a:buFont typeface="Wingdings" pitchFamily="2" charset="2"/>
              <a:buChar char="v"/>
              <a:defRPr/>
            </a:pPr>
            <a:r>
              <a:rPr lang="el-GR" dirty="0" smtClean="0">
                <a:solidFill>
                  <a:schemeClr val="accent3">
                    <a:lumMod val="75000"/>
                  </a:schemeClr>
                </a:solidFill>
              </a:rPr>
              <a:t>Την μήτρα (τράχηλος της μήτρας, κόλπος και αιδοίο)</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643063"/>
            <a:ext cx="7543800" cy="4605337"/>
          </a:xfrm>
        </p:spPr>
        <p:txBody>
          <a:bodyPr>
            <a:normAutofit fontScale="85000" lnSpcReduction="20000"/>
          </a:bodyPr>
          <a:lstStyle/>
          <a:p>
            <a:pPr marL="274320" indent="-274320" eaLnBrk="1" fontAlgn="auto" hangingPunct="1">
              <a:spcAft>
                <a:spcPts val="0"/>
              </a:spcAft>
              <a:buFont typeface="Wingdings"/>
              <a:buChar char=""/>
              <a:defRPr/>
            </a:pPr>
            <a:r>
              <a:rPr lang="el-GR" b="1" dirty="0" smtClean="0"/>
              <a:t>Πρόληψη </a:t>
            </a:r>
          </a:p>
          <a:p>
            <a:pPr marL="274320" indent="-274320" eaLnBrk="1" fontAlgn="auto" hangingPunct="1">
              <a:spcAft>
                <a:spcPts val="0"/>
              </a:spcAft>
              <a:buFont typeface="Wingdings"/>
              <a:buChar char=""/>
              <a:defRPr/>
            </a:pPr>
            <a:r>
              <a:rPr lang="el-GR" dirty="0" smtClean="0"/>
              <a:t>Δεν υπάρχουν πολλά μέσα προφύλαξης από τη νόσο αυτή. Εντούτοις, ένα απλό υπερηχογράφημα κάθε ένα ή δύο χρόνια μπορεί να οδηγήσει σε πρώιμη διάγνωση της νόσου. </a:t>
            </a:r>
          </a:p>
          <a:p>
            <a:pPr marL="274320" indent="-274320" eaLnBrk="1" fontAlgn="auto" hangingPunct="1">
              <a:spcAft>
                <a:spcPts val="0"/>
              </a:spcAft>
              <a:buFont typeface="Wingdings"/>
              <a:buChar char=""/>
              <a:defRPr/>
            </a:pPr>
            <a:r>
              <a:rPr lang="el-GR" b="1" dirty="0" smtClean="0"/>
              <a:t>Θεραπεία </a:t>
            </a:r>
          </a:p>
          <a:p>
            <a:pPr marL="274320" indent="-274320" eaLnBrk="1" fontAlgn="auto" hangingPunct="1">
              <a:spcAft>
                <a:spcPts val="0"/>
              </a:spcAft>
              <a:buFont typeface="Wingdings"/>
              <a:buChar char=""/>
              <a:defRPr/>
            </a:pPr>
            <a:r>
              <a:rPr lang="el-GR" dirty="0" smtClean="0"/>
              <a:t>Η χειρουργική θεραπεία έχει πολύτιμο ρόλο, ο οποίος συνίσταται στην αφαίρεση του αρχικού όγκου και στην όσο το δυνατόν σμίκρυνση των υπολοίπων μεταστατικών εστιών στην κοιλιά. Συνήθως, η χειρουργική θεραπεία και μόνο δεν είναι αρκετή και η πιθανότητα τοπικών υποτροπών είναι μεγάλη και μάλιστα σε σύντομο χρονικό διάστημα, εκτός εάν συνδυάζεται και με χημειοθεραπεία. Σήμερα υπάρχουν πολλοί συνδυασμοί χημειοθεραπευτικών φαρμάκων που αντιμετωπίζουν με αρκετά μεγάλη επιτυχία τη νόσο. Η ακτινοβολία έχει πολύ περιορισμένο ρόλο στον καρκίνο των ωοθηκών. </a:t>
            </a:r>
          </a:p>
          <a:p>
            <a:pPr marL="274320" indent="-274320" eaLnBrk="1" fontAlgn="auto" hangingPunct="1">
              <a:spcAft>
                <a:spcPts val="0"/>
              </a:spcAft>
              <a:buFont typeface="Wingdings"/>
              <a:buChar char=""/>
              <a:defRPr/>
            </a:pPr>
            <a:endParaRPr lang="el-GR" dirty="0"/>
          </a:p>
        </p:txBody>
      </p:sp>
      <p:sp>
        <p:nvSpPr>
          <p:cNvPr id="47106" name="Text Placeholder 4"/>
          <p:cNvSpPr>
            <a:spLocks noGrp="1"/>
          </p:cNvSpPr>
          <p:nvPr>
            <p:ph type="body" sz="quarter" idx="1"/>
          </p:nvPr>
        </p:nvSpPr>
        <p:spPr>
          <a:xfrm>
            <a:off x="428625" y="357188"/>
            <a:ext cx="5543550" cy="1000125"/>
          </a:xfrm>
        </p:spPr>
        <p:txBody>
          <a:bodyPr/>
          <a:lstStyle/>
          <a:p>
            <a:pPr eaLnBrk="1" hangingPunct="1"/>
            <a:r>
              <a:rPr lang="el-GR" smtClean="0"/>
              <a:t>Καρκίνος των ωοθηκών.</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500188"/>
            <a:ext cx="3657600" cy="4748212"/>
          </a:xfrm>
        </p:spPr>
        <p:txBody>
          <a:bodyPr>
            <a:normAutofit fontScale="85000" lnSpcReduction="10000"/>
          </a:bodyPr>
          <a:lstStyle/>
          <a:p>
            <a:pPr marL="274320" indent="-274320" eaLnBrk="1" fontAlgn="auto" hangingPunct="1">
              <a:spcAft>
                <a:spcPts val="0"/>
              </a:spcAft>
              <a:buFont typeface="Wingdings"/>
              <a:buChar char=""/>
              <a:defRPr/>
            </a:pPr>
            <a:r>
              <a:rPr lang="el-GR" dirty="0" smtClean="0"/>
              <a:t>Η τραχηλίτιδα είναι η οξεία ή χρόνια φλεγμονή του τραχήλου της μήτρας. Πρόκειται για συχνή γυναικολογική πάθηση, καθώς οι μισές γυναίκες στη διάρκεια της ενήλικης ζωής τους θα παρουσιάσουν τη νόσο. Οι οξείες τραχηλίτιδες σπάνια οφείλονται σε άμεση φλεγμονή του τραχήλου και συχνότερα αποτελούν επέκταση φλεγμονών του κόλπου, της ουρήθρας ή της ουροδόχου κύστης.</a:t>
            </a:r>
            <a:endParaRPr lang="el-GR" dirty="0"/>
          </a:p>
        </p:txBody>
      </p:sp>
      <p:sp>
        <p:nvSpPr>
          <p:cNvPr id="48130" name="Text Placeholder 4"/>
          <p:cNvSpPr>
            <a:spLocks noGrp="1"/>
          </p:cNvSpPr>
          <p:nvPr>
            <p:ph type="body" sz="quarter" idx="1"/>
          </p:nvPr>
        </p:nvSpPr>
        <p:spPr>
          <a:xfrm>
            <a:off x="428625" y="357188"/>
            <a:ext cx="3657600" cy="871537"/>
          </a:xfrm>
        </p:spPr>
        <p:txBody>
          <a:bodyPr/>
          <a:lstStyle/>
          <a:p>
            <a:pPr eaLnBrk="1" hangingPunct="1"/>
            <a:r>
              <a:rPr lang="el-GR" smtClean="0"/>
              <a:t>Τραχηλίτιδα</a:t>
            </a:r>
          </a:p>
          <a:p>
            <a:pPr eaLnBrk="1" hangingPunct="1"/>
            <a:endParaRPr lang="el-GR" smtClean="0"/>
          </a:p>
        </p:txBody>
      </p:sp>
      <p:pic>
        <p:nvPicPr>
          <p:cNvPr id="48131" name="Picture 2"/>
          <p:cNvPicPr>
            <a:picLocks noGrp="1" noChangeAspect="1" noChangeArrowheads="1"/>
          </p:cNvPicPr>
          <p:nvPr>
            <p:ph sz="quarter" idx="4"/>
          </p:nvPr>
        </p:nvPicPr>
        <p:blipFill>
          <a:blip r:embed="rId2"/>
          <a:srcRect/>
          <a:stretch>
            <a:fillRect/>
          </a:stretch>
        </p:blipFill>
        <p:spPr>
          <a:xfrm>
            <a:off x="4286250" y="214313"/>
            <a:ext cx="4000500" cy="2852737"/>
          </a:xfrm>
        </p:spPr>
      </p:pic>
      <p:pic>
        <p:nvPicPr>
          <p:cNvPr id="48132" name="Picture 3"/>
          <p:cNvPicPr>
            <a:picLocks noChangeAspect="1" noChangeArrowheads="1"/>
          </p:cNvPicPr>
          <p:nvPr/>
        </p:nvPicPr>
        <p:blipFill>
          <a:blip r:embed="rId3"/>
          <a:srcRect/>
          <a:stretch>
            <a:fillRect/>
          </a:stretch>
        </p:blipFill>
        <p:spPr bwMode="auto">
          <a:xfrm>
            <a:off x="4859338" y="3143250"/>
            <a:ext cx="3713162" cy="344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285875"/>
            <a:ext cx="3657600" cy="4962525"/>
          </a:xfrm>
        </p:spPr>
        <p:txBody>
          <a:bodyPr>
            <a:normAutofit lnSpcReduction="10000"/>
          </a:bodyPr>
          <a:lstStyle/>
          <a:p>
            <a:pPr eaLnBrk="1" hangingPunct="1">
              <a:lnSpc>
                <a:spcPct val="80000"/>
              </a:lnSpc>
            </a:pPr>
            <a:r>
              <a:rPr lang="el-GR" sz="2000" smtClean="0">
                <a:latin typeface="Calibri" pitchFamily="34" charset="0"/>
              </a:rPr>
              <a:t>Οι πολυκυστικές ωοθήκες  είναι ένα κληρονομικό σύνδρομο, που χαρακτηρίζεται από δυσλειτουργία ορμονών και την συσσώρευση πολλών μικρών κύστεων περιφερειακά στην ωοθήκη, αύξηση των ανδρικών ορμονών, ανοωρρηκτικούς κύκλους, και άλλες μεταβολικές ανωμαλίες. Στα κλασικά συμπτώματα συμπεριλαμβάνονται αυξημένη τριχοφυία, ακμή, παχυσαρκία, ασταθής εμμηνορρυσία, και υπογονιμότητα.   </a:t>
            </a:r>
          </a:p>
          <a:p>
            <a:pPr eaLnBrk="1" hangingPunct="1">
              <a:lnSpc>
                <a:spcPct val="80000"/>
              </a:lnSpc>
            </a:pPr>
            <a:r>
              <a:rPr lang="el-GR" sz="2000" smtClean="0">
                <a:latin typeface="Calibri" pitchFamily="34" charset="0"/>
              </a:rPr>
              <a:t>Οι πολυκυστικές ωοθήκες είναι το πιο συνηθισμένο ορμονικό πρόβλημα σε γυναίκες γόνιμης ηλικίας.</a:t>
            </a:r>
          </a:p>
          <a:p>
            <a:pPr eaLnBrk="1" hangingPunct="1">
              <a:lnSpc>
                <a:spcPct val="80000"/>
              </a:lnSpc>
            </a:pPr>
            <a:endParaRPr lang="el-GR" sz="2000" smtClean="0">
              <a:latin typeface="Calibri" pitchFamily="34" charset="0"/>
            </a:endParaRPr>
          </a:p>
        </p:txBody>
      </p:sp>
      <p:sp>
        <p:nvSpPr>
          <p:cNvPr id="49154" name="Text Placeholder 4"/>
          <p:cNvSpPr>
            <a:spLocks noGrp="1"/>
          </p:cNvSpPr>
          <p:nvPr>
            <p:ph type="body" sz="quarter" idx="1"/>
          </p:nvPr>
        </p:nvSpPr>
        <p:spPr>
          <a:xfrm>
            <a:off x="500063" y="428625"/>
            <a:ext cx="3857625" cy="658813"/>
          </a:xfrm>
        </p:spPr>
        <p:txBody>
          <a:bodyPr/>
          <a:lstStyle/>
          <a:p>
            <a:pPr eaLnBrk="1" hangingPunct="1"/>
            <a:r>
              <a:rPr lang="el-GR" smtClean="0"/>
              <a:t>Πολυκυστικές ωοθήκες:</a:t>
            </a:r>
          </a:p>
          <a:p>
            <a:pPr eaLnBrk="1" hangingPunct="1"/>
            <a:endParaRPr lang="el-GR" smtClean="0"/>
          </a:p>
        </p:txBody>
      </p:sp>
      <p:pic>
        <p:nvPicPr>
          <p:cNvPr id="49155" name="Picture 2"/>
          <p:cNvPicPr>
            <a:picLocks noGrp="1" noChangeAspect="1" noChangeArrowheads="1"/>
          </p:cNvPicPr>
          <p:nvPr>
            <p:ph sz="quarter" idx="4"/>
          </p:nvPr>
        </p:nvPicPr>
        <p:blipFill>
          <a:blip r:embed="rId2"/>
          <a:srcRect/>
          <a:stretch>
            <a:fillRect/>
          </a:stretch>
        </p:blipFill>
        <p:spPr>
          <a:xfrm>
            <a:off x="4371975" y="1357313"/>
            <a:ext cx="4160838" cy="4643437"/>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sz="quarter" idx="2"/>
          </p:nvPr>
        </p:nvSpPr>
        <p:spPr>
          <a:xfrm>
            <a:off x="457200" y="1143000"/>
            <a:ext cx="4543425" cy="5715000"/>
          </a:xfrm>
        </p:spPr>
        <p:txBody>
          <a:bodyPr/>
          <a:lstStyle/>
          <a:p>
            <a:pPr eaLnBrk="1" hangingPunct="1"/>
            <a:r>
              <a:rPr lang="el-GR" sz="1600" dirty="0" smtClean="0"/>
              <a:t>Τα ινομυώματα  είναι καλοήθεις όγκοι της μήτρας που προέρχονται  από το μυϊκό τοίχωμα. Άλλοι όροι που χρησιμοποιούνται είναι </a:t>
            </a:r>
            <a:r>
              <a:rPr lang="el-GR" sz="1600" dirty="0" err="1" smtClean="0"/>
              <a:t>λειομυώματα</a:t>
            </a:r>
            <a:r>
              <a:rPr lang="el-GR" sz="1600" dirty="0" smtClean="0"/>
              <a:t>, </a:t>
            </a:r>
            <a:r>
              <a:rPr lang="el-GR" sz="1600" dirty="0" err="1" smtClean="0"/>
              <a:t>αδενομυώματα</a:t>
            </a:r>
            <a:r>
              <a:rPr lang="el-GR" sz="1600" dirty="0" smtClean="0"/>
              <a:t>. Τα ινομυώματα μπορούν να μεγαλώσουν μόνα τους ή σε ομάδες. Το μέγεθός τους διαφέρει από πολύ μικρά 1 εκ., έως πολύ μεγάλα 10-15 εκ. ή και μεγαλύτερα.</a:t>
            </a:r>
            <a:br>
              <a:rPr lang="el-GR" sz="1600" dirty="0" smtClean="0"/>
            </a:br>
            <a:r>
              <a:rPr lang="el-GR" sz="1600" dirty="0" smtClean="0"/>
              <a:t>Παρουσιάζονται σε γυναίκες γόνιμης ηλικίας, ενώ υποστρέφουν και εξαφανίζονται στην εμμηνόπαυση. Κάποιες φορές δημιουργούν βαριά συμπτώματα,  έτσι ώστε να εμποδίζουν τη φυσιολογική διαβίωση της γυναίκας. Άλλες φορές περνούν απαρατήρητα χωρίς να δημιουργούν συμπτώματα και  βρίσκονται τυχαία σε γυναικολογική ή ακόμα και σε </a:t>
            </a:r>
            <a:r>
              <a:rPr lang="el-GR" sz="1600" dirty="0" err="1" smtClean="0"/>
              <a:t>υπερηχογραφική</a:t>
            </a:r>
            <a:r>
              <a:rPr lang="el-GR" sz="1600" dirty="0" smtClean="0"/>
              <a:t> εξέταση. Μερικές φορές  δημιουργούν πόνο και  αιμορραγίες κατά την περίοδο. Τα ινομυώματα μπορεί να πιέζουν την κύστη ή το έντερο και να δημιουργούν συχνοουρία ή δυσκοιλιότητα.</a:t>
            </a:r>
          </a:p>
        </p:txBody>
      </p:sp>
      <p:sp>
        <p:nvSpPr>
          <p:cNvPr id="50178" name="Text Placeholder 4"/>
          <p:cNvSpPr>
            <a:spLocks noGrp="1"/>
          </p:cNvSpPr>
          <p:nvPr>
            <p:ph type="body" sz="quarter" idx="1"/>
          </p:nvPr>
        </p:nvSpPr>
        <p:spPr>
          <a:xfrm>
            <a:off x="500063" y="357188"/>
            <a:ext cx="3657600" cy="658812"/>
          </a:xfrm>
        </p:spPr>
        <p:txBody>
          <a:bodyPr/>
          <a:lstStyle/>
          <a:p>
            <a:pPr eaLnBrk="1" hangingPunct="1"/>
            <a:r>
              <a:rPr lang="el-GR" smtClean="0"/>
              <a:t>Ινομυώματα</a:t>
            </a:r>
          </a:p>
        </p:txBody>
      </p:sp>
      <p:pic>
        <p:nvPicPr>
          <p:cNvPr id="50179" name="Picture 2"/>
          <p:cNvPicPr>
            <a:picLocks noGrp="1" noChangeAspect="1" noChangeArrowheads="1"/>
          </p:cNvPicPr>
          <p:nvPr>
            <p:ph sz="quarter" idx="4"/>
          </p:nvPr>
        </p:nvPicPr>
        <p:blipFill>
          <a:blip r:embed="rId2"/>
          <a:srcRect/>
          <a:stretch>
            <a:fillRect/>
          </a:stretch>
        </p:blipFill>
        <p:spPr>
          <a:xfrm>
            <a:off x="5214938" y="214313"/>
            <a:ext cx="3333750" cy="4929187"/>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214313"/>
            <a:ext cx="7543800" cy="6034087"/>
          </a:xfrm>
        </p:spPr>
        <p:txBody>
          <a:bodyPr>
            <a:normAutofit fontScale="62500" lnSpcReduction="20000"/>
          </a:bodyPr>
          <a:lstStyle/>
          <a:p>
            <a:pPr marL="274320" indent="-274320" eaLnBrk="1" fontAlgn="auto" hangingPunct="1">
              <a:spcAft>
                <a:spcPts val="0"/>
              </a:spcAft>
              <a:buFont typeface="Wingdings"/>
              <a:buNone/>
              <a:defRPr/>
            </a:pPr>
            <a:r>
              <a:rPr lang="el-GR" sz="3200" b="1" dirty="0" smtClean="0"/>
              <a:t>Ποιά συμπτώματα δημιουργούν τα ινομυώματα.</a:t>
            </a:r>
            <a:endParaRPr lang="el-GR" sz="3200" dirty="0" smtClean="0"/>
          </a:p>
          <a:p>
            <a:pPr marL="274320" indent="-274320" eaLnBrk="1" fontAlgn="auto" hangingPunct="1">
              <a:spcAft>
                <a:spcPts val="0"/>
              </a:spcAft>
              <a:buFont typeface="Wingdings"/>
              <a:buChar char=""/>
              <a:defRPr/>
            </a:pPr>
            <a:r>
              <a:rPr lang="el-GR" dirty="0" smtClean="0"/>
              <a:t> Τα ινομυώματα μπορεί να είναι ασυμτωματικά. Άλλες φορές  μπορούν να δημιουργήσουν:</a:t>
            </a:r>
          </a:p>
          <a:p>
            <a:pPr marL="274320" indent="-274320" eaLnBrk="1" fontAlgn="auto" hangingPunct="1">
              <a:spcAft>
                <a:spcPts val="0"/>
              </a:spcAft>
              <a:buFont typeface="Wingdings"/>
              <a:buChar char=""/>
              <a:defRPr/>
            </a:pPr>
            <a:r>
              <a:rPr lang="el-GR" dirty="0" smtClean="0"/>
              <a:t> Αιμορραγίες στην περίοδο, και πόνο (δυσμηνόρροια).</a:t>
            </a:r>
          </a:p>
          <a:p>
            <a:pPr marL="274320" indent="-274320" eaLnBrk="1" fontAlgn="auto" hangingPunct="1">
              <a:spcAft>
                <a:spcPts val="0"/>
              </a:spcAft>
              <a:buFont typeface="Wingdings"/>
              <a:buChar char=""/>
              <a:defRPr/>
            </a:pPr>
            <a:r>
              <a:rPr lang="el-GR" dirty="0" smtClean="0"/>
              <a:t> Αιμορραγίες ανάμεσα στις περιόδους.</a:t>
            </a:r>
          </a:p>
          <a:p>
            <a:pPr marL="274320" indent="-274320" eaLnBrk="1" fontAlgn="auto" hangingPunct="1">
              <a:spcAft>
                <a:spcPts val="0"/>
              </a:spcAft>
              <a:buFont typeface="Wingdings"/>
              <a:buChar char=""/>
              <a:defRPr/>
            </a:pPr>
            <a:r>
              <a:rPr lang="el-GR" dirty="0" smtClean="0"/>
              <a:t> Αίσθημα βάρους χαμηλά στην κοιλιά.</a:t>
            </a:r>
          </a:p>
          <a:p>
            <a:pPr marL="274320" indent="-274320" eaLnBrk="1" fontAlgn="auto" hangingPunct="1">
              <a:spcAft>
                <a:spcPts val="0"/>
              </a:spcAft>
              <a:buFont typeface="Wingdings"/>
              <a:buChar char=""/>
              <a:defRPr/>
            </a:pPr>
            <a:r>
              <a:rPr lang="el-GR" dirty="0" smtClean="0"/>
              <a:t> Συχνοουρία, δυσκοιλιότητα.</a:t>
            </a:r>
          </a:p>
          <a:p>
            <a:pPr marL="274320" indent="-274320" eaLnBrk="1" fontAlgn="auto" hangingPunct="1">
              <a:spcAft>
                <a:spcPts val="0"/>
              </a:spcAft>
              <a:buFont typeface="Wingdings"/>
              <a:buChar char=""/>
              <a:defRPr/>
            </a:pPr>
            <a:r>
              <a:rPr lang="el-GR" dirty="0" smtClean="0"/>
              <a:t> Πόνος κατά την επαφή.</a:t>
            </a:r>
          </a:p>
          <a:p>
            <a:pPr marL="274320" indent="-274320" eaLnBrk="1" fontAlgn="auto" hangingPunct="1">
              <a:spcAft>
                <a:spcPts val="0"/>
              </a:spcAft>
              <a:buFont typeface="Wingdings"/>
              <a:buChar char=""/>
              <a:defRPr/>
            </a:pPr>
            <a:r>
              <a:rPr lang="el-GR" dirty="0" smtClean="0"/>
              <a:t> Προβλήματα γονιμότητας, όπως, αδυναμία σύλληψης, αποβολές, πρόωροι τοκετοί.</a:t>
            </a:r>
          </a:p>
          <a:p>
            <a:pPr marL="274320" indent="-274320" eaLnBrk="1" fontAlgn="auto" hangingPunct="1">
              <a:spcAft>
                <a:spcPts val="0"/>
              </a:spcAft>
              <a:buFont typeface="Wingdings"/>
              <a:buNone/>
              <a:defRPr/>
            </a:pPr>
            <a:r>
              <a:rPr lang="el-GR" b="1" dirty="0" smtClean="0"/>
              <a:t> </a:t>
            </a:r>
          </a:p>
          <a:p>
            <a:pPr marL="274320" indent="-274320" eaLnBrk="1" fontAlgn="auto" hangingPunct="1">
              <a:spcAft>
                <a:spcPts val="0"/>
              </a:spcAft>
              <a:buFont typeface="Wingdings"/>
              <a:buNone/>
              <a:defRPr/>
            </a:pPr>
            <a:r>
              <a:rPr lang="el-GR" sz="2900" b="1" dirty="0" smtClean="0"/>
              <a:t>Η Θεραπεία</a:t>
            </a:r>
            <a:r>
              <a:rPr lang="el-GR" b="1" dirty="0" smtClean="0"/>
              <a:t>  </a:t>
            </a:r>
            <a:r>
              <a:rPr lang="el-GR" dirty="0" smtClean="0"/>
              <a:t>δίνει την οριστική λύση.</a:t>
            </a:r>
            <a:br>
              <a:rPr lang="el-GR" dirty="0" smtClean="0"/>
            </a:br>
            <a:r>
              <a:rPr lang="el-GR" dirty="0" smtClean="0"/>
              <a:t>Τα ινομυώματα αφαιρούνται χειρουργικά όταν  είναι μεγάλα (μεγαλύτερα από 5 cm) και συμπιέζουν κύστη ή ορθό. Όταν υπάρχει αιμορραγία  και αναιμία ή όταν είναι αιτία υπογονιμότητας.</a:t>
            </a:r>
            <a:br>
              <a:rPr lang="el-GR" dirty="0" smtClean="0"/>
            </a:br>
            <a:r>
              <a:rPr lang="el-GR" dirty="0" smtClean="0"/>
              <a:t>Περιλαμβάνει:</a:t>
            </a:r>
          </a:p>
          <a:p>
            <a:pPr marL="274320" indent="-274320" eaLnBrk="1" fontAlgn="auto" hangingPunct="1">
              <a:spcAft>
                <a:spcPts val="0"/>
              </a:spcAft>
              <a:buFont typeface="Wingdings"/>
              <a:buChar char=""/>
              <a:defRPr/>
            </a:pPr>
            <a:r>
              <a:rPr lang="el-GR" b="1" dirty="0" smtClean="0"/>
              <a:t>Ινομυοματεκτομή</a:t>
            </a:r>
            <a:r>
              <a:rPr lang="el-GR" dirty="0" smtClean="0"/>
              <a:t>. Αφαιρείται το ή τα ινομυώματα χωρίς να πειραχτεί ο υγιής ιστός της μήτρας. Η ινομυοματεκτομή μπορεί να γίνει είτε </a:t>
            </a:r>
            <a:r>
              <a:rPr lang="el-GR" dirty="0" err="1" smtClean="0"/>
              <a:t>λαπαροσκοπικά</a:t>
            </a:r>
            <a:r>
              <a:rPr lang="el-GR" dirty="0" smtClean="0"/>
              <a:t>, είτε  </a:t>
            </a:r>
            <a:r>
              <a:rPr lang="el-GR" dirty="0" err="1" smtClean="0"/>
              <a:t>υστεροσκοπικά</a:t>
            </a:r>
            <a:r>
              <a:rPr lang="el-GR" dirty="0" smtClean="0"/>
              <a:t> . Η μέθοδος που επιλέγεται  εξαρτάται από το μέγεθος, τον τύπο και τη θέση του ινομυώματος. Σε ινομυωματώδη μήτρα, (μήτρα με πολλούς πυρήνες ινομυωμάτων)υπάρχει περίπτωση,μετά από καιρό να αναπτυχθούν ξανά ινομυώματα.</a:t>
            </a:r>
          </a:p>
          <a:p>
            <a:pPr marL="274320" indent="-274320" eaLnBrk="1" fontAlgn="auto" hangingPunct="1">
              <a:spcAft>
                <a:spcPts val="0"/>
              </a:spcAft>
              <a:buFont typeface="Wingdings"/>
              <a:buChar char=""/>
              <a:defRPr/>
            </a:pPr>
            <a:r>
              <a:rPr lang="el-GR" b="1" dirty="0" smtClean="0"/>
              <a:t>Υστερεκτομή.</a:t>
            </a:r>
            <a:r>
              <a:rPr lang="el-GR" dirty="0" smtClean="0"/>
              <a:t> Αφαιρείται ολόκληρη η μήτρα. Η θεραπεία είναι ριζική. Υστερεκτομή γίνεται σε γυναίκες που δεν μπορούν πλέον να τεκνοποιήσουν, τα συμπτώματα είναι πολύ βαριά και η μήτρα είναι ινομυωματώδης. </a:t>
            </a:r>
          </a:p>
          <a:p>
            <a:pPr marL="274320" indent="-274320" eaLnBrk="1" fontAlgn="auto" hangingPunct="1">
              <a:spcAft>
                <a:spcPts val="0"/>
              </a:spcAft>
              <a:buFont typeface="Wingdings"/>
              <a:buChar char=""/>
              <a:defRPr/>
            </a:pPr>
            <a:r>
              <a:rPr lang="el-GR" dirty="0" smtClean="0"/>
              <a:t>Πάντα θα πρέπει να υπάρχει συνεννόηση μεταξύ της ασθενούς και γιατρού για την καλύτερη θεραπεία.</a:t>
            </a:r>
          </a:p>
          <a:p>
            <a:pPr marL="274320" indent="-274320" eaLnBrk="1" fontAlgn="auto" hangingPunct="1">
              <a:spcAft>
                <a:spcPts val="0"/>
              </a:spcAft>
              <a:buFont typeface="Wingdings"/>
              <a:buChar char=""/>
              <a:defRPr/>
            </a:pPr>
            <a:endParaRPr lang="el-GR" dirty="0" smtClean="0"/>
          </a:p>
          <a:p>
            <a:pPr marL="274320" indent="-274320" eaLnBrk="1" fontAlgn="auto" hangingPunct="1">
              <a:spcAft>
                <a:spcPts val="0"/>
              </a:spcAft>
              <a:buFont typeface="Wingdings"/>
              <a:buChar char=""/>
              <a:defRPr/>
            </a:pPr>
            <a:endParaRPr lang="el-GR" dirty="0" smtClean="0"/>
          </a:p>
          <a:p>
            <a:pPr marL="274320" indent="-27432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071563"/>
            <a:ext cx="7615238" cy="5572125"/>
          </a:xfrm>
        </p:spPr>
        <p:txBody>
          <a:bodyPr>
            <a:normAutofit fontScale="70000" lnSpcReduction="20000"/>
          </a:bodyPr>
          <a:lstStyle/>
          <a:p>
            <a:pPr marL="274320" indent="-274320" eaLnBrk="1" fontAlgn="auto" hangingPunct="1">
              <a:spcAft>
                <a:spcPts val="0"/>
              </a:spcAft>
              <a:buFont typeface="Wingdings"/>
              <a:buChar char=""/>
              <a:defRPr/>
            </a:pPr>
            <a:r>
              <a:rPr lang="el-GR" dirty="0" smtClean="0"/>
              <a:t>   </a:t>
            </a:r>
            <a:r>
              <a:rPr lang="el-GR" b="1" dirty="0" smtClean="0"/>
              <a:t>Λειτουργικές κύστες.</a:t>
            </a:r>
            <a:r>
              <a:rPr lang="el-GR" dirty="0" smtClean="0"/>
              <a:t> Είναι οι πιο συνηθισμένες και δημιουργούνται κατά τον κύκλο. Κάθε μήνα οι γυναικείες ωοθήκες δημιουργούν περίπου 20 κύστες οι οποίες περιέχουν ωάρια. Όταν ένα ωράριο ωριμάσει, η κύστη που το περιέχει, ( περίπου 2 cm) σπάει απελευθερώνοντας το. Ενώ οι υπόλοιπες καταστρέφονται.</a:t>
            </a:r>
            <a:br>
              <a:rPr lang="el-GR" dirty="0" smtClean="0"/>
            </a:br>
            <a:r>
              <a:rPr lang="el-GR" dirty="0" smtClean="0"/>
              <a:t>-</a:t>
            </a:r>
            <a:r>
              <a:rPr lang="el-GR" b="1" i="1" dirty="0" smtClean="0"/>
              <a:t>Ωοθηλακικές κύστες</a:t>
            </a:r>
            <a:r>
              <a:rPr lang="el-GR" dirty="0" smtClean="0"/>
              <a:t>. Είναι οι κύστες που δημιουργούνται αν δεν σπάσει το ωάριο. Αυτές συνήθως εξαφανίζονται μετά από δύο ή τρεις μήνες.</a:t>
            </a:r>
            <a:br>
              <a:rPr lang="el-GR" dirty="0" smtClean="0"/>
            </a:br>
            <a:r>
              <a:rPr lang="el-GR" dirty="0" smtClean="0"/>
              <a:t>-</a:t>
            </a:r>
            <a:r>
              <a:rPr lang="el-GR" b="1" i="1" dirty="0" smtClean="0"/>
              <a:t>Ωχρινική  κύστη</a:t>
            </a:r>
            <a:r>
              <a:rPr lang="el-GR" dirty="0" smtClean="0"/>
              <a:t>. Είναι κύστες που δημιουργούνται αν δεν απελευθερωθεί το ωάριο και περιέχουν αίμα. Συνήθως εξαφανίζονται μετά από μερικές εβδομάδες. Άλλες φορές μεγαλώνουν και προκαλούν πόνο η και αιμορραγία.</a:t>
            </a:r>
            <a:br>
              <a:rPr lang="el-GR" dirty="0" smtClean="0"/>
            </a:br>
            <a:r>
              <a:rPr lang="el-GR" dirty="0" smtClean="0"/>
              <a:t> -</a:t>
            </a:r>
            <a:r>
              <a:rPr lang="el-GR" b="1" i="1" dirty="0" err="1" smtClean="0"/>
              <a:t>Ενδομητρίωμα</a:t>
            </a:r>
            <a:r>
              <a:rPr lang="el-GR" dirty="0" smtClean="0"/>
              <a:t>. Αυτές οι κύστες δημιουργούνται μέσα στην  ωοθήκη σε γυναίκες που πάσχουν από ενδομητρίωση. Συνήθως περιέχουν ένα </a:t>
            </a:r>
            <a:r>
              <a:rPr lang="el-GR" dirty="0" err="1" smtClean="0"/>
              <a:t>σοκολατοειδές</a:t>
            </a:r>
            <a:r>
              <a:rPr lang="el-GR" dirty="0" smtClean="0"/>
              <a:t> υγρό και δεν εξαφανίζονται αν δεν γίνει θεραπεία.</a:t>
            </a:r>
            <a:br>
              <a:rPr lang="el-GR" dirty="0" smtClean="0"/>
            </a:br>
            <a:r>
              <a:rPr lang="el-GR" dirty="0" smtClean="0"/>
              <a:t>  -</a:t>
            </a:r>
            <a:r>
              <a:rPr lang="el-GR" b="1" i="1" dirty="0" err="1" smtClean="0"/>
              <a:t>Κυσταδένωμα</a:t>
            </a:r>
            <a:r>
              <a:rPr lang="el-GR" dirty="0" smtClean="0"/>
              <a:t>. Δημιουργούνται από την επένδυση της ωοθήκης. Περιέχουν συνήθως  υγρό διαυγές, παχύρρευστο η ζελατινώδης . Μπορούν  μεγαλώνοντας να σπάσουν και να δημιουργήσουν πόνο.</a:t>
            </a:r>
            <a:br>
              <a:rPr lang="el-GR" dirty="0" smtClean="0"/>
            </a:br>
            <a:r>
              <a:rPr lang="el-GR" dirty="0" smtClean="0"/>
              <a:t>  -</a:t>
            </a:r>
            <a:r>
              <a:rPr lang="el-GR" b="1" i="1" dirty="0" err="1" smtClean="0"/>
              <a:t>Πολυκυστικές</a:t>
            </a:r>
            <a:r>
              <a:rPr lang="el-GR" b="1" i="1" dirty="0" smtClean="0"/>
              <a:t> ωοθήκες</a:t>
            </a:r>
            <a:r>
              <a:rPr lang="el-GR" dirty="0" smtClean="0"/>
              <a:t>. Δημιουργούνται πολλαπλά ωοθηλάκια (κύστες που περιέχουν ωάρια) που όμως δεν ωριμάζουν σε κάθε κύκλο για να σπάσουν . Έτσι συσσωρεύονται με το χρόνο και δημιουργούν πολλαπλές μικρές κύστες στις ωοθήκες.</a:t>
            </a:r>
            <a:endParaRPr lang="el-GR" dirty="0"/>
          </a:p>
        </p:txBody>
      </p:sp>
      <p:sp>
        <p:nvSpPr>
          <p:cNvPr id="52226" name="Text Placeholder 4"/>
          <p:cNvSpPr>
            <a:spLocks noGrp="1"/>
          </p:cNvSpPr>
          <p:nvPr>
            <p:ph type="body" sz="quarter" idx="1"/>
          </p:nvPr>
        </p:nvSpPr>
        <p:spPr>
          <a:xfrm>
            <a:off x="428625" y="428625"/>
            <a:ext cx="3657600" cy="658813"/>
          </a:xfrm>
        </p:spPr>
        <p:txBody>
          <a:bodyPr/>
          <a:lstStyle/>
          <a:p>
            <a:pPr eaLnBrk="1" hangingPunct="1"/>
            <a:r>
              <a:rPr lang="el-GR" smtClean="0"/>
              <a:t>Κύστη ωοθήκης</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571625"/>
            <a:ext cx="6829425" cy="4676775"/>
          </a:xfrm>
        </p:spPr>
        <p:txBody>
          <a:bodyPr>
            <a:normAutofit fontScale="62500" lnSpcReduction="20000"/>
          </a:bodyPr>
          <a:lstStyle/>
          <a:p>
            <a:pPr marL="274320" indent="-274320" eaLnBrk="1" fontAlgn="auto" hangingPunct="1">
              <a:spcAft>
                <a:spcPts val="0"/>
              </a:spcAft>
              <a:buFont typeface="Wingdings"/>
              <a:buChar char=""/>
              <a:defRPr/>
            </a:pPr>
            <a:r>
              <a:rPr lang="el-GR" b="1" dirty="0" smtClean="0"/>
              <a:t>Συμπτώματα που δημιουργούν.</a:t>
            </a:r>
            <a:endParaRPr lang="el-GR" dirty="0" smtClean="0"/>
          </a:p>
          <a:p>
            <a:pPr marL="274320" indent="-274320" eaLnBrk="1" fontAlgn="auto" hangingPunct="1">
              <a:spcAft>
                <a:spcPts val="0"/>
              </a:spcAft>
              <a:buNone/>
              <a:defRPr/>
            </a:pPr>
            <a:r>
              <a:rPr lang="el-GR" dirty="0" smtClean="0"/>
              <a:t> </a:t>
            </a:r>
          </a:p>
          <a:p>
            <a:pPr marL="274320" indent="-274320" eaLnBrk="1" fontAlgn="auto" hangingPunct="1">
              <a:spcAft>
                <a:spcPts val="0"/>
              </a:spcAft>
              <a:buFont typeface="Wingdings"/>
              <a:buChar char=""/>
              <a:defRPr/>
            </a:pPr>
            <a:r>
              <a:rPr lang="el-GR" dirty="0" smtClean="0"/>
              <a:t>Τις περισσότερες φορές οι κύστες ωοθηκών δεν δημιουργούν συμπτώματα. Ανευρίσκονται κατά τον συνήθη  γυναικολογικό έλεγχο. Άλλες φορές μπορούν να δημιουργήσουν:</a:t>
            </a:r>
          </a:p>
          <a:p>
            <a:pPr marL="274320" indent="-274320" eaLnBrk="1" fontAlgn="auto" hangingPunct="1">
              <a:spcAft>
                <a:spcPts val="0"/>
              </a:spcAft>
              <a:buNone/>
              <a:defRPr/>
            </a:pPr>
            <a:r>
              <a:rPr lang="el-GR" dirty="0" smtClean="0"/>
              <a:t> </a:t>
            </a:r>
          </a:p>
          <a:p>
            <a:pPr marL="274320" indent="-274320" eaLnBrk="1" fontAlgn="auto" hangingPunct="1">
              <a:spcAft>
                <a:spcPts val="0"/>
              </a:spcAft>
              <a:buFont typeface="Wingdings"/>
              <a:buChar char=""/>
              <a:defRPr/>
            </a:pPr>
            <a:r>
              <a:rPr lang="el-GR" dirty="0" smtClean="0"/>
              <a:t> Πίεση, βάρος η πόνο χαμηλά στην κοιλιά.</a:t>
            </a:r>
            <a:br>
              <a:rPr lang="el-GR" dirty="0" smtClean="0"/>
            </a:br>
            <a:endParaRPr lang="el-GR" dirty="0" smtClean="0"/>
          </a:p>
          <a:p>
            <a:pPr marL="274320" indent="-274320" eaLnBrk="1" fontAlgn="auto" hangingPunct="1">
              <a:spcAft>
                <a:spcPts val="0"/>
              </a:spcAft>
              <a:buFont typeface="Wingdings"/>
              <a:buChar char=""/>
              <a:defRPr/>
            </a:pPr>
            <a:r>
              <a:rPr lang="el-GR" dirty="0" smtClean="0"/>
              <a:t> Συχνοουρία, από πίεση που ασκούν στην ουροδόχο κύστη.</a:t>
            </a:r>
            <a:br>
              <a:rPr lang="el-GR" dirty="0" smtClean="0"/>
            </a:br>
            <a:endParaRPr lang="el-GR" dirty="0" smtClean="0"/>
          </a:p>
          <a:p>
            <a:pPr marL="274320" indent="-274320" eaLnBrk="1" fontAlgn="auto" hangingPunct="1">
              <a:spcAft>
                <a:spcPts val="0"/>
              </a:spcAft>
              <a:buFont typeface="Wingdings"/>
              <a:buChar char=""/>
              <a:defRPr/>
            </a:pPr>
            <a:r>
              <a:rPr lang="el-GR" dirty="0" smtClean="0"/>
              <a:t> Πόνο κατά τη σεξουαλική επαφή.</a:t>
            </a:r>
            <a:br>
              <a:rPr lang="el-GR" dirty="0" smtClean="0"/>
            </a:br>
            <a:endParaRPr lang="el-GR" dirty="0" smtClean="0"/>
          </a:p>
          <a:p>
            <a:pPr marL="274320" indent="-274320" eaLnBrk="1" fontAlgn="auto" hangingPunct="1">
              <a:spcAft>
                <a:spcPts val="0"/>
              </a:spcAft>
              <a:buFont typeface="Wingdings"/>
              <a:buChar char=""/>
              <a:defRPr/>
            </a:pPr>
            <a:r>
              <a:rPr lang="el-GR" dirty="0" smtClean="0"/>
              <a:t> Πόνο στην περίοδο .</a:t>
            </a:r>
          </a:p>
          <a:p>
            <a:pPr marL="274320" indent="-274320" eaLnBrk="1" fontAlgn="auto" hangingPunct="1">
              <a:spcAft>
                <a:spcPts val="0"/>
              </a:spcAft>
              <a:buFont typeface="Wingdings"/>
              <a:buChar char=""/>
              <a:defRPr/>
            </a:pPr>
            <a:endParaRPr lang="el-GR" dirty="0" smtClean="0"/>
          </a:p>
          <a:p>
            <a:pPr marL="274320" indent="-274320" eaLnBrk="1" fontAlgn="auto" hangingPunct="1">
              <a:spcAft>
                <a:spcPts val="0"/>
              </a:spcAft>
              <a:buFont typeface="Wingdings"/>
              <a:buChar char=""/>
              <a:defRPr/>
            </a:pPr>
            <a:r>
              <a:rPr lang="el-GR" dirty="0" smtClean="0"/>
              <a:t>Οι κύστες ωοθηκών μπορούν να συστραφούν ή να σπάσουν. Τότε δημιουργούν έντονα συμπτώματα και είναι επικίνδυνες για τη ζωή.</a:t>
            </a:r>
          </a:p>
          <a:p>
            <a:pPr marL="274320" indent="-274320" eaLnBrk="1" fontAlgn="auto" hangingPunct="1">
              <a:spcAft>
                <a:spcPts val="0"/>
              </a:spcAft>
              <a:buNone/>
              <a:defRPr/>
            </a:pPr>
            <a:endParaRPr lang="el-GR" dirty="0" smtClean="0"/>
          </a:p>
          <a:p>
            <a:pPr marL="274320" indent="-274320" eaLnBrk="1" fontAlgn="auto" hangingPunct="1">
              <a:spcAft>
                <a:spcPts val="0"/>
              </a:spcAft>
              <a:buFont typeface="Wingdings"/>
              <a:buChar char=""/>
              <a:defRPr/>
            </a:pPr>
            <a:r>
              <a:rPr lang="el-GR" b="1" dirty="0" smtClean="0"/>
              <a:t>Αν έχετε τα παρακάτω συμπτώματα θα πρέπει οπωσδήποτε να ζητήσετε άμεσα βοήθεια</a:t>
            </a:r>
            <a:r>
              <a:rPr lang="el-GR" dirty="0" smtClean="0"/>
              <a:t>.</a:t>
            </a:r>
          </a:p>
          <a:p>
            <a:pPr marL="274320" indent="-274320" eaLnBrk="1" fontAlgn="auto" hangingPunct="1">
              <a:spcAft>
                <a:spcPts val="0"/>
              </a:spcAft>
              <a:buFont typeface="Wingdings"/>
              <a:buChar char=""/>
              <a:defRPr/>
            </a:pPr>
            <a:endParaRPr lang="el-GR" dirty="0"/>
          </a:p>
        </p:txBody>
      </p:sp>
      <p:sp>
        <p:nvSpPr>
          <p:cNvPr id="53250" name="Text Placeholder 5"/>
          <p:cNvSpPr>
            <a:spLocks noGrp="1"/>
          </p:cNvSpPr>
          <p:nvPr>
            <p:ph type="body" sz="quarter" idx="3"/>
          </p:nvPr>
        </p:nvSpPr>
        <p:spPr>
          <a:xfrm>
            <a:off x="500063" y="428625"/>
            <a:ext cx="3657600" cy="658813"/>
          </a:xfrm>
        </p:spPr>
        <p:txBody>
          <a:bodyPr/>
          <a:lstStyle/>
          <a:p>
            <a:pPr eaLnBrk="1" hangingPunct="1"/>
            <a:r>
              <a:rPr lang="el-GR" dirty="0" smtClean="0"/>
              <a:t>Κύστη ωοθήκης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500063"/>
            <a:ext cx="7186613" cy="5748337"/>
          </a:xfrm>
        </p:spPr>
        <p:txBody>
          <a:bodyPr>
            <a:normAutofit fontScale="70000" lnSpcReduction="20000"/>
          </a:bodyPr>
          <a:lstStyle/>
          <a:p>
            <a:pPr marL="274320" indent="-274320" eaLnBrk="1" fontAlgn="auto" hangingPunct="1">
              <a:spcAft>
                <a:spcPts val="0"/>
              </a:spcAft>
              <a:buFont typeface="Wingdings"/>
              <a:buChar char=""/>
              <a:defRPr/>
            </a:pPr>
            <a:r>
              <a:rPr lang="el-GR" b="1" dirty="0" smtClean="0"/>
              <a:t>Θεραπεία</a:t>
            </a:r>
            <a:endParaRPr lang="el-GR" dirty="0" smtClean="0"/>
          </a:p>
          <a:p>
            <a:pPr marL="274320" indent="-274320" eaLnBrk="1" fontAlgn="auto" hangingPunct="1">
              <a:spcAft>
                <a:spcPts val="0"/>
              </a:spcAft>
              <a:buFont typeface="Wingdings"/>
              <a:buNone/>
              <a:defRPr/>
            </a:pPr>
            <a:r>
              <a:rPr lang="el-GR" dirty="0" smtClean="0"/>
              <a:t> </a:t>
            </a:r>
          </a:p>
          <a:p>
            <a:pPr marL="274320" indent="-274320" eaLnBrk="1" fontAlgn="auto" hangingPunct="1">
              <a:spcAft>
                <a:spcPts val="0"/>
              </a:spcAft>
              <a:buFont typeface="Wingdings"/>
              <a:buChar char=""/>
              <a:defRPr/>
            </a:pPr>
            <a:r>
              <a:rPr lang="el-GR" dirty="0" smtClean="0"/>
              <a:t>Η θεραπεία μιας κύστης ωοθήκης είναι ανάλογη της διάγνωσης. </a:t>
            </a:r>
          </a:p>
          <a:p>
            <a:pPr marL="274320" indent="-274320" eaLnBrk="1" fontAlgn="auto" hangingPunct="1">
              <a:spcAft>
                <a:spcPts val="0"/>
              </a:spcAft>
              <a:buFont typeface="Wingdings"/>
              <a:buChar char=""/>
              <a:defRPr/>
            </a:pPr>
            <a:r>
              <a:rPr lang="el-GR" b="1" dirty="0" smtClean="0"/>
              <a:t>Αναμονή </a:t>
            </a:r>
            <a:r>
              <a:rPr lang="el-GR" dirty="0" smtClean="0"/>
              <a:t>. Οι λειτουργικές κύστες ωοθηκών συνήθως εξαφανίζονται μόνες τους μετά από λίγες εβδομάδες. Το επαναληπτικό υπερηχογράφημα θα μας δείξει την πορεία τους .</a:t>
            </a:r>
          </a:p>
          <a:p>
            <a:pPr marL="274320" indent="-274320" eaLnBrk="1" fontAlgn="auto" hangingPunct="1">
              <a:spcAft>
                <a:spcPts val="0"/>
              </a:spcAft>
              <a:buFont typeface="Wingdings"/>
              <a:buChar char=""/>
              <a:defRPr/>
            </a:pPr>
            <a:r>
              <a:rPr lang="el-GR" b="1" dirty="0" smtClean="0"/>
              <a:t>Αντισυλληπτικά</a:t>
            </a:r>
            <a:r>
              <a:rPr lang="el-GR" dirty="0" smtClean="0"/>
              <a:t>. Σε περίπτωση που παραμένουν ή αυξάνουν σε μέγεθος ή αριθμό, χρησιμοποιούμε ορμονική θεραπεία.  Γυναίκες που δημιουργούν συχνά κύστες στις ωοθήκες ή έχουν πολυκυστικές ωοθήκες λαμβάνουν αντισυλληπτικά δισκία για πρόληψη.</a:t>
            </a:r>
          </a:p>
          <a:p>
            <a:pPr marL="274320" indent="-274320" eaLnBrk="1" fontAlgn="auto" hangingPunct="1">
              <a:spcAft>
                <a:spcPts val="0"/>
              </a:spcAft>
              <a:buFont typeface="Wingdings"/>
              <a:buChar char=""/>
              <a:defRPr/>
            </a:pPr>
            <a:r>
              <a:rPr lang="el-GR" b="1" dirty="0" smtClean="0"/>
              <a:t>Χειρουργικά</a:t>
            </a:r>
            <a:r>
              <a:rPr lang="el-GR" dirty="0" smtClean="0"/>
              <a:t> αφαιρούμε τις κύστες που παραμένουν, γίνονται μεγαλύτερες, περισσότερες  ή έχουν περίεργη υφή στο υπερηχογράφημα  και δημιουργούν πόνο. Υπάρχουν δύο χειρουργικές μέθοδοι για την αφαίρεση των κυστών. Λαπαροσκοπικά και </a:t>
            </a:r>
            <a:r>
              <a:rPr lang="el-GR" dirty="0" err="1" smtClean="0"/>
              <a:t>Λαπαροτομικά</a:t>
            </a:r>
            <a:r>
              <a:rPr lang="el-GR" b="1" dirty="0" smtClean="0"/>
              <a:t>:</a:t>
            </a:r>
            <a:endParaRPr lang="el-GR" dirty="0" smtClean="0"/>
          </a:p>
          <a:p>
            <a:pPr marL="274320" indent="-274320" eaLnBrk="1" fontAlgn="auto" hangingPunct="1">
              <a:spcAft>
                <a:spcPts val="0"/>
              </a:spcAft>
              <a:buFont typeface="Wingdings"/>
              <a:buChar char=""/>
              <a:defRPr/>
            </a:pPr>
            <a:r>
              <a:rPr lang="el-GR" b="1" dirty="0" smtClean="0"/>
              <a:t>Λαπαροσκοπικά</a:t>
            </a:r>
            <a:r>
              <a:rPr lang="el-GR" dirty="0" smtClean="0"/>
              <a:t> αφαιρούνται οι κύστες που είναι μικρές και έχουν καλή όψη. </a:t>
            </a:r>
          </a:p>
          <a:p>
            <a:pPr marL="274320" indent="-274320" eaLnBrk="1" fontAlgn="auto" hangingPunct="1">
              <a:spcAft>
                <a:spcPts val="0"/>
              </a:spcAft>
              <a:buNone/>
              <a:defRPr/>
            </a:pPr>
            <a:endParaRPr lang="el-GR" dirty="0" smtClean="0"/>
          </a:p>
          <a:p>
            <a:pPr marL="274320" indent="-274320" eaLnBrk="1" fontAlgn="auto" hangingPunct="1">
              <a:spcAft>
                <a:spcPts val="0"/>
              </a:spcAft>
              <a:buFont typeface="Wingdings"/>
              <a:buChar char=""/>
              <a:defRPr/>
            </a:pPr>
            <a:r>
              <a:rPr lang="el-GR" b="1" dirty="0" smtClean="0"/>
              <a:t>Λαπαροτομικά</a:t>
            </a:r>
            <a:r>
              <a:rPr lang="el-GR" dirty="0" smtClean="0"/>
              <a:t> αφαιρούνται οι κύστες που είναι μεγαλύτερες και υπάρχει υποψία για κακοήθεια. </a:t>
            </a:r>
          </a:p>
          <a:p>
            <a:pPr marL="274320" indent="-27432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500188"/>
            <a:ext cx="7472363" cy="4748212"/>
          </a:xfrm>
        </p:spPr>
        <p:txBody>
          <a:bodyPr>
            <a:normAutofit lnSpcReduction="10000"/>
          </a:bodyPr>
          <a:lstStyle/>
          <a:p>
            <a:pPr marL="274320" indent="-274320" eaLnBrk="1" fontAlgn="auto" hangingPunct="1">
              <a:spcAft>
                <a:spcPts val="0"/>
              </a:spcAft>
              <a:buFont typeface="Wingdings"/>
              <a:buChar char=""/>
              <a:defRPr/>
            </a:pPr>
            <a:r>
              <a:rPr lang="el-GR" b="1" dirty="0" smtClean="0"/>
              <a:t>Τι είναι τα κονδυλώματα (HPV )</a:t>
            </a:r>
          </a:p>
          <a:p>
            <a:pPr marL="274320" indent="-274320" eaLnBrk="1" fontAlgn="auto" hangingPunct="1">
              <a:spcAft>
                <a:spcPts val="0"/>
              </a:spcAft>
              <a:buFont typeface="Wingdings"/>
              <a:buChar char=""/>
              <a:defRPr/>
            </a:pPr>
            <a:r>
              <a:rPr lang="el-GR" dirty="0" smtClean="0"/>
              <a:t>Τα κονδυλώματα είναι ένα σεξουαλικώς μεταδιδόμενο νόσημα, που προκαλείται από  ιό, που ονομάζεται «Ηuman Papilloma Virus»-«ιός των ανθρωπίνων κονδυλωμάτων» . Το HPV είναι μία ομάδα από ιούς, που περιλαμβάνει πάνω από 100 διαφορετικούς τύπους. Περισσότεροι από 60, από αυτούς τους ιούς, είναι σεξουαλικώς μεταδιδόμενοι. Μπορούν να μολύνουν την γεννητική περιοχή γυναικών και ανδρών όπως τον κόλπο,  τράχηλο,  σφικτήρα,  ορθό,  πέος. Οι περισσότεροι άνθρωποι που έχουν μολυνθεί από τον ιό, δεν έχουν κανένα σύμπτωμα.</a:t>
            </a:r>
          </a:p>
        </p:txBody>
      </p:sp>
      <p:sp>
        <p:nvSpPr>
          <p:cNvPr id="55298" name="Text Placeholder 4"/>
          <p:cNvSpPr>
            <a:spLocks noGrp="1"/>
          </p:cNvSpPr>
          <p:nvPr>
            <p:ph type="body" sz="quarter" idx="1"/>
          </p:nvPr>
        </p:nvSpPr>
        <p:spPr>
          <a:xfrm>
            <a:off x="428625" y="357188"/>
            <a:ext cx="3657600" cy="658812"/>
          </a:xfrm>
        </p:spPr>
        <p:txBody>
          <a:bodyPr/>
          <a:lstStyle/>
          <a:p>
            <a:pPr eaLnBrk="1" hangingPunct="1"/>
            <a:r>
              <a:rPr lang="el-GR" smtClean="0"/>
              <a:t>Κονδυλώματα (HPV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500063"/>
            <a:ext cx="6043613" cy="5748337"/>
          </a:xfrm>
        </p:spPr>
        <p:txBody>
          <a:bodyPr>
            <a:normAutofit/>
          </a:bodyPr>
          <a:lstStyle/>
          <a:p>
            <a:pPr eaLnBrk="1" hangingPunct="1">
              <a:lnSpc>
                <a:spcPct val="90000"/>
              </a:lnSpc>
            </a:pPr>
            <a:r>
              <a:rPr lang="el-GR" sz="2000" dirty="0" smtClean="0"/>
              <a:t>Μερικοί απ' αυτούς τους ιούς χαρακτηρίζονται «υψηλού κινδύνου» γιατί έχουν αυξημένες πιθανότητες να οδηγήσουν σε καρκίνο . Άλλοι  χαρακτηρίζονται «χαμηλού κινδύνου» και δημιουργούν μικρές ανωμαλίες στο τεστ </a:t>
            </a:r>
            <a:r>
              <a:rPr lang="en-US" sz="2000" dirty="0" smtClean="0"/>
              <a:t>pap</a:t>
            </a:r>
            <a:r>
              <a:rPr lang="el-GR" sz="2000" dirty="0" smtClean="0"/>
              <a:t>. Τα κονδυλώματα μπορούν να είναι μονοί ή πολλαπλοί σχηματισμοί, που έχουν τη μορφή μικροσκοπικού κουνουπιδιού ή επίπεδα.</a:t>
            </a:r>
          </a:p>
          <a:p>
            <a:pPr eaLnBrk="1" hangingPunct="1">
              <a:lnSpc>
                <a:spcPct val="90000"/>
              </a:lnSpc>
            </a:pPr>
            <a:r>
              <a:rPr lang="el-GR" sz="2000" dirty="0" smtClean="0"/>
              <a:t>Οι περισσότεροι άνθρωποι που είναι μολυσμένοι από  κονδυλώματα δεν το γνωρίζουν λόγω απουσίας συμπτωμάτων. Τα  κονδυλώματα μερικές φορές εμφανίζονται σαν μικρά μονά ή πολλαπλά «σπυράκια», με ανώμαλη  επιφάνεια. Μπορούν να εμφανιστούν εξωτερικά ,στο δέρμα  ή εσωτερικά στους βλεννογόνους  στον κόλπο, τον τράχηλο, την ουρήθρα. Άλλες φορές είναι επίπεδα και φαίνονται μόνο με την κολποσκόπηση.</a:t>
            </a:r>
          </a:p>
          <a:p>
            <a:pPr eaLnBrk="1" hangingPunct="1">
              <a:lnSpc>
                <a:spcPct val="90000"/>
              </a:lnSpc>
            </a:pPr>
            <a:endParaRPr lang="el-GR" sz="2000" dirty="0" smtClean="0"/>
          </a:p>
          <a:p>
            <a:pPr eaLnBrk="1" hangingPunct="1">
              <a:lnSpc>
                <a:spcPct val="90000"/>
              </a:lnSpc>
            </a:pPr>
            <a:endParaRPr lang="el-GR" sz="2000" dirty="0" smtClean="0"/>
          </a:p>
          <a:p>
            <a:pPr eaLnBrk="1" hangingPunct="1">
              <a:lnSpc>
                <a:spcPct val="90000"/>
              </a:lnSpc>
            </a:pPr>
            <a:endParaRPr lang="el-GR" sz="2000" dirty="0" smtClean="0"/>
          </a:p>
        </p:txBody>
      </p:sp>
      <p:pic>
        <p:nvPicPr>
          <p:cNvPr id="56322" name="Picture 3"/>
          <p:cNvPicPr>
            <a:picLocks noChangeAspect="1" noChangeArrowheads="1"/>
          </p:cNvPicPr>
          <p:nvPr/>
        </p:nvPicPr>
        <p:blipFill>
          <a:blip r:embed="rId2"/>
          <a:srcRect/>
          <a:stretch>
            <a:fillRect/>
          </a:stretch>
        </p:blipFill>
        <p:spPr bwMode="auto">
          <a:xfrm>
            <a:off x="6572250" y="500063"/>
            <a:ext cx="191135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7543800" cy="869950"/>
          </a:xfrm>
        </p:spPr>
        <p:txBody>
          <a:bodyPr/>
          <a:lstStyle/>
          <a:p>
            <a:pPr eaLnBrk="1" fontAlgn="auto" hangingPunct="1">
              <a:spcAft>
                <a:spcPts val="0"/>
              </a:spcAft>
              <a:defRPr/>
            </a:pPr>
            <a:r>
              <a:rPr lang="el-GR" dirty="0" smtClean="0"/>
              <a:t>Η μητρα...</a:t>
            </a:r>
            <a:endParaRPr lang="el-GR" dirty="0"/>
          </a:p>
        </p:txBody>
      </p:sp>
      <p:sp>
        <p:nvSpPr>
          <p:cNvPr id="7" name="Content Placeholder 6"/>
          <p:cNvSpPr>
            <a:spLocks noGrp="1"/>
          </p:cNvSpPr>
          <p:nvPr>
            <p:ph sz="quarter" idx="2"/>
          </p:nvPr>
        </p:nvSpPr>
        <p:spPr>
          <a:xfrm>
            <a:off x="107950" y="928688"/>
            <a:ext cx="4257675" cy="5643562"/>
          </a:xfrm>
        </p:spPr>
        <p:txBody>
          <a:bodyPr>
            <a:normAutofit fontScale="85000" lnSpcReduction="20000"/>
          </a:bodyPr>
          <a:lstStyle/>
          <a:p>
            <a:pPr marL="274320" indent="-274320" eaLnBrk="1" fontAlgn="auto" hangingPunct="1">
              <a:spcAft>
                <a:spcPts val="0"/>
              </a:spcAft>
              <a:buFont typeface="Wingdings"/>
              <a:buChar char=""/>
              <a:defRPr/>
            </a:pPr>
            <a:r>
              <a:rPr lang="el-GR" b="1" dirty="0" smtClean="0"/>
              <a:t>Η μήτρα</a:t>
            </a:r>
            <a:r>
              <a:rPr lang="el-GR" dirty="0" smtClean="0"/>
              <a:t> είναι ένα κοίλο μυϊκό όργανο του γυναικείου γεννητικού συστήματος, σε σχήμα αχλαδιού. Οι διαστάσεις της είναι: μήκος 6-8 cm, πλάτος 5 cm, πάχος 2-3 </a:t>
            </a:r>
            <a:r>
              <a:rPr lang="el-GR" dirty="0" err="1" smtClean="0"/>
              <a:t>cm</a:t>
            </a:r>
            <a:r>
              <a:rPr lang="el-GR" dirty="0" smtClean="0"/>
              <a:t>. Σκοπός της μήτρας είναι να φιλοξενήσει το έμβρυο κατά την εγκυμοσύνη. Είναι τοποθετημένη μεταξύ της ουροδόχου κύστεως, εμπρός, και του παχέως εντέρου, πίσω. Το χαμηλότερο και στενότερο μέρος της μήτρας είναι ο </a:t>
            </a:r>
            <a:r>
              <a:rPr lang="el-GR" b="1" dirty="0" smtClean="0"/>
              <a:t>τράχηλος</a:t>
            </a:r>
            <a:r>
              <a:rPr lang="el-GR" dirty="0" smtClean="0"/>
              <a:t> και προεξέχει, στον κόλπο. Το κανάλι του κόλπου συνδέει τα έξω γεννητικά όργανα (αιδοίο), με τη μήτρα. Δεξιά και αριστερά της μήτρας εξέρχονται οι δύο σάλπιγγες. Σκοπό τους είναι να μεταφέρουν το ωάριο από τις ωοθήκες στο εσωτερικό της μήτρας.</a:t>
            </a:r>
            <a:endParaRPr lang="el-GR" dirty="0"/>
          </a:p>
        </p:txBody>
      </p:sp>
      <p:pic>
        <p:nvPicPr>
          <p:cNvPr id="15363" name="Content Placeholder 9" descr="yterys.jpg"/>
          <p:cNvPicPr>
            <a:picLocks noGrp="1" noChangeAspect="1"/>
          </p:cNvPicPr>
          <p:nvPr>
            <p:ph sz="quarter" idx="4"/>
          </p:nvPr>
        </p:nvPicPr>
        <p:blipFill>
          <a:blip r:embed="rId2"/>
          <a:srcRect/>
          <a:stretch>
            <a:fillRect/>
          </a:stretch>
        </p:blipFill>
        <p:spPr>
          <a:xfrm>
            <a:off x="4387850" y="285750"/>
            <a:ext cx="4216400" cy="600075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857250"/>
            <a:ext cx="7400925" cy="6000750"/>
          </a:xfrm>
        </p:spPr>
        <p:txBody>
          <a:bodyPr>
            <a:normAutofit fontScale="85000" lnSpcReduction="10000"/>
          </a:bodyPr>
          <a:lstStyle/>
          <a:p>
            <a:pPr marL="274320" indent="-274320" eaLnBrk="1" fontAlgn="auto" hangingPunct="1">
              <a:spcAft>
                <a:spcPts val="0"/>
              </a:spcAft>
              <a:buFont typeface="Wingdings"/>
              <a:buChar char=""/>
              <a:defRPr/>
            </a:pPr>
            <a:r>
              <a:rPr lang="el-GR" b="1" dirty="0" smtClean="0"/>
              <a:t>Σχέση μεταξύ κονδυλωμάτων και καρκίνου του τραχήλου της μήτρας</a:t>
            </a:r>
            <a:r>
              <a:rPr lang="el-GR" dirty="0" smtClean="0"/>
              <a:t> Έρευνες έχουν δείξει ότι το 90% των μολύνσεων εξαφανίζονται σε δύο χρόνια. Μόνο ένα μικρό μέρος γυναικών έχει μόλυνση που επιμένει.Οι τύποι των ιών, χωρίζονται σε τρεις κατηγορίες ανάλογα με την ικανότητα να δημιουργούν δυσπλασία και καρκίνο. </a:t>
            </a:r>
          </a:p>
          <a:p>
            <a:pPr marL="274320" indent="-274320" eaLnBrk="1" fontAlgn="auto" hangingPunct="1">
              <a:spcAft>
                <a:spcPts val="0"/>
              </a:spcAft>
              <a:buFont typeface="Wingdings"/>
              <a:buChar char=""/>
              <a:defRPr/>
            </a:pPr>
            <a:r>
              <a:rPr lang="el-GR" b="1" dirty="0" smtClean="0"/>
              <a:t>Υψηλού κινδύνου</a:t>
            </a:r>
          </a:p>
          <a:p>
            <a:pPr marL="274320" indent="-274320" eaLnBrk="1" fontAlgn="auto" hangingPunct="1">
              <a:spcAft>
                <a:spcPts val="0"/>
              </a:spcAft>
              <a:buFont typeface="Wingdings"/>
              <a:buChar char=""/>
              <a:defRPr/>
            </a:pPr>
            <a:r>
              <a:rPr lang="el-GR" b="1" dirty="0" smtClean="0"/>
              <a:t>Ενδιάμεσου κινδύνου</a:t>
            </a:r>
          </a:p>
          <a:p>
            <a:pPr marL="274320" indent="-274320" eaLnBrk="1" fontAlgn="auto" hangingPunct="1">
              <a:spcAft>
                <a:spcPts val="0"/>
              </a:spcAft>
              <a:buFont typeface="Wingdings"/>
              <a:buChar char=""/>
              <a:defRPr/>
            </a:pPr>
            <a:r>
              <a:rPr lang="el-GR" b="1" dirty="0" smtClean="0"/>
              <a:t>Χαμηλού κινδύνου</a:t>
            </a:r>
          </a:p>
          <a:p>
            <a:pPr marL="274320" indent="-274320" eaLnBrk="1" fontAlgn="auto" hangingPunct="1">
              <a:spcAft>
                <a:spcPts val="0"/>
              </a:spcAft>
              <a:buFont typeface="Wingdings"/>
              <a:buChar char=""/>
              <a:defRPr/>
            </a:pPr>
            <a:r>
              <a:rPr lang="el-GR" b="1" dirty="0" smtClean="0"/>
              <a:t>Πώς μεταδίδεται.</a:t>
            </a:r>
            <a:endParaRPr lang="el-GR" dirty="0" smtClean="0"/>
          </a:p>
          <a:p>
            <a:pPr marL="274320" indent="-274320" eaLnBrk="1" fontAlgn="auto" hangingPunct="1">
              <a:spcAft>
                <a:spcPts val="0"/>
              </a:spcAft>
              <a:buFont typeface="Wingdings"/>
              <a:buChar char=""/>
              <a:defRPr/>
            </a:pPr>
            <a:r>
              <a:rPr lang="el-GR" dirty="0" smtClean="0"/>
              <a:t>Οι ιοί των κονδυλωμάτων μολύνουν  την γεννητική περιοχή και μεταδίδονται με τη σεξουαλική επαφή. Οι περισσότερες  μολύνσεις δεν έχουν  συμπτώματα. Έτσι σχεδόν όλοι οι φορείς του ιού έχουν άγνοια ότι πάσχουν από την μόλυνση. </a:t>
            </a:r>
          </a:p>
          <a:p>
            <a:pPr marL="274320" indent="-274320" eaLnBrk="1" fontAlgn="auto" hangingPunct="1">
              <a:spcAft>
                <a:spcPts val="0"/>
              </a:spcAft>
              <a:buFont typeface="Wingdings"/>
              <a:buChar char=""/>
              <a:defRPr/>
            </a:pPr>
            <a:r>
              <a:rPr lang="el-GR" dirty="0" smtClean="0"/>
              <a:t>Η έγκυος  μπορεί να μεταδώσει των ιό κατά τον φυσιολογικό τοκετό στο έμβρυο , το οποίο με την σειρά του μπορεί να εμφανίσει κονδυλώματα στα μάτια και το θώρακα . Γι΄ αυτό συνήθως διενεργείται καισαρική τομή.</a:t>
            </a:r>
          </a:p>
          <a:p>
            <a:pPr marL="274320" indent="-274320" eaLnBrk="1" fontAlgn="auto" hangingPunct="1">
              <a:spcAft>
                <a:spcPts val="0"/>
              </a:spcAft>
              <a:buFont typeface="Wingdings"/>
              <a:buChar char=""/>
              <a:defRPr/>
            </a:pPr>
            <a:endParaRPr lang="el-GR" dirty="0"/>
          </a:p>
        </p:txBody>
      </p:sp>
      <p:sp>
        <p:nvSpPr>
          <p:cNvPr id="57346" name="Text Placeholder 4"/>
          <p:cNvSpPr>
            <a:spLocks noGrp="1"/>
          </p:cNvSpPr>
          <p:nvPr>
            <p:ph type="body" sz="quarter" idx="1"/>
          </p:nvPr>
        </p:nvSpPr>
        <p:spPr>
          <a:xfrm>
            <a:off x="500063" y="214313"/>
            <a:ext cx="3657600" cy="642937"/>
          </a:xfrm>
        </p:spPr>
        <p:txBody>
          <a:bodyPr/>
          <a:lstStyle/>
          <a:p>
            <a:pPr eaLnBrk="1" hangingPunct="1"/>
            <a:r>
              <a:rPr lang="el-GR" smtClean="0"/>
              <a:t>Κονδυλώματα (HPV )</a:t>
            </a:r>
          </a:p>
          <a:p>
            <a:pPr eaLnBrk="1" hangingPunct="1"/>
            <a:endParaRPr lang="el-G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4"/>
          <p:cNvSpPr>
            <a:spLocks noGrp="1"/>
          </p:cNvSpPr>
          <p:nvPr>
            <p:ph type="body" sz="quarter" idx="1"/>
          </p:nvPr>
        </p:nvSpPr>
        <p:spPr>
          <a:xfrm>
            <a:off x="1214438" y="1857375"/>
            <a:ext cx="5900737" cy="1514475"/>
          </a:xfrm>
        </p:spPr>
        <p:txBody>
          <a:bodyPr/>
          <a:lstStyle/>
          <a:p>
            <a:pPr eaLnBrk="1" hangingPunct="1"/>
            <a:r>
              <a:rPr lang="el-GR" sz="3600" smtClean="0"/>
              <a:t>Γυναικείος Οργασμός</a:t>
            </a:r>
            <a:br>
              <a:rPr lang="el-GR" sz="3600" smtClean="0"/>
            </a:br>
            <a:endParaRPr lang="el-GR" sz="36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sz="quarter" idx="2"/>
          </p:nvPr>
        </p:nvSpPr>
        <p:spPr>
          <a:xfrm>
            <a:off x="285750" y="428625"/>
            <a:ext cx="8215313" cy="4962525"/>
          </a:xfrm>
        </p:spPr>
        <p:txBody>
          <a:bodyPr/>
          <a:lstStyle/>
          <a:p>
            <a:pPr eaLnBrk="1" hangingPunct="1"/>
            <a:r>
              <a:rPr lang="el-GR" dirty="0" smtClean="0"/>
              <a:t>       Είναι μια ιδιαίτερη ψυχοσωματική κατάσταση. Μπορεί να προκύψει σαν αποτέλεσμα της συνουσίας όσο και από τον αυνανισμό. Εξαρτάται από τα βιώματα, την ψυχολογική κατάσταση εκείνη την στιγμή των δύο συντρόφων, όπως και τον χαρακτήρα του καθενός από τους δύο. Παρατηρείται όχι μόνο στον άνθρωπο αλλά και σε αρκετά θηλαστικά. Κοινό γνώρισμα του οργασμού στους ανθρώπους είναι η εκσπερμάτιση για τον άντρα και για τη γυναίκα η σύσπαση των μυών των εσωτερικών γεννητικών οργάνων, έτσι ώστε να βοηθήσουν στην κατακράτηση του σπέρματος και τη γονιμοποίηση</a:t>
            </a:r>
            <a:r>
              <a:rPr lang="el-GR" sz="2000" dirty="0" smtClean="0"/>
              <a:t>.</a:t>
            </a:r>
            <a:endParaRPr lang="el-GR" dirty="0" smtClean="0"/>
          </a:p>
        </p:txBody>
      </p:sp>
      <p:sp>
        <p:nvSpPr>
          <p:cNvPr id="59394" name="Text Placeholder 4"/>
          <p:cNvSpPr>
            <a:spLocks noGrp="1"/>
          </p:cNvSpPr>
          <p:nvPr>
            <p:ph type="body" sz="quarter" idx="1"/>
          </p:nvPr>
        </p:nvSpPr>
        <p:spPr>
          <a:xfrm rot="20340574">
            <a:off x="311150" y="93663"/>
            <a:ext cx="642938" cy="657225"/>
          </a:xfrm>
          <a:prstGeom prst="roundRect">
            <a:avLst>
              <a:gd name="adj" fmla="val 0"/>
            </a:avLst>
          </a:prstGeom>
        </p:spPr>
        <p:txBody>
          <a:bodyPr/>
          <a:lstStyle/>
          <a:p>
            <a:pPr eaLnBrk="1" hangingPunct="1"/>
            <a:r>
              <a:rPr lang="el-GR"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143000"/>
            <a:ext cx="3657600" cy="5105400"/>
          </a:xfrm>
        </p:spPr>
        <p:txBody>
          <a:bodyPr>
            <a:normAutofit fontScale="77500" lnSpcReduction="20000"/>
          </a:bodyPr>
          <a:lstStyle/>
          <a:p>
            <a:pPr marL="274320" indent="-274320" eaLnBrk="1" fontAlgn="auto" hangingPunct="1">
              <a:spcAft>
                <a:spcPts val="0"/>
              </a:spcAft>
              <a:buFont typeface="Wingdings"/>
              <a:buChar char=""/>
              <a:defRPr/>
            </a:pPr>
            <a:r>
              <a:rPr lang="el-GR" dirty="0" smtClean="0"/>
              <a:t/>
            </a:r>
            <a:br>
              <a:rPr lang="el-GR" dirty="0" smtClean="0"/>
            </a:br>
            <a:r>
              <a:rPr lang="el-GR" dirty="0" smtClean="0"/>
              <a:t>Ο ερεθισμός της κλειτορίδας και η πίεση στα τοιχώματα του κόλπου διεγείρουν τις αισθήσεις, οδηγώντας στον οργασμό. Παρόλο που έχει αποδειχθεί πως ο ερεθισμός της κλειτορίδας αρκεί, μερικοί ερευνητές πιστεύουν ότι υπάρχουν κι άλλα σημεία ικανά να οδηγήσουν στον οργασμό. Το πιο πιθανό σημείο είναι το λεγόμενο "σημείο G", το οποίο βρίσκεται περίπου στο ένα τρίτο του ύψους του άνω εσωτερικού τοιχώματος του κόλπου. Σύμφωνα με πρόσφατες μελέτες, πρόκειται για τις ρίζες των νεύρων της κλειτορίδας.</a:t>
            </a:r>
            <a:endParaRPr lang="el-GR" dirty="0"/>
          </a:p>
        </p:txBody>
      </p:sp>
      <p:pic>
        <p:nvPicPr>
          <p:cNvPr id="60418" name="Content Placeholder 6" descr="Exam-G-Spot.jpg"/>
          <p:cNvPicPr>
            <a:picLocks noGrp="1" noChangeAspect="1"/>
          </p:cNvPicPr>
          <p:nvPr>
            <p:ph sz="quarter" idx="4"/>
          </p:nvPr>
        </p:nvPicPr>
        <p:blipFill>
          <a:blip r:embed="rId2"/>
          <a:srcRect/>
          <a:stretch>
            <a:fillRect/>
          </a:stretch>
        </p:blipFill>
        <p:spPr>
          <a:xfrm>
            <a:off x="4643438" y="1000125"/>
            <a:ext cx="3048000" cy="4572000"/>
          </a:xfrm>
        </p:spPr>
      </p:pic>
      <p:sp>
        <p:nvSpPr>
          <p:cNvPr id="60419" name="Text Placeholder 4"/>
          <p:cNvSpPr>
            <a:spLocks noGrp="1"/>
          </p:cNvSpPr>
          <p:nvPr>
            <p:ph type="body" sz="quarter" idx="1"/>
          </p:nvPr>
        </p:nvSpPr>
        <p:spPr>
          <a:xfrm>
            <a:off x="571500" y="214313"/>
            <a:ext cx="3657600" cy="658812"/>
          </a:xfrm>
        </p:spPr>
        <p:txBody>
          <a:bodyPr/>
          <a:lstStyle/>
          <a:p>
            <a:pPr eaLnBrk="1" hangingPunct="1"/>
            <a:r>
              <a:rPr lang="el-GR" smtClean="0"/>
              <a:t>Τι είναι το σημείο 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sz="quarter" idx="2"/>
          </p:nvPr>
        </p:nvSpPr>
        <p:spPr>
          <a:xfrm>
            <a:off x="457200" y="2362200"/>
            <a:ext cx="7400925" cy="3886200"/>
          </a:xfrm>
        </p:spPr>
        <p:txBody>
          <a:bodyPr/>
          <a:lstStyle/>
          <a:p>
            <a:pPr eaLnBrk="1" hangingPunct="1"/>
            <a:r>
              <a:rPr lang="el-GR" smtClean="0"/>
              <a:t>Το καλοκαίρι οι μολύνσεις είναι πολύ πιο συχνές λόγω αύξησης της θερμοκρασίας στην περιοχή του κόλπου και αυξημένης εφίδρωσης.</a:t>
            </a:r>
          </a:p>
        </p:txBody>
      </p:sp>
      <p:sp>
        <p:nvSpPr>
          <p:cNvPr id="61442" name="Text Placeholder 4"/>
          <p:cNvSpPr>
            <a:spLocks noGrp="1"/>
          </p:cNvSpPr>
          <p:nvPr>
            <p:ph type="body" sz="quarter" idx="1"/>
          </p:nvPr>
        </p:nvSpPr>
        <p:spPr>
          <a:xfrm>
            <a:off x="457200" y="1570038"/>
            <a:ext cx="3657600" cy="658812"/>
          </a:xfrm>
        </p:spPr>
        <p:txBody>
          <a:bodyPr/>
          <a:lstStyle/>
          <a:p>
            <a:pPr eaLnBrk="1" hangingPunct="1"/>
            <a:r>
              <a:rPr lang="el-GR" smtClean="0"/>
              <a:t>Για δες αυτό... </a:t>
            </a:r>
            <a:r>
              <a:rPr lang="el-GR" smtClean="0">
                <a:sym typeface="Wingdings" pitchFamily="2" charset="2"/>
              </a:rPr>
              <a:t></a:t>
            </a:r>
            <a:endParaRPr lang="el-GR"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57200" y="1071563"/>
            <a:ext cx="7258050" cy="5176837"/>
          </a:xfrm>
        </p:spPr>
        <p:txBody>
          <a:bodyPr>
            <a:normAutofit fontScale="92500"/>
          </a:bodyPr>
          <a:lstStyle/>
          <a:p>
            <a:pPr marL="274320" indent="-274320" eaLnBrk="1" fontAlgn="auto" hangingPunct="1">
              <a:spcAft>
                <a:spcPts val="0"/>
              </a:spcAft>
              <a:buFont typeface="Wingdings"/>
              <a:buChar char=""/>
              <a:defRPr/>
            </a:pPr>
            <a:r>
              <a:rPr lang="el-GR" dirty="0" smtClean="0"/>
              <a:t>Για να ελαχιστοποιήσετε την πιθανότητα να δημιουργηθεί μια μόλυνση από τους ήδη υπάρχοντες μύκητες ή μικρόβια του κόλπου ή να επιδεινωθεί μια υπάρχουσα μόλυνση, θα πρέπει να αποφεύγετε:</a:t>
            </a:r>
          </a:p>
          <a:p>
            <a:pPr marL="274320" indent="-274320" eaLnBrk="1" fontAlgn="auto" hangingPunct="1">
              <a:spcAft>
                <a:spcPts val="0"/>
              </a:spcAft>
              <a:buFont typeface="Wingdings"/>
              <a:buChar char=""/>
              <a:defRPr/>
            </a:pPr>
            <a:r>
              <a:rPr lang="el-GR" dirty="0" smtClean="0"/>
              <a:t>τα στενά ρούχα ή εσώρουχα που δημιουργούν ερεθισμό και αύξηση εκκρίσεων</a:t>
            </a:r>
          </a:p>
          <a:p>
            <a:pPr marL="274320" indent="-274320" eaLnBrk="1" fontAlgn="auto" hangingPunct="1">
              <a:spcAft>
                <a:spcPts val="0"/>
              </a:spcAft>
              <a:buFont typeface="Wingdings"/>
              <a:buChar char=""/>
              <a:defRPr/>
            </a:pPr>
            <a:r>
              <a:rPr lang="el-GR" dirty="0" smtClean="0"/>
              <a:t>τα συνθετικά ρούχα και εσώρουχα</a:t>
            </a:r>
          </a:p>
          <a:p>
            <a:pPr marL="274320" indent="-274320" eaLnBrk="1" fontAlgn="auto" hangingPunct="1">
              <a:spcAft>
                <a:spcPts val="0"/>
              </a:spcAft>
              <a:buFont typeface="Wingdings"/>
              <a:buChar char=""/>
              <a:defRPr/>
            </a:pPr>
            <a:r>
              <a:rPr lang="el-GR" dirty="0" smtClean="0"/>
              <a:t>τα αρωματικά σαπούνια</a:t>
            </a:r>
          </a:p>
          <a:p>
            <a:pPr marL="274320" indent="-274320" eaLnBrk="1" fontAlgn="auto" hangingPunct="1">
              <a:spcAft>
                <a:spcPts val="0"/>
              </a:spcAft>
              <a:buFont typeface="Wingdings"/>
              <a:buChar char=""/>
              <a:defRPr/>
            </a:pPr>
            <a:r>
              <a:rPr lang="el-GR" dirty="0" smtClean="0"/>
              <a:t>τα απορρυπαντικά πλυντηρίου</a:t>
            </a:r>
          </a:p>
          <a:p>
            <a:pPr marL="274320" indent="-274320" eaLnBrk="1" fontAlgn="auto" hangingPunct="1">
              <a:spcAft>
                <a:spcPts val="0"/>
              </a:spcAft>
              <a:buFont typeface="Wingdings"/>
              <a:buChar char=""/>
              <a:defRPr/>
            </a:pPr>
            <a:r>
              <a:rPr lang="el-GR" dirty="0" smtClean="0"/>
              <a:t>τα κολπικά αντισυλληπτικά </a:t>
            </a:r>
          </a:p>
          <a:p>
            <a:pPr marL="274320" indent="-274320" eaLnBrk="1" fontAlgn="auto" hangingPunct="1">
              <a:spcAft>
                <a:spcPts val="0"/>
              </a:spcAft>
              <a:buFont typeface="Wingdings"/>
              <a:buChar char=""/>
              <a:defRPr/>
            </a:pPr>
            <a:r>
              <a:rPr lang="el-GR" dirty="0" smtClean="0"/>
              <a:t>τα έλαια μπάνιου</a:t>
            </a:r>
          </a:p>
          <a:p>
            <a:pPr marL="274320" indent="-274320" eaLnBrk="1" fontAlgn="auto" hangingPunct="1">
              <a:spcAft>
                <a:spcPts val="0"/>
              </a:spcAft>
              <a:buFont typeface="Wingdings"/>
              <a:buChar char=""/>
              <a:defRPr/>
            </a:pPr>
            <a:r>
              <a:rPr lang="el-GR" dirty="0" smtClean="0"/>
              <a:t>τα αρωματισμένα ή χρωματισμένα χαρτιά υγείας </a:t>
            </a:r>
          </a:p>
          <a:p>
            <a:pPr marL="274320" indent="-274320" eaLnBrk="1" fontAlgn="auto" hangingPunct="1">
              <a:spcAft>
                <a:spcPts val="0"/>
              </a:spcAft>
              <a:buFont typeface="Wingdings"/>
              <a:buChar char=""/>
              <a:defRPr/>
            </a:pPr>
            <a:r>
              <a:rPr lang="el-GR" dirty="0" smtClean="0"/>
              <a:t>τα </a:t>
            </a:r>
            <a:r>
              <a:rPr lang="en-US" dirty="0" smtClean="0"/>
              <a:t>spa</a:t>
            </a:r>
            <a:r>
              <a:rPr lang="el-GR" dirty="0" smtClean="0"/>
              <a:t> και τις πισίνες</a:t>
            </a:r>
          </a:p>
          <a:p>
            <a:pPr marL="274320" indent="-274320" eaLnBrk="1" fontAlgn="auto" hangingPunct="1">
              <a:spcAft>
                <a:spcPts val="0"/>
              </a:spcAft>
              <a:buFont typeface="Wingdings"/>
              <a:buChar char=""/>
              <a:defRPr/>
            </a:pPr>
            <a:endParaRPr lang="el-GR" dirty="0"/>
          </a:p>
        </p:txBody>
      </p:sp>
      <p:sp>
        <p:nvSpPr>
          <p:cNvPr id="62466" name="Text Placeholder 4"/>
          <p:cNvSpPr>
            <a:spLocks noGrp="1"/>
          </p:cNvSpPr>
          <p:nvPr>
            <p:ph type="body" sz="quarter" idx="1"/>
          </p:nvPr>
        </p:nvSpPr>
        <p:spPr>
          <a:xfrm>
            <a:off x="500063" y="357188"/>
            <a:ext cx="3657600" cy="658812"/>
          </a:xfrm>
        </p:spPr>
        <p:txBody>
          <a:bodyPr/>
          <a:lstStyle/>
          <a:p>
            <a:pPr eaLnBrk="1" hangingPunct="1"/>
            <a:r>
              <a:rPr lang="el-GR" smtClean="0">
                <a:sym typeface="Wingdings" pitchFamily="2" charset="2"/>
              </a:rPr>
              <a:t> αααα! ΠΡΟΣΕΞΕ</a:t>
            </a:r>
            <a:endParaRPr lang="el-GR"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sz="quarter" idx="2"/>
          </p:nvPr>
        </p:nvSpPr>
        <p:spPr>
          <a:xfrm>
            <a:off x="457200" y="1214438"/>
            <a:ext cx="7615238" cy="5033962"/>
          </a:xfrm>
        </p:spPr>
        <p:txBody>
          <a:bodyPr/>
          <a:lstStyle/>
          <a:p>
            <a:pPr eaLnBrk="1" hangingPunct="1"/>
            <a:r>
              <a:rPr lang="el-GR" dirty="0" smtClean="0"/>
              <a:t>Τα κολπικά υπόθετα </a:t>
            </a:r>
            <a:r>
              <a:rPr lang="el-GR" dirty="0" err="1" smtClean="0"/>
              <a:t>Ketoconazole</a:t>
            </a:r>
            <a:r>
              <a:rPr lang="el-GR" dirty="0" smtClean="0"/>
              <a:t> και </a:t>
            </a:r>
            <a:r>
              <a:rPr lang="el-GR" dirty="0" err="1" smtClean="0"/>
              <a:t>fluconazole</a:t>
            </a:r>
            <a:r>
              <a:rPr lang="el-GR" dirty="0" smtClean="0"/>
              <a:t> είναι αποτελεσματικά στην θεραπεία των ανθεκτικών και επαναλαμβανόμενων μολύνσεων από μύκητες. Η αποτελεσματικότητα τους οφείλεται στην εξουδετέρωση των πρωταρχικών πηγών του μύκητα που μπορούν να διαδώσουν την μόλυνση...</a:t>
            </a:r>
          </a:p>
          <a:p>
            <a:pPr eaLnBrk="1" hangingPunct="1"/>
            <a:r>
              <a:rPr lang="el-GR" dirty="0" smtClean="0"/>
              <a:t>Η θεραπεία των συντρόφων δεν είναι απαραίτητη εκτός εάν έχουν τα συμπτώματα της μόλυνσης. Σε αυτές τις περιπτώσεις η ύπαρξη μύκητα στον άνδρα μπορεί να αποτελεί πηγή νέας μόλυνσης για τη γυναίκα.</a:t>
            </a:r>
          </a:p>
        </p:txBody>
      </p:sp>
      <p:sp>
        <p:nvSpPr>
          <p:cNvPr id="63490" name="Text Placeholder 4"/>
          <p:cNvSpPr>
            <a:spLocks noGrp="1"/>
          </p:cNvSpPr>
          <p:nvPr>
            <p:ph type="body" sz="quarter" idx="1"/>
          </p:nvPr>
        </p:nvSpPr>
        <p:spPr>
          <a:xfrm>
            <a:off x="500063" y="357188"/>
            <a:ext cx="3657600" cy="658812"/>
          </a:xfrm>
        </p:spPr>
        <p:txBody>
          <a:bodyPr/>
          <a:lstStyle/>
          <a:p>
            <a:pPr eaLnBrk="1" hangingPunct="1"/>
            <a:r>
              <a:rPr lang="el-GR" smtClean="0">
                <a:sym typeface="Wingdings" pitchFamily="2" charset="2"/>
              </a:rPr>
              <a:t> ααα! ΠΡΟΣΕΞΕ</a:t>
            </a:r>
            <a:endParaRPr lang="el-GR"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3"/>
          <p:cNvSpPr>
            <a:spLocks noGrp="1"/>
          </p:cNvSpPr>
          <p:nvPr>
            <p:ph sz="quarter" idx="4"/>
          </p:nvPr>
        </p:nvSpPr>
        <p:spPr>
          <a:xfrm>
            <a:off x="1500188" y="3214688"/>
            <a:ext cx="6529387" cy="3033712"/>
          </a:xfrm>
        </p:spPr>
        <p:txBody>
          <a:bodyPr/>
          <a:lstStyle/>
          <a:p>
            <a:pPr eaLnBrk="1" hangingPunct="1"/>
            <a:r>
              <a:rPr lang="el-GR" dirty="0" smtClean="0"/>
              <a:t> Ευχαριστώ πολύ για τον χρόνο σας ...</a:t>
            </a:r>
          </a:p>
        </p:txBody>
      </p:sp>
      <p:sp>
        <p:nvSpPr>
          <p:cNvPr id="64514" name="Text Placeholder 4"/>
          <p:cNvSpPr>
            <a:spLocks noGrp="1"/>
          </p:cNvSpPr>
          <p:nvPr>
            <p:ph type="body" sz="quarter" idx="1"/>
          </p:nvPr>
        </p:nvSpPr>
        <p:spPr>
          <a:xfrm>
            <a:off x="1285875" y="1214438"/>
            <a:ext cx="6543675" cy="1371600"/>
          </a:xfrm>
        </p:spPr>
        <p:txBody>
          <a:bodyPr/>
          <a:lstStyle/>
          <a:p>
            <a:pPr eaLnBrk="1" hangingPunct="1"/>
            <a:r>
              <a:rPr lang="el-GR" smtClean="0"/>
              <a:t>                                   ΤΕΛΟΣ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250825" y="500063"/>
            <a:ext cx="3657600" cy="5748337"/>
          </a:xfrm>
        </p:spPr>
        <p:txBody>
          <a:bodyPr>
            <a:normAutofit fontScale="92500" lnSpcReduction="20000"/>
          </a:bodyPr>
          <a:lstStyle/>
          <a:p>
            <a:pPr marL="274320" indent="-274320" eaLnBrk="1" fontAlgn="auto" hangingPunct="1">
              <a:spcAft>
                <a:spcPts val="0"/>
              </a:spcAft>
              <a:buFont typeface="Wingdings"/>
              <a:buChar char=""/>
              <a:defRPr/>
            </a:pPr>
            <a:r>
              <a:rPr lang="el-GR" dirty="0" smtClean="0"/>
              <a:t>Η μήτρα αποτελείται από τρία στρώματα:</a:t>
            </a:r>
          </a:p>
          <a:p>
            <a:pPr marL="274320" indent="-274320" eaLnBrk="1" fontAlgn="auto" hangingPunct="1">
              <a:spcAft>
                <a:spcPts val="0"/>
              </a:spcAft>
              <a:buFont typeface="Wingdings"/>
              <a:buChar char=""/>
              <a:defRPr/>
            </a:pPr>
            <a:r>
              <a:rPr lang="el-GR" dirty="0" smtClean="0"/>
              <a:t> </a:t>
            </a:r>
            <a:r>
              <a:rPr lang="el-GR" b="1" dirty="0" smtClean="0"/>
              <a:t>Το ενδομήτριο</a:t>
            </a:r>
            <a:r>
              <a:rPr lang="el-GR" dirty="0" smtClean="0"/>
              <a:t>. είναι η εσωτερική επένδυση της μήτρας, που δέχεται την κυκλική επίδραση των ορμονών σε κάθε κύκλο. Σε περίπτωση μη γονιμοποίησης του ωαρίου δημιουργεί την περίοδο.</a:t>
            </a:r>
          </a:p>
          <a:p>
            <a:pPr marL="274320" indent="-274320" eaLnBrk="1" fontAlgn="auto" hangingPunct="1">
              <a:spcAft>
                <a:spcPts val="0"/>
              </a:spcAft>
              <a:buFont typeface="Wingdings"/>
              <a:buChar char=""/>
              <a:defRPr/>
            </a:pPr>
            <a:r>
              <a:rPr lang="el-GR" b="1" dirty="0" smtClean="0"/>
              <a:t>Το μυομήτριο</a:t>
            </a:r>
            <a:r>
              <a:rPr lang="el-GR" dirty="0" smtClean="0"/>
              <a:t>. Είναι το κυρίως τοίχωμα της μήτρας και αποτελείται από μυϊκό ιστό.</a:t>
            </a:r>
          </a:p>
          <a:p>
            <a:pPr marL="274320" indent="-274320" eaLnBrk="1" fontAlgn="auto" hangingPunct="1">
              <a:spcAft>
                <a:spcPts val="0"/>
              </a:spcAft>
              <a:buFont typeface="Wingdings"/>
              <a:buChar char=""/>
              <a:defRPr/>
            </a:pPr>
            <a:r>
              <a:rPr lang="el-GR" b="1" dirty="0" smtClean="0"/>
              <a:t>Το περιμήτριο</a:t>
            </a:r>
            <a:r>
              <a:rPr lang="el-GR" dirty="0" smtClean="0"/>
              <a:t>. Είναι η εξωτερική λεπτή επένδυση της μήτρας.</a:t>
            </a:r>
            <a:endParaRPr lang="el-GR" dirty="0"/>
          </a:p>
        </p:txBody>
      </p:sp>
      <p:pic>
        <p:nvPicPr>
          <p:cNvPr id="16386" name="Picture 5" descr="2"/>
          <p:cNvPicPr>
            <a:picLocks noGrp="1" noChangeAspect="1" noChangeArrowheads="1"/>
          </p:cNvPicPr>
          <p:nvPr>
            <p:ph sz="quarter" idx="4"/>
          </p:nvPr>
        </p:nvPicPr>
        <p:blipFill>
          <a:blip r:embed="rId2"/>
          <a:srcRect/>
          <a:stretch>
            <a:fillRect/>
          </a:stretch>
        </p:blipFill>
        <p:spPr>
          <a:xfrm>
            <a:off x="3851275" y="357188"/>
            <a:ext cx="4681538" cy="51593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b="1" dirty="0" err="1" smtClean="0">
                <a:solidFill>
                  <a:srgbClr val="7030A0"/>
                </a:solidFill>
              </a:rPr>
              <a:t>Εξωμητρια</a:t>
            </a:r>
            <a:r>
              <a:rPr lang="el-GR" b="1" dirty="0" smtClean="0">
                <a:solidFill>
                  <a:srgbClr val="7030A0"/>
                </a:solidFill>
              </a:rPr>
              <a:t> </a:t>
            </a:r>
            <a:r>
              <a:rPr lang="el-GR" b="1" dirty="0" err="1" smtClean="0">
                <a:solidFill>
                  <a:srgbClr val="7030A0"/>
                </a:solidFill>
              </a:rPr>
              <a:t>κυηση</a:t>
            </a:r>
            <a:r>
              <a:rPr lang="el-GR" b="1" dirty="0" smtClean="0">
                <a:solidFill>
                  <a:srgbClr val="7030A0"/>
                </a:solidFill>
              </a:rPr>
              <a:t/>
            </a:r>
            <a:br>
              <a:rPr lang="el-GR" b="1" dirty="0" smtClean="0">
                <a:solidFill>
                  <a:srgbClr val="7030A0"/>
                </a:solidFill>
              </a:rPr>
            </a:br>
            <a:endParaRPr lang="el-GR" b="1" dirty="0" smtClean="0">
              <a:solidFill>
                <a:srgbClr val="7030A0"/>
              </a:solidFill>
            </a:endParaRPr>
          </a:p>
        </p:txBody>
      </p:sp>
      <p:sp>
        <p:nvSpPr>
          <p:cNvPr id="3" name="Content Placeholder 2"/>
          <p:cNvSpPr>
            <a:spLocks noGrp="1"/>
          </p:cNvSpPr>
          <p:nvPr>
            <p:ph sz="half" idx="1"/>
          </p:nvPr>
        </p:nvSpPr>
        <p:spPr/>
        <p:txBody>
          <a:bodyPr/>
          <a:lstStyle/>
          <a:p>
            <a:pPr>
              <a:defRPr/>
            </a:pPr>
            <a:r>
              <a:rPr lang="el-GR" sz="2200" dirty="0" smtClean="0"/>
              <a:t>Σε σπάνιες περιπτώσεις το γονιμοποιημένο ωάριο παραμένει μέσα στη σάλπιγγα</a:t>
            </a:r>
            <a:r>
              <a:rPr lang="el-GR" sz="2200" dirty="0" smtClean="0">
                <a:solidFill>
                  <a:srgbClr val="FF0000"/>
                </a:solidFill>
              </a:rPr>
              <a:t>.    (</a:t>
            </a:r>
            <a:r>
              <a:rPr lang="el-GR" sz="2200" b="1" dirty="0" smtClean="0">
                <a:solidFill>
                  <a:srgbClr val="FF0000"/>
                </a:solidFill>
              </a:rPr>
              <a:t>Εξωμήτρια κύηση).</a:t>
            </a:r>
          </a:p>
          <a:p>
            <a:pPr>
              <a:defRPr/>
            </a:pPr>
            <a:r>
              <a:rPr lang="el-GR" sz="2200" dirty="0" smtClean="0">
                <a:solidFill>
                  <a:schemeClr val="tx1">
                    <a:lumMod val="95000"/>
                    <a:lumOff val="5000"/>
                  </a:schemeClr>
                </a:solidFill>
              </a:rPr>
              <a:t>Σε αυτή την περίπτωση η ανάπτυξη του εμβρύου μπορεί να είναι επικίνδυνη για την υγεία της γυναίκας     </a:t>
            </a:r>
            <a:r>
              <a:rPr lang="el-GR" sz="2200" dirty="0" smtClean="0">
                <a:solidFill>
                  <a:srgbClr val="FF0000"/>
                </a:solidFill>
              </a:rPr>
              <a:t>(ρήξη σάλπιγγας σε εξωμήτρια κύηση προκαλεί σοβαρή εσωτερική </a:t>
            </a:r>
            <a:r>
              <a:rPr lang="el-GR" dirty="0" smtClean="0">
                <a:solidFill>
                  <a:srgbClr val="FF0000"/>
                </a:solidFill>
              </a:rPr>
              <a:t>αιμορραγία).</a:t>
            </a:r>
            <a:endParaRPr lang="el-GR" dirty="0">
              <a:solidFill>
                <a:srgbClr val="FF0000"/>
              </a:solidFill>
            </a:endParaRPr>
          </a:p>
        </p:txBody>
      </p:sp>
      <p:pic>
        <p:nvPicPr>
          <p:cNvPr id="49156" name="Picture 2"/>
          <p:cNvPicPr>
            <a:picLocks noGrp="1" noChangeAspect="1" noChangeArrowheads="1"/>
          </p:cNvPicPr>
          <p:nvPr>
            <p:ph sz="half" idx="2"/>
          </p:nvPr>
        </p:nvPicPr>
        <p:blipFill>
          <a:blip r:embed="rId2"/>
          <a:srcRect/>
          <a:stretch>
            <a:fillRect/>
          </a:stretch>
        </p:blipFill>
        <p:spPr>
          <a:xfrm>
            <a:off x="4787900" y="1412875"/>
            <a:ext cx="3671888" cy="48958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7543800" cy="798513"/>
          </a:xfrm>
        </p:spPr>
        <p:txBody>
          <a:bodyPr/>
          <a:lstStyle/>
          <a:p>
            <a:pPr eaLnBrk="1" fontAlgn="auto" hangingPunct="1">
              <a:spcAft>
                <a:spcPts val="0"/>
              </a:spcAft>
              <a:defRPr/>
            </a:pPr>
            <a:r>
              <a:rPr lang="el-GR" dirty="0" smtClean="0"/>
              <a:t>Ο </a:t>
            </a:r>
            <a:r>
              <a:rPr lang="el-GR" dirty="0" err="1" smtClean="0"/>
              <a:t>κολποσ</a:t>
            </a:r>
            <a:endParaRPr lang="el-GR" dirty="0"/>
          </a:p>
        </p:txBody>
      </p:sp>
      <p:sp>
        <p:nvSpPr>
          <p:cNvPr id="3" name="Content Placeholder 2"/>
          <p:cNvSpPr>
            <a:spLocks noGrp="1"/>
          </p:cNvSpPr>
          <p:nvPr>
            <p:ph sz="quarter" idx="2"/>
          </p:nvPr>
        </p:nvSpPr>
        <p:spPr>
          <a:xfrm>
            <a:off x="179388" y="1071563"/>
            <a:ext cx="5114925" cy="5572125"/>
          </a:xfrm>
        </p:spPr>
        <p:txBody>
          <a:bodyPr>
            <a:normAutofit fontScale="77500" lnSpcReduction="20000"/>
          </a:bodyPr>
          <a:lstStyle/>
          <a:p>
            <a:pPr marL="274320" indent="-274320" eaLnBrk="1" fontAlgn="auto" hangingPunct="1">
              <a:spcAft>
                <a:spcPts val="0"/>
              </a:spcAft>
              <a:buFont typeface="Wingdings"/>
              <a:buChar char=""/>
              <a:defRPr/>
            </a:pPr>
            <a:r>
              <a:rPr lang="el-GR" sz="2900" dirty="0" smtClean="0"/>
              <a:t>Είναι ένα </a:t>
            </a:r>
            <a:r>
              <a:rPr lang="el-GR" sz="2900" dirty="0" err="1" smtClean="0"/>
              <a:t>ινοελαστικό</a:t>
            </a:r>
            <a:r>
              <a:rPr lang="el-GR" sz="2900" dirty="0" smtClean="0"/>
              <a:t> κανάλι που συνδέει τη μήτρα με τα έξω γεννητικά όργανα (αιδοίο). Βρίσκεται πίσω από την κύστη και μπροστά από το έντερο. Έχει μήκος 7 έως 9 εκ. Λειτουργία του είναι:</a:t>
            </a:r>
          </a:p>
          <a:p>
            <a:pPr marL="274320" indent="-274320" eaLnBrk="1" fontAlgn="auto" hangingPunct="1">
              <a:spcAft>
                <a:spcPts val="0"/>
              </a:spcAft>
              <a:buFont typeface="Wingdings"/>
              <a:buChar char=""/>
              <a:defRPr/>
            </a:pPr>
            <a:r>
              <a:rPr lang="el-GR" sz="2900" dirty="0" smtClean="0"/>
              <a:t>Εκροή του αίματος της περιόδου.</a:t>
            </a:r>
          </a:p>
          <a:p>
            <a:pPr marL="274320" indent="-274320" eaLnBrk="1" fontAlgn="auto" hangingPunct="1">
              <a:spcAft>
                <a:spcPts val="0"/>
              </a:spcAft>
              <a:buFont typeface="Wingdings"/>
              <a:buChar char=""/>
              <a:defRPr/>
            </a:pPr>
            <a:r>
              <a:rPr lang="el-GR" sz="2900" dirty="0" smtClean="0"/>
              <a:t>Σεξουαλική επαφή.</a:t>
            </a:r>
          </a:p>
          <a:p>
            <a:pPr marL="274320" indent="-274320" eaLnBrk="1" fontAlgn="auto" hangingPunct="1">
              <a:spcAft>
                <a:spcPts val="0"/>
              </a:spcAft>
              <a:buFont typeface="Wingdings"/>
              <a:buChar char=""/>
              <a:defRPr/>
            </a:pPr>
            <a:r>
              <a:rPr lang="el-GR" sz="2900" dirty="0" smtClean="0"/>
              <a:t>Συμμετοχή στον τοκετό.</a:t>
            </a:r>
          </a:p>
          <a:p>
            <a:pPr marL="274320" indent="-274320" eaLnBrk="1" fontAlgn="auto" hangingPunct="1">
              <a:spcAft>
                <a:spcPts val="0"/>
              </a:spcAft>
              <a:buFont typeface="Wingdings"/>
              <a:buChar char=""/>
              <a:defRPr/>
            </a:pPr>
            <a:r>
              <a:rPr lang="el-GR" sz="2900" dirty="0" smtClean="0"/>
              <a:t>Οι κολπικές εκκρίσεις προέρχονται από τους βαρθολίνιους αδένες και βαθύτερα από τον κόλπο, απ' όπου προέρχεται και η κολπική βλέννα. Αυτές οι εκκρίσεις είναι κανονικά διαφανείς ή υπόλευκες και άοσμες. Καθαρίζουν το αιδοιικό κανάλι και προστατεύουν τα εσωτερικά τοιχώματα του αιδοίου</a:t>
            </a:r>
          </a:p>
          <a:p>
            <a:pPr marL="274320" indent="-274320" eaLnBrk="1" fontAlgn="auto" hangingPunct="1">
              <a:spcAft>
                <a:spcPts val="0"/>
              </a:spcAft>
              <a:buFont typeface="Wingdings"/>
              <a:buChar char=""/>
              <a:defRPr/>
            </a:pPr>
            <a:endParaRPr lang="el-GR" dirty="0"/>
          </a:p>
        </p:txBody>
      </p:sp>
      <p:pic>
        <p:nvPicPr>
          <p:cNvPr id="17411" name="Picture 2" descr="C:\Documents and Settings\sa\Επιφάνεια εργασίας\Φάκελος (3)\adam_gyn_0902.jpg"/>
          <p:cNvPicPr>
            <a:picLocks noGrp="1" noChangeAspect="1" noChangeArrowheads="1"/>
          </p:cNvPicPr>
          <p:nvPr>
            <p:ph sz="quarter" idx="4"/>
          </p:nvPr>
        </p:nvPicPr>
        <p:blipFill>
          <a:blip r:embed="rId2"/>
          <a:srcRect/>
          <a:stretch>
            <a:fillRect/>
          </a:stretch>
        </p:blipFill>
        <p:spPr>
          <a:xfrm>
            <a:off x="5076825" y="1068388"/>
            <a:ext cx="3638550" cy="47894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869950"/>
          </a:xfrm>
        </p:spPr>
        <p:txBody>
          <a:bodyPr/>
          <a:lstStyle/>
          <a:p>
            <a:pPr eaLnBrk="1" fontAlgn="auto" hangingPunct="1">
              <a:spcAft>
                <a:spcPts val="0"/>
              </a:spcAft>
              <a:defRPr/>
            </a:pPr>
            <a:r>
              <a:rPr lang="el-GR" dirty="0" smtClean="0"/>
              <a:t>Οι </a:t>
            </a:r>
            <a:r>
              <a:rPr lang="el-GR" dirty="0" err="1" smtClean="0"/>
              <a:t>σαλπιγγεσ</a:t>
            </a:r>
            <a:endParaRPr lang="el-GR" dirty="0"/>
          </a:p>
        </p:txBody>
      </p:sp>
      <p:sp>
        <p:nvSpPr>
          <p:cNvPr id="3" name="Content Placeholder 2"/>
          <p:cNvSpPr>
            <a:spLocks noGrp="1"/>
          </p:cNvSpPr>
          <p:nvPr>
            <p:ph sz="quarter" idx="2"/>
          </p:nvPr>
        </p:nvSpPr>
        <p:spPr>
          <a:xfrm>
            <a:off x="457200" y="1214438"/>
            <a:ext cx="4543425" cy="5429250"/>
          </a:xfrm>
        </p:spPr>
        <p:txBody>
          <a:bodyPr>
            <a:normAutofit fontScale="85000" lnSpcReduction="20000"/>
          </a:bodyPr>
          <a:lstStyle/>
          <a:p>
            <a:pPr marL="274320" indent="-274320" eaLnBrk="1" fontAlgn="auto" hangingPunct="1">
              <a:spcAft>
                <a:spcPts val="0"/>
              </a:spcAft>
              <a:buFont typeface="Wingdings"/>
              <a:buChar char=""/>
              <a:defRPr/>
            </a:pPr>
            <a:r>
              <a:rPr lang="el-GR" b="1" dirty="0" smtClean="0"/>
              <a:t>Οι σάλπιγγες</a:t>
            </a:r>
            <a:r>
              <a:rPr lang="el-GR" dirty="0" smtClean="0"/>
              <a:t> είναι δύο λεπτά μυϊκά κανάλια, που εξέρχονται στα πλάγια  της μήτρας και καταλήγουν  στις ωοθήκες. Έχουν μήκος δέκα έως δώδεκα εκατοστά. Η εσωτερική τους διάμετρος είναι περίπου ένα χιλιοστό. Ο σκοπός τους είναι να μεταφέρουν το ωάριο από τις ωοθήκες στη μήτρα. Δια μέσω των σαλπίγγων, μεταφέρονται τα σπερματοζωάρια για να φτάσουν </a:t>
            </a:r>
            <a:r>
              <a:rPr lang="el-GR" smtClean="0"/>
              <a:t>το ωάριο</a:t>
            </a:r>
            <a:r>
              <a:rPr lang="el-GR" dirty="0" smtClean="0"/>
              <a:t>. Για τη γονιμότητα είναι πολύ σημαντικό να έχουν το εσωτερικό κανάλι ελεύθερο έτσι ώστε να μπορεί να κινηθεί το ωάριο και το σπέρμα. Παθήσεις, όπως φλεγμονές,  ενδομητρίωση κ.α. μπορούν να φράξουν της σάλπιγγες και να μειώσουν τη γονιμότητα της γυναίκας.</a:t>
            </a:r>
            <a:endParaRPr lang="el-GR" dirty="0"/>
          </a:p>
        </p:txBody>
      </p:sp>
      <p:pic>
        <p:nvPicPr>
          <p:cNvPr id="18435" name="Picture 5" descr="2"/>
          <p:cNvPicPr>
            <a:picLocks noGrp="1" noChangeAspect="1" noChangeArrowheads="1"/>
          </p:cNvPicPr>
          <p:nvPr>
            <p:ph sz="quarter" idx="4"/>
          </p:nvPr>
        </p:nvPicPr>
        <p:blipFill>
          <a:blip r:embed="rId2"/>
          <a:srcRect/>
          <a:stretch>
            <a:fillRect/>
          </a:stretch>
        </p:blipFill>
        <p:spPr>
          <a:xfrm>
            <a:off x="5072063" y="714375"/>
            <a:ext cx="3429000" cy="528637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421</TotalTime>
  <Words>2874</Words>
  <Application>Microsoft Office PowerPoint</Application>
  <PresentationFormat>Προβολή στην οθόνη (4:3)</PresentationFormat>
  <Paragraphs>198</Paragraphs>
  <Slides>57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Oriel</vt:lpstr>
      <vt:lpstr>ΓΥΝΑΙΚΕΙΟ ΑΝΑΠΑΡΑΓΩΓΙΚΟ ΣΥΣΤΗΜΑ </vt:lpstr>
      <vt:lpstr>Παρουσίαση του PowerPoint</vt:lpstr>
      <vt:lpstr>Ανατομια του αναπαραγωγικού συστhματοσ τησ γυναiκασ</vt:lpstr>
      <vt:lpstr>Αναπαραγωγικό σύστημα των γυναικών</vt:lpstr>
      <vt:lpstr>Η μητρα...</vt:lpstr>
      <vt:lpstr>Παρουσίαση του PowerPoint</vt:lpstr>
      <vt:lpstr>Εξωμητρια κυηση </vt:lpstr>
      <vt:lpstr>Ο κολποσ</vt:lpstr>
      <vt:lpstr>Οι σαλπιγγεσ</vt:lpstr>
      <vt:lpstr>Οι ωοθηκεσ</vt:lpstr>
      <vt:lpstr>Οι ωοθηκεσ</vt:lpstr>
      <vt:lpstr>Η παραγωγή των ωοκυτταρων ξεκιναει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Εμμηνορυσιακοσ κυκλοσ </vt:lpstr>
      <vt:lpstr>Σταδια του εμμηνορυσιακου κυκλου –γονιμεσ μερεσ</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oem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Γυναικειο αναπαραγωγικο συστημα της γυναικασ</dc:title>
  <dc:creator>oem</dc:creator>
  <cp:lastModifiedBy>Lefteris Hatzilaris</cp:lastModifiedBy>
  <cp:revision>54</cp:revision>
  <dcterms:created xsi:type="dcterms:W3CDTF">2010-02-22T19:00:53Z</dcterms:created>
  <dcterms:modified xsi:type="dcterms:W3CDTF">2021-02-14T12:57:49Z</dcterms:modified>
</cp:coreProperties>
</file>