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78" r:id="rId3"/>
    <p:sldId id="279" r:id="rId4"/>
    <p:sldId id="280" r:id="rId5"/>
    <p:sldId id="281" r:id="rId6"/>
    <p:sldId id="289" r:id="rId7"/>
    <p:sldId id="256" r:id="rId8"/>
    <p:sldId id="258" r:id="rId9"/>
    <p:sldId id="259" r:id="rId10"/>
    <p:sldId id="260" r:id="rId11"/>
    <p:sldId id="261" r:id="rId12"/>
    <p:sldId id="262" r:id="rId13"/>
    <p:sldId id="263" r:id="rId14"/>
    <p:sldId id="317" r:id="rId15"/>
    <p:sldId id="264" r:id="rId16"/>
    <p:sldId id="265" r:id="rId17"/>
    <p:sldId id="266" r:id="rId18"/>
    <p:sldId id="282" r:id="rId19"/>
    <p:sldId id="283" r:id="rId20"/>
    <p:sldId id="267" r:id="rId21"/>
    <p:sldId id="268" r:id="rId22"/>
    <p:sldId id="270" r:id="rId23"/>
    <p:sldId id="271" r:id="rId24"/>
    <p:sldId id="272" r:id="rId25"/>
    <p:sldId id="273" r:id="rId26"/>
    <p:sldId id="274" r:id="rId27"/>
    <p:sldId id="275" r:id="rId28"/>
    <p:sldId id="284" r:id="rId29"/>
    <p:sldId id="285" r:id="rId30"/>
    <p:sldId id="286" r:id="rId31"/>
    <p:sldId id="316" r:id="rId32"/>
    <p:sldId id="276" r:id="rId33"/>
    <p:sldId id="277" r:id="rId34"/>
    <p:sldId id="287" r:id="rId35"/>
    <p:sldId id="288" r:id="rId36"/>
    <p:sldId id="290" r:id="rId37"/>
    <p:sldId id="315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Προεπιλεγμένη ενότητα" id="{98B191B9-D0AC-4A4F-B685-59E4C827C3C6}">
          <p14:sldIdLst>
            <p14:sldId id="257"/>
            <p14:sldId id="278"/>
            <p14:sldId id="279"/>
            <p14:sldId id="280"/>
            <p14:sldId id="281"/>
            <p14:sldId id="289"/>
            <p14:sldId id="256"/>
            <p14:sldId id="258"/>
            <p14:sldId id="259"/>
            <p14:sldId id="260"/>
            <p14:sldId id="261"/>
            <p14:sldId id="262"/>
            <p14:sldId id="263"/>
          </p14:sldIdLst>
        </p14:section>
        <p14:section name="ΓΙΑ" id="{89D42E2B-64B8-4FE9-90D3-49A44678823A}">
          <p14:sldIdLst>
            <p14:sldId id="317"/>
            <p14:sldId id="264"/>
            <p14:sldId id="265"/>
            <p14:sldId id="266"/>
            <p14:sldId id="282"/>
            <p14:sldId id="283"/>
            <p14:sldId id="267"/>
            <p14:sldId id="268"/>
            <p14:sldId id="270"/>
            <p14:sldId id="271"/>
            <p14:sldId id="272"/>
            <p14:sldId id="273"/>
            <p14:sldId id="274"/>
            <p14:sldId id="275"/>
            <p14:sldId id="284"/>
            <p14:sldId id="285"/>
            <p14:sldId id="286"/>
          </p14:sldIdLst>
        </p14:section>
        <p14:section name="ΟΣΟ" id="{F9872790-FA22-4CE8-B44C-E496C8D2EBCB}">
          <p14:sldIdLst>
            <p14:sldId id="316"/>
            <p14:sldId id="276"/>
            <p14:sldId id="277"/>
            <p14:sldId id="287"/>
            <p14:sldId id="288"/>
            <p14:sldId id="290"/>
            <p14:sldId id="315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5" autoAdjust="0"/>
    <p:restoredTop sz="76240" autoAdjust="0"/>
  </p:normalViewPr>
  <p:slideViewPr>
    <p:cSldViewPr snapToGrid="0">
      <p:cViewPr varScale="1">
        <p:scale>
          <a:sx n="62" d="100"/>
          <a:sy n="62" d="100"/>
        </p:scale>
        <p:origin x="-84" y="-5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02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3.xml"/><Relationship Id="rId13" Type="http://schemas.openxmlformats.org/officeDocument/2006/relationships/slide" Target="slides/slide48.xml"/><Relationship Id="rId18" Type="http://schemas.openxmlformats.org/officeDocument/2006/relationships/slide" Target="slides/slide53.xml"/><Relationship Id="rId26" Type="http://schemas.openxmlformats.org/officeDocument/2006/relationships/slide" Target="slides/slide61.xml"/><Relationship Id="rId3" Type="http://schemas.openxmlformats.org/officeDocument/2006/relationships/slide" Target="slides/slide36.xml"/><Relationship Id="rId21" Type="http://schemas.openxmlformats.org/officeDocument/2006/relationships/slide" Target="slides/slide56.xml"/><Relationship Id="rId7" Type="http://schemas.openxmlformats.org/officeDocument/2006/relationships/slide" Target="slides/slide42.xml"/><Relationship Id="rId12" Type="http://schemas.openxmlformats.org/officeDocument/2006/relationships/slide" Target="slides/slide47.xml"/><Relationship Id="rId17" Type="http://schemas.openxmlformats.org/officeDocument/2006/relationships/slide" Target="slides/slide52.xml"/><Relationship Id="rId25" Type="http://schemas.openxmlformats.org/officeDocument/2006/relationships/slide" Target="slides/slide60.xml"/><Relationship Id="rId2" Type="http://schemas.openxmlformats.org/officeDocument/2006/relationships/slide" Target="slides/slide31.xml"/><Relationship Id="rId16" Type="http://schemas.openxmlformats.org/officeDocument/2006/relationships/slide" Target="slides/slide51.xml"/><Relationship Id="rId20" Type="http://schemas.openxmlformats.org/officeDocument/2006/relationships/slide" Target="slides/slide55.xml"/><Relationship Id="rId1" Type="http://schemas.openxmlformats.org/officeDocument/2006/relationships/slide" Target="slides/slide14.xml"/><Relationship Id="rId6" Type="http://schemas.openxmlformats.org/officeDocument/2006/relationships/slide" Target="slides/slide41.xml"/><Relationship Id="rId11" Type="http://schemas.openxmlformats.org/officeDocument/2006/relationships/slide" Target="slides/slide46.xml"/><Relationship Id="rId24" Type="http://schemas.openxmlformats.org/officeDocument/2006/relationships/slide" Target="slides/slide59.xml"/><Relationship Id="rId5" Type="http://schemas.openxmlformats.org/officeDocument/2006/relationships/slide" Target="slides/slide40.xml"/><Relationship Id="rId15" Type="http://schemas.openxmlformats.org/officeDocument/2006/relationships/slide" Target="slides/slide50.xml"/><Relationship Id="rId23" Type="http://schemas.openxmlformats.org/officeDocument/2006/relationships/slide" Target="slides/slide58.xml"/><Relationship Id="rId10" Type="http://schemas.openxmlformats.org/officeDocument/2006/relationships/slide" Target="slides/slide45.xml"/><Relationship Id="rId19" Type="http://schemas.openxmlformats.org/officeDocument/2006/relationships/slide" Target="slides/slide54.xml"/><Relationship Id="rId4" Type="http://schemas.openxmlformats.org/officeDocument/2006/relationships/slide" Target="slides/slide39.xml"/><Relationship Id="rId9" Type="http://schemas.openxmlformats.org/officeDocument/2006/relationships/slide" Target="slides/slide44.xml"/><Relationship Id="rId14" Type="http://schemas.openxmlformats.org/officeDocument/2006/relationships/slide" Target="slides/slide49.xml"/><Relationship Id="rId22" Type="http://schemas.openxmlformats.org/officeDocument/2006/relationships/slide" Target="slides/slide5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921A-8799-4725-B9E8-DA6F80189717}" type="datetimeFigureOut">
              <a:rPr lang="el-GR" smtClean="0"/>
              <a:t>3/4/2023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1CC5099-86D1-4D06-B3C2-153A26E481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2916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921A-8799-4725-B9E8-DA6F80189717}" type="datetimeFigureOut">
              <a:rPr lang="el-GR" smtClean="0"/>
              <a:t>3/4/2023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1CC5099-86D1-4D06-B3C2-153A26E481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591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921A-8799-4725-B9E8-DA6F80189717}" type="datetimeFigureOut">
              <a:rPr lang="el-GR" smtClean="0"/>
              <a:t>3/4/2023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1CC5099-86D1-4D06-B3C2-153A26E4817E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2559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921A-8799-4725-B9E8-DA6F80189717}" type="datetimeFigureOut">
              <a:rPr lang="el-GR" smtClean="0"/>
              <a:t>3/4/2023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CC5099-86D1-4D06-B3C2-153A26E481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386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921A-8799-4725-B9E8-DA6F80189717}" type="datetimeFigureOut">
              <a:rPr lang="el-GR" smtClean="0"/>
              <a:t>3/4/2023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CC5099-86D1-4D06-B3C2-153A26E4817E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4553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921A-8799-4725-B9E8-DA6F80189717}" type="datetimeFigureOut">
              <a:rPr lang="el-GR" smtClean="0"/>
              <a:t>3/4/2023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CC5099-86D1-4D06-B3C2-153A26E481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9154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921A-8799-4725-B9E8-DA6F80189717}" type="datetimeFigureOut">
              <a:rPr lang="el-GR" smtClean="0"/>
              <a:t>3/4/2023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5099-86D1-4D06-B3C2-153A26E481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4512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921A-8799-4725-B9E8-DA6F80189717}" type="datetimeFigureOut">
              <a:rPr lang="el-GR" smtClean="0"/>
              <a:t>3/4/2023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5099-86D1-4D06-B3C2-153A26E481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5383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921A-8799-4725-B9E8-DA6F80189717}" type="datetimeFigureOut">
              <a:rPr lang="el-GR" smtClean="0"/>
              <a:t>3/4/2023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5099-86D1-4D06-B3C2-153A26E481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8239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921A-8799-4725-B9E8-DA6F80189717}" type="datetimeFigureOut">
              <a:rPr lang="el-GR" smtClean="0"/>
              <a:t>3/4/2023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1CC5099-86D1-4D06-B3C2-153A26E481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390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921A-8799-4725-B9E8-DA6F80189717}" type="datetimeFigureOut">
              <a:rPr lang="el-GR" smtClean="0"/>
              <a:t>3/4/2023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1CC5099-86D1-4D06-B3C2-153A26E481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9979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921A-8799-4725-B9E8-DA6F80189717}" type="datetimeFigureOut">
              <a:rPr lang="el-GR" smtClean="0"/>
              <a:t>3/4/2023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1CC5099-86D1-4D06-B3C2-153A26E481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268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921A-8799-4725-B9E8-DA6F80189717}" type="datetimeFigureOut">
              <a:rPr lang="el-GR" smtClean="0"/>
              <a:t>3/4/2023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5099-86D1-4D06-B3C2-153A26E481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584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921A-8799-4725-B9E8-DA6F80189717}" type="datetimeFigureOut">
              <a:rPr lang="el-GR" smtClean="0"/>
              <a:t>3/4/2023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5099-86D1-4D06-B3C2-153A26E481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704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921A-8799-4725-B9E8-DA6F80189717}" type="datetimeFigureOut">
              <a:rPr lang="el-GR" smtClean="0"/>
              <a:t>3/4/2023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5099-86D1-4D06-B3C2-153A26E481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715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921A-8799-4725-B9E8-DA6F80189717}" type="datetimeFigureOut">
              <a:rPr lang="el-GR" smtClean="0"/>
              <a:t>3/4/2023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CC5099-86D1-4D06-B3C2-153A26E481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081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5921A-8799-4725-B9E8-DA6F80189717}" type="datetimeFigureOut">
              <a:rPr lang="el-GR" smtClean="0"/>
              <a:t>3/4/2023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1CC5099-86D1-4D06-B3C2-153A26E481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753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6.xml"/></Relationships>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4C60339-97A1-45D4-983E-CC9047A32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936210"/>
          </a:xfrm>
        </p:spPr>
        <p:txBody>
          <a:bodyPr/>
          <a:lstStyle/>
          <a:p>
            <a:r>
              <a:rPr lang="el-GR" dirty="0"/>
              <a:t>Κεφάλαιο 2.2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l-GR" dirty="0"/>
              <a:t>2.2.7.4 </a:t>
            </a:r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Δομή Επανάληψης</a:t>
            </a:r>
          </a:p>
        </p:txBody>
      </p:sp>
      <p:grpSp>
        <p:nvGrpSpPr>
          <p:cNvPr id="5" name="Ομάδα 4">
            <a:extLst>
              <a:ext uri="{FF2B5EF4-FFF2-40B4-BE49-F238E27FC236}">
                <a16:creationId xmlns:a16="http://schemas.microsoft.com/office/drawing/2014/main" xmlns="" id="{29C029C3-1B71-4DED-945C-335A47BA2A3D}"/>
              </a:ext>
            </a:extLst>
          </p:cNvPr>
          <p:cNvGrpSpPr/>
          <p:nvPr/>
        </p:nvGrpSpPr>
        <p:grpSpPr>
          <a:xfrm>
            <a:off x="3741004" y="2749010"/>
            <a:ext cx="6300787" cy="3429000"/>
            <a:chOff x="2765644" y="2815051"/>
            <a:chExt cx="6300787" cy="3429000"/>
          </a:xfrm>
        </p:grpSpPr>
        <p:pic>
          <p:nvPicPr>
            <p:cNvPr id="1026" name="Picture 2" descr="ΑΕΠΠ Δομή επανάληψης by George Papaloukas on Prezi">
              <a:extLst>
                <a:ext uri="{FF2B5EF4-FFF2-40B4-BE49-F238E27FC236}">
                  <a16:creationId xmlns:a16="http://schemas.microsoft.com/office/drawing/2014/main" xmlns="" id="{D7671041-C85F-424B-9EA0-DE2F6FBD5F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644" y="2815051"/>
              <a:ext cx="6300787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E0209A82-95BD-4212-9CAE-0D442163008C}"/>
                </a:ext>
              </a:extLst>
            </p:cNvPr>
            <p:cNvSpPr txBox="1"/>
            <p:nvPr/>
          </p:nvSpPr>
          <p:spPr>
            <a:xfrm>
              <a:off x="4742557" y="5360131"/>
              <a:ext cx="2346960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l-GR" sz="1200" b="1" dirty="0">
                  <a:solidFill>
                    <a:srgbClr val="FF0000"/>
                  </a:solidFill>
                </a:rPr>
                <a:t>ΓΙΑ …ΑΠΌ…ΜΕΧΡΙ</a:t>
              </a:r>
            </a:p>
            <a:p>
              <a:r>
                <a:rPr lang="el-GR" sz="1200" b="1" dirty="0">
                  <a:solidFill>
                    <a:srgbClr val="00B050"/>
                  </a:solidFill>
                </a:rPr>
                <a:t>ΟΣΟ….ΕΠΑΝΑΛΑΒΕ</a:t>
              </a:r>
            </a:p>
            <a:p>
              <a:r>
                <a:rPr lang="el-GR" sz="1200" b="1" dirty="0">
                  <a:solidFill>
                    <a:srgbClr val="0070C0"/>
                  </a:solidFill>
                </a:rPr>
                <a:t>ΕΠΑΝΑΛΑΒΕ….ΜΕΧΡΙΣ_ΟΤΟΥ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832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148418C9-E523-4152-A0C2-DE2CBD9CC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1212" y="711200"/>
            <a:ext cx="9125268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>
                <a:solidFill>
                  <a:schemeClr val="tx1"/>
                </a:solidFill>
              </a:rPr>
              <a:t>Δραστηριότητα 2: Προσέγγιση Λύσης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b="1" dirty="0">
                <a:solidFill>
                  <a:srgbClr val="0070C0"/>
                </a:solidFill>
              </a:rPr>
              <a:t>Αλγόριθμος</a:t>
            </a:r>
            <a:r>
              <a:rPr lang="el-GR" dirty="0"/>
              <a:t> Δ2</a:t>
            </a:r>
          </a:p>
          <a:p>
            <a:pPr marL="0" indent="0">
              <a:buNone/>
            </a:pPr>
            <a:r>
              <a:rPr lang="el-GR" b="1" dirty="0">
                <a:solidFill>
                  <a:srgbClr val="0070C0"/>
                </a:solidFill>
              </a:rPr>
              <a:t>Διάβασε</a:t>
            </a:r>
            <a:r>
              <a:rPr lang="el-GR" dirty="0"/>
              <a:t> Επώνυμο, ΒΑ, ΒΒ</a:t>
            </a:r>
          </a:p>
          <a:p>
            <a:pPr marL="0" indent="0">
              <a:buNone/>
            </a:pPr>
            <a:r>
              <a:rPr lang="el-GR" dirty="0"/>
              <a:t>ΜΟ1 ← (ΒΑ + ΒΒ)/2</a:t>
            </a:r>
          </a:p>
          <a:p>
            <a:pPr marL="0" indent="0">
              <a:buNone/>
            </a:pPr>
            <a:r>
              <a:rPr lang="el-GR" b="1" dirty="0">
                <a:solidFill>
                  <a:srgbClr val="0070C0"/>
                </a:solidFill>
              </a:rPr>
              <a:t>Διάβασε</a:t>
            </a:r>
            <a:r>
              <a:rPr lang="el-GR" dirty="0"/>
              <a:t> ΒΕ</a:t>
            </a:r>
          </a:p>
          <a:p>
            <a:pPr marL="0" indent="0">
              <a:buNone/>
            </a:pPr>
            <a:r>
              <a:rPr lang="el-GR" dirty="0"/>
              <a:t>ΜΟΤ ← (ΜΟ1 + ΒΕ)/2</a:t>
            </a:r>
          </a:p>
          <a:p>
            <a:pPr marL="0" indent="0">
              <a:buNone/>
            </a:pPr>
            <a:r>
              <a:rPr lang="el-GR" b="1" dirty="0">
                <a:solidFill>
                  <a:srgbClr val="0070C0"/>
                </a:solidFill>
              </a:rPr>
              <a:t>Εμφάνισε</a:t>
            </a:r>
            <a:r>
              <a:rPr lang="el-GR" dirty="0"/>
              <a:t> Επώνυμο, ΜΟΤ</a:t>
            </a:r>
          </a:p>
          <a:p>
            <a:pPr marL="0" indent="0">
              <a:buNone/>
            </a:pPr>
            <a:r>
              <a:rPr lang="el-GR" b="1" dirty="0">
                <a:solidFill>
                  <a:srgbClr val="0070C0"/>
                </a:solidFill>
              </a:rPr>
              <a:t>Αν </a:t>
            </a:r>
            <a:r>
              <a:rPr lang="el-GR" dirty="0"/>
              <a:t>ΜΟΤ ≥ 10 </a:t>
            </a:r>
            <a:r>
              <a:rPr lang="el-GR" b="1" dirty="0">
                <a:solidFill>
                  <a:srgbClr val="0070C0"/>
                </a:solidFill>
              </a:rPr>
              <a:t>τότε</a:t>
            </a:r>
          </a:p>
          <a:p>
            <a:pPr marL="0" indent="0">
              <a:buNone/>
            </a:pPr>
            <a:r>
              <a:rPr lang="el-GR" b="1" dirty="0">
                <a:solidFill>
                  <a:srgbClr val="0070C0"/>
                </a:solidFill>
              </a:rPr>
              <a:t>	Εμφάνισε </a:t>
            </a:r>
            <a:r>
              <a:rPr lang="el-GR" dirty="0"/>
              <a:t>"Μεγαλύτερος ή ίσος του 10"</a:t>
            </a:r>
          </a:p>
          <a:p>
            <a:pPr marL="0" indent="0">
              <a:buNone/>
            </a:pPr>
            <a:r>
              <a:rPr lang="el-GR" b="1" dirty="0">
                <a:solidFill>
                  <a:srgbClr val="0070C0"/>
                </a:solidFill>
              </a:rPr>
              <a:t>αλλιώς</a:t>
            </a:r>
          </a:p>
          <a:p>
            <a:pPr marL="0" indent="0">
              <a:buNone/>
            </a:pPr>
            <a:r>
              <a:rPr lang="el-GR" b="1" dirty="0">
                <a:solidFill>
                  <a:srgbClr val="0070C0"/>
                </a:solidFill>
              </a:rPr>
              <a:t>	Εμφάνισε</a:t>
            </a:r>
            <a:r>
              <a:rPr lang="el-GR" dirty="0"/>
              <a:t> "Μικρότερος του 10"</a:t>
            </a:r>
          </a:p>
          <a:p>
            <a:pPr marL="0" indent="0">
              <a:buNone/>
            </a:pPr>
            <a:r>
              <a:rPr lang="el-GR" b="1" dirty="0" err="1">
                <a:solidFill>
                  <a:srgbClr val="0070C0"/>
                </a:solidFill>
              </a:rPr>
              <a:t>Τέλος_αν</a:t>
            </a:r>
            <a:endParaRPr lang="el-GR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l-GR" b="1" dirty="0">
                <a:solidFill>
                  <a:srgbClr val="0070C0"/>
                </a:solidFill>
              </a:rPr>
              <a:t>Τέλος </a:t>
            </a:r>
            <a:r>
              <a:rPr lang="el-GR" dirty="0"/>
              <a:t>Δ1</a:t>
            </a: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xmlns="" id="{80DADB51-A31C-404F-A892-394DF8A67AA4}"/>
              </a:ext>
            </a:extLst>
          </p:cNvPr>
          <p:cNvSpPr/>
          <p:nvPr/>
        </p:nvSpPr>
        <p:spPr>
          <a:xfrm>
            <a:off x="4419600" y="1036320"/>
            <a:ext cx="3952240" cy="960120"/>
          </a:xfrm>
          <a:prstGeom prst="cloudCallout">
            <a:avLst>
              <a:gd name="adj1" fmla="val -32658"/>
              <a:gd name="adj2" fmla="val 614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Για 25 φορές επανάλαβέ το</a:t>
            </a:r>
          </a:p>
        </p:txBody>
      </p:sp>
    </p:spTree>
    <p:extLst>
      <p:ext uri="{BB962C8B-B14F-4D97-AF65-F5344CB8AC3E}">
        <p14:creationId xmlns:p14="http://schemas.microsoft.com/office/powerpoint/2010/main" val="206812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71B7262-6629-4484-92DD-DC3A7A1EC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40" y="580653"/>
            <a:ext cx="11033759" cy="872227"/>
          </a:xfrm>
        </p:spPr>
        <p:txBody>
          <a:bodyPr/>
          <a:lstStyle/>
          <a:p>
            <a:r>
              <a:rPr lang="el-GR" dirty="0"/>
              <a:t>Πώς θα υλοποιήσουμε την προσέγγιση της Δρ.2;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032B035D-ED48-47BB-9670-AED5DEE8C0CC}"/>
              </a:ext>
            </a:extLst>
          </p:cNvPr>
          <p:cNvSpPr/>
          <p:nvPr/>
        </p:nvSpPr>
        <p:spPr>
          <a:xfrm>
            <a:off x="1644214" y="2233667"/>
            <a:ext cx="103852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chemeClr val="accent6">
                    <a:lumMod val="75000"/>
                  </a:schemeClr>
                </a:solidFill>
              </a:rPr>
              <a:t>Άρα: </a:t>
            </a:r>
            <a:r>
              <a:rPr lang="el-GR" sz="2400" dirty="0"/>
              <a:t>Όταν μία ομάδα εντολών χρειάζεται να </a:t>
            </a:r>
            <a:r>
              <a:rPr lang="el-GR" sz="2400" b="1" dirty="0"/>
              <a:t>εκτελεστεί επαναληπτικά</a:t>
            </a:r>
            <a:r>
              <a:rPr lang="el-GR" sz="2400" dirty="0"/>
              <a:t> μπορεί να χρησιμοποιηθεί η δομή επανάληψης.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51E195F8-5FEB-4BB5-8F2D-F2ADA8A7A5AB}"/>
              </a:ext>
            </a:extLst>
          </p:cNvPr>
          <p:cNvSpPr/>
          <p:nvPr/>
        </p:nvSpPr>
        <p:spPr>
          <a:xfrm>
            <a:off x="1644214" y="1452880"/>
            <a:ext cx="41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Με τη Δομή επανάληψης!!!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xmlns="" id="{A9F387B1-483A-40BA-93C9-4A9265D82EA9}"/>
              </a:ext>
            </a:extLst>
          </p:cNvPr>
          <p:cNvSpPr/>
          <p:nvPr/>
        </p:nvSpPr>
        <p:spPr>
          <a:xfrm>
            <a:off x="2644112" y="3293248"/>
            <a:ext cx="8144093" cy="1776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l-GR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δομή επανάληψης </a:t>
            </a:r>
            <a:r>
              <a:rPr lang="el-GR" sz="2400" dirty="0">
                <a:solidFill>
                  <a:schemeClr val="accent3">
                    <a:lumMod val="50000"/>
                  </a:schemeClr>
                </a:solidFill>
              </a:rPr>
              <a:t>μπορεί να πραγματοποιεί την εκτέλεση μιας ομάδας εντολών </a:t>
            </a:r>
            <a:r>
              <a:rPr lang="el-GR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πάνω από μια φορά.</a:t>
            </a:r>
          </a:p>
        </p:txBody>
      </p:sp>
    </p:spTree>
    <p:extLst>
      <p:ext uri="{BB962C8B-B14F-4D97-AF65-F5344CB8AC3E}">
        <p14:creationId xmlns:p14="http://schemas.microsoft.com/office/powerpoint/2010/main" val="121838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896DBFC0-5B04-4F4D-87A7-46CEE83288B8}"/>
              </a:ext>
            </a:extLst>
          </p:cNvPr>
          <p:cNvSpPr/>
          <p:nvPr/>
        </p:nvSpPr>
        <p:spPr>
          <a:xfrm>
            <a:off x="2194560" y="782717"/>
            <a:ext cx="99161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/>
              <a:t>Συντάσσεται </a:t>
            </a:r>
            <a:r>
              <a:rPr lang="el-GR" sz="2400" dirty="0"/>
              <a:t>με διάφορες μορφές.</a:t>
            </a:r>
          </a:p>
          <a:p>
            <a:endParaRPr lang="el-GR" sz="2400" dirty="0"/>
          </a:p>
          <a:p>
            <a:r>
              <a:rPr lang="el-GR" sz="2400" dirty="0"/>
              <a:t>Στο πλαίσιο του μαθήματος, υπάρχουν τρεις</a:t>
            </a:r>
          </a:p>
          <a:p>
            <a:r>
              <a:rPr lang="el-GR" sz="2400" dirty="0"/>
              <a:t>μορφές/εντολές επανάληψης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2400" dirty="0"/>
              <a:t>Η εντολή επανάληψης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... από ... μέχρι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2400" dirty="0"/>
              <a:t>Η εντολή επανάληψης </a:t>
            </a:r>
            <a:r>
              <a:rPr lang="el-G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Όσο ... επανάλαβε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2400" dirty="0"/>
              <a:t>Η εντολή επανάληψης </a:t>
            </a:r>
            <a:r>
              <a:rPr lang="el-G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Επανάλαβε ... </a:t>
            </a:r>
            <a:r>
              <a:rPr lang="el-GR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Μέχρις_ότου</a:t>
            </a:r>
            <a:endParaRPr lang="el-G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sz="2400" dirty="0"/>
          </a:p>
          <a:p>
            <a:r>
              <a:rPr lang="el-GR" sz="2400" dirty="0">
                <a:solidFill>
                  <a:schemeClr val="accent2">
                    <a:lumMod val="75000"/>
                  </a:schemeClr>
                </a:solidFill>
              </a:rPr>
              <a:t>Οι επαναληπτικές διαδικασίες (εντολές επανάληψης)</a:t>
            </a:r>
          </a:p>
          <a:p>
            <a:r>
              <a:rPr lang="el-GR" sz="2400" b="1" dirty="0">
                <a:solidFill>
                  <a:schemeClr val="accent2">
                    <a:lumMod val="75000"/>
                  </a:schemeClr>
                </a:solidFill>
              </a:rPr>
              <a:t>εμπεριέχουν συνθήκες με τις οποίες ελέγχεται ο τερματισμός τους.</a:t>
            </a:r>
          </a:p>
        </p:txBody>
      </p:sp>
    </p:spTree>
    <p:extLst>
      <p:ext uri="{BB962C8B-B14F-4D97-AF65-F5344CB8AC3E}">
        <p14:creationId xmlns:p14="http://schemas.microsoft.com/office/powerpoint/2010/main" val="262383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C1972BE3-A4CD-452E-B774-4B2ACC240236}"/>
              </a:ext>
            </a:extLst>
          </p:cNvPr>
          <p:cNvSpPr/>
          <p:nvPr/>
        </p:nvSpPr>
        <p:spPr>
          <a:xfrm>
            <a:off x="1698642" y="744974"/>
            <a:ext cx="5809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Δομή επανάληψης – Σύνταξη Εντολών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xmlns="" id="{41DF1250-CD68-4317-8811-3D59DBC396D0}"/>
              </a:ext>
            </a:extLst>
          </p:cNvPr>
          <p:cNvSpPr/>
          <p:nvPr/>
        </p:nvSpPr>
        <p:spPr>
          <a:xfrm>
            <a:off x="1698642" y="155733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</a:rPr>
              <a:t>Για</a:t>
            </a:r>
            <a:r>
              <a:rPr lang="el-GR" sz="2000" dirty="0"/>
              <a:t> μεταβλητή </a:t>
            </a:r>
            <a:r>
              <a:rPr lang="el-GR" sz="2000" b="1" dirty="0">
                <a:solidFill>
                  <a:srgbClr val="FF0000"/>
                </a:solidFill>
              </a:rPr>
              <a:t>από</a:t>
            </a:r>
            <a:r>
              <a:rPr lang="el-GR" sz="2000" dirty="0"/>
              <a:t> τιμή1 </a:t>
            </a:r>
            <a:r>
              <a:rPr lang="el-GR" sz="2000" b="1" dirty="0">
                <a:solidFill>
                  <a:srgbClr val="FF0000"/>
                </a:solidFill>
              </a:rPr>
              <a:t>μέχρ</a:t>
            </a:r>
            <a:r>
              <a:rPr lang="el-GR" sz="2000" b="1" dirty="0">
                <a:solidFill>
                  <a:srgbClr val="00B050"/>
                </a:solidFill>
              </a:rPr>
              <a:t>ι</a:t>
            </a:r>
            <a:r>
              <a:rPr lang="el-GR" sz="2000" dirty="0"/>
              <a:t> τιμή2 [</a:t>
            </a:r>
            <a:r>
              <a:rPr lang="el-GR" sz="2000" b="1" dirty="0" err="1">
                <a:solidFill>
                  <a:srgbClr val="FF0000"/>
                </a:solidFill>
              </a:rPr>
              <a:t>με_βήμα</a:t>
            </a:r>
            <a:r>
              <a:rPr lang="el-GR" sz="2000" b="1" dirty="0">
                <a:solidFill>
                  <a:srgbClr val="FF0000"/>
                </a:solidFill>
              </a:rPr>
              <a:t> </a:t>
            </a:r>
            <a:r>
              <a:rPr lang="el-GR" sz="2000" dirty="0"/>
              <a:t>β]</a:t>
            </a:r>
          </a:p>
          <a:p>
            <a:r>
              <a:rPr lang="el-GR" sz="2000" dirty="0"/>
              <a:t>	Εντολές</a:t>
            </a:r>
          </a:p>
          <a:p>
            <a:r>
              <a:rPr lang="el-GR" sz="2000" b="1" dirty="0" err="1">
                <a:solidFill>
                  <a:srgbClr val="FF0000"/>
                </a:solidFill>
              </a:rPr>
              <a:t>Τέλος_επανάληψης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xmlns="" id="{E0D9F1AB-0F32-4805-B602-236CACC34120}"/>
              </a:ext>
            </a:extLst>
          </p:cNvPr>
          <p:cNvSpPr/>
          <p:nvPr/>
        </p:nvSpPr>
        <p:spPr>
          <a:xfrm>
            <a:off x="2472999" y="317026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000" b="1" dirty="0">
                <a:solidFill>
                  <a:schemeClr val="accent6">
                    <a:lumMod val="75000"/>
                  </a:schemeClr>
                </a:solidFill>
              </a:rPr>
              <a:t>Όσο</a:t>
            </a:r>
            <a:r>
              <a:rPr lang="el-GR" sz="2000" dirty="0"/>
              <a:t> Συνθήκη </a:t>
            </a:r>
            <a:r>
              <a:rPr lang="el-GR" sz="2000" b="1" dirty="0">
                <a:solidFill>
                  <a:schemeClr val="accent6">
                    <a:lumMod val="75000"/>
                  </a:schemeClr>
                </a:solidFill>
              </a:rPr>
              <a:t>επανάλαβε</a:t>
            </a:r>
          </a:p>
          <a:p>
            <a:r>
              <a:rPr lang="el-GR" sz="2000" dirty="0"/>
              <a:t>	Εντολές</a:t>
            </a:r>
          </a:p>
          <a:p>
            <a:r>
              <a:rPr lang="el-GR" sz="2000" b="1" dirty="0" err="1">
                <a:solidFill>
                  <a:schemeClr val="accent6">
                    <a:lumMod val="75000"/>
                  </a:schemeClr>
                </a:solidFill>
              </a:rPr>
              <a:t>Τέλος_επανάληψης</a:t>
            </a:r>
            <a:endParaRPr lang="el-G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xmlns="" id="{4940A183-CD9D-4F90-8B11-8AED03369DF5}"/>
              </a:ext>
            </a:extLst>
          </p:cNvPr>
          <p:cNvSpPr/>
          <p:nvPr/>
        </p:nvSpPr>
        <p:spPr>
          <a:xfrm>
            <a:off x="1698642" y="455779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000" b="1" dirty="0" err="1" smtClean="0">
                <a:solidFill>
                  <a:srgbClr val="0070C0"/>
                </a:solidFill>
              </a:rPr>
              <a:t>Αρχή_επανάληψης</a:t>
            </a:r>
            <a:endParaRPr lang="el-GR" sz="2000" b="1" dirty="0">
              <a:solidFill>
                <a:srgbClr val="0070C0"/>
              </a:solidFill>
            </a:endParaRPr>
          </a:p>
          <a:p>
            <a:r>
              <a:rPr lang="el-GR" sz="2000" dirty="0"/>
              <a:t>	Εντολές</a:t>
            </a:r>
          </a:p>
          <a:p>
            <a:r>
              <a:rPr lang="el-GR" sz="2000" b="1" dirty="0" err="1">
                <a:solidFill>
                  <a:srgbClr val="0070C0"/>
                </a:solidFill>
              </a:rPr>
              <a:t>Μέχρις_ότου</a:t>
            </a:r>
            <a:r>
              <a:rPr lang="el-GR" sz="2000" b="1" dirty="0">
                <a:solidFill>
                  <a:srgbClr val="0070C0"/>
                </a:solidFill>
              </a:rPr>
              <a:t> </a:t>
            </a:r>
            <a:r>
              <a:rPr lang="el-GR" sz="2000" dirty="0"/>
              <a:t>Συνθήκη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xmlns="" id="{D41B7D7B-D9AE-4851-8323-D4CE20EB4C97}"/>
              </a:ext>
            </a:extLst>
          </p:cNvPr>
          <p:cNvSpPr/>
          <p:nvPr/>
        </p:nvSpPr>
        <p:spPr>
          <a:xfrm>
            <a:off x="8568999" y="1782736"/>
            <a:ext cx="3056238" cy="277505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l-GR" dirty="0"/>
              <a:t>Οι </a:t>
            </a:r>
            <a:r>
              <a:rPr lang="el-GR" b="1" dirty="0"/>
              <a:t>Εντολές</a:t>
            </a:r>
            <a:r>
              <a:rPr lang="el-GR" dirty="0"/>
              <a:t> που συγκροτούν</a:t>
            </a:r>
          </a:p>
          <a:p>
            <a:pPr algn="ctr">
              <a:lnSpc>
                <a:spcPct val="200000"/>
              </a:lnSpc>
            </a:pPr>
            <a:r>
              <a:rPr lang="el-GR" dirty="0"/>
              <a:t>μια εντολή επανάληψης</a:t>
            </a:r>
          </a:p>
          <a:p>
            <a:pPr algn="ctr">
              <a:lnSpc>
                <a:spcPct val="200000"/>
              </a:lnSpc>
            </a:pPr>
            <a:r>
              <a:rPr lang="el-GR" dirty="0"/>
              <a:t>αποκαλούνται </a:t>
            </a:r>
            <a:r>
              <a:rPr lang="el-G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βρόχος</a:t>
            </a:r>
          </a:p>
          <a:p>
            <a:pPr algn="ctr">
              <a:lnSpc>
                <a:spcPct val="200000"/>
              </a:lnSpc>
            </a:pPr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(αγγλ. 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loop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l-GR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888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4118" y="857250"/>
            <a:ext cx="10094383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altLang="el-GR" dirty="0"/>
              <a:t>Η Δομή Επανάληψης</a:t>
            </a:r>
            <a:endParaRPr lang="el-GR" altLang="el-GR" sz="5400" dirty="0"/>
          </a:p>
        </p:txBody>
      </p:sp>
      <p:sp>
        <p:nvSpPr>
          <p:cNvPr id="160772" name="WordArt 4"/>
          <p:cNvSpPr>
            <a:spLocks noChangeArrowheads="1" noChangeShapeType="1" noTextEdit="1"/>
          </p:cNvSpPr>
          <p:nvPr/>
        </p:nvSpPr>
        <p:spPr bwMode="auto">
          <a:xfrm>
            <a:off x="2233095" y="2592388"/>
            <a:ext cx="7802033" cy="168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l-GR" sz="40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Garamond"/>
              </a:rPr>
              <a:t>ΓΙΑ…ΑΠΟ…ΜΕΧΡΙ</a:t>
            </a:r>
            <a:endParaRPr lang="el-GR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73800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4C218D0-C9E5-4B1C-B5F5-5328E7F7E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325" y="58347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l-GR" dirty="0"/>
              <a:t>Σύνταξη της εντολής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... από ...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Μέχρι</a:t>
            </a:r>
            <a:b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700" dirty="0" smtClean="0">
                <a:solidFill>
                  <a:srgbClr val="FF0000"/>
                </a:solidFill>
              </a:rPr>
              <a:t>(βιβλίο σελ.41 και περιθώριο σελίδας)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649F1EB4-24A0-464C-8C43-9648A3CF8D5D}"/>
              </a:ext>
            </a:extLst>
          </p:cNvPr>
          <p:cNvSpPr/>
          <p:nvPr/>
        </p:nvSpPr>
        <p:spPr>
          <a:xfrm>
            <a:off x="1859279" y="1353464"/>
            <a:ext cx="89116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2000" dirty="0"/>
          </a:p>
          <a:p>
            <a:r>
              <a:rPr lang="el-GR" sz="2000" b="1" dirty="0">
                <a:solidFill>
                  <a:srgbClr val="FF0000"/>
                </a:solidFill>
              </a:rPr>
              <a:t>Για</a:t>
            </a:r>
            <a:r>
              <a:rPr lang="el-GR" sz="2000" dirty="0"/>
              <a:t> μεταβλητή </a:t>
            </a:r>
            <a:r>
              <a:rPr lang="el-GR" sz="2000" b="1" dirty="0">
                <a:solidFill>
                  <a:srgbClr val="FF0000"/>
                </a:solidFill>
              </a:rPr>
              <a:t>από</a:t>
            </a:r>
            <a:r>
              <a:rPr lang="el-GR" sz="2000" b="1" dirty="0">
                <a:solidFill>
                  <a:srgbClr val="0070C0"/>
                </a:solidFill>
              </a:rPr>
              <a:t> </a:t>
            </a:r>
            <a:r>
              <a:rPr lang="el-GR" sz="2000" dirty="0"/>
              <a:t>τιμή1 </a:t>
            </a:r>
            <a:r>
              <a:rPr lang="el-GR" sz="2000" b="1" dirty="0">
                <a:solidFill>
                  <a:srgbClr val="FF0000"/>
                </a:solidFill>
              </a:rPr>
              <a:t>μέχρι</a:t>
            </a:r>
            <a:r>
              <a:rPr lang="el-GR" sz="2000" dirty="0"/>
              <a:t> τιμή2 [</a:t>
            </a:r>
            <a:r>
              <a:rPr lang="el-GR" sz="2000" b="1" dirty="0" err="1">
                <a:solidFill>
                  <a:srgbClr val="FF0000"/>
                </a:solidFill>
              </a:rPr>
              <a:t>με_βήμα</a:t>
            </a:r>
            <a:r>
              <a:rPr lang="el-GR" sz="2000" dirty="0">
                <a:solidFill>
                  <a:srgbClr val="FF0000"/>
                </a:solidFill>
              </a:rPr>
              <a:t> </a:t>
            </a:r>
            <a:r>
              <a:rPr lang="el-GR" sz="2000" dirty="0"/>
              <a:t>β]</a:t>
            </a:r>
          </a:p>
          <a:p>
            <a:r>
              <a:rPr lang="el-GR" sz="2000" dirty="0"/>
              <a:t>	Εντολές</a:t>
            </a:r>
          </a:p>
          <a:p>
            <a:r>
              <a:rPr lang="el-GR" sz="2000" b="1" dirty="0" err="1">
                <a:solidFill>
                  <a:srgbClr val="FF0000"/>
                </a:solidFill>
              </a:rPr>
              <a:t>Τέλος_επανάληψης</a:t>
            </a:r>
            <a:endParaRPr lang="el-GR" sz="2000" b="1" dirty="0">
              <a:solidFill>
                <a:srgbClr val="FF0000"/>
              </a:solidFill>
            </a:endParaRPr>
          </a:p>
          <a:p>
            <a:endParaRPr lang="el-GR" sz="2000" b="1" dirty="0">
              <a:solidFill>
                <a:srgbClr val="0070C0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54D8A087-E32C-470C-BA34-12FD3F42D418}"/>
              </a:ext>
            </a:extLst>
          </p:cNvPr>
          <p:cNvSpPr/>
          <p:nvPr/>
        </p:nvSpPr>
        <p:spPr>
          <a:xfrm>
            <a:off x="2590800" y="3429000"/>
            <a:ext cx="8432800" cy="2948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/>
              <a:t>Σε περιπτώσεις που το</a:t>
            </a:r>
            <a:r>
              <a:rPr lang="el-GR" b="1" dirty="0"/>
              <a:t> βήμα </a:t>
            </a:r>
            <a:r>
              <a:rPr lang="el-GR" dirty="0"/>
              <a:t>είναι</a:t>
            </a:r>
            <a:r>
              <a:rPr lang="el-GR" b="1" dirty="0"/>
              <a:t> 1</a:t>
            </a:r>
            <a:r>
              <a:rPr lang="el-GR" dirty="0"/>
              <a:t> δεν σημειώνεται η δεσμευμένη λέξη </a:t>
            </a:r>
            <a:r>
              <a:rPr lang="el-GR" b="1" dirty="0" err="1">
                <a:solidFill>
                  <a:srgbClr val="FF0000"/>
                </a:solidFill>
              </a:rPr>
              <a:t>με_βήμα</a:t>
            </a:r>
            <a:r>
              <a:rPr lang="el-GR" b="1" dirty="0">
                <a:solidFill>
                  <a:srgbClr val="00B05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l-GR" dirty="0"/>
              <a:t>• </a:t>
            </a:r>
            <a:r>
              <a:rPr lang="el-GR" b="1" dirty="0"/>
              <a:t>Η μεταβλητή είναι αριθμητικού τύπου</a:t>
            </a:r>
            <a:r>
              <a:rPr lang="el-GR" dirty="0"/>
              <a:t>, ακέραια ή πραγματική. Οπότε οι τιμή1, τιμή2, β μπορεί να είναι ακέραιες ή πραγματικές.</a:t>
            </a:r>
          </a:p>
          <a:p>
            <a:pPr>
              <a:lnSpc>
                <a:spcPct val="150000"/>
              </a:lnSpc>
            </a:pPr>
            <a:r>
              <a:rPr lang="el-GR" dirty="0"/>
              <a:t>• Η χρήση της εντολής </a:t>
            </a:r>
            <a:r>
              <a:rPr lang="el-GR" b="1" dirty="0">
                <a:solidFill>
                  <a:srgbClr val="FF0000"/>
                </a:solidFill>
              </a:rPr>
              <a:t>Για</a:t>
            </a:r>
            <a:r>
              <a:rPr lang="el-GR" dirty="0"/>
              <a:t> προτιμάται </a:t>
            </a:r>
            <a:r>
              <a:rPr lang="el-GR" b="1" dirty="0">
                <a:solidFill>
                  <a:schemeClr val="bg2">
                    <a:lumMod val="10000"/>
                  </a:schemeClr>
                </a:solidFill>
              </a:rPr>
              <a:t>όταν είναι γνωστός ο αριθμός των φορών</a:t>
            </a:r>
            <a:r>
              <a:rPr lang="el-GR" dirty="0"/>
              <a:t> που θα γίνει μια επανάληψη, με άλλα λόγια όταν είναι γνωστές οι τιμή1, τιμή2 και β.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5B15D7E-204C-4D1E-AEBC-95B49799DA4E}"/>
              </a:ext>
            </a:extLst>
          </p:cNvPr>
          <p:cNvSpPr txBox="1"/>
          <p:nvPr/>
        </p:nvSpPr>
        <p:spPr>
          <a:xfrm rot="20521292">
            <a:off x="2306320" y="2908897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u="sng" dirty="0">
                <a:solidFill>
                  <a:schemeClr val="accent1">
                    <a:lumMod val="75000"/>
                  </a:schemeClr>
                </a:solidFill>
              </a:rPr>
              <a:t>Τί να προσέξω;</a:t>
            </a:r>
          </a:p>
        </p:txBody>
      </p:sp>
    </p:spTree>
    <p:extLst>
      <p:ext uri="{BB962C8B-B14F-4D97-AF65-F5344CB8AC3E}">
        <p14:creationId xmlns:p14="http://schemas.microsoft.com/office/powerpoint/2010/main" val="417458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9029D96-FE0A-4DB9-B2F2-3943C010B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7490"/>
          </a:xfrm>
        </p:spPr>
        <p:txBody>
          <a:bodyPr/>
          <a:lstStyle/>
          <a:p>
            <a:r>
              <a:rPr lang="el-GR" dirty="0"/>
              <a:t>Δραστηριότητα 2: Απάντηση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547A960F-50B5-4938-9865-1FED05FD8EB8}"/>
              </a:ext>
            </a:extLst>
          </p:cNvPr>
          <p:cNvSpPr/>
          <p:nvPr/>
        </p:nvSpPr>
        <p:spPr>
          <a:xfrm>
            <a:off x="2592924" y="1221557"/>
            <a:ext cx="728259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/>
          </a:p>
          <a:p>
            <a:r>
              <a:rPr lang="el-GR" b="1" dirty="0">
                <a:solidFill>
                  <a:srgbClr val="0070C0"/>
                </a:solidFill>
              </a:rPr>
              <a:t>Αλγόριθμος</a:t>
            </a:r>
            <a:r>
              <a:rPr lang="el-GR" dirty="0"/>
              <a:t> Δ2</a:t>
            </a:r>
          </a:p>
          <a:p>
            <a:endParaRPr lang="el-GR" dirty="0"/>
          </a:p>
          <a:p>
            <a:r>
              <a:rPr lang="el-GR" b="1" dirty="0">
                <a:solidFill>
                  <a:srgbClr val="FF0000"/>
                </a:solidFill>
              </a:rPr>
              <a:t>Για</a:t>
            </a:r>
            <a:r>
              <a:rPr lang="el-GR" dirty="0"/>
              <a:t> φορές </a:t>
            </a:r>
            <a:r>
              <a:rPr lang="el-GR" b="1" dirty="0">
                <a:solidFill>
                  <a:srgbClr val="FF0000"/>
                </a:solidFill>
              </a:rPr>
              <a:t>από</a:t>
            </a:r>
            <a:r>
              <a:rPr lang="el-GR" dirty="0"/>
              <a:t> 1 </a:t>
            </a:r>
            <a:r>
              <a:rPr lang="el-GR" b="1" dirty="0">
                <a:solidFill>
                  <a:srgbClr val="FF0000"/>
                </a:solidFill>
              </a:rPr>
              <a:t>μέχρι</a:t>
            </a:r>
            <a:r>
              <a:rPr lang="el-GR" dirty="0"/>
              <a:t> 25</a:t>
            </a:r>
          </a:p>
          <a:p>
            <a:endParaRPr lang="el-GR" dirty="0"/>
          </a:p>
          <a:p>
            <a:r>
              <a:rPr lang="el-GR" b="1" dirty="0">
                <a:solidFill>
                  <a:srgbClr val="0070C0"/>
                </a:solidFill>
              </a:rPr>
              <a:t>	Διάβασε</a:t>
            </a:r>
            <a:r>
              <a:rPr lang="el-GR" dirty="0"/>
              <a:t> Επώνυμο, ΒΑ, ΒΒ</a:t>
            </a:r>
          </a:p>
          <a:p>
            <a:r>
              <a:rPr lang="el-GR" dirty="0"/>
              <a:t>	ΜΟ1 ← (ΒΑ + ΒΒ)/2</a:t>
            </a:r>
          </a:p>
          <a:p>
            <a:r>
              <a:rPr lang="el-GR" b="1" dirty="0">
                <a:solidFill>
                  <a:srgbClr val="0070C0"/>
                </a:solidFill>
              </a:rPr>
              <a:t>	Διάβασε</a:t>
            </a:r>
            <a:r>
              <a:rPr lang="el-GR" dirty="0"/>
              <a:t> ΒΕ</a:t>
            </a:r>
          </a:p>
          <a:p>
            <a:r>
              <a:rPr lang="el-GR" dirty="0"/>
              <a:t>	ΜΟΤ ← (ΜΟ1 + ΒΕ)/2</a:t>
            </a:r>
          </a:p>
          <a:p>
            <a:r>
              <a:rPr lang="el-GR" b="1" dirty="0">
                <a:solidFill>
                  <a:srgbClr val="0070C0"/>
                </a:solidFill>
              </a:rPr>
              <a:t>	Εμφάνισε</a:t>
            </a:r>
            <a:r>
              <a:rPr lang="el-GR" dirty="0"/>
              <a:t> Επώνυμο, ΜΟΤ</a:t>
            </a:r>
          </a:p>
          <a:p>
            <a:r>
              <a:rPr lang="el-GR" b="1" dirty="0">
                <a:solidFill>
                  <a:srgbClr val="0070C0"/>
                </a:solidFill>
              </a:rPr>
              <a:t>	Αν</a:t>
            </a:r>
            <a:r>
              <a:rPr lang="el-GR" dirty="0"/>
              <a:t> ΜΟΤ ≥ 10 </a:t>
            </a:r>
            <a:r>
              <a:rPr lang="el-GR" b="1" dirty="0">
                <a:solidFill>
                  <a:srgbClr val="0070C0"/>
                </a:solidFill>
              </a:rPr>
              <a:t>τότε</a:t>
            </a:r>
          </a:p>
          <a:p>
            <a:r>
              <a:rPr lang="el-GR" b="1" dirty="0">
                <a:solidFill>
                  <a:srgbClr val="0070C0"/>
                </a:solidFill>
              </a:rPr>
              <a:t>		Εμφάνισε</a:t>
            </a:r>
            <a:r>
              <a:rPr lang="el-GR" dirty="0"/>
              <a:t> "Μεγαλύτερος ή ίσος του 10"</a:t>
            </a:r>
          </a:p>
          <a:p>
            <a:r>
              <a:rPr lang="el-GR" b="1" dirty="0">
                <a:solidFill>
                  <a:srgbClr val="0070C0"/>
                </a:solidFill>
              </a:rPr>
              <a:t>	αλλιώς</a:t>
            </a:r>
          </a:p>
          <a:p>
            <a:r>
              <a:rPr lang="el-GR" b="1" dirty="0">
                <a:solidFill>
                  <a:srgbClr val="0070C0"/>
                </a:solidFill>
              </a:rPr>
              <a:t>		Εμφάνισε</a:t>
            </a:r>
            <a:r>
              <a:rPr lang="el-GR" dirty="0"/>
              <a:t> "Μικρότερος του 10"</a:t>
            </a:r>
          </a:p>
          <a:p>
            <a:r>
              <a:rPr lang="el-GR" b="1" dirty="0">
                <a:solidFill>
                  <a:srgbClr val="0070C0"/>
                </a:solidFill>
              </a:rPr>
              <a:t>	</a:t>
            </a:r>
            <a:r>
              <a:rPr lang="el-GR" b="1" dirty="0" err="1">
                <a:solidFill>
                  <a:srgbClr val="0070C0"/>
                </a:solidFill>
              </a:rPr>
              <a:t>Τέλος_αν</a:t>
            </a:r>
            <a:endParaRPr lang="el-GR" b="1" dirty="0">
              <a:solidFill>
                <a:srgbClr val="0070C0"/>
              </a:solidFill>
            </a:endParaRPr>
          </a:p>
          <a:p>
            <a:endParaRPr lang="el-GR" b="1" dirty="0">
              <a:solidFill>
                <a:srgbClr val="0070C0"/>
              </a:solidFill>
            </a:endParaRPr>
          </a:p>
          <a:p>
            <a:r>
              <a:rPr lang="el-GR" b="1" dirty="0" err="1">
                <a:solidFill>
                  <a:srgbClr val="FF0000"/>
                </a:solidFill>
              </a:rPr>
              <a:t>Τέλος_επανάληψης</a:t>
            </a:r>
            <a:endParaRPr lang="el-GR" b="1" dirty="0">
              <a:solidFill>
                <a:srgbClr val="FF0000"/>
              </a:solidFill>
            </a:endParaRPr>
          </a:p>
          <a:p>
            <a:endParaRPr lang="el-GR" b="1" dirty="0">
              <a:solidFill>
                <a:srgbClr val="0070C0"/>
              </a:solidFill>
            </a:endParaRPr>
          </a:p>
          <a:p>
            <a:r>
              <a:rPr lang="el-GR" b="1" dirty="0">
                <a:solidFill>
                  <a:srgbClr val="0070C0"/>
                </a:solidFill>
              </a:rPr>
              <a:t>Τέλος</a:t>
            </a:r>
            <a:r>
              <a:rPr lang="el-GR" dirty="0"/>
              <a:t> Δ2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xmlns="" id="{3BC912D4-3699-45A0-8906-12053C0C0B3A}"/>
              </a:ext>
            </a:extLst>
          </p:cNvPr>
          <p:cNvSpPr/>
          <p:nvPr/>
        </p:nvSpPr>
        <p:spPr>
          <a:xfrm>
            <a:off x="5213141" y="1371600"/>
            <a:ext cx="3200400" cy="873760"/>
          </a:xfrm>
          <a:prstGeom prst="cloudCallout">
            <a:avLst>
              <a:gd name="adj1" fmla="val -35436"/>
              <a:gd name="adj2" fmla="val 59012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l-G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Επειδή το βήμα είναι 1 δεν είναι απαραίτητο να</a:t>
            </a:r>
          </a:p>
          <a:p>
            <a:r>
              <a:rPr lang="el-G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γραφεί </a:t>
            </a:r>
            <a:r>
              <a:rPr lang="el-GR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με_βήμα</a:t>
            </a:r>
            <a:endParaRPr lang="el-GR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l-G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201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29E6158-023D-4180-A03A-5CE396ACC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005" y="681841"/>
            <a:ext cx="9599075" cy="1280890"/>
          </a:xfrm>
        </p:spPr>
        <p:txBody>
          <a:bodyPr/>
          <a:lstStyle/>
          <a:p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Ανάλυση</a:t>
            </a:r>
            <a:r>
              <a:rPr lang="el-GR" dirty="0" smtClean="0"/>
              <a:t> </a:t>
            </a:r>
            <a:r>
              <a:rPr lang="el-GR" dirty="0"/>
              <a:t>αλγορίθμου Δρ. 2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FA0AC0EE-9875-453F-8153-E64FB50A7789}"/>
              </a:ext>
            </a:extLst>
          </p:cNvPr>
          <p:cNvSpPr/>
          <p:nvPr/>
        </p:nvSpPr>
        <p:spPr>
          <a:xfrm>
            <a:off x="2499360" y="1413361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000" b="1" dirty="0">
                <a:solidFill>
                  <a:srgbClr val="0070C0"/>
                </a:solidFill>
              </a:rPr>
              <a:t>Αλγόριθμος</a:t>
            </a:r>
            <a:r>
              <a:rPr lang="el-GR" sz="2000" dirty="0"/>
              <a:t> Δ2</a:t>
            </a:r>
          </a:p>
          <a:p>
            <a:r>
              <a:rPr lang="el-GR" sz="2000" b="1" dirty="0">
                <a:solidFill>
                  <a:srgbClr val="00B0F0"/>
                </a:solidFill>
              </a:rPr>
              <a:t>Για</a:t>
            </a:r>
            <a:r>
              <a:rPr lang="el-GR" sz="2000" b="1" dirty="0">
                <a:solidFill>
                  <a:srgbClr val="0070C0"/>
                </a:solidFill>
              </a:rPr>
              <a:t> </a:t>
            </a:r>
            <a:r>
              <a:rPr lang="el-GR" sz="2000" b="1" dirty="0"/>
              <a:t>φορές</a:t>
            </a:r>
            <a:r>
              <a:rPr lang="el-GR" sz="2000" dirty="0"/>
              <a:t> </a:t>
            </a:r>
            <a:r>
              <a:rPr lang="el-GR" sz="2000" b="1" dirty="0">
                <a:solidFill>
                  <a:srgbClr val="00B0F0"/>
                </a:solidFill>
              </a:rPr>
              <a:t>από</a:t>
            </a:r>
            <a:r>
              <a:rPr lang="el-GR" sz="2000" dirty="0"/>
              <a:t> </a:t>
            </a:r>
            <a:r>
              <a:rPr lang="el-GR" sz="2000" b="1" dirty="0">
                <a:solidFill>
                  <a:srgbClr val="00B050"/>
                </a:solidFill>
              </a:rPr>
              <a:t>1</a:t>
            </a:r>
            <a:r>
              <a:rPr lang="el-GR" sz="2000" dirty="0"/>
              <a:t> </a:t>
            </a:r>
            <a:r>
              <a:rPr lang="el-GR" sz="2000" b="1" dirty="0">
                <a:solidFill>
                  <a:srgbClr val="00B0F0"/>
                </a:solidFill>
              </a:rPr>
              <a:t>μέχρι</a:t>
            </a:r>
            <a:r>
              <a:rPr lang="el-GR" sz="2000" dirty="0"/>
              <a:t> </a:t>
            </a:r>
            <a:r>
              <a:rPr lang="el-GR" sz="2000" b="1" dirty="0">
                <a:solidFill>
                  <a:srgbClr val="C00000"/>
                </a:solidFill>
              </a:rPr>
              <a:t>25</a:t>
            </a:r>
          </a:p>
          <a:p>
            <a:r>
              <a:rPr lang="en-US" sz="2000" dirty="0"/>
              <a:t>	</a:t>
            </a:r>
            <a:r>
              <a:rPr lang="el-GR" sz="2000" dirty="0"/>
              <a:t>Εντολές</a:t>
            </a:r>
          </a:p>
          <a:p>
            <a:r>
              <a:rPr lang="el-GR" sz="2000" b="1" dirty="0" err="1">
                <a:solidFill>
                  <a:srgbClr val="00B0F0"/>
                </a:solidFill>
              </a:rPr>
              <a:t>Τέλος_επανάληψης</a:t>
            </a:r>
            <a:endParaRPr lang="el-GR" sz="2000" b="1" dirty="0">
              <a:solidFill>
                <a:srgbClr val="00B0F0"/>
              </a:solidFill>
            </a:endParaRPr>
          </a:p>
          <a:p>
            <a:r>
              <a:rPr lang="el-GR" sz="2000" b="1" dirty="0">
                <a:solidFill>
                  <a:srgbClr val="0070C0"/>
                </a:solidFill>
              </a:rPr>
              <a:t>Τέλος</a:t>
            </a:r>
            <a:r>
              <a:rPr lang="el-GR" sz="2000" dirty="0"/>
              <a:t> Δ2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E6A3388B-A345-42C6-8A00-7860442C3BEF}"/>
              </a:ext>
            </a:extLst>
          </p:cNvPr>
          <p:cNvSpPr/>
          <p:nvPr/>
        </p:nvSpPr>
        <p:spPr>
          <a:xfrm>
            <a:off x="1404471" y="3429000"/>
            <a:ext cx="99161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α. </a:t>
            </a:r>
            <a:r>
              <a:rPr lang="el-GR" dirty="0"/>
              <a:t>Ποιο είναι το όνομα της </a:t>
            </a:r>
            <a:r>
              <a:rPr lang="el-GR" b="1" dirty="0"/>
              <a:t>μεταβλητής</a:t>
            </a:r>
            <a:r>
              <a:rPr lang="el-GR" dirty="0"/>
              <a:t> </a:t>
            </a:r>
            <a:r>
              <a:rPr lang="el-GR" b="1" dirty="0" smtClean="0"/>
              <a:t>ελέγχου</a:t>
            </a:r>
            <a:r>
              <a:rPr lang="el-GR" dirty="0" smtClean="0"/>
              <a:t> της επανάληψης; </a:t>
            </a:r>
            <a:r>
              <a:rPr lang="el-GR" dirty="0"/>
              <a:t>										</a:t>
            </a:r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b="1" dirty="0"/>
              <a:t>β. </a:t>
            </a:r>
            <a:r>
              <a:rPr lang="el-GR" dirty="0"/>
              <a:t>Ποια είναι η </a:t>
            </a:r>
            <a:r>
              <a:rPr lang="el-GR" b="1" dirty="0"/>
              <a:t>τιμή1 </a:t>
            </a:r>
            <a:r>
              <a:rPr lang="el-GR" dirty="0"/>
              <a:t>(</a:t>
            </a:r>
            <a:r>
              <a:rPr lang="el-GR" u="sng" dirty="0"/>
              <a:t>αρχική τιμή</a:t>
            </a:r>
            <a:r>
              <a:rPr lang="el-GR" dirty="0"/>
              <a:t>) της μεταβλητής </a:t>
            </a:r>
            <a:r>
              <a:rPr lang="el-GR" dirty="0" smtClean="0"/>
              <a:t>ελέγχου;</a:t>
            </a:r>
            <a:r>
              <a:rPr lang="el-GR" dirty="0"/>
              <a:t>	</a:t>
            </a:r>
            <a:endParaRPr lang="el-GR" dirty="0" smtClean="0"/>
          </a:p>
          <a:p>
            <a:endParaRPr lang="el-GR" dirty="0"/>
          </a:p>
          <a:p>
            <a:r>
              <a:rPr lang="el-GR" b="1" dirty="0"/>
              <a:t>γ. </a:t>
            </a:r>
            <a:r>
              <a:rPr lang="el-GR" dirty="0"/>
              <a:t>Ποια είναι η </a:t>
            </a:r>
            <a:r>
              <a:rPr lang="el-GR" b="1" dirty="0"/>
              <a:t>τιμή2</a:t>
            </a:r>
            <a:r>
              <a:rPr lang="el-GR" dirty="0"/>
              <a:t> (τελική τιμή) της μεταβλητής </a:t>
            </a:r>
            <a:r>
              <a:rPr lang="el-GR" dirty="0" smtClean="0"/>
              <a:t>ελέγχου;</a:t>
            </a:r>
            <a:r>
              <a:rPr lang="el-GR" dirty="0"/>
              <a:t>	</a:t>
            </a:r>
            <a:endParaRPr lang="el-GR" dirty="0" smtClean="0"/>
          </a:p>
          <a:p>
            <a:endParaRPr lang="el-GR" dirty="0"/>
          </a:p>
          <a:p>
            <a:r>
              <a:rPr lang="el-GR" b="1" dirty="0"/>
              <a:t>δ. </a:t>
            </a:r>
            <a:r>
              <a:rPr lang="el-GR" dirty="0"/>
              <a:t>Ποιο είναι το </a:t>
            </a:r>
            <a:r>
              <a:rPr lang="el-GR" b="1" dirty="0"/>
              <a:t>βήμα</a:t>
            </a:r>
            <a:r>
              <a:rPr lang="el-GR" dirty="0"/>
              <a:t> της </a:t>
            </a:r>
            <a:r>
              <a:rPr lang="el-GR" dirty="0" smtClean="0"/>
              <a:t>επανάληψης;</a:t>
            </a:r>
            <a:r>
              <a:rPr lang="el-GR" b="1" dirty="0" smtClean="0"/>
              <a:t>   </a:t>
            </a:r>
            <a:r>
              <a:rPr lang="el-GR" b="1" dirty="0"/>
              <a:t>					</a:t>
            </a:r>
            <a:endParaRPr lang="el-GR" b="1" dirty="0" smtClean="0"/>
          </a:p>
          <a:p>
            <a:endParaRPr lang="el-GR" dirty="0"/>
          </a:p>
          <a:p>
            <a:r>
              <a:rPr lang="el-GR" b="1" dirty="0"/>
              <a:t>ε. </a:t>
            </a:r>
            <a:r>
              <a:rPr lang="el-GR" dirty="0"/>
              <a:t>Πόσες φορές θα εκτελεστούν οι </a:t>
            </a:r>
            <a:r>
              <a:rPr lang="el-GR" dirty="0" smtClean="0"/>
              <a:t>εντολές του βρόχου;</a:t>
            </a:r>
            <a:r>
              <a:rPr lang="el-GR" dirty="0"/>
              <a:t>	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8690335" y="3429000"/>
            <a:ext cx="1545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/>
              <a:t>Είναι:</a:t>
            </a:r>
            <a:r>
              <a:rPr lang="el-GR" dirty="0"/>
              <a:t>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φορές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7920683" y="3997369"/>
            <a:ext cx="957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/>
              <a:t>Είναι:</a:t>
            </a:r>
            <a:r>
              <a:rPr lang="el-GR" dirty="0"/>
              <a:t>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7920683" y="4536995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b="1" dirty="0">
                <a:solidFill>
                  <a:prstClr val="black"/>
                </a:solidFill>
              </a:rPr>
              <a:t>Είναι:</a:t>
            </a:r>
            <a:r>
              <a:rPr lang="el-GR" dirty="0">
                <a:solidFill>
                  <a:prstClr val="black"/>
                </a:solidFill>
              </a:rPr>
              <a:t> </a:t>
            </a:r>
            <a:r>
              <a:rPr lang="el-GR" b="1" dirty="0">
                <a:solidFill>
                  <a:srgbClr val="A53010">
                    <a:lumMod val="75000"/>
                  </a:srgbClr>
                </a:solidFill>
              </a:rPr>
              <a:t>25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5883894" y="5062376"/>
            <a:ext cx="957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/>
              <a:t>Είναι:</a:t>
            </a:r>
            <a:r>
              <a:rPr lang="el-GR" dirty="0"/>
              <a:t>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el-GR" dirty="0"/>
          </a:p>
        </p:txBody>
      </p:sp>
      <p:sp>
        <p:nvSpPr>
          <p:cNvPr id="9" name="Ορθογώνιο 8"/>
          <p:cNvSpPr/>
          <p:nvPr/>
        </p:nvSpPr>
        <p:spPr>
          <a:xfrm>
            <a:off x="7582051" y="5644991"/>
            <a:ext cx="1226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25 φορές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307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3A7D4A99-E802-41A6-BBFB-389D4EA47220}"/>
              </a:ext>
            </a:extLst>
          </p:cNvPr>
          <p:cNvSpPr/>
          <p:nvPr/>
        </p:nvSpPr>
        <p:spPr>
          <a:xfrm>
            <a:off x="3287629" y="259099"/>
            <a:ext cx="5352405" cy="1220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Να 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αναπτύξετε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αλγόριθμο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ο 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οποίος: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1000"/>
              </a:spcBef>
              <a:buClr>
                <a:schemeClr val="accent1"/>
              </a:buClr>
            </a:pP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διαβάσει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300 αριθμούς </a:t>
            </a:r>
            <a:endParaRPr lang="el-G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1000"/>
              </a:spcBef>
              <a:buClr>
                <a:schemeClr val="accent1"/>
              </a:buClr>
            </a:pP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υπολογίζει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και εμφανίζει το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άθροισμά τους.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xmlns="" id="{BD9EBCF4-4CFD-4C1D-9562-F102F1A97AD1}"/>
              </a:ext>
            </a:extLst>
          </p:cNvPr>
          <p:cNvSpPr/>
          <p:nvPr/>
        </p:nvSpPr>
        <p:spPr>
          <a:xfrm>
            <a:off x="6174067" y="165244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>
                <a:solidFill>
                  <a:srgbClr val="0070C0"/>
                </a:solidFill>
              </a:rPr>
              <a:t>Αλγόριθμος</a:t>
            </a:r>
            <a:r>
              <a:rPr lang="el-GR" dirty="0"/>
              <a:t> Άθροισμα_300 </a:t>
            </a:r>
          </a:p>
          <a:p>
            <a:r>
              <a:rPr lang="el-GR" b="1" dirty="0">
                <a:solidFill>
                  <a:srgbClr val="0070C0"/>
                </a:solidFill>
              </a:rPr>
              <a:t>Διάβασε</a:t>
            </a:r>
            <a:r>
              <a:rPr lang="el-GR" dirty="0"/>
              <a:t> αρ1, αρ2, αρ3, αρ4, ..., αρ300 </a:t>
            </a:r>
          </a:p>
          <a:p>
            <a:r>
              <a:rPr lang="el-GR" dirty="0"/>
              <a:t>Σ ← αρ1 + αρ2 + αρ3 + αρ4 + ... + αρ300 </a:t>
            </a:r>
          </a:p>
          <a:p>
            <a:r>
              <a:rPr lang="el-GR" b="1" dirty="0">
                <a:solidFill>
                  <a:srgbClr val="0070C0"/>
                </a:solidFill>
              </a:rPr>
              <a:t>Εμφάνισε</a:t>
            </a:r>
            <a:r>
              <a:rPr lang="el-GR" dirty="0"/>
              <a:t> Σ </a:t>
            </a:r>
          </a:p>
          <a:p>
            <a:r>
              <a:rPr lang="el-GR" b="1" dirty="0">
                <a:solidFill>
                  <a:srgbClr val="0070C0"/>
                </a:solidFill>
              </a:rPr>
              <a:t>Τέλος</a:t>
            </a:r>
            <a:r>
              <a:rPr lang="el-GR" dirty="0"/>
              <a:t> Άθροισμα_300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2EDE216-7CA8-4659-A557-16E84CEBEC17}"/>
              </a:ext>
            </a:extLst>
          </p:cNvPr>
          <p:cNvSpPr txBox="1"/>
          <p:nvPr/>
        </p:nvSpPr>
        <p:spPr>
          <a:xfrm>
            <a:off x="3345408" y="1690609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1</a:t>
            </a:r>
            <a:r>
              <a:rPr lang="el-GR" b="1" baseline="30000" dirty="0"/>
              <a:t>η</a:t>
            </a:r>
            <a:r>
              <a:rPr lang="el-GR" b="1" dirty="0"/>
              <a:t> Προσέγγιση Λύσης</a:t>
            </a:r>
            <a:r>
              <a:rPr lang="el-GR" dirty="0"/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6BDA194-08D0-4588-BD4C-293FC095DB98}"/>
              </a:ext>
            </a:extLst>
          </p:cNvPr>
          <p:cNvSpPr txBox="1"/>
          <p:nvPr/>
        </p:nvSpPr>
        <p:spPr>
          <a:xfrm>
            <a:off x="193040" y="0"/>
            <a:ext cx="2122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Δραστηριότητα Εμπέδωσης</a:t>
            </a:r>
          </a:p>
        </p:txBody>
      </p:sp>
      <p:sp>
        <p:nvSpPr>
          <p:cNvPr id="26" name="Βέλος: Καμπύλο προς τα δεξιά 25">
            <a:extLst>
              <a:ext uri="{FF2B5EF4-FFF2-40B4-BE49-F238E27FC236}">
                <a16:creationId xmlns:a16="http://schemas.microsoft.com/office/drawing/2014/main" xmlns="" id="{83591E6C-542F-4779-8039-CF788D7F66BF}"/>
              </a:ext>
            </a:extLst>
          </p:cNvPr>
          <p:cNvSpPr/>
          <p:nvPr/>
        </p:nvSpPr>
        <p:spPr>
          <a:xfrm>
            <a:off x="5037406" y="2406904"/>
            <a:ext cx="985520" cy="9814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D83159D-3E3B-4B53-B4C3-5FA18210E3D5}"/>
              </a:ext>
            </a:extLst>
          </p:cNvPr>
          <p:cNvSpPr txBox="1"/>
          <p:nvPr/>
        </p:nvSpPr>
        <p:spPr>
          <a:xfrm>
            <a:off x="6096000" y="3145800"/>
            <a:ext cx="2792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Δύσκολο να γραφεί !!!!!</a:t>
            </a:r>
          </a:p>
        </p:txBody>
      </p:sp>
      <p:sp>
        <p:nvSpPr>
          <p:cNvPr id="42" name="Ορθογώνιο 41">
            <a:extLst>
              <a:ext uri="{FF2B5EF4-FFF2-40B4-BE49-F238E27FC236}">
                <a16:creationId xmlns:a16="http://schemas.microsoft.com/office/drawing/2014/main" xmlns="" id="{5B61AE73-A32E-4A3B-A4BA-7DE419CB4039}"/>
              </a:ext>
            </a:extLst>
          </p:cNvPr>
          <p:cNvSpPr/>
          <p:nvPr/>
        </p:nvSpPr>
        <p:spPr>
          <a:xfrm>
            <a:off x="6017934" y="364160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Για 300 φορές:</a:t>
            </a:r>
          </a:p>
          <a:p>
            <a:r>
              <a:rPr lang="el-GR" dirty="0"/>
              <a:t>	• θα διαβάσω αριθμό </a:t>
            </a:r>
          </a:p>
          <a:p>
            <a:r>
              <a:rPr lang="el-GR" dirty="0"/>
              <a:t>	• θα τον προσθέσω στο άθροισμα </a:t>
            </a:r>
          </a:p>
          <a:p>
            <a:r>
              <a:rPr lang="el-GR" dirty="0"/>
              <a:t>Θα εμφανίσω το άθροισμα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4509241-9DD0-4BBF-A8BE-09CEB7C3C91F}"/>
              </a:ext>
            </a:extLst>
          </p:cNvPr>
          <p:cNvSpPr txBox="1"/>
          <p:nvPr/>
        </p:nvSpPr>
        <p:spPr>
          <a:xfrm>
            <a:off x="3433510" y="3637949"/>
            <a:ext cx="2675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2</a:t>
            </a:r>
            <a:r>
              <a:rPr lang="el-GR" b="1" baseline="30000" dirty="0"/>
              <a:t>η</a:t>
            </a:r>
            <a:r>
              <a:rPr lang="el-GR" b="1" dirty="0"/>
              <a:t> Προσέγγιση Λύσης</a:t>
            </a:r>
            <a:r>
              <a:rPr lang="el-GR" dirty="0"/>
              <a:t>:</a:t>
            </a:r>
          </a:p>
        </p:txBody>
      </p:sp>
      <p:sp>
        <p:nvSpPr>
          <p:cNvPr id="45" name="Ορθογώνιο 44">
            <a:extLst>
              <a:ext uri="{FF2B5EF4-FFF2-40B4-BE49-F238E27FC236}">
                <a16:creationId xmlns:a16="http://schemas.microsoft.com/office/drawing/2014/main" xmlns="" id="{5ABEB3A4-0D58-4A83-8571-7BE9FCBA9724}"/>
              </a:ext>
            </a:extLst>
          </p:cNvPr>
          <p:cNvSpPr/>
          <p:nvPr/>
        </p:nvSpPr>
        <p:spPr>
          <a:xfrm>
            <a:off x="3527750" y="4271943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000" b="1" dirty="0">
                <a:solidFill>
                  <a:srgbClr val="0070C0"/>
                </a:solidFill>
              </a:rPr>
              <a:t>Αλγόριθμος</a:t>
            </a:r>
            <a:r>
              <a:rPr lang="el-GR" sz="2000" dirty="0"/>
              <a:t> AA </a:t>
            </a:r>
          </a:p>
          <a:p>
            <a:endParaRPr lang="el-GR" sz="2000" b="1" dirty="0" smtClean="0">
              <a:solidFill>
                <a:srgbClr val="FF0000"/>
              </a:solidFill>
            </a:endParaRPr>
          </a:p>
          <a:p>
            <a:endParaRPr lang="el-GR" sz="2000" b="1" dirty="0" smtClean="0">
              <a:solidFill>
                <a:srgbClr val="0070C0"/>
              </a:solidFill>
            </a:endParaRPr>
          </a:p>
          <a:p>
            <a:endParaRPr lang="el-GR" sz="2000" b="1" dirty="0">
              <a:solidFill>
                <a:srgbClr val="0070C0"/>
              </a:solidFill>
            </a:endParaRPr>
          </a:p>
          <a:p>
            <a:endParaRPr lang="el-GR" sz="2000" b="1" dirty="0" smtClean="0">
              <a:solidFill>
                <a:srgbClr val="0070C0"/>
              </a:solidFill>
            </a:endParaRPr>
          </a:p>
          <a:p>
            <a:endParaRPr lang="el-GR" sz="2000" b="1" dirty="0">
              <a:solidFill>
                <a:srgbClr val="0070C0"/>
              </a:solidFill>
            </a:endParaRPr>
          </a:p>
          <a:p>
            <a:endParaRPr lang="el-GR" sz="2000" b="1" dirty="0" smtClean="0">
              <a:solidFill>
                <a:srgbClr val="0070C0"/>
              </a:solidFill>
            </a:endParaRPr>
          </a:p>
          <a:p>
            <a:r>
              <a:rPr lang="el-GR" sz="2000" b="1" dirty="0" smtClean="0">
                <a:solidFill>
                  <a:srgbClr val="0070C0"/>
                </a:solidFill>
              </a:rPr>
              <a:t>Τέλος</a:t>
            </a:r>
            <a:r>
              <a:rPr lang="el-GR" sz="2000" dirty="0" smtClean="0"/>
              <a:t> </a:t>
            </a:r>
            <a:r>
              <a:rPr lang="el-GR" sz="2000" dirty="0"/>
              <a:t>AA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3549266" y="4592723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Σ ← 0 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3499836" y="491588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Για</a:t>
            </a:r>
            <a:r>
              <a:rPr lang="el-GR" dirty="0"/>
              <a:t> i </a:t>
            </a:r>
            <a:r>
              <a:rPr lang="el-GR" b="1" dirty="0">
                <a:solidFill>
                  <a:srgbClr val="FF0000"/>
                </a:solidFill>
              </a:rPr>
              <a:t>από</a:t>
            </a:r>
            <a:r>
              <a:rPr lang="el-GR" dirty="0"/>
              <a:t> 1 </a:t>
            </a:r>
            <a:r>
              <a:rPr lang="el-GR" b="1" dirty="0">
                <a:solidFill>
                  <a:srgbClr val="FF0000"/>
                </a:solidFill>
              </a:rPr>
              <a:t>μέχρι</a:t>
            </a:r>
            <a:r>
              <a:rPr lang="el-GR" dirty="0"/>
              <a:t> 300 </a:t>
            </a:r>
          </a:p>
          <a:p>
            <a:r>
              <a:rPr lang="el-GR" b="1" dirty="0">
                <a:solidFill>
                  <a:srgbClr val="0070C0"/>
                </a:solidFill>
              </a:rPr>
              <a:t>	Διάβασε</a:t>
            </a:r>
            <a:r>
              <a:rPr lang="el-GR" dirty="0"/>
              <a:t> A </a:t>
            </a:r>
          </a:p>
          <a:p>
            <a:r>
              <a:rPr lang="el-GR" dirty="0"/>
              <a:t>	Σ ← Σ + A </a:t>
            </a:r>
          </a:p>
          <a:p>
            <a:r>
              <a:rPr lang="el-GR" b="1" dirty="0" err="1">
                <a:solidFill>
                  <a:srgbClr val="FF0000"/>
                </a:solidFill>
              </a:rPr>
              <a:t>Τέλος_επανάληψης</a:t>
            </a:r>
            <a:r>
              <a:rPr lang="el-GR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3535045" y="6051669"/>
            <a:ext cx="2948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0070C0"/>
                </a:solidFill>
              </a:rPr>
              <a:t>Εμφάνισε</a:t>
            </a:r>
            <a:r>
              <a:rPr lang="el-GR" dirty="0"/>
              <a:t> "Άθροισμα:", Σ </a:t>
            </a:r>
          </a:p>
        </p:txBody>
      </p:sp>
    </p:spTree>
    <p:extLst>
      <p:ext uri="{BB962C8B-B14F-4D97-AF65-F5344CB8AC3E}">
        <p14:creationId xmlns:p14="http://schemas.microsoft.com/office/powerpoint/2010/main" val="138304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26" grpId="0" animBg="1"/>
      <p:bldP spid="40" grpId="0"/>
      <p:bldP spid="42" grpId="0"/>
      <p:bldP spid="44" grpId="0"/>
      <p:bldP spid="45" grpId="0"/>
      <p:bldP spid="2" grpId="0"/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xmlns="" id="{20CAE628-7DEA-42F8-98F0-6D87F674D75A}"/>
              </a:ext>
            </a:extLst>
          </p:cNvPr>
          <p:cNvSpPr/>
          <p:nvPr/>
        </p:nvSpPr>
        <p:spPr>
          <a:xfrm>
            <a:off x="149986" y="73413"/>
            <a:ext cx="4543933" cy="9425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Σχολι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ασμός αλγορίθμου </a:t>
            </a:r>
            <a:r>
              <a:rPr lang="el-G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Δ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ρα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στηριότητ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ας Εμπέδωσης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xmlns="" id="{2C33ABE3-72D2-4CC3-9A23-A5CBA0A6DC30}"/>
              </a:ext>
            </a:extLst>
          </p:cNvPr>
          <p:cNvSpPr/>
          <p:nvPr/>
        </p:nvSpPr>
        <p:spPr>
          <a:xfrm>
            <a:off x="2800589" y="1284382"/>
            <a:ext cx="7769902" cy="4504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Η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εντολή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εκχώρησης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 ← Σ + Α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δεν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είν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αι εξίσωση και καλύτερα να διαβάζεται ως «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η νέα τιμή της μεταβλητής Σ είναι η παλιά συν Α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». 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Συχνά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η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μετ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αβλητή Σ αποκαλείται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αθροιστής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γιατί της εκχωρείται το τρέχον και τελικό άθροισμα των αριθμών. 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Απα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ιτείτ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αι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ο μηδενισμός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της μεταβλητής Σ </a:t>
            </a: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πριν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από την έναρξη της επαναληπτικής διαδικασίας.</a:t>
            </a:r>
          </a:p>
        </p:txBody>
      </p:sp>
    </p:spTree>
    <p:extLst>
      <p:ext uri="{BB962C8B-B14F-4D97-AF65-F5344CB8AC3E}">
        <p14:creationId xmlns:p14="http://schemas.microsoft.com/office/powerpoint/2010/main" val="344154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59C671B-1B22-4141-A9C0-2E7941FDA7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7B2F5A4B-FA0F-4625-82F7-1D3F11281B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9ACB0BAE-722F-4C91-8C2A-44EF768E83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C3AC4D9F-59AC-421A-9FF3-C936CEC439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xmlns="" id="{797BCE03-677D-4D65-A4D1-1FD721DD5D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xmlns="" id="{D007E5D0-0B4E-4094-988C-9917146C2D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xmlns="" id="{024DB804-C06B-4A0A-AC43-6BCCB7D760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xmlns="" id="{B51DC17A-305E-486E-A527-5E8068E9EF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xmlns="" id="{B6CCA716-6D46-4523-BF96-FF1B0C5464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xmlns="" id="{E632B09A-D30C-4268-B28B-ACD6127630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xmlns="" id="{5FC839A4-228B-4EC0-8AF4-D8E38ECE67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xmlns="" id="{A8FFB1A1-5BB5-4551-87CD-F3365E6FE9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xmlns="" id="{D05AF173-8E70-41FA-9254-DF9AC3DDA2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1D56A4CE-A3F4-4CFF-9A65-C029AC17B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xmlns="" id="{DF669161-0B30-4C76-96BF-962027487D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xmlns="" id="{A5232353-CF7C-44DD-8BEE-1C8FF54CDD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xmlns="" id="{AEA6CAE2-8741-4E88-A632-69C2B2EC58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xmlns="" id="{014AC37D-4388-4AE6-9D4D-CCD99A608C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xmlns="" id="{7FE084B0-333E-4F7C-83F1-F7D132527D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xmlns="" id="{FDCFCB98-2E3A-4227-823C-80489BB284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xmlns="" id="{252F94DE-A6A3-4463-BE05-34281F1C87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xmlns="" id="{16EA21FA-886F-43CF-9D44-C1342F3055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xmlns="" id="{88C821A5-BCF7-47FE-894F-0ADC5FDB28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xmlns="" id="{F8337ECE-206A-472E-AFC4-0F230C91E8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xmlns="" id="{90BB2EC4-D043-4B43-87E7-723A787EE8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xmlns="" id="{04013015-AF71-47BC-BE4D-ED9EFA24FF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71B30B18-D920-4E3E-B931-1F310244C1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xmlns="" id="{C70EF50A-66E6-460A-8AF9-47A10D0D99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xmlns="" id="{34699877-13E3-4FC1-B91B-2A8A8FA76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BC4CB122-E2DC-4CA5-8B6F-B49249C78D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267478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7AB22E03-3087-4988-9DB5-572918FB95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589212" y="313809"/>
            <a:ext cx="9281055" cy="622245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5">
            <a:extLst>
              <a:ext uri="{FF2B5EF4-FFF2-40B4-BE49-F238E27FC236}">
                <a16:creationId xmlns:a16="http://schemas.microsoft.com/office/drawing/2014/main" xmlns="" id="{4B2A5927-4A36-47DC-BF12-54A96B456D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823682"/>
            <a:ext cx="3536576" cy="857047"/>
          </a:xfrm>
          <a:prstGeom prst="rightArrow">
            <a:avLst>
              <a:gd name="adj1" fmla="val 100000"/>
              <a:gd name="adj2" fmla="val 44189"/>
            </a:avLst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656FD80E-71E1-467B-91AC-A1BE5FD81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094" y="1266787"/>
            <a:ext cx="7594802" cy="41771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F01F57-685B-41F3-B91C-56DF4B90D617}"/>
              </a:ext>
            </a:extLst>
          </p:cNvPr>
          <p:cNvSpPr txBox="1"/>
          <p:nvPr/>
        </p:nvSpPr>
        <p:spPr>
          <a:xfrm>
            <a:off x="315946" y="1059506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>
                    <a:lumMod val="95000"/>
                  </a:schemeClr>
                </a:solidFill>
              </a:rPr>
              <a:t>Μελέτη περίπτωσης</a:t>
            </a:r>
          </a:p>
        </p:txBody>
      </p:sp>
    </p:spTree>
    <p:extLst>
      <p:ext uri="{BB962C8B-B14F-4D97-AF65-F5344CB8AC3E}">
        <p14:creationId xmlns:p14="http://schemas.microsoft.com/office/powerpoint/2010/main" val="247706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9116180-8CEA-4FAC-A51D-C3AE89322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60" y="77435"/>
            <a:ext cx="8911687" cy="753838"/>
          </a:xfrm>
        </p:spPr>
        <p:txBody>
          <a:bodyPr>
            <a:normAutofit fontScale="90000"/>
          </a:bodyPr>
          <a:lstStyle/>
          <a:p>
            <a:r>
              <a:rPr lang="el-GR" dirty="0"/>
              <a:t>Δραστηριότητα </a:t>
            </a:r>
            <a:r>
              <a:rPr lang="el-GR" b="1" dirty="0"/>
              <a:t>3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0D6A52A4-4E19-4BB3-B75F-EF177F299FEB}"/>
              </a:ext>
            </a:extLst>
          </p:cNvPr>
          <p:cNvSpPr/>
          <p:nvPr/>
        </p:nvSpPr>
        <p:spPr>
          <a:xfrm>
            <a:off x="3941342" y="359288"/>
            <a:ext cx="769324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/>
          </a:p>
          <a:p>
            <a:r>
              <a:rPr lang="el-GR" sz="2000" dirty="0"/>
              <a:t>Δίνεται η εντολή επανάληψης:</a:t>
            </a:r>
          </a:p>
          <a:p>
            <a:endParaRPr lang="el-GR" sz="2000" dirty="0"/>
          </a:p>
          <a:p>
            <a:r>
              <a:rPr lang="el-GR" sz="2000" b="1" dirty="0">
                <a:solidFill>
                  <a:srgbClr val="FF0000"/>
                </a:solidFill>
              </a:rPr>
              <a:t>Για</a:t>
            </a:r>
            <a:r>
              <a:rPr lang="el-GR" sz="2000" dirty="0"/>
              <a:t> Χ </a:t>
            </a:r>
            <a:r>
              <a:rPr lang="el-GR" sz="2000" b="1" dirty="0">
                <a:solidFill>
                  <a:srgbClr val="FF0000"/>
                </a:solidFill>
              </a:rPr>
              <a:t>από</a:t>
            </a:r>
            <a:r>
              <a:rPr lang="el-GR" sz="2000" dirty="0"/>
              <a:t> Α </a:t>
            </a:r>
            <a:r>
              <a:rPr lang="el-GR" sz="2000" b="1" dirty="0">
                <a:solidFill>
                  <a:srgbClr val="FF0000"/>
                </a:solidFill>
              </a:rPr>
              <a:t>μέχρι</a:t>
            </a:r>
            <a:r>
              <a:rPr lang="el-GR" sz="2000" dirty="0">
                <a:solidFill>
                  <a:srgbClr val="FF0000"/>
                </a:solidFill>
              </a:rPr>
              <a:t> </a:t>
            </a:r>
            <a:r>
              <a:rPr lang="el-GR" sz="2000" dirty="0"/>
              <a:t>Β </a:t>
            </a:r>
            <a:r>
              <a:rPr lang="el-GR" sz="2000" b="1" dirty="0" err="1">
                <a:solidFill>
                  <a:srgbClr val="FF0000"/>
                </a:solidFill>
              </a:rPr>
              <a:t>με_βήμα</a:t>
            </a:r>
            <a:r>
              <a:rPr lang="el-GR" sz="2000" dirty="0">
                <a:solidFill>
                  <a:srgbClr val="FF0000"/>
                </a:solidFill>
              </a:rPr>
              <a:t> </a:t>
            </a:r>
            <a:r>
              <a:rPr lang="el-GR" sz="2000" dirty="0"/>
              <a:t>Γ</a:t>
            </a:r>
          </a:p>
          <a:p>
            <a:r>
              <a:rPr lang="el-GR" sz="2000" b="1" dirty="0">
                <a:solidFill>
                  <a:srgbClr val="0070C0"/>
                </a:solidFill>
              </a:rPr>
              <a:t>	Εμφάνισε</a:t>
            </a:r>
            <a:r>
              <a:rPr lang="el-GR" sz="2000" dirty="0"/>
              <a:t> Χ</a:t>
            </a:r>
          </a:p>
          <a:p>
            <a:r>
              <a:rPr lang="el-GR" sz="2000" b="1" dirty="0" err="1">
                <a:solidFill>
                  <a:srgbClr val="FF0000"/>
                </a:solidFill>
              </a:rPr>
              <a:t>Τέλος_επανάληψης</a:t>
            </a:r>
            <a:endParaRPr lang="el-GR" sz="2000" b="1" dirty="0">
              <a:solidFill>
                <a:srgbClr val="FF0000"/>
              </a:solidFill>
            </a:endParaRPr>
          </a:p>
          <a:p>
            <a:endParaRPr lang="el-GR" sz="2000" dirty="0"/>
          </a:p>
          <a:p>
            <a:r>
              <a:rPr lang="el-GR" sz="2000" dirty="0"/>
              <a:t>Να γράψετε στο τετράδιο σας τους αριθμούς (Χ) που</a:t>
            </a:r>
          </a:p>
          <a:p>
            <a:r>
              <a:rPr lang="el-GR" sz="2000" b="1" dirty="0"/>
              <a:t>εμφανίζονται</a:t>
            </a:r>
            <a:r>
              <a:rPr lang="el-GR" sz="2000" dirty="0"/>
              <a:t> κατά την εκτέλεση της παραπάνω εντολής όταν:</a:t>
            </a:r>
          </a:p>
          <a:p>
            <a:pPr lvl="1"/>
            <a:endParaRPr lang="el-GR" sz="2000" dirty="0"/>
          </a:p>
          <a:p>
            <a:pPr lvl="1">
              <a:spcAft>
                <a:spcPts val="1200"/>
              </a:spcAft>
            </a:pPr>
            <a:r>
              <a:rPr lang="el-GR" sz="2000" b="1" dirty="0"/>
              <a:t>1. </a:t>
            </a:r>
            <a:r>
              <a:rPr lang="el-GR" sz="2000" dirty="0"/>
              <a:t>Α = 2, Β = 5, Γ = 1</a:t>
            </a:r>
          </a:p>
          <a:p>
            <a:pPr lvl="1">
              <a:spcAft>
                <a:spcPts val="1200"/>
              </a:spcAft>
            </a:pPr>
            <a:r>
              <a:rPr lang="el-GR" sz="2000" b="1" dirty="0"/>
              <a:t>2. </a:t>
            </a:r>
            <a:r>
              <a:rPr lang="el-GR" sz="2000" dirty="0"/>
              <a:t>Α = 2, Β = 2, Γ = 3</a:t>
            </a:r>
          </a:p>
          <a:p>
            <a:pPr lvl="1">
              <a:spcAft>
                <a:spcPts val="1200"/>
              </a:spcAft>
            </a:pPr>
            <a:r>
              <a:rPr lang="el-GR" sz="2000" b="1" dirty="0"/>
              <a:t>3. </a:t>
            </a:r>
            <a:r>
              <a:rPr lang="el-GR" sz="2000" dirty="0"/>
              <a:t>Α = 2, Β = 6, Γ = 3</a:t>
            </a:r>
          </a:p>
          <a:p>
            <a:pPr lvl="1">
              <a:spcAft>
                <a:spcPts val="1200"/>
              </a:spcAft>
            </a:pPr>
            <a:r>
              <a:rPr lang="el-GR" sz="2000" b="1" dirty="0"/>
              <a:t>4</a:t>
            </a:r>
            <a:r>
              <a:rPr lang="el-GR" sz="2000" dirty="0"/>
              <a:t>. Α = 2, Β = 1, Γ = 3</a:t>
            </a:r>
          </a:p>
          <a:p>
            <a:pPr lvl="1">
              <a:spcAft>
                <a:spcPts val="1200"/>
              </a:spcAft>
            </a:pPr>
            <a:r>
              <a:rPr lang="el-GR" sz="2000" b="1" dirty="0"/>
              <a:t>5</a:t>
            </a:r>
            <a:r>
              <a:rPr lang="el-GR" sz="2000" dirty="0"/>
              <a:t>. Α = 5, Β = 2, Γ = -1</a:t>
            </a:r>
          </a:p>
          <a:p>
            <a:endParaRPr lang="el-GR" sz="2000" dirty="0"/>
          </a:p>
          <a:p>
            <a:r>
              <a:rPr lang="el-GR" sz="2000" dirty="0"/>
              <a:t>Σε κάθε περίπτωση να γράψετε </a:t>
            </a:r>
            <a:r>
              <a:rPr lang="el-GR" sz="2000" b="1" u="sng" dirty="0"/>
              <a:t>πόσες φορές</a:t>
            </a:r>
            <a:r>
              <a:rPr lang="el-GR" sz="2000" u="sng" dirty="0"/>
              <a:t> </a:t>
            </a:r>
            <a:r>
              <a:rPr lang="el-GR" sz="2000" dirty="0"/>
              <a:t>εκτελέστηκε η</a:t>
            </a:r>
          </a:p>
          <a:p>
            <a:r>
              <a:rPr lang="el-GR" sz="2000" dirty="0"/>
              <a:t>εντολή Εμφάνισε Χ.</a:t>
            </a:r>
          </a:p>
        </p:txBody>
      </p:sp>
    </p:spTree>
    <p:extLst>
      <p:ext uri="{BB962C8B-B14F-4D97-AF65-F5344CB8AC3E}">
        <p14:creationId xmlns:p14="http://schemas.microsoft.com/office/powerpoint/2010/main" val="158647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96CC1FD-C625-4E0F-ADD2-170B3408D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62" y="114275"/>
            <a:ext cx="8911687" cy="1280890"/>
          </a:xfrm>
        </p:spPr>
        <p:txBody>
          <a:bodyPr/>
          <a:lstStyle/>
          <a:p>
            <a:r>
              <a:rPr lang="el-GR" dirty="0"/>
              <a:t>Δραστηριότητα </a:t>
            </a:r>
            <a:r>
              <a:rPr lang="el-GR" b="1" dirty="0"/>
              <a:t>3</a:t>
            </a:r>
            <a:r>
              <a:rPr lang="el-GR" dirty="0"/>
              <a:t>, Περίπτωση </a:t>
            </a:r>
            <a:r>
              <a:rPr lang="el-GR" b="1" dirty="0"/>
              <a:t>1η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5B3814F1-E702-42F0-BCF5-FF6331F79E3B}"/>
              </a:ext>
            </a:extLst>
          </p:cNvPr>
          <p:cNvSpPr/>
          <p:nvPr/>
        </p:nvSpPr>
        <p:spPr>
          <a:xfrm>
            <a:off x="2631440" y="754720"/>
            <a:ext cx="6918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/>
          </a:p>
          <a:p>
            <a:r>
              <a:rPr lang="el-GR" dirty="0"/>
              <a:t>Δίνεται η εντολή επανάληψης με </a:t>
            </a:r>
            <a:r>
              <a:rPr lang="el-GR" b="1" dirty="0"/>
              <a:t>Α = 2, Β = 5, Γ = 1. </a:t>
            </a:r>
          </a:p>
          <a:p>
            <a:endParaRPr lang="el-GR" dirty="0"/>
          </a:p>
          <a:p>
            <a:r>
              <a:rPr lang="el-GR" dirty="0"/>
              <a:t>Να γράψετε τους αριθμούς που εμφανίζονται κατά την εκτέλεση της παραπάνω εντολής και να γράψετε πόσες φορές εκτελείται η εντολή Εμφάνισε Χ</a:t>
            </a:r>
          </a:p>
          <a:p>
            <a:endParaRPr lang="el-GR" dirty="0"/>
          </a:p>
          <a:p>
            <a:r>
              <a:rPr lang="el-GR" b="1" dirty="0">
                <a:solidFill>
                  <a:srgbClr val="FF0000"/>
                </a:solidFill>
              </a:rPr>
              <a:t>Για</a:t>
            </a:r>
            <a:r>
              <a:rPr lang="el-GR" dirty="0"/>
              <a:t> Χ </a:t>
            </a:r>
            <a:r>
              <a:rPr lang="el-GR" b="1" dirty="0">
                <a:solidFill>
                  <a:srgbClr val="FF0000"/>
                </a:solidFill>
              </a:rPr>
              <a:t>από</a:t>
            </a:r>
            <a:r>
              <a:rPr lang="el-GR" dirty="0"/>
              <a:t> Α </a:t>
            </a:r>
            <a:r>
              <a:rPr lang="el-GR" b="1" dirty="0">
                <a:solidFill>
                  <a:srgbClr val="FF0000"/>
                </a:solidFill>
              </a:rPr>
              <a:t>μέχρι</a:t>
            </a:r>
            <a:r>
              <a:rPr lang="el-GR" dirty="0"/>
              <a:t> Β </a:t>
            </a:r>
            <a:r>
              <a:rPr lang="el-GR" b="1" dirty="0" err="1">
                <a:solidFill>
                  <a:srgbClr val="FF0000"/>
                </a:solidFill>
              </a:rPr>
              <a:t>με_βήμα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l-GR" dirty="0"/>
              <a:t>Γ</a:t>
            </a:r>
          </a:p>
          <a:p>
            <a:r>
              <a:rPr lang="el-GR" dirty="0"/>
              <a:t>	Εμφάνισε Χ</a:t>
            </a:r>
          </a:p>
          <a:p>
            <a:r>
              <a:rPr lang="el-GR" b="1" dirty="0" err="1">
                <a:solidFill>
                  <a:srgbClr val="FF0000"/>
                </a:solidFill>
              </a:rPr>
              <a:t>Τέλος_επανάληψης</a:t>
            </a:r>
            <a:endParaRPr lang="el-GR" b="1" dirty="0">
              <a:solidFill>
                <a:srgbClr val="FF0000"/>
              </a:solidFill>
            </a:endParaRP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8F0B8ED7-5F05-4B56-BDB0-80226D19D23B}"/>
              </a:ext>
            </a:extLst>
          </p:cNvPr>
          <p:cNvSpPr/>
          <p:nvPr/>
        </p:nvSpPr>
        <p:spPr>
          <a:xfrm>
            <a:off x="7721600" y="2878379"/>
            <a:ext cx="367792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l-GR" sz="2000" b="1" dirty="0"/>
              <a:t>X 	Συνθήκη 		Έξοδος</a:t>
            </a:r>
          </a:p>
          <a:p>
            <a:pPr>
              <a:spcAft>
                <a:spcPts val="1200"/>
              </a:spcAft>
            </a:pPr>
            <a:r>
              <a:rPr lang="el-GR" sz="2000" dirty="0"/>
              <a:t>2 	2 ≤ 5 Αληθής 		2</a:t>
            </a:r>
          </a:p>
          <a:p>
            <a:pPr>
              <a:spcAft>
                <a:spcPts val="1200"/>
              </a:spcAft>
            </a:pPr>
            <a:r>
              <a:rPr lang="el-GR" sz="2000" dirty="0"/>
              <a:t>3 	3 ≤ 5 Αληθής 		3</a:t>
            </a:r>
          </a:p>
          <a:p>
            <a:pPr>
              <a:spcAft>
                <a:spcPts val="1200"/>
              </a:spcAft>
            </a:pPr>
            <a:r>
              <a:rPr lang="el-GR" sz="2000" dirty="0"/>
              <a:t>4 	4 ≤ 5 Αληθής 		4</a:t>
            </a:r>
          </a:p>
          <a:p>
            <a:pPr>
              <a:spcAft>
                <a:spcPts val="1200"/>
              </a:spcAft>
            </a:pPr>
            <a:r>
              <a:rPr lang="el-GR" sz="2000" dirty="0"/>
              <a:t>5 	5 ≤ 5 Αληθής 		5</a:t>
            </a:r>
          </a:p>
          <a:p>
            <a:pPr>
              <a:spcAft>
                <a:spcPts val="1200"/>
              </a:spcAft>
            </a:pPr>
            <a:r>
              <a:rPr lang="el-GR" sz="2000" dirty="0"/>
              <a:t>6 	6 ≤ 5 </a:t>
            </a:r>
            <a:r>
              <a:rPr lang="el-GR" sz="2000" dirty="0">
                <a:solidFill>
                  <a:srgbClr val="FF0000"/>
                </a:solidFill>
              </a:rPr>
              <a:t>Ψευδής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xmlns="" id="{C6B7DE6D-A739-42A6-A4C1-5D4F3C42B295}"/>
              </a:ext>
            </a:extLst>
          </p:cNvPr>
          <p:cNvSpPr/>
          <p:nvPr/>
        </p:nvSpPr>
        <p:spPr>
          <a:xfrm>
            <a:off x="2166455" y="4171040"/>
            <a:ext cx="4460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Η εντολή Εμφάνισε Χ εκτελείται</a:t>
            </a:r>
          </a:p>
          <a:p>
            <a:pPr algn="ctr"/>
            <a:r>
              <a:rPr lang="el-G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/>
            <a:r>
              <a:rPr lang="el-GR" b="1" u="sng" dirty="0">
                <a:solidFill>
                  <a:srgbClr val="FF0000"/>
                </a:solidFill>
              </a:rPr>
              <a:t>4 φορές</a:t>
            </a:r>
          </a:p>
        </p:txBody>
      </p:sp>
    </p:spTree>
    <p:extLst>
      <p:ext uri="{BB962C8B-B14F-4D97-AF65-F5344CB8AC3E}">
        <p14:creationId xmlns:p14="http://schemas.microsoft.com/office/powerpoint/2010/main" val="3009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96CC1FD-C625-4E0F-ADD2-170B3408D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36" y="71458"/>
            <a:ext cx="8911687" cy="831067"/>
          </a:xfrm>
        </p:spPr>
        <p:txBody>
          <a:bodyPr>
            <a:normAutofit fontScale="90000"/>
          </a:bodyPr>
          <a:lstStyle/>
          <a:p>
            <a:r>
              <a:rPr lang="el-GR" dirty="0"/>
              <a:t>Δραστηριότητα </a:t>
            </a:r>
            <a:r>
              <a:rPr lang="el-GR" b="1" dirty="0"/>
              <a:t>3</a:t>
            </a:r>
            <a:r>
              <a:rPr lang="el-GR" dirty="0"/>
              <a:t>, Περίπτωση </a:t>
            </a:r>
            <a:r>
              <a:rPr lang="el-GR" b="1" dirty="0"/>
              <a:t>2η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5B3814F1-E702-42F0-BCF5-FF6331F79E3B}"/>
              </a:ext>
            </a:extLst>
          </p:cNvPr>
          <p:cNvSpPr/>
          <p:nvPr/>
        </p:nvSpPr>
        <p:spPr>
          <a:xfrm>
            <a:off x="2636520" y="798268"/>
            <a:ext cx="691896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/>
          </a:p>
          <a:p>
            <a:r>
              <a:rPr lang="el-GR" dirty="0"/>
              <a:t>Δίνεται η εντολή επανάληψης με </a:t>
            </a:r>
            <a:r>
              <a:rPr lang="el-GR" b="1" dirty="0"/>
              <a:t>Α = 2, Β = 2, Γ = 3.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Να γράψετε τους αριθμούς που εμφανίζονται κατά την εκτέλεση της παραπάνω εντολής και να γράψετε πόσες φορές εκτελείται η εντολή Εμφάνισε Χ</a:t>
            </a:r>
          </a:p>
          <a:p>
            <a:endParaRPr lang="el-GR" dirty="0"/>
          </a:p>
          <a:p>
            <a:r>
              <a:rPr lang="el-GR" b="1" dirty="0">
                <a:solidFill>
                  <a:srgbClr val="FF0000"/>
                </a:solidFill>
              </a:rPr>
              <a:t>Για</a:t>
            </a:r>
            <a:r>
              <a:rPr lang="el-GR" dirty="0"/>
              <a:t> Χ </a:t>
            </a:r>
            <a:r>
              <a:rPr lang="el-GR" b="1" dirty="0">
                <a:solidFill>
                  <a:srgbClr val="FF0000"/>
                </a:solidFill>
              </a:rPr>
              <a:t>από</a:t>
            </a:r>
            <a:r>
              <a:rPr lang="el-GR" dirty="0"/>
              <a:t> Α </a:t>
            </a:r>
            <a:r>
              <a:rPr lang="el-GR" b="1" dirty="0">
                <a:solidFill>
                  <a:srgbClr val="FF0000"/>
                </a:solidFill>
              </a:rPr>
              <a:t>μέχρι</a:t>
            </a:r>
            <a:r>
              <a:rPr lang="el-GR" dirty="0"/>
              <a:t> Β </a:t>
            </a:r>
            <a:r>
              <a:rPr lang="el-GR" b="1" dirty="0" err="1">
                <a:solidFill>
                  <a:srgbClr val="FF0000"/>
                </a:solidFill>
              </a:rPr>
              <a:t>με_βήμα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l-GR" dirty="0"/>
              <a:t>Γ</a:t>
            </a:r>
          </a:p>
          <a:p>
            <a:r>
              <a:rPr lang="el-GR" dirty="0"/>
              <a:t>	Εμφάνισε Χ</a:t>
            </a:r>
          </a:p>
          <a:p>
            <a:r>
              <a:rPr lang="el-GR" b="1" dirty="0" err="1">
                <a:solidFill>
                  <a:srgbClr val="FF0000"/>
                </a:solidFill>
              </a:rPr>
              <a:t>Τέλος_επανάληψης</a:t>
            </a:r>
            <a:endParaRPr lang="el-GR" b="1" dirty="0">
              <a:solidFill>
                <a:srgbClr val="FF0000"/>
              </a:solidFill>
            </a:endParaRP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8F0B8ED7-5F05-4B56-BDB0-80226D19D23B}"/>
              </a:ext>
            </a:extLst>
          </p:cNvPr>
          <p:cNvSpPr/>
          <p:nvPr/>
        </p:nvSpPr>
        <p:spPr>
          <a:xfrm>
            <a:off x="7628313" y="3183536"/>
            <a:ext cx="36779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l-GR" sz="2000" b="1" dirty="0"/>
              <a:t>X 	Συνθήκη 		Έξοδος</a:t>
            </a:r>
          </a:p>
          <a:p>
            <a:pPr marL="342900" indent="-342900">
              <a:spcAft>
                <a:spcPts val="1200"/>
              </a:spcAft>
              <a:buAutoNum type="arabicPlain" startAt="2"/>
            </a:pPr>
            <a:r>
              <a:rPr lang="el-GR" sz="2000" dirty="0"/>
              <a:t>2 ≤ 2 Αληθής 		2</a:t>
            </a:r>
          </a:p>
          <a:p>
            <a:pPr>
              <a:spcAft>
                <a:spcPts val="1200"/>
              </a:spcAft>
            </a:pPr>
            <a:r>
              <a:rPr lang="el-GR" sz="2000" dirty="0"/>
              <a:t>5   5 ≤ 2 </a:t>
            </a:r>
            <a:r>
              <a:rPr lang="el-GR" sz="2000" dirty="0">
                <a:solidFill>
                  <a:srgbClr val="FF0000"/>
                </a:solidFill>
              </a:rPr>
              <a:t>Ψευδής</a:t>
            </a:r>
          </a:p>
          <a:p>
            <a:pPr>
              <a:spcAft>
                <a:spcPts val="1200"/>
              </a:spcAft>
            </a:pPr>
            <a:endParaRPr lang="el-GR" sz="2000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xmlns="" id="{C6B7DE6D-A739-42A6-A4C1-5D4F3C42B295}"/>
              </a:ext>
            </a:extLst>
          </p:cNvPr>
          <p:cNvSpPr/>
          <p:nvPr/>
        </p:nvSpPr>
        <p:spPr>
          <a:xfrm>
            <a:off x="2250441" y="4522364"/>
            <a:ext cx="4460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Η εντολή Εμφάνισε Χ εκτελείται</a:t>
            </a:r>
          </a:p>
          <a:p>
            <a:pPr algn="ctr"/>
            <a:r>
              <a:rPr lang="el-GR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l-GR" b="1" u="sng" dirty="0">
                <a:solidFill>
                  <a:srgbClr val="FF0000"/>
                </a:solidFill>
              </a:rPr>
              <a:t>1 φορά</a:t>
            </a:r>
          </a:p>
        </p:txBody>
      </p:sp>
    </p:spTree>
    <p:extLst>
      <p:ext uri="{BB962C8B-B14F-4D97-AF65-F5344CB8AC3E}">
        <p14:creationId xmlns:p14="http://schemas.microsoft.com/office/powerpoint/2010/main" val="180697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96CC1FD-C625-4E0F-ADD2-170B3408D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60" y="35837"/>
            <a:ext cx="8911687" cy="617324"/>
          </a:xfrm>
        </p:spPr>
        <p:txBody>
          <a:bodyPr>
            <a:normAutofit fontScale="90000"/>
          </a:bodyPr>
          <a:lstStyle/>
          <a:p>
            <a:r>
              <a:rPr lang="el-GR" dirty="0"/>
              <a:t>Δραστηριότητα </a:t>
            </a:r>
            <a:r>
              <a:rPr lang="el-GR" b="1" dirty="0"/>
              <a:t>3</a:t>
            </a:r>
            <a:r>
              <a:rPr lang="el-GR" dirty="0"/>
              <a:t>, Περίπτωση </a:t>
            </a:r>
            <a:r>
              <a:rPr lang="el-GR" b="1" dirty="0"/>
              <a:t>3η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5B3814F1-E702-42F0-BCF5-FF6331F79E3B}"/>
              </a:ext>
            </a:extLst>
          </p:cNvPr>
          <p:cNvSpPr/>
          <p:nvPr/>
        </p:nvSpPr>
        <p:spPr>
          <a:xfrm>
            <a:off x="2349085" y="921680"/>
            <a:ext cx="720131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l-GR" dirty="0"/>
              <a:t>Δίνεται η εντολή επανάληψης με </a:t>
            </a:r>
            <a:r>
              <a:rPr lang="el-GR" sz="2000" b="1" dirty="0"/>
              <a:t>Α = 2, Β = 6, Γ = 3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Να γράψετε τους αριθμούς που εμφανίζονται κατά την εκτέλεση της παραπάνω εντολής και να γράψετε πόσες φορές εκτελείται η εντολή Εμφάνισε Χ</a:t>
            </a:r>
          </a:p>
          <a:p>
            <a:endParaRPr lang="el-GR" dirty="0"/>
          </a:p>
          <a:p>
            <a:r>
              <a:rPr lang="el-GR" b="1" dirty="0">
                <a:solidFill>
                  <a:srgbClr val="FF0000"/>
                </a:solidFill>
              </a:rPr>
              <a:t>Για</a:t>
            </a:r>
            <a:r>
              <a:rPr lang="el-GR" dirty="0"/>
              <a:t> Χ </a:t>
            </a:r>
            <a:r>
              <a:rPr lang="el-GR" b="1" dirty="0">
                <a:solidFill>
                  <a:srgbClr val="FF0000"/>
                </a:solidFill>
              </a:rPr>
              <a:t>από</a:t>
            </a:r>
            <a:r>
              <a:rPr lang="el-GR" dirty="0"/>
              <a:t> Α </a:t>
            </a:r>
            <a:r>
              <a:rPr lang="el-GR" b="1" dirty="0">
                <a:solidFill>
                  <a:srgbClr val="FF0000"/>
                </a:solidFill>
              </a:rPr>
              <a:t>μέχρι</a:t>
            </a:r>
            <a:r>
              <a:rPr lang="el-GR" dirty="0"/>
              <a:t> Β </a:t>
            </a:r>
            <a:r>
              <a:rPr lang="el-GR" b="1" dirty="0" err="1">
                <a:solidFill>
                  <a:srgbClr val="FF0000"/>
                </a:solidFill>
              </a:rPr>
              <a:t>με_βήμα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l-GR" dirty="0"/>
              <a:t>Γ</a:t>
            </a:r>
          </a:p>
          <a:p>
            <a:r>
              <a:rPr lang="el-GR" dirty="0"/>
              <a:t>	Εμφάνισε Χ</a:t>
            </a:r>
          </a:p>
          <a:p>
            <a:r>
              <a:rPr lang="el-GR" b="1" dirty="0" err="1">
                <a:solidFill>
                  <a:srgbClr val="FF0000"/>
                </a:solidFill>
              </a:rPr>
              <a:t>Τέλος_επανάληψης</a:t>
            </a:r>
            <a:endParaRPr lang="el-GR" b="1" dirty="0">
              <a:solidFill>
                <a:srgbClr val="FF0000"/>
              </a:solidFill>
            </a:endParaRP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8F0B8ED7-5F05-4B56-BDB0-80226D19D23B}"/>
              </a:ext>
            </a:extLst>
          </p:cNvPr>
          <p:cNvSpPr/>
          <p:nvPr/>
        </p:nvSpPr>
        <p:spPr>
          <a:xfrm>
            <a:off x="7616437" y="3268316"/>
            <a:ext cx="3677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l-GR" sz="2000" b="1" dirty="0"/>
              <a:t>X 	Συνθήκη 		Έξοδος</a:t>
            </a:r>
          </a:p>
          <a:p>
            <a:pPr>
              <a:spcAft>
                <a:spcPts val="1200"/>
              </a:spcAft>
            </a:pPr>
            <a:r>
              <a:rPr lang="el-GR" sz="2000" dirty="0"/>
              <a:t>2 	2 ≤ 6 Αληθής 		2</a:t>
            </a:r>
          </a:p>
          <a:p>
            <a:pPr>
              <a:spcAft>
                <a:spcPts val="1200"/>
              </a:spcAft>
            </a:pPr>
            <a:r>
              <a:rPr lang="el-GR" sz="2000" dirty="0"/>
              <a:t>5 	5 ≤ 6 Αληθής 		5</a:t>
            </a:r>
          </a:p>
          <a:p>
            <a:pPr>
              <a:spcAft>
                <a:spcPts val="1200"/>
              </a:spcAft>
            </a:pPr>
            <a:r>
              <a:rPr lang="el-GR" sz="2000" dirty="0"/>
              <a:t>8 	8 ≤ 6 </a:t>
            </a:r>
            <a:r>
              <a:rPr lang="el-GR" sz="2000" dirty="0">
                <a:solidFill>
                  <a:srgbClr val="FF0000"/>
                </a:solidFill>
              </a:rPr>
              <a:t>Ψευδής</a:t>
            </a:r>
          </a:p>
          <a:p>
            <a:pPr>
              <a:spcAft>
                <a:spcPts val="1200"/>
              </a:spcAft>
            </a:pPr>
            <a:endParaRPr lang="el-GR" sz="2000" b="1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xmlns="" id="{C6B7DE6D-A739-42A6-A4C1-5D4F3C42B295}"/>
              </a:ext>
            </a:extLst>
          </p:cNvPr>
          <p:cNvSpPr/>
          <p:nvPr/>
        </p:nvSpPr>
        <p:spPr>
          <a:xfrm>
            <a:off x="1892281" y="4499307"/>
            <a:ext cx="4460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Η εντολή Εμφάνισε Χ εκτελείται</a:t>
            </a:r>
          </a:p>
          <a:p>
            <a:pPr algn="ctr"/>
            <a:r>
              <a:rPr lang="el-GR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l-GR" b="1" u="sng" dirty="0">
                <a:solidFill>
                  <a:srgbClr val="FF0000"/>
                </a:solidFill>
              </a:rPr>
              <a:t>2 φορές</a:t>
            </a:r>
          </a:p>
        </p:txBody>
      </p:sp>
    </p:spTree>
    <p:extLst>
      <p:ext uri="{BB962C8B-B14F-4D97-AF65-F5344CB8AC3E}">
        <p14:creationId xmlns:p14="http://schemas.microsoft.com/office/powerpoint/2010/main" val="334169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96CC1FD-C625-4E0F-ADD2-170B3408D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35" y="113471"/>
            <a:ext cx="8911687" cy="816689"/>
          </a:xfrm>
        </p:spPr>
        <p:txBody>
          <a:bodyPr>
            <a:normAutofit fontScale="90000"/>
          </a:bodyPr>
          <a:lstStyle/>
          <a:p>
            <a:r>
              <a:rPr lang="el-GR" dirty="0"/>
              <a:t>Δραστηριότητα </a:t>
            </a:r>
            <a:r>
              <a:rPr lang="el-GR" b="1" dirty="0"/>
              <a:t>3</a:t>
            </a:r>
            <a:r>
              <a:rPr lang="el-GR" dirty="0"/>
              <a:t>, Περίπτωση </a:t>
            </a:r>
            <a:r>
              <a:rPr lang="el-GR" b="1" dirty="0"/>
              <a:t>4η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5B3814F1-E702-42F0-BCF5-FF6331F79E3B}"/>
              </a:ext>
            </a:extLst>
          </p:cNvPr>
          <p:cNvSpPr/>
          <p:nvPr/>
        </p:nvSpPr>
        <p:spPr>
          <a:xfrm>
            <a:off x="2592925" y="1058613"/>
            <a:ext cx="691896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l-GR" dirty="0"/>
              <a:t>Δίνεται η εντολή επανάληψης με </a:t>
            </a:r>
            <a:r>
              <a:rPr lang="el-GR" sz="2000" b="1" dirty="0"/>
              <a:t>Α = 2, Β = 1, Γ = 3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Να γράψετε τους αριθμούς που εμφανίζονται κατά την εκτέλεση της παραπάνω εντολής και να γράψετε πόσες φορές εκτελείται η εντολή Εμφάνισε Χ</a:t>
            </a:r>
          </a:p>
          <a:p>
            <a:endParaRPr lang="el-GR" dirty="0"/>
          </a:p>
          <a:p>
            <a:r>
              <a:rPr lang="el-GR" b="1" dirty="0">
                <a:solidFill>
                  <a:srgbClr val="FF0000"/>
                </a:solidFill>
              </a:rPr>
              <a:t>Για</a:t>
            </a:r>
            <a:r>
              <a:rPr lang="el-GR" dirty="0"/>
              <a:t> Χ </a:t>
            </a:r>
            <a:r>
              <a:rPr lang="el-GR" b="1" dirty="0">
                <a:solidFill>
                  <a:srgbClr val="FF0000"/>
                </a:solidFill>
              </a:rPr>
              <a:t>από</a:t>
            </a:r>
            <a:r>
              <a:rPr lang="el-GR" dirty="0"/>
              <a:t> Α </a:t>
            </a:r>
            <a:r>
              <a:rPr lang="el-GR" b="1" dirty="0">
                <a:solidFill>
                  <a:srgbClr val="FF0000"/>
                </a:solidFill>
              </a:rPr>
              <a:t>μέχρι</a:t>
            </a:r>
            <a:r>
              <a:rPr lang="el-GR" dirty="0"/>
              <a:t> Β </a:t>
            </a:r>
            <a:r>
              <a:rPr lang="el-GR" b="1" dirty="0" err="1">
                <a:solidFill>
                  <a:srgbClr val="FF0000"/>
                </a:solidFill>
              </a:rPr>
              <a:t>με_βήμα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l-GR" dirty="0"/>
              <a:t>Γ</a:t>
            </a:r>
          </a:p>
          <a:p>
            <a:r>
              <a:rPr lang="el-GR" dirty="0"/>
              <a:t>	Εμφάνισε Χ</a:t>
            </a:r>
          </a:p>
          <a:p>
            <a:r>
              <a:rPr lang="el-GR" b="1" dirty="0" err="1">
                <a:solidFill>
                  <a:srgbClr val="FF0000"/>
                </a:solidFill>
              </a:rPr>
              <a:t>Τέλος_επανάληψης</a:t>
            </a:r>
            <a:endParaRPr lang="el-GR" b="1" dirty="0">
              <a:solidFill>
                <a:srgbClr val="FF0000"/>
              </a:solidFill>
            </a:endParaRP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8F0B8ED7-5F05-4B56-BDB0-80226D19D23B}"/>
              </a:ext>
            </a:extLst>
          </p:cNvPr>
          <p:cNvSpPr/>
          <p:nvPr/>
        </p:nvSpPr>
        <p:spPr>
          <a:xfrm>
            <a:off x="7672925" y="3429000"/>
            <a:ext cx="3677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l-GR" sz="2000" b="1" dirty="0"/>
              <a:t>X 	Συνθήκη 		Έξοδος</a:t>
            </a:r>
          </a:p>
          <a:p>
            <a:pPr>
              <a:spcAft>
                <a:spcPts val="1200"/>
              </a:spcAft>
            </a:pPr>
            <a:r>
              <a:rPr lang="el-GR" sz="2000" dirty="0"/>
              <a:t>2 	2 ≤ 1 </a:t>
            </a:r>
            <a:r>
              <a:rPr lang="el-GR" sz="2000" dirty="0">
                <a:solidFill>
                  <a:srgbClr val="FF0000"/>
                </a:solidFill>
              </a:rPr>
              <a:t>Ψευδής</a:t>
            </a:r>
          </a:p>
          <a:p>
            <a:pPr>
              <a:spcAft>
                <a:spcPts val="1200"/>
              </a:spcAft>
            </a:pPr>
            <a:endParaRPr lang="el-GR" sz="2000" b="1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xmlns="" id="{C6B7DE6D-A739-42A6-A4C1-5D4F3C42B295}"/>
              </a:ext>
            </a:extLst>
          </p:cNvPr>
          <p:cNvSpPr/>
          <p:nvPr/>
        </p:nvSpPr>
        <p:spPr>
          <a:xfrm>
            <a:off x="2250441" y="4537503"/>
            <a:ext cx="44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Η εντολή Εμφάνισε Χ </a:t>
            </a:r>
            <a:r>
              <a:rPr lang="el-GR" b="1" dirty="0">
                <a:solidFill>
                  <a:srgbClr val="FF0000"/>
                </a:solidFill>
              </a:rPr>
              <a:t>ΔΕΝ εκτελείται</a:t>
            </a:r>
          </a:p>
          <a:p>
            <a:pPr algn="ctr"/>
            <a:r>
              <a:rPr lang="el-GR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426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96CC1FD-C625-4E0F-ADD2-170B3408D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82" y="166255"/>
            <a:ext cx="8911687" cy="866899"/>
          </a:xfrm>
        </p:spPr>
        <p:txBody>
          <a:bodyPr>
            <a:normAutofit fontScale="90000"/>
          </a:bodyPr>
          <a:lstStyle/>
          <a:p>
            <a:r>
              <a:rPr lang="el-GR" dirty="0"/>
              <a:t>Δραστηριότητα </a:t>
            </a:r>
            <a:r>
              <a:rPr lang="el-GR" b="1" dirty="0"/>
              <a:t>3</a:t>
            </a:r>
            <a:r>
              <a:rPr lang="el-GR" dirty="0"/>
              <a:t>, Περίπτωση </a:t>
            </a:r>
            <a:r>
              <a:rPr lang="el-GR" b="1" dirty="0"/>
              <a:t>5η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5B3814F1-E702-42F0-BCF5-FF6331F79E3B}"/>
              </a:ext>
            </a:extLst>
          </p:cNvPr>
          <p:cNvSpPr/>
          <p:nvPr/>
        </p:nvSpPr>
        <p:spPr>
          <a:xfrm>
            <a:off x="2631440" y="1033154"/>
            <a:ext cx="691896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l-GR" dirty="0"/>
              <a:t>Δίνεται η εντολή επανάληψης με </a:t>
            </a:r>
            <a:r>
              <a:rPr lang="el-GR" sz="2000" b="1" dirty="0"/>
              <a:t>Α = 5, Β = 2, Γ = -1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Να γράψετε τους αριθμούς που εμφανίζονται κατά την εκτέλεση της παραπάνω εντολής και να γράψετε πόσες φορές εκτελείται η εντολή Εμφάνισε Χ</a:t>
            </a:r>
          </a:p>
          <a:p>
            <a:endParaRPr lang="el-GR" dirty="0"/>
          </a:p>
          <a:p>
            <a:r>
              <a:rPr lang="el-GR" b="1" dirty="0">
                <a:solidFill>
                  <a:srgbClr val="FF0000"/>
                </a:solidFill>
              </a:rPr>
              <a:t>Για</a:t>
            </a:r>
            <a:r>
              <a:rPr lang="el-GR" dirty="0"/>
              <a:t> Χ </a:t>
            </a:r>
            <a:r>
              <a:rPr lang="el-GR" b="1" dirty="0">
                <a:solidFill>
                  <a:srgbClr val="FF0000"/>
                </a:solidFill>
              </a:rPr>
              <a:t>από</a:t>
            </a:r>
            <a:r>
              <a:rPr lang="el-GR" dirty="0"/>
              <a:t> Α </a:t>
            </a:r>
            <a:r>
              <a:rPr lang="el-GR" b="1" dirty="0">
                <a:solidFill>
                  <a:srgbClr val="FF0000"/>
                </a:solidFill>
              </a:rPr>
              <a:t>μέχρι</a:t>
            </a:r>
            <a:r>
              <a:rPr lang="el-GR" dirty="0"/>
              <a:t> Β </a:t>
            </a:r>
            <a:r>
              <a:rPr lang="el-GR" b="1" dirty="0" err="1">
                <a:solidFill>
                  <a:srgbClr val="FF0000"/>
                </a:solidFill>
              </a:rPr>
              <a:t>με_βήμα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l-GR" dirty="0"/>
              <a:t>Γ</a:t>
            </a:r>
          </a:p>
          <a:p>
            <a:r>
              <a:rPr lang="el-GR" dirty="0"/>
              <a:t>	Εμφάνισε Χ</a:t>
            </a:r>
          </a:p>
          <a:p>
            <a:r>
              <a:rPr lang="el-GR" b="1" dirty="0" err="1">
                <a:solidFill>
                  <a:srgbClr val="FF0000"/>
                </a:solidFill>
              </a:rPr>
              <a:t>Τέλος_επανάληψης</a:t>
            </a:r>
            <a:endParaRPr lang="el-GR" b="1" dirty="0">
              <a:solidFill>
                <a:srgbClr val="FF0000"/>
              </a:solidFill>
            </a:endParaRP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8F0B8ED7-5F05-4B56-BDB0-80226D19D23B}"/>
              </a:ext>
            </a:extLst>
          </p:cNvPr>
          <p:cNvSpPr/>
          <p:nvPr/>
        </p:nvSpPr>
        <p:spPr>
          <a:xfrm>
            <a:off x="7806443" y="3185189"/>
            <a:ext cx="3677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l-GR" sz="2000" b="1" dirty="0"/>
              <a:t>X 	Συνθήκη 		Έξοδος</a:t>
            </a:r>
          </a:p>
          <a:p>
            <a:pPr>
              <a:spcAft>
                <a:spcPts val="1200"/>
              </a:spcAft>
            </a:pPr>
            <a:r>
              <a:rPr lang="el-GR" sz="2000" dirty="0"/>
              <a:t>5 	5 ≥ 2 Αληθής 		5</a:t>
            </a:r>
          </a:p>
          <a:p>
            <a:pPr>
              <a:spcAft>
                <a:spcPts val="1200"/>
              </a:spcAft>
            </a:pPr>
            <a:r>
              <a:rPr lang="el-GR" sz="2000" dirty="0"/>
              <a:t>4 	4 ≥ 2 Αληθής 		4</a:t>
            </a:r>
          </a:p>
          <a:p>
            <a:pPr>
              <a:spcAft>
                <a:spcPts val="1200"/>
              </a:spcAft>
            </a:pPr>
            <a:r>
              <a:rPr lang="el-GR" sz="2000" dirty="0"/>
              <a:t>3 	3 ≥ 2 Αληθής 		3</a:t>
            </a:r>
          </a:p>
          <a:p>
            <a:pPr>
              <a:spcAft>
                <a:spcPts val="1200"/>
              </a:spcAft>
            </a:pPr>
            <a:r>
              <a:rPr lang="el-GR" sz="2000" dirty="0"/>
              <a:t>2 	2 ≥ 2 Αληθής 		2</a:t>
            </a:r>
          </a:p>
          <a:p>
            <a:pPr>
              <a:spcAft>
                <a:spcPts val="1200"/>
              </a:spcAft>
            </a:pPr>
            <a:r>
              <a:rPr lang="el-GR" sz="2000" dirty="0"/>
              <a:t>1 	1 ≥ 2 </a:t>
            </a:r>
            <a:r>
              <a:rPr lang="el-GR" sz="2000" dirty="0">
                <a:solidFill>
                  <a:srgbClr val="FF0000"/>
                </a:solidFill>
              </a:rPr>
              <a:t>Ψευδής</a:t>
            </a:r>
          </a:p>
          <a:p>
            <a:pPr>
              <a:spcAft>
                <a:spcPts val="1200"/>
              </a:spcAft>
            </a:pPr>
            <a:endParaRPr lang="el-GR" sz="2000" b="1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xmlns="" id="{C6B7DE6D-A739-42A6-A4C1-5D4F3C42B295}"/>
              </a:ext>
            </a:extLst>
          </p:cNvPr>
          <p:cNvSpPr/>
          <p:nvPr/>
        </p:nvSpPr>
        <p:spPr>
          <a:xfrm>
            <a:off x="2355419" y="4480252"/>
            <a:ext cx="4460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Η εντολή Εμφάνισε Χ εκτελείται</a:t>
            </a:r>
          </a:p>
          <a:p>
            <a:pPr algn="ctr"/>
            <a:r>
              <a:rPr lang="el-GR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l-GR" b="1" u="sng" dirty="0">
                <a:solidFill>
                  <a:srgbClr val="FF0000"/>
                </a:solidFill>
              </a:rPr>
              <a:t>4 φορές</a:t>
            </a:r>
          </a:p>
          <a:p>
            <a:pPr algn="ctr"/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0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B44D70FA-E5A9-4622-B652-969C5168A827}"/>
              </a:ext>
            </a:extLst>
          </p:cNvPr>
          <p:cNvSpPr/>
          <p:nvPr/>
        </p:nvSpPr>
        <p:spPr>
          <a:xfrm>
            <a:off x="2407655" y="737330"/>
            <a:ext cx="791200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2000" dirty="0"/>
          </a:p>
          <a:p>
            <a:r>
              <a:rPr lang="el-GR" sz="2000" dirty="0"/>
              <a:t>Δίνεται το ακόλουθο </a:t>
            </a:r>
            <a:r>
              <a:rPr lang="el-GR" sz="2000" b="1" dirty="0"/>
              <a:t>τμήμα αλγορίθμου</a:t>
            </a:r>
            <a:r>
              <a:rPr lang="el-GR" sz="2000" dirty="0"/>
              <a:t>:</a:t>
            </a:r>
          </a:p>
          <a:p>
            <a:endParaRPr lang="el-GR" sz="2000" dirty="0"/>
          </a:p>
          <a:p>
            <a:r>
              <a:rPr lang="el-GR" sz="2000" dirty="0"/>
              <a:t>1. C ← 2</a:t>
            </a:r>
          </a:p>
          <a:p>
            <a:r>
              <a:rPr lang="el-GR" sz="2000" dirty="0"/>
              <a:t>2. </a:t>
            </a:r>
            <a:r>
              <a:rPr lang="el-GR" sz="2000" b="1" dirty="0">
                <a:solidFill>
                  <a:srgbClr val="FF0000"/>
                </a:solidFill>
              </a:rPr>
              <a:t>Για</a:t>
            </a:r>
            <a:r>
              <a:rPr lang="el-GR" sz="2000" dirty="0"/>
              <a:t> Χ </a:t>
            </a:r>
            <a:r>
              <a:rPr lang="el-GR" sz="2000" b="1" dirty="0">
                <a:solidFill>
                  <a:srgbClr val="FF0000"/>
                </a:solidFill>
              </a:rPr>
              <a:t>από</a:t>
            </a:r>
            <a:r>
              <a:rPr lang="el-GR" sz="2000" dirty="0"/>
              <a:t> 2 </a:t>
            </a:r>
            <a:r>
              <a:rPr lang="el-GR" sz="2000" b="1" dirty="0">
                <a:solidFill>
                  <a:srgbClr val="FF0000"/>
                </a:solidFill>
              </a:rPr>
              <a:t>μέχρι</a:t>
            </a:r>
            <a:r>
              <a:rPr lang="el-GR" sz="2000" dirty="0"/>
              <a:t> 5 </a:t>
            </a:r>
            <a:r>
              <a:rPr lang="el-GR" sz="2000" b="1" dirty="0" err="1">
                <a:solidFill>
                  <a:srgbClr val="FF0000"/>
                </a:solidFill>
              </a:rPr>
              <a:t>με_βήμα</a:t>
            </a:r>
            <a:r>
              <a:rPr lang="el-GR" sz="2000" b="1" dirty="0">
                <a:solidFill>
                  <a:srgbClr val="FF0000"/>
                </a:solidFill>
              </a:rPr>
              <a:t> </a:t>
            </a:r>
            <a:r>
              <a:rPr lang="el-GR" sz="2000" dirty="0"/>
              <a:t>2</a:t>
            </a:r>
          </a:p>
          <a:p>
            <a:r>
              <a:rPr lang="el-GR" sz="2000" dirty="0"/>
              <a:t>3. 	Α ← 10 * Χ</a:t>
            </a:r>
          </a:p>
          <a:p>
            <a:r>
              <a:rPr lang="el-GR" sz="2000" dirty="0"/>
              <a:t>4. 	Β ← 5 * Χ + 10</a:t>
            </a:r>
          </a:p>
          <a:p>
            <a:r>
              <a:rPr lang="el-GR" sz="2000" dirty="0"/>
              <a:t>5. 	C ← 3 *C – 5</a:t>
            </a:r>
          </a:p>
          <a:p>
            <a:r>
              <a:rPr lang="el-GR" sz="2000" dirty="0"/>
              <a:t>6. </a:t>
            </a:r>
            <a:r>
              <a:rPr lang="el-GR" sz="2000" b="1" dirty="0" err="1">
                <a:solidFill>
                  <a:srgbClr val="FF0000"/>
                </a:solidFill>
              </a:rPr>
              <a:t>Τέλος_επανάληψης</a:t>
            </a:r>
            <a:endParaRPr lang="el-GR" sz="2000" b="1" dirty="0">
              <a:solidFill>
                <a:srgbClr val="FF0000"/>
              </a:solidFill>
            </a:endParaRPr>
          </a:p>
          <a:p>
            <a:endParaRPr lang="el-GR" sz="2000" dirty="0"/>
          </a:p>
          <a:p>
            <a:r>
              <a:rPr lang="el-GR" sz="2000" dirty="0"/>
              <a:t>Να </a:t>
            </a:r>
            <a:r>
              <a:rPr lang="el-GR" sz="2000" b="1" dirty="0"/>
              <a:t>συμπληρώσετε</a:t>
            </a:r>
            <a:r>
              <a:rPr lang="el-GR" sz="2000" dirty="0"/>
              <a:t> τον πίνακα (με όσες γραμμές χρειαστεί..) </a:t>
            </a:r>
          </a:p>
          <a:p>
            <a:endParaRPr lang="el-GR" sz="2000" dirty="0"/>
          </a:p>
          <a:p>
            <a:endParaRPr lang="el-GR" sz="2000" dirty="0"/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xmlns="" id="{C9695836-4481-439D-B76A-D8CB8D0D4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82" y="0"/>
            <a:ext cx="8911687" cy="737330"/>
          </a:xfrm>
        </p:spPr>
        <p:txBody>
          <a:bodyPr/>
          <a:lstStyle/>
          <a:p>
            <a:r>
              <a:rPr lang="el-GR" dirty="0"/>
              <a:t>Δραστηριότητα </a:t>
            </a:r>
            <a:r>
              <a:rPr lang="el-GR" b="1" dirty="0"/>
              <a:t>5</a:t>
            </a:r>
          </a:p>
        </p:txBody>
      </p:sp>
      <p:graphicFrame>
        <p:nvGraphicFramePr>
          <p:cNvPr id="7" name="Πίνακας 7">
            <a:extLst>
              <a:ext uri="{FF2B5EF4-FFF2-40B4-BE49-F238E27FC236}">
                <a16:creationId xmlns:a16="http://schemas.microsoft.com/office/drawing/2014/main" xmlns="" id="{2E19D314-198D-4490-A549-A56FC59ED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593769"/>
              </p:ext>
            </p:extLst>
          </p:nvPr>
        </p:nvGraphicFramePr>
        <p:xfrm>
          <a:off x="2407656" y="4438209"/>
          <a:ext cx="619061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904">
                  <a:extLst>
                    <a:ext uri="{9D8B030D-6E8A-4147-A177-3AD203B41FA5}">
                      <a16:colId xmlns:a16="http://schemas.microsoft.com/office/drawing/2014/main" xmlns="" val="242460405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xmlns="" val="37971997"/>
                    </a:ext>
                  </a:extLst>
                </a:gridCol>
                <a:gridCol w="690880">
                  <a:extLst>
                    <a:ext uri="{9D8B030D-6E8A-4147-A177-3AD203B41FA5}">
                      <a16:colId xmlns:a16="http://schemas.microsoft.com/office/drawing/2014/main" xmlns="" val="1969839572"/>
                    </a:ext>
                  </a:extLst>
                </a:gridCol>
                <a:gridCol w="1686560">
                  <a:extLst>
                    <a:ext uri="{9D8B030D-6E8A-4147-A177-3AD203B41FA5}">
                      <a16:colId xmlns:a16="http://schemas.microsoft.com/office/drawing/2014/main" xmlns="" val="3443707641"/>
                    </a:ext>
                  </a:extLst>
                </a:gridCol>
                <a:gridCol w="782320">
                  <a:extLst>
                    <a:ext uri="{9D8B030D-6E8A-4147-A177-3AD203B41FA5}">
                      <a16:colId xmlns:a16="http://schemas.microsoft.com/office/drawing/2014/main" xmlns="" val="4014812837"/>
                    </a:ext>
                  </a:extLst>
                </a:gridCol>
                <a:gridCol w="681034">
                  <a:extLst>
                    <a:ext uri="{9D8B030D-6E8A-4147-A177-3AD203B41FA5}">
                      <a16:colId xmlns:a16="http://schemas.microsoft.com/office/drawing/2014/main" xmlns="" val="1390579638"/>
                    </a:ext>
                  </a:extLst>
                </a:gridCol>
              </a:tblGrid>
              <a:tr h="184333">
                <a:tc>
                  <a:txBody>
                    <a:bodyPr/>
                    <a:lstStyle/>
                    <a:p>
                      <a:r>
                        <a:rPr lang="el-GR" dirty="0"/>
                        <a:t>Εντολή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Συνθήκη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0280160"/>
                  </a:ext>
                </a:extLst>
              </a:tr>
              <a:tr h="184333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3548686"/>
                  </a:ext>
                </a:extLst>
              </a:tr>
              <a:tr h="184333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8664943"/>
                  </a:ext>
                </a:extLst>
              </a:tr>
              <a:tr h="184333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0588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15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B44D70FA-E5A9-4622-B652-969C5168A827}"/>
              </a:ext>
            </a:extLst>
          </p:cNvPr>
          <p:cNvSpPr/>
          <p:nvPr/>
        </p:nvSpPr>
        <p:spPr>
          <a:xfrm>
            <a:off x="1016000" y="2095615"/>
            <a:ext cx="40538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2000" dirty="0"/>
          </a:p>
          <a:p>
            <a:r>
              <a:rPr lang="el-GR" sz="2000" dirty="0"/>
              <a:t>1. C ← 2</a:t>
            </a:r>
          </a:p>
          <a:p>
            <a:r>
              <a:rPr lang="el-GR" sz="2000" dirty="0"/>
              <a:t>2. </a:t>
            </a:r>
            <a:r>
              <a:rPr lang="el-GR" sz="2000" b="1" dirty="0">
                <a:solidFill>
                  <a:srgbClr val="FF0000"/>
                </a:solidFill>
              </a:rPr>
              <a:t>Για</a:t>
            </a:r>
            <a:r>
              <a:rPr lang="el-GR" sz="2000" dirty="0"/>
              <a:t> Χ </a:t>
            </a:r>
            <a:r>
              <a:rPr lang="el-GR" sz="2000" b="1" dirty="0">
                <a:solidFill>
                  <a:srgbClr val="FF0000"/>
                </a:solidFill>
              </a:rPr>
              <a:t>από</a:t>
            </a:r>
            <a:r>
              <a:rPr lang="el-GR" sz="2000" dirty="0"/>
              <a:t> 2 </a:t>
            </a:r>
            <a:r>
              <a:rPr lang="el-GR" sz="2000" b="1" dirty="0">
                <a:solidFill>
                  <a:srgbClr val="FF0000"/>
                </a:solidFill>
              </a:rPr>
              <a:t>μέχρι</a:t>
            </a:r>
            <a:r>
              <a:rPr lang="el-GR" sz="2000" dirty="0"/>
              <a:t> 5 </a:t>
            </a:r>
            <a:r>
              <a:rPr lang="el-GR" sz="2000" b="1" dirty="0" err="1">
                <a:solidFill>
                  <a:srgbClr val="FF0000"/>
                </a:solidFill>
              </a:rPr>
              <a:t>με_βήμα</a:t>
            </a:r>
            <a:r>
              <a:rPr lang="el-GR" sz="2000" b="1" dirty="0">
                <a:solidFill>
                  <a:srgbClr val="FF0000"/>
                </a:solidFill>
              </a:rPr>
              <a:t> </a:t>
            </a:r>
            <a:r>
              <a:rPr lang="el-GR" sz="2000" dirty="0"/>
              <a:t>2</a:t>
            </a:r>
          </a:p>
          <a:p>
            <a:r>
              <a:rPr lang="el-GR" sz="2000" dirty="0"/>
              <a:t>3. 	Α ← 10 * Χ</a:t>
            </a:r>
          </a:p>
          <a:p>
            <a:r>
              <a:rPr lang="el-GR" sz="2000" dirty="0"/>
              <a:t>4. 	Β ← 5 * Χ + 10</a:t>
            </a:r>
          </a:p>
          <a:p>
            <a:r>
              <a:rPr lang="el-GR" sz="2000" dirty="0"/>
              <a:t>5. 	C ← 3 *C – 5</a:t>
            </a:r>
          </a:p>
          <a:p>
            <a:r>
              <a:rPr lang="el-GR" sz="2000" dirty="0"/>
              <a:t>6. </a:t>
            </a:r>
            <a:r>
              <a:rPr lang="el-GR" sz="2000" b="1" dirty="0" err="1">
                <a:solidFill>
                  <a:srgbClr val="FF0000"/>
                </a:solidFill>
              </a:rPr>
              <a:t>Τέλος_επανάληψης</a:t>
            </a:r>
            <a:endParaRPr lang="el-GR" sz="2000" b="1" dirty="0">
              <a:solidFill>
                <a:srgbClr val="FF0000"/>
              </a:solidFill>
            </a:endParaRPr>
          </a:p>
          <a:p>
            <a:endParaRPr lang="el-GR" sz="2000" dirty="0"/>
          </a:p>
          <a:p>
            <a:endParaRPr lang="el-GR" sz="2000" dirty="0"/>
          </a:p>
          <a:p>
            <a:endParaRPr lang="el-GR" sz="2000" dirty="0"/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xmlns="" id="{C9695836-4481-439D-B76A-D8CB8D0D4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32" y="0"/>
            <a:ext cx="8911687" cy="737330"/>
          </a:xfrm>
        </p:spPr>
        <p:txBody>
          <a:bodyPr/>
          <a:lstStyle/>
          <a:p>
            <a:r>
              <a:rPr lang="el-GR" dirty="0"/>
              <a:t>Δραστηριότητα </a:t>
            </a:r>
            <a:r>
              <a:rPr lang="el-GR" b="1" dirty="0"/>
              <a:t>5</a:t>
            </a:r>
            <a:r>
              <a:rPr lang="el-GR" dirty="0"/>
              <a:t> - </a:t>
            </a:r>
            <a:r>
              <a:rPr lang="el-GR" b="1" dirty="0"/>
              <a:t>Απάντηση</a:t>
            </a:r>
          </a:p>
        </p:txBody>
      </p:sp>
      <p:graphicFrame>
        <p:nvGraphicFramePr>
          <p:cNvPr id="8" name="Πίνακας 8">
            <a:extLst>
              <a:ext uri="{FF2B5EF4-FFF2-40B4-BE49-F238E27FC236}">
                <a16:creationId xmlns:a16="http://schemas.microsoft.com/office/drawing/2014/main" xmlns="" id="{2E7CEC45-2451-45AD-80CE-87C3102D0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140697"/>
              </p:ext>
            </p:extLst>
          </p:nvPr>
        </p:nvGraphicFramePr>
        <p:xfrm>
          <a:off x="5262880" y="1687290"/>
          <a:ext cx="535432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520">
                  <a:extLst>
                    <a:ext uri="{9D8B030D-6E8A-4147-A177-3AD203B41FA5}">
                      <a16:colId xmlns:a16="http://schemas.microsoft.com/office/drawing/2014/main" xmlns="" val="1507723133"/>
                    </a:ext>
                  </a:extLst>
                </a:gridCol>
                <a:gridCol w="504456">
                  <a:extLst>
                    <a:ext uri="{9D8B030D-6E8A-4147-A177-3AD203B41FA5}">
                      <a16:colId xmlns:a16="http://schemas.microsoft.com/office/drawing/2014/main" xmlns="" val="2491433214"/>
                    </a:ext>
                  </a:extLst>
                </a:gridCol>
                <a:gridCol w="663944">
                  <a:extLst>
                    <a:ext uri="{9D8B030D-6E8A-4147-A177-3AD203B41FA5}">
                      <a16:colId xmlns:a16="http://schemas.microsoft.com/office/drawing/2014/main" xmlns="" val="1419333337"/>
                    </a:ext>
                  </a:extLst>
                </a:gridCol>
                <a:gridCol w="1887870">
                  <a:extLst>
                    <a:ext uri="{9D8B030D-6E8A-4147-A177-3AD203B41FA5}">
                      <a16:colId xmlns:a16="http://schemas.microsoft.com/office/drawing/2014/main" xmlns="" val="606489533"/>
                    </a:ext>
                  </a:extLst>
                </a:gridCol>
                <a:gridCol w="489097">
                  <a:extLst>
                    <a:ext uri="{9D8B030D-6E8A-4147-A177-3AD203B41FA5}">
                      <a16:colId xmlns:a16="http://schemas.microsoft.com/office/drawing/2014/main" xmlns="" val="4030874827"/>
                    </a:ext>
                  </a:extLst>
                </a:gridCol>
                <a:gridCol w="569435">
                  <a:extLst>
                    <a:ext uri="{9D8B030D-6E8A-4147-A177-3AD203B41FA5}">
                      <a16:colId xmlns:a16="http://schemas.microsoft.com/office/drawing/2014/main" xmlns="" val="2880930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Εντολή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 </a:t>
                      </a:r>
                      <a:r>
                        <a:rPr lang="en-US" dirty="0"/>
                        <a:t>C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X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Συνθήκη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9950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7724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9807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2343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7791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274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271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4439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3764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3680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8113957"/>
                  </a:ext>
                </a:extLst>
              </a:tr>
            </a:tbl>
          </a:graphicData>
        </a:graphic>
      </p:graphicFrame>
      <p:sp>
        <p:nvSpPr>
          <p:cNvPr id="2" name="Ορθογώνιο 1"/>
          <p:cNvSpPr/>
          <p:nvPr/>
        </p:nvSpPr>
        <p:spPr>
          <a:xfrm>
            <a:off x="6617279" y="209114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dirty="0"/>
              <a:t>2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7133644" y="243895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dirty="0"/>
              <a:t>2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7737890" y="2412965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00B050"/>
                </a:solidFill>
              </a:rPr>
              <a:t>Αληθής</a:t>
            </a:r>
            <a:r>
              <a:rPr lang="el-GR" dirty="0"/>
              <a:t>(2&lt;=5)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9598962" y="2808288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20</a:t>
            </a:r>
            <a:endParaRPr lang="el-GR" dirty="0"/>
          </a:p>
        </p:txBody>
      </p:sp>
      <p:sp>
        <p:nvSpPr>
          <p:cNvPr id="9" name="Ορθογώνιο 8"/>
          <p:cNvSpPr/>
          <p:nvPr/>
        </p:nvSpPr>
        <p:spPr>
          <a:xfrm>
            <a:off x="10127960" y="317762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20</a:t>
            </a:r>
            <a:endParaRPr lang="el-GR" dirty="0"/>
          </a:p>
        </p:txBody>
      </p:sp>
      <p:sp>
        <p:nvSpPr>
          <p:cNvPr id="10" name="Ορθογώνιο 9"/>
          <p:cNvSpPr/>
          <p:nvPr/>
        </p:nvSpPr>
        <p:spPr>
          <a:xfrm>
            <a:off x="6575103" y="356054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1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7138578" y="39298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4</a:t>
            </a:r>
          </a:p>
        </p:txBody>
      </p:sp>
      <p:sp>
        <p:nvSpPr>
          <p:cNvPr id="12" name="Ορθογώνιο 11"/>
          <p:cNvSpPr/>
          <p:nvPr/>
        </p:nvSpPr>
        <p:spPr>
          <a:xfrm>
            <a:off x="7737890" y="3929878"/>
            <a:ext cx="1814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00B050"/>
                </a:solidFill>
              </a:rPr>
              <a:t>Αληθής</a:t>
            </a:r>
            <a:r>
              <a:rPr lang="el-GR" dirty="0"/>
              <a:t> (4&lt;=5)</a:t>
            </a:r>
          </a:p>
        </p:txBody>
      </p:sp>
      <p:sp>
        <p:nvSpPr>
          <p:cNvPr id="13" name="Ορθογώνιο 12"/>
          <p:cNvSpPr/>
          <p:nvPr/>
        </p:nvSpPr>
        <p:spPr>
          <a:xfrm>
            <a:off x="9598962" y="4273219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40</a:t>
            </a:r>
          </a:p>
        </p:txBody>
      </p:sp>
      <p:sp>
        <p:nvSpPr>
          <p:cNvPr id="14" name="Ορθογώνιο 13"/>
          <p:cNvSpPr/>
          <p:nvPr/>
        </p:nvSpPr>
        <p:spPr>
          <a:xfrm>
            <a:off x="10127960" y="4627318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30</a:t>
            </a:r>
          </a:p>
        </p:txBody>
      </p:sp>
      <p:sp>
        <p:nvSpPr>
          <p:cNvPr id="15" name="Ορθογώνιο 14"/>
          <p:cNvSpPr/>
          <p:nvPr/>
        </p:nvSpPr>
        <p:spPr>
          <a:xfrm>
            <a:off x="6540335" y="4996650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dirty="0"/>
              <a:t>-2</a:t>
            </a:r>
          </a:p>
        </p:txBody>
      </p:sp>
      <p:sp>
        <p:nvSpPr>
          <p:cNvPr id="16" name="Ορθογώνιο 15"/>
          <p:cNvSpPr/>
          <p:nvPr/>
        </p:nvSpPr>
        <p:spPr>
          <a:xfrm>
            <a:off x="7172177" y="539518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dirty="0"/>
              <a:t>6</a:t>
            </a:r>
          </a:p>
        </p:txBody>
      </p:sp>
      <p:sp>
        <p:nvSpPr>
          <p:cNvPr id="17" name="Ορθογώνιο 16"/>
          <p:cNvSpPr/>
          <p:nvPr/>
        </p:nvSpPr>
        <p:spPr>
          <a:xfrm>
            <a:off x="7774759" y="5395183"/>
            <a:ext cx="177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Ψευδής</a:t>
            </a:r>
            <a:r>
              <a:rPr lang="el-GR" dirty="0"/>
              <a:t> (6&lt;=5)</a:t>
            </a:r>
          </a:p>
        </p:txBody>
      </p:sp>
    </p:spTree>
    <p:extLst>
      <p:ext uri="{BB962C8B-B14F-4D97-AF65-F5344CB8AC3E}">
        <p14:creationId xmlns:p14="http://schemas.microsoft.com/office/powerpoint/2010/main" val="177418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xmlns="" id="{DEBBE0A5-7319-4F08-876B-050732EBDB0E}"/>
              </a:ext>
            </a:extLst>
          </p:cNvPr>
          <p:cNvSpPr/>
          <p:nvPr/>
        </p:nvSpPr>
        <p:spPr>
          <a:xfrm>
            <a:off x="1780124" y="1412300"/>
            <a:ext cx="94263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Στο υπολογιστικό σύστημα ενός βιβλιοπωλείου πρόκειται να καταχωρηθούν </a:t>
            </a:r>
            <a:r>
              <a:rPr lang="el-GR" sz="2000" b="1" dirty="0"/>
              <a:t>150</a:t>
            </a:r>
            <a:r>
              <a:rPr lang="el-GR" sz="2000" dirty="0"/>
              <a:t> νέα βιβλία. </a:t>
            </a:r>
          </a:p>
          <a:p>
            <a:endParaRPr lang="el-GR" sz="2000" dirty="0"/>
          </a:p>
          <a:p>
            <a:r>
              <a:rPr lang="el-GR" sz="2000" u="sng" dirty="0"/>
              <a:t>Για κάθε βιβλίο </a:t>
            </a:r>
            <a:r>
              <a:rPr lang="el-GR" sz="2000" dirty="0"/>
              <a:t>καταχωρείται: </a:t>
            </a:r>
            <a:r>
              <a:rPr lang="el-GR" sz="2000" b="1" dirty="0"/>
              <a:t>ο τίτλος</a:t>
            </a:r>
            <a:r>
              <a:rPr lang="el-GR" sz="2000" dirty="0"/>
              <a:t>, </a:t>
            </a:r>
            <a:r>
              <a:rPr lang="el-GR" sz="2000" b="1" dirty="0"/>
              <a:t>ο συγγραφέας</a:t>
            </a:r>
            <a:r>
              <a:rPr lang="el-GR" sz="2000" dirty="0"/>
              <a:t> και </a:t>
            </a:r>
            <a:r>
              <a:rPr lang="el-GR" sz="2000" b="1" dirty="0"/>
              <a:t>η τιμή</a:t>
            </a:r>
            <a:r>
              <a:rPr lang="el-GR" sz="2000" dirty="0"/>
              <a:t> του. </a:t>
            </a:r>
          </a:p>
          <a:p>
            <a:endParaRPr lang="el-GR" sz="2000" dirty="0"/>
          </a:p>
          <a:p>
            <a:r>
              <a:rPr lang="el-GR" sz="2000" dirty="0"/>
              <a:t>Να </a:t>
            </a:r>
            <a:r>
              <a:rPr lang="el-GR" sz="2000" b="1" dirty="0"/>
              <a:t>αναπτύξετε αλγόριθμο </a:t>
            </a:r>
            <a:r>
              <a:rPr lang="el-GR" sz="2000" dirty="0"/>
              <a:t>ο οποίος: </a:t>
            </a:r>
          </a:p>
          <a:p>
            <a:r>
              <a:rPr lang="el-GR" sz="2000" dirty="0"/>
              <a:t>	</a:t>
            </a:r>
            <a:r>
              <a:rPr lang="el-GR" sz="2000" b="1" dirty="0"/>
              <a:t>α</a:t>
            </a:r>
            <a:r>
              <a:rPr lang="el-GR" sz="2000" dirty="0"/>
              <a:t>. διαβάζει τα παραπάνω δεδομένα για κάθε βιβλίο, </a:t>
            </a:r>
          </a:p>
          <a:p>
            <a:r>
              <a:rPr lang="el-GR" sz="2000" dirty="0"/>
              <a:t>	</a:t>
            </a:r>
            <a:r>
              <a:rPr lang="el-GR" sz="2000" b="1" dirty="0"/>
              <a:t>β</a:t>
            </a:r>
            <a:r>
              <a:rPr lang="el-GR" sz="2000" dirty="0"/>
              <a:t>. εμφανίζει το </a:t>
            </a:r>
            <a:r>
              <a:rPr lang="el-GR" sz="2000" u="sng" dirty="0"/>
              <a:t>πλήθος των βιβλίων του Ντοστογιέφσκι</a:t>
            </a:r>
            <a:r>
              <a:rPr lang="el-GR" sz="2000" dirty="0"/>
              <a:t>, </a:t>
            </a:r>
          </a:p>
          <a:p>
            <a:r>
              <a:rPr lang="el-GR" sz="2000" dirty="0"/>
              <a:t>	</a:t>
            </a:r>
            <a:r>
              <a:rPr lang="el-GR" sz="2000" b="1" dirty="0"/>
              <a:t>γ</a:t>
            </a:r>
            <a:r>
              <a:rPr lang="el-GR" sz="2000" dirty="0"/>
              <a:t>. εμφανίζει, το </a:t>
            </a:r>
            <a:r>
              <a:rPr lang="el-GR" sz="2000" u="sng" dirty="0"/>
              <a:t>μέσο όρο της τιμής των 150</a:t>
            </a:r>
            <a:r>
              <a:rPr lang="el-GR" sz="2000" dirty="0"/>
              <a:t> βιβλίων. </a:t>
            </a:r>
          </a:p>
        </p:txBody>
      </p:sp>
      <p:sp>
        <p:nvSpPr>
          <p:cNvPr id="3" name="Τίτλος 1">
            <a:extLst>
              <a:ext uri="{FF2B5EF4-FFF2-40B4-BE49-F238E27FC236}">
                <a16:creationId xmlns:a16="http://schemas.microsoft.com/office/drawing/2014/main" xmlns="" id="{3193DA86-A7A8-4CB2-9310-4855189C4C72}"/>
              </a:ext>
            </a:extLst>
          </p:cNvPr>
          <p:cNvSpPr txBox="1">
            <a:spLocks/>
          </p:cNvSpPr>
          <p:nvPr/>
        </p:nvSpPr>
        <p:spPr>
          <a:xfrm>
            <a:off x="200707" y="0"/>
            <a:ext cx="8911687" cy="7373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dirty="0"/>
              <a:t>Δραστηριότητα </a:t>
            </a:r>
            <a:r>
              <a:rPr lang="el-GR" b="1" dirty="0"/>
              <a:t>6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E1C31829-4803-4A38-905C-C8DD9C08EA37}"/>
              </a:ext>
            </a:extLst>
          </p:cNvPr>
          <p:cNvSpPr/>
          <p:nvPr/>
        </p:nvSpPr>
        <p:spPr>
          <a:xfrm>
            <a:off x="1780124" y="4545876"/>
            <a:ext cx="74451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Στη συνέχεια, </a:t>
            </a:r>
            <a:r>
              <a:rPr lang="el-GR" sz="2000" b="1" dirty="0"/>
              <a:t>να προσδιορίσετε</a:t>
            </a:r>
            <a:r>
              <a:rPr lang="el-GR" sz="2000" dirty="0"/>
              <a:t>: </a:t>
            </a:r>
          </a:p>
          <a:p>
            <a:r>
              <a:rPr lang="el-GR" sz="2000" dirty="0"/>
              <a:t>	</a:t>
            </a:r>
            <a:r>
              <a:rPr lang="el-GR" sz="2000" b="1" dirty="0"/>
              <a:t>δ.</a:t>
            </a:r>
            <a:r>
              <a:rPr lang="el-GR" sz="2000" dirty="0"/>
              <a:t> τις </a:t>
            </a:r>
            <a:r>
              <a:rPr lang="el-GR" sz="2000" b="1" dirty="0"/>
              <a:t>μεταβλητές</a:t>
            </a:r>
            <a:r>
              <a:rPr lang="el-GR" sz="2000" dirty="0"/>
              <a:t> του αλγορίθμου και τον </a:t>
            </a:r>
            <a:r>
              <a:rPr lang="el-GR" sz="2000" u="sng" dirty="0"/>
              <a:t>τύπο</a:t>
            </a:r>
            <a:r>
              <a:rPr lang="el-GR" sz="2000" dirty="0"/>
              <a:t> τους </a:t>
            </a:r>
          </a:p>
          <a:p>
            <a:r>
              <a:rPr lang="el-GR" sz="2000" dirty="0"/>
              <a:t>	</a:t>
            </a:r>
            <a:r>
              <a:rPr lang="el-GR" sz="2000" b="1" dirty="0"/>
              <a:t>ε.</a:t>
            </a:r>
            <a:r>
              <a:rPr lang="el-GR" sz="2000" dirty="0"/>
              <a:t> τις </a:t>
            </a:r>
            <a:r>
              <a:rPr lang="el-GR" sz="2000" b="1" dirty="0"/>
              <a:t>σταθερές </a:t>
            </a:r>
            <a:r>
              <a:rPr lang="el-GR" sz="2000" dirty="0"/>
              <a:t>του αλγορίθμου και τον </a:t>
            </a:r>
            <a:r>
              <a:rPr lang="el-GR" sz="2000" u="sng" dirty="0"/>
              <a:t>τύπο</a:t>
            </a:r>
            <a:r>
              <a:rPr lang="el-GR" sz="2000" dirty="0"/>
              <a:t> τους </a:t>
            </a:r>
          </a:p>
          <a:p>
            <a:r>
              <a:rPr lang="el-GR" sz="2000" dirty="0"/>
              <a:t>	</a:t>
            </a:r>
            <a:r>
              <a:rPr lang="el-GR" sz="2000" b="1" dirty="0" err="1"/>
              <a:t>στ</a:t>
            </a:r>
            <a:r>
              <a:rPr lang="el-GR" sz="2000" b="1" dirty="0"/>
              <a:t>.</a:t>
            </a:r>
            <a:r>
              <a:rPr lang="el-GR" sz="2000" dirty="0"/>
              <a:t> τους </a:t>
            </a:r>
            <a:r>
              <a:rPr lang="el-GR" sz="2000" b="1" dirty="0"/>
              <a:t>τελεστές</a:t>
            </a:r>
            <a:r>
              <a:rPr lang="el-GR" sz="2000" dirty="0"/>
              <a:t> και τα </a:t>
            </a:r>
            <a:r>
              <a:rPr lang="el-GR" sz="2000" u="sng" dirty="0"/>
              <a:t>είδη </a:t>
            </a:r>
            <a:r>
              <a:rPr lang="el-GR" sz="2000" dirty="0"/>
              <a:t>τους</a:t>
            </a:r>
          </a:p>
        </p:txBody>
      </p:sp>
    </p:spTree>
    <p:extLst>
      <p:ext uri="{BB962C8B-B14F-4D97-AF65-F5344CB8AC3E}">
        <p14:creationId xmlns:p14="http://schemas.microsoft.com/office/powerpoint/2010/main" val="376295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>
            <a:extLst>
              <a:ext uri="{FF2B5EF4-FFF2-40B4-BE49-F238E27FC236}">
                <a16:creationId xmlns:a16="http://schemas.microsoft.com/office/drawing/2014/main" xmlns="" id="{3193DA86-A7A8-4CB2-9310-4855189C4C72}"/>
              </a:ext>
            </a:extLst>
          </p:cNvPr>
          <p:cNvSpPr txBox="1">
            <a:spLocks/>
          </p:cNvSpPr>
          <p:nvPr/>
        </p:nvSpPr>
        <p:spPr>
          <a:xfrm>
            <a:off x="248208" y="188285"/>
            <a:ext cx="8911687" cy="7373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3200" dirty="0"/>
              <a:t>Δραστηριότητα </a:t>
            </a:r>
            <a:r>
              <a:rPr lang="el-GR" sz="3200" b="1" dirty="0"/>
              <a:t>6 – </a:t>
            </a:r>
            <a:r>
              <a:rPr lang="el-GR" sz="3200" dirty="0"/>
              <a:t>Ενδεικτική</a:t>
            </a:r>
            <a:r>
              <a:rPr lang="el-GR" sz="3200" b="1" dirty="0"/>
              <a:t> </a:t>
            </a:r>
            <a:r>
              <a:rPr lang="el-GR" sz="3200" b="1" dirty="0">
                <a:solidFill>
                  <a:srgbClr val="00B050"/>
                </a:solidFill>
              </a:rPr>
              <a:t>Απάντηση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9A5787BB-CF9C-4595-B551-FED81E111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7440" y="1133970"/>
            <a:ext cx="8956298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ts val="600"/>
              </a:spcBef>
              <a:spcAft>
                <a:spcPts val="1200"/>
              </a:spcAft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Αλγόριθμος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Δ6</a:t>
            </a:r>
            <a:b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l-GR" altLang="el-GR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πλ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←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Lucida Console" panose="020B0609040504020204" pitchFamily="49" charset="0"/>
              </a:rPr>
              <a:t>0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/>
            </a:r>
            <a:b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Σ 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←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Lucida Console" panose="020B0609040504020204" pitchFamily="49" charset="0"/>
              </a:rPr>
              <a:t>0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/>
            </a:r>
            <a:b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Για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i 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από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Lucida Console" panose="020B0609040504020204" pitchFamily="49" charset="0"/>
              </a:rPr>
              <a:t>1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μέχρι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Lucida Console" panose="020B0609040504020204" pitchFamily="49" charset="0"/>
              </a:rPr>
              <a:t>150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/>
            </a:r>
            <a:b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 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Διάβασε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Τίτλος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,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Συγγραφέας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,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Τιμή</a:t>
            </a:r>
            <a:b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 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Αν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Συγγραφέας 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=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Lucida Console" panose="020B0609040504020204" pitchFamily="49" charset="0"/>
              </a:rPr>
              <a:t>"Ντοστογιέφσκι"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τότε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/>
            </a:r>
            <a:b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   </a:t>
            </a:r>
            <a:r>
              <a:rPr kumimoji="0" lang="el-GR" altLang="el-GR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πλ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←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πλ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+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Lucida Console" panose="020B0609040504020204" pitchFamily="49" charset="0"/>
              </a:rPr>
              <a:t>1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/>
            </a:r>
            <a:b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 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Τέλος_αν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/>
            </a:r>
            <a:b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 Σ 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←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Σ 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+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Τιμή</a:t>
            </a:r>
            <a:b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l-GR" altLang="el-GR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Τέλος_επανάληψης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/>
            </a:r>
            <a:b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Εμφάνισε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Lucida Console" panose="020B0609040504020204" pitchFamily="49" charset="0"/>
              </a:rPr>
              <a:t>"Καταμετρήθηκαν"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,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πλ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,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Lucida Console" panose="020B0609040504020204" pitchFamily="49" charset="0"/>
              </a:rPr>
              <a:t>"βιβλία του Ντοστογιέφσκι"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/>
            </a:r>
            <a:b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ΜΟ 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←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Σ </a:t>
            </a: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/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Lucida Console" panose="020B0609040504020204" pitchFamily="49" charset="0"/>
              </a:rPr>
              <a:t>150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/>
            </a:r>
            <a:b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Εμφάνισε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Lucida Console" panose="020B0609040504020204" pitchFamily="49" charset="0"/>
              </a:rPr>
              <a:t>"Μέσος όρος 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Lucida Console" panose="020B0609040504020204" pitchFamily="49" charset="0"/>
              </a:rPr>
              <a:t>τιμής όλων των βιβλίων:"</a:t>
            </a: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,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ΜΟ</a:t>
            </a:r>
            <a:b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Τέλος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Δ6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3180522" y="1520687"/>
            <a:ext cx="327991" cy="288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3094386" y="1842050"/>
            <a:ext cx="327991" cy="288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3892821" y="2113718"/>
            <a:ext cx="327991" cy="288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5208099" y="2113717"/>
            <a:ext cx="487023" cy="288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2769698" y="2763074"/>
            <a:ext cx="5718319" cy="288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/>
          <p:cNvSpPr/>
          <p:nvPr/>
        </p:nvSpPr>
        <p:spPr>
          <a:xfrm>
            <a:off x="2769698" y="3334572"/>
            <a:ext cx="1762545" cy="288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/>
          <p:cNvSpPr/>
          <p:nvPr/>
        </p:nvSpPr>
        <p:spPr>
          <a:xfrm>
            <a:off x="3180522" y="4570338"/>
            <a:ext cx="1762545" cy="288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736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66BF9EE-F7AC-4FA5-AC7E-001B3A642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3B48D182-44E3-4D8B-ACEF-F1A900BE44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355A535A-A489-477F-A314-593AA8CAFB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954C2D4C-FD83-4EF4-9312-04442ABD66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C20701C2-CD9A-4698-BC97-E1085820C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62575C35-466F-42AE-87A1-D691849AB8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58236F37-6119-45AC-80A0-CD2C311B50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F3FDD799-39FE-4D6F-9A64-2F472B2150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9820D241-1D49-442C-A95A-00BC1BF9E2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EBC2197C-B383-4866-8ABD-74222400BE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404B06AA-FC93-4471-9DE4-56A401E70A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E580600C-013F-4FAF-8FB7-4CC0FA80A9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xmlns="" id="{9BFCF199-64B2-4AEE-88C4-E954ABF362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312DBA5-56D8-42B2-BA94-28168C2A6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xmlns="" id="{7AD46C74-3117-46B0-B267-0F61B57CA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xmlns="" id="{8C13B810-9664-45D8-8510-D6ED0ADD72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xmlns="" id="{10306E52-A922-4458-BCCE-C3C840CC7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xmlns="" id="{CB578819-B7E7-4250-932F-52AE2A2A9A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xmlns="" id="{454B9C91-B623-424A-B16E-F764F189D3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xmlns="" id="{EFD03C4A-8484-41E6-B458-032F1DCA70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xmlns="" id="{DDC2F3C3-1D4E-4913-9C5C-F9A65B47E5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xmlns="" id="{1E15BCA2-2420-4C53-ADE9-40FBAC2384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xmlns="" id="{73D5FBF4-7129-4C51-B603-E3BC334195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xmlns="" id="{0165B164-CE2A-494C-88FC-507232B37C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xmlns="" id="{87F127E5-B10B-4D18-BCF0-E7C3C7F401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xmlns="" id="{FC692D59-F28D-4E42-B435-225F2C6CFA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1996130F-9AB5-4DE9-8574-3AF891C5C1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6">
            <a:extLst>
              <a:ext uri="{FF2B5EF4-FFF2-40B4-BE49-F238E27FC236}">
                <a16:creationId xmlns:a16="http://schemas.microsoft.com/office/drawing/2014/main" xmlns="" id="{3623DEAC-F39C-45D6-86DC-1033F64295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xmlns="" id="{A692209D-B607-46C3-8560-07AF722916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94874638-CF15-4908-BC4B-4908744D0B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66B3AA3-C7D3-4FCD-96B1-21B013B94477}"/>
              </a:ext>
            </a:extLst>
          </p:cNvPr>
          <p:cNvSpPr txBox="1"/>
          <p:nvPr/>
        </p:nvSpPr>
        <p:spPr>
          <a:xfrm>
            <a:off x="354773" y="1244466"/>
            <a:ext cx="3739373" cy="2600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Προσέγγιση</a:t>
            </a:r>
            <a:r>
              <a:rPr lang="en-US" sz="4000" b="1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Λύσης</a:t>
            </a:r>
            <a:endParaRPr lang="en-US" sz="4000" b="1" dirty="0">
              <a:solidFill>
                <a:srgbClr val="FE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7" name="Freeform 5">
            <a:extLst>
              <a:ext uri="{FF2B5EF4-FFF2-40B4-BE49-F238E27FC236}">
                <a16:creationId xmlns:a16="http://schemas.microsoft.com/office/drawing/2014/main" xmlns="" id="{5F1B8348-CD6E-4561-A704-C232D9A26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2AD55E55-AA1E-4878-B700-B6E08C946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022" y="1399026"/>
            <a:ext cx="6529541" cy="475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2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>
            <a:extLst>
              <a:ext uri="{FF2B5EF4-FFF2-40B4-BE49-F238E27FC236}">
                <a16:creationId xmlns:a16="http://schemas.microsoft.com/office/drawing/2014/main" xmlns="" id="{3193DA86-A7A8-4CB2-9310-4855189C4C72}"/>
              </a:ext>
            </a:extLst>
          </p:cNvPr>
          <p:cNvSpPr txBox="1">
            <a:spLocks/>
          </p:cNvSpPr>
          <p:nvPr/>
        </p:nvSpPr>
        <p:spPr>
          <a:xfrm>
            <a:off x="260083" y="188285"/>
            <a:ext cx="9822595" cy="7373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3200" dirty="0"/>
              <a:t>Δραστηριότητα </a:t>
            </a:r>
            <a:r>
              <a:rPr lang="el-GR" sz="3200" b="1" dirty="0"/>
              <a:t>6 – </a:t>
            </a:r>
            <a:r>
              <a:rPr lang="el-GR" sz="3200" dirty="0"/>
              <a:t>Ενδεικτική</a:t>
            </a:r>
            <a:r>
              <a:rPr lang="el-GR" sz="3200" b="1" dirty="0"/>
              <a:t> </a:t>
            </a:r>
            <a:r>
              <a:rPr lang="el-GR" sz="3200" b="1" dirty="0">
                <a:solidFill>
                  <a:srgbClr val="00B050"/>
                </a:solidFill>
              </a:rPr>
              <a:t>Απάντηση </a:t>
            </a:r>
            <a:r>
              <a:rPr lang="el-GR" sz="2800" b="1" dirty="0">
                <a:solidFill>
                  <a:srgbClr val="00B050"/>
                </a:solidFill>
              </a:rPr>
              <a:t>(συν..)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xmlns="" id="{B4CA1A12-4B5A-4432-B693-3F0E6B950F8E}"/>
              </a:ext>
            </a:extLst>
          </p:cNvPr>
          <p:cNvSpPr/>
          <p:nvPr/>
        </p:nvSpPr>
        <p:spPr>
          <a:xfrm>
            <a:off x="1050066" y="1270598"/>
            <a:ext cx="61145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/>
              <a:t>δ) Μεταβλητές </a:t>
            </a:r>
          </a:p>
          <a:p>
            <a:r>
              <a:rPr lang="el-GR" sz="2400" dirty="0"/>
              <a:t>	</a:t>
            </a:r>
            <a:r>
              <a:rPr lang="el-GR" sz="2400" u="sng" dirty="0"/>
              <a:t>Ακέραιες</a:t>
            </a:r>
            <a:r>
              <a:rPr lang="el-GR" sz="2400" dirty="0"/>
              <a:t>: </a:t>
            </a:r>
            <a:endParaRPr lang="el-GR" sz="2400" dirty="0" smtClean="0"/>
          </a:p>
          <a:p>
            <a:r>
              <a:rPr lang="el-GR" sz="2400" dirty="0"/>
              <a:t>	</a:t>
            </a:r>
            <a:r>
              <a:rPr lang="el-GR" sz="2400" u="sng" dirty="0"/>
              <a:t>Πραγματικές</a:t>
            </a:r>
            <a:r>
              <a:rPr lang="el-GR" sz="2400" dirty="0"/>
              <a:t>: 	</a:t>
            </a:r>
          </a:p>
          <a:p>
            <a:r>
              <a:rPr lang="el-GR" sz="2400" dirty="0"/>
              <a:t>	</a:t>
            </a:r>
            <a:r>
              <a:rPr lang="el-GR" sz="2400" u="sng" dirty="0"/>
              <a:t>Αλφαριθμητικές</a:t>
            </a:r>
            <a:r>
              <a:rPr lang="el-GR" sz="2400" dirty="0" smtClean="0"/>
              <a:t>:</a:t>
            </a:r>
            <a:endParaRPr lang="el-GR" sz="2400" dirty="0"/>
          </a:p>
          <a:p>
            <a:endParaRPr lang="el-GR" sz="2400" dirty="0"/>
          </a:p>
          <a:p>
            <a:r>
              <a:rPr lang="el-GR" sz="2400" b="1" dirty="0"/>
              <a:t>ε) Σταθερές</a:t>
            </a:r>
            <a:r>
              <a:rPr lang="el-GR" sz="2400" dirty="0"/>
              <a:t> </a:t>
            </a:r>
          </a:p>
          <a:p>
            <a:r>
              <a:rPr lang="el-GR" sz="2400" dirty="0"/>
              <a:t>	</a:t>
            </a:r>
            <a:r>
              <a:rPr lang="el-GR" sz="2400" u="sng" dirty="0"/>
              <a:t>Ακέραιες</a:t>
            </a:r>
            <a:r>
              <a:rPr lang="el-GR" sz="2400" dirty="0"/>
              <a:t>: </a:t>
            </a:r>
            <a:endParaRPr lang="el-GR" sz="2400" dirty="0" smtClean="0"/>
          </a:p>
          <a:p>
            <a:r>
              <a:rPr lang="el-GR" sz="2400" dirty="0"/>
              <a:t>	</a:t>
            </a:r>
            <a:r>
              <a:rPr lang="el-GR" sz="2400" u="sng" dirty="0"/>
              <a:t>Αλφαριθμητικές </a:t>
            </a:r>
            <a:r>
              <a:rPr lang="el-GR" sz="2400" dirty="0" smtClean="0"/>
              <a:t>:</a:t>
            </a:r>
            <a:endParaRPr lang="el-GR" sz="2400" dirty="0"/>
          </a:p>
          <a:p>
            <a:endParaRPr lang="el-GR" sz="2400" dirty="0"/>
          </a:p>
          <a:p>
            <a:r>
              <a:rPr lang="el-GR" sz="2400" b="1" dirty="0" err="1"/>
              <a:t>στ</a:t>
            </a:r>
            <a:r>
              <a:rPr lang="el-GR" sz="2400" b="1" dirty="0"/>
              <a:t>) Τελεστές </a:t>
            </a:r>
          </a:p>
          <a:p>
            <a:r>
              <a:rPr lang="el-GR" sz="2400" b="1" dirty="0"/>
              <a:t>	</a:t>
            </a:r>
            <a:r>
              <a:rPr lang="el-GR" sz="2400" dirty="0"/>
              <a:t>Συγκριτικός: </a:t>
            </a:r>
            <a:endParaRPr lang="el-GR" sz="2400" dirty="0" smtClean="0"/>
          </a:p>
          <a:p>
            <a:r>
              <a:rPr lang="el-GR" sz="2400" dirty="0"/>
              <a:t>	Αριθμητικοί</a:t>
            </a:r>
            <a:r>
              <a:rPr lang="el-GR" sz="2400" dirty="0" smtClean="0"/>
              <a:t>:</a:t>
            </a:r>
            <a:endParaRPr lang="el-GR" sz="24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9A5787BB-CF9C-4595-B551-FED81E111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591" y="1270598"/>
            <a:ext cx="4948518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ts val="600"/>
              </a:spcBef>
              <a:spcAft>
                <a:spcPts val="1200"/>
              </a:spcAft>
            </a:pPr>
            <a:r>
              <a:rPr kumimoji="0" lang="el-GR" altLang="el-GR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Αλγόριθμος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Δ6</a:t>
            </a:r>
            <a:b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l-GR" altLang="el-GR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πλ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←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Lucida Console" panose="020B0609040504020204" pitchFamily="49" charset="0"/>
              </a:rPr>
              <a:t>0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/>
            </a:r>
            <a:b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Σ </a:t>
            </a:r>
            <a:r>
              <a:rPr kumimoji="0" lang="el-GR" altLang="el-GR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←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Lucida Console" panose="020B0609040504020204" pitchFamily="49" charset="0"/>
              </a:rPr>
              <a:t>0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/>
            </a:r>
            <a:b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l-GR" altLang="el-GR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Για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i </a:t>
            </a:r>
            <a:r>
              <a:rPr kumimoji="0" lang="el-GR" altLang="el-GR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από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Lucida Console" panose="020B0609040504020204" pitchFamily="49" charset="0"/>
              </a:rPr>
              <a:t>1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μέχρι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Lucida Console" panose="020B0609040504020204" pitchFamily="49" charset="0"/>
              </a:rPr>
              <a:t>150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/>
            </a:r>
            <a:b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 </a:t>
            </a:r>
            <a:r>
              <a:rPr kumimoji="0" lang="el-GR" altLang="el-GR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Διάβασε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Τίτλος</a:t>
            </a:r>
            <a:r>
              <a:rPr kumimoji="0" lang="el-GR" altLang="el-GR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,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Συγγραφέας</a:t>
            </a:r>
            <a:r>
              <a:rPr kumimoji="0" lang="el-GR" altLang="el-GR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,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Τιμή</a:t>
            </a:r>
            <a:b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 </a:t>
            </a:r>
            <a:r>
              <a:rPr kumimoji="0" lang="el-GR" altLang="el-GR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Αν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Συγγραφέας </a:t>
            </a:r>
            <a:r>
              <a:rPr kumimoji="0" lang="el-GR" altLang="el-GR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=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Lucida Console" panose="020B0609040504020204" pitchFamily="49" charset="0"/>
              </a:rPr>
              <a:t>"Ντοστογιέφσκι"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τότε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/>
            </a:r>
            <a:b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   </a:t>
            </a:r>
            <a:r>
              <a:rPr kumimoji="0" lang="el-GR" altLang="el-GR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πλ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←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πλ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+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Lucida Console" panose="020B0609040504020204" pitchFamily="49" charset="0"/>
              </a:rPr>
              <a:t>1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/>
            </a:r>
            <a:b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 </a:t>
            </a:r>
            <a:r>
              <a:rPr kumimoji="0" lang="el-GR" altLang="el-GR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Τέλος_αν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/>
            </a:r>
            <a:b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 Σ </a:t>
            </a:r>
            <a:r>
              <a:rPr kumimoji="0" lang="el-GR" altLang="el-GR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←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Σ </a:t>
            </a:r>
            <a:r>
              <a:rPr kumimoji="0" lang="el-GR" altLang="el-GR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+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Τιμή</a:t>
            </a:r>
            <a:b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l-GR" altLang="el-GR" sz="1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Τέλος_επανάληψης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/>
            </a:r>
            <a:b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l-GR" altLang="el-GR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Εμφάνισε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Lucida Console" panose="020B0609040504020204" pitchFamily="49" charset="0"/>
              </a:rPr>
              <a:t>"Καταμετρήθηκαν"</a:t>
            </a:r>
            <a:r>
              <a:rPr kumimoji="0" lang="el-GR" altLang="el-GR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,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πλ</a:t>
            </a:r>
            <a:r>
              <a:rPr kumimoji="0" lang="el-GR" altLang="el-GR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,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Lucida Console" panose="020B0609040504020204" pitchFamily="49" charset="0"/>
              </a:rPr>
              <a:t>"βιβλία του Ντοστογιέφσκι"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/>
            </a:r>
            <a:b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ΜΟ </a:t>
            </a:r>
            <a:r>
              <a:rPr kumimoji="0" lang="el-GR" altLang="el-GR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←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Σ</a:t>
            </a:r>
            <a:r>
              <a:rPr kumimoji="0" lang="el-GR" altLang="el-GR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/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Lucida Console" panose="020B0609040504020204" pitchFamily="49" charset="0"/>
              </a:rPr>
              <a:t>150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/>
            </a:r>
            <a:b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l-GR" altLang="el-GR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Εμφάνισε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Lucida Console" panose="020B0609040504020204" pitchFamily="49" charset="0"/>
              </a:rPr>
              <a:t>"Μέσος όρος 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Lucida Console" panose="020B0609040504020204" pitchFamily="49" charset="0"/>
              </a:rPr>
              <a:t>τιμής όλων των βιβλίων:"</a:t>
            </a: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,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ΜΟ</a:t>
            </a:r>
            <a:b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l-GR" altLang="el-GR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Τέλος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Δ6</a:t>
            </a:r>
            <a:endParaRPr kumimoji="0" lang="el-GR" altLang="el-G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076886" y="1684475"/>
            <a:ext cx="784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err="1">
                <a:solidFill>
                  <a:srgbClr val="00B050"/>
                </a:solidFill>
              </a:rPr>
              <a:t>πλ</a:t>
            </a:r>
            <a:r>
              <a:rPr lang="el-GR" sz="2000" b="1" dirty="0">
                <a:solidFill>
                  <a:srgbClr val="00B050"/>
                </a:solidFill>
              </a:rPr>
              <a:t>, i 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3473123" y="2047835"/>
            <a:ext cx="1595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rgbClr val="00B050"/>
                </a:solidFill>
              </a:rPr>
              <a:t>Σ, Τιμή, ΜΟ 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3978386" y="2432712"/>
            <a:ext cx="26853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rgbClr val="00B050"/>
                </a:solidFill>
              </a:rPr>
              <a:t>Τίτλος, Συγγραφέας 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2971618" y="3511239"/>
            <a:ext cx="12666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rgbClr val="00B050"/>
                </a:solidFill>
              </a:rPr>
              <a:t>0, 1, 150 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4036346" y="3900591"/>
            <a:ext cx="1835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00B050"/>
                </a:solidFill>
              </a:rPr>
              <a:t>Ντοστογιέφσκι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3292502" y="4999618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00B050"/>
                </a:solidFill>
              </a:rPr>
              <a:t>= 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3328285" y="5347434"/>
            <a:ext cx="553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00B050"/>
                </a:solidFill>
              </a:rPr>
              <a:t>+, /</a:t>
            </a:r>
          </a:p>
        </p:txBody>
      </p:sp>
    </p:spTree>
    <p:extLst>
      <p:ext uri="{BB962C8B-B14F-4D97-AF65-F5344CB8AC3E}">
        <p14:creationId xmlns:p14="http://schemas.microsoft.com/office/powerpoint/2010/main" val="277644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4118" y="857250"/>
            <a:ext cx="10094383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altLang="el-GR" dirty="0"/>
              <a:t>Η Δομή Επανάληψης</a:t>
            </a:r>
            <a:endParaRPr lang="el-GR" altLang="el-GR" sz="5400" dirty="0"/>
          </a:p>
        </p:txBody>
      </p:sp>
      <p:sp>
        <p:nvSpPr>
          <p:cNvPr id="160772" name="WordArt 4"/>
          <p:cNvSpPr>
            <a:spLocks noChangeArrowheads="1" noChangeShapeType="1" noTextEdit="1"/>
          </p:cNvSpPr>
          <p:nvPr/>
        </p:nvSpPr>
        <p:spPr bwMode="auto">
          <a:xfrm>
            <a:off x="1852085" y="2592388"/>
            <a:ext cx="7802033" cy="168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l-GR" sz="40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Garamond"/>
              </a:rPr>
              <a:t>ΟΣΟ…ΤΕΛΟΣ_ΕΠΑΝΑΛΗΨΗΣ</a:t>
            </a:r>
            <a:endParaRPr lang="el-GR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73800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4C218D0-C9E5-4B1C-B5F5-5328E7F7E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325" y="583470"/>
            <a:ext cx="8911687" cy="1280890"/>
          </a:xfrm>
        </p:spPr>
        <p:txBody>
          <a:bodyPr/>
          <a:lstStyle/>
          <a:p>
            <a:r>
              <a:rPr lang="el-GR" dirty="0"/>
              <a:t>Σύνταξη της εντολής 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Όσο</a:t>
            </a:r>
            <a:r>
              <a:rPr lang="el-G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…επανάλαβε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649F1EB4-24A0-464C-8C43-9648A3CF8D5D}"/>
              </a:ext>
            </a:extLst>
          </p:cNvPr>
          <p:cNvSpPr/>
          <p:nvPr/>
        </p:nvSpPr>
        <p:spPr>
          <a:xfrm>
            <a:off x="1859279" y="1592956"/>
            <a:ext cx="89116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</a:rPr>
              <a:t>Όσο</a:t>
            </a:r>
            <a:r>
              <a:rPr lang="el-GR" sz="2400" dirty="0" smtClean="0"/>
              <a:t> &lt;συνθήκη&gt; </a:t>
            </a: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</a:rPr>
              <a:t>επανάλαβε</a:t>
            </a:r>
          </a:p>
          <a:p>
            <a:r>
              <a:rPr lang="el-GR" sz="2400" dirty="0"/>
              <a:t>	Εντολές</a:t>
            </a:r>
          </a:p>
          <a:p>
            <a:r>
              <a:rPr lang="el-GR" sz="2400" b="1" dirty="0" err="1">
                <a:solidFill>
                  <a:schemeClr val="accent6">
                    <a:lumMod val="75000"/>
                  </a:schemeClr>
                </a:solidFill>
              </a:rPr>
              <a:t>Τέλος_επανάληψης</a:t>
            </a:r>
            <a:endParaRPr lang="el-GR" sz="24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l-GR" sz="2400" b="1" dirty="0">
              <a:solidFill>
                <a:srgbClr val="0070C0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54D8A087-E32C-470C-BA34-12FD3F42D418}"/>
              </a:ext>
            </a:extLst>
          </p:cNvPr>
          <p:cNvSpPr/>
          <p:nvPr/>
        </p:nvSpPr>
        <p:spPr>
          <a:xfrm>
            <a:off x="2722880" y="3595743"/>
            <a:ext cx="843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Στην εντολή Όσο ... επανάλαβε </a:t>
            </a:r>
            <a:r>
              <a:rPr lang="el-GR" sz="2000" b="1" dirty="0"/>
              <a:t>οι εμπεριεχόμενες εντολές (</a:t>
            </a:r>
            <a:r>
              <a:rPr lang="el-GR" sz="2000" b="1" dirty="0" smtClean="0"/>
              <a:t>Εντολές) μπορεί </a:t>
            </a:r>
            <a:r>
              <a:rPr lang="el-GR" sz="2000" b="1" dirty="0"/>
              <a:t>να μην εκτελεστούν ποτέ</a:t>
            </a:r>
            <a:r>
              <a:rPr lang="el-GR" sz="2000" dirty="0"/>
              <a:t>, αφού η συνθήκη </a:t>
            </a:r>
            <a:r>
              <a:rPr lang="el-GR" sz="2000" dirty="0" smtClean="0"/>
              <a:t>συνέχειας &lt;συνθήκη</a:t>
            </a:r>
            <a:r>
              <a:rPr lang="el-GR" sz="2000" dirty="0"/>
              <a:t>&gt;</a:t>
            </a:r>
            <a:r>
              <a:rPr lang="el-GR" sz="2000" dirty="0" smtClean="0"/>
              <a:t> </a:t>
            </a:r>
            <a:r>
              <a:rPr lang="el-GR" sz="2000" dirty="0"/>
              <a:t>ελέγχεται στην αρχή.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5B15D7E-204C-4D1E-AEBC-95B49799DA4E}"/>
              </a:ext>
            </a:extLst>
          </p:cNvPr>
          <p:cNvSpPr txBox="1"/>
          <p:nvPr/>
        </p:nvSpPr>
        <p:spPr>
          <a:xfrm rot="20521292">
            <a:off x="1800728" y="3126039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Τί να προσέξω;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xmlns="" id="{54D8A087-E32C-470C-BA34-12FD3F42D418}"/>
              </a:ext>
            </a:extLst>
          </p:cNvPr>
          <p:cNvSpPr/>
          <p:nvPr/>
        </p:nvSpPr>
        <p:spPr>
          <a:xfrm>
            <a:off x="3013331" y="5079870"/>
            <a:ext cx="83948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 smtClean="0"/>
              <a:t>Οι </a:t>
            </a:r>
            <a:r>
              <a:rPr lang="el-GR" sz="2000" b="1" dirty="0" smtClean="0"/>
              <a:t>εμπεριεχόμενες </a:t>
            </a:r>
            <a:r>
              <a:rPr lang="el-GR" sz="2000" b="1" dirty="0"/>
              <a:t>εντολές </a:t>
            </a:r>
            <a:r>
              <a:rPr lang="el-GR" sz="2000" b="1" dirty="0" smtClean="0"/>
              <a:t>(βρόχος) </a:t>
            </a:r>
            <a:r>
              <a:rPr lang="el-GR" sz="2000" dirty="0" smtClean="0"/>
              <a:t>εκτελούνται εφόσον η </a:t>
            </a:r>
            <a:r>
              <a:rPr lang="el-GR" sz="2000" dirty="0"/>
              <a:t>συνθήκη </a:t>
            </a:r>
            <a:r>
              <a:rPr lang="el-GR" sz="2000" dirty="0" smtClean="0"/>
              <a:t>είναι </a:t>
            </a:r>
            <a:r>
              <a:rPr lang="el-GR" sz="2000" b="1" dirty="0" smtClean="0">
                <a:solidFill>
                  <a:srgbClr val="00B050"/>
                </a:solidFill>
              </a:rPr>
              <a:t>αληθής</a:t>
            </a:r>
            <a:r>
              <a:rPr lang="el-GR" sz="2000" b="1" dirty="0" smtClean="0"/>
              <a:t>. </a:t>
            </a:r>
            <a:r>
              <a:rPr lang="el-GR" sz="2000" dirty="0" smtClean="0"/>
              <a:t>Όταν η συνθήκη γίνει </a:t>
            </a:r>
            <a:r>
              <a:rPr lang="el-GR" sz="2000" b="1" dirty="0" smtClean="0">
                <a:solidFill>
                  <a:srgbClr val="C00000"/>
                </a:solidFill>
              </a:rPr>
              <a:t>ψευδής </a:t>
            </a:r>
            <a:r>
              <a:rPr lang="el-GR" sz="2000" dirty="0" smtClean="0"/>
              <a:t>σταματάει η επαναληπτική διαδικασία.</a:t>
            </a:r>
            <a:r>
              <a:rPr lang="el-GR" sz="2000" b="1" dirty="0" smtClean="0"/>
              <a:t> 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219123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4B6AB70-E8F7-48DB-B23F-B94F5C0A7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" y="84397"/>
            <a:ext cx="8911687" cy="640445"/>
          </a:xfrm>
        </p:spPr>
        <p:txBody>
          <a:bodyPr>
            <a:normAutofit fontScale="90000"/>
          </a:bodyPr>
          <a:lstStyle/>
          <a:p>
            <a:r>
              <a:rPr lang="el-GR" dirty="0"/>
              <a:t>Δραστηριότητα 7</a:t>
            </a:r>
            <a:br>
              <a:rPr lang="el-GR" dirty="0"/>
            </a:br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E9A98118-D870-459E-901A-F11BB0FC2496}"/>
              </a:ext>
            </a:extLst>
          </p:cNvPr>
          <p:cNvSpPr/>
          <p:nvPr/>
        </p:nvSpPr>
        <p:spPr>
          <a:xfrm>
            <a:off x="1211283" y="785951"/>
            <a:ext cx="1021204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dirty="0"/>
          </a:p>
          <a:p>
            <a:pPr algn="ctr"/>
            <a:r>
              <a:rPr lang="el-GR" sz="2000" dirty="0"/>
              <a:t>Να αναπτύξετε αλγόριθμο, ο οποίος διαβάζει </a:t>
            </a:r>
            <a:r>
              <a:rPr lang="el-GR" sz="2000" b="1" dirty="0"/>
              <a:t>ύψη ατόμων σε μέτρα </a:t>
            </a:r>
            <a:r>
              <a:rPr lang="el-GR" sz="2000" dirty="0"/>
              <a:t>και τα μετατρέπει και τα εμφανίζει </a:t>
            </a:r>
            <a:r>
              <a:rPr lang="el-GR" sz="2000" b="1" dirty="0"/>
              <a:t>σε εκατοστά</a:t>
            </a:r>
            <a:r>
              <a:rPr lang="el-GR" sz="2000" dirty="0"/>
              <a:t>, μέχρι να εισαχθεί μία </a:t>
            </a:r>
            <a:r>
              <a:rPr lang="el-GR" sz="2000" u="sng" dirty="0"/>
              <a:t>μη θετική </a:t>
            </a:r>
            <a:r>
              <a:rPr lang="el-GR" sz="2000" dirty="0"/>
              <a:t>τιμή ύψους.</a:t>
            </a:r>
          </a:p>
          <a:p>
            <a:pPr algn="ctr"/>
            <a:endParaRPr lang="el-GR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39657582-3895-4943-B5F8-8A63124CF83F}"/>
              </a:ext>
            </a:extLst>
          </p:cNvPr>
          <p:cNvSpPr/>
          <p:nvPr/>
        </p:nvSpPr>
        <p:spPr>
          <a:xfrm>
            <a:off x="2126871" y="2108944"/>
            <a:ext cx="43586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</a:rPr>
              <a:t>Αλγόριθμος</a:t>
            </a:r>
            <a:r>
              <a:rPr lang="el-GR" sz="2400" dirty="0"/>
              <a:t> Δ7</a:t>
            </a:r>
          </a:p>
          <a:p>
            <a:r>
              <a:rPr lang="el-GR" sz="2400" b="1" dirty="0">
                <a:solidFill>
                  <a:srgbClr val="0070C0"/>
                </a:solidFill>
              </a:rPr>
              <a:t>Διάβασε</a:t>
            </a:r>
            <a:r>
              <a:rPr lang="el-GR" sz="2400" dirty="0"/>
              <a:t> Ύψος</a:t>
            </a:r>
          </a:p>
          <a:p>
            <a:r>
              <a:rPr lang="el-GR" sz="2400" b="1" dirty="0">
                <a:solidFill>
                  <a:schemeClr val="accent6">
                    <a:lumMod val="75000"/>
                  </a:schemeClr>
                </a:solidFill>
              </a:rPr>
              <a:t>Όσο</a:t>
            </a:r>
            <a:r>
              <a:rPr lang="el-GR" sz="2400" dirty="0"/>
              <a:t> Ύψος &gt; 0 </a:t>
            </a: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</a:rPr>
              <a:t>επανάλαβε</a:t>
            </a:r>
          </a:p>
          <a:p>
            <a:r>
              <a:rPr lang="el-GR" sz="2400" dirty="0"/>
              <a:t>	Εκατοστά ← Ύψος* 100</a:t>
            </a:r>
          </a:p>
          <a:p>
            <a:r>
              <a:rPr lang="el-GR" sz="2400" b="1" dirty="0">
                <a:solidFill>
                  <a:srgbClr val="0070C0"/>
                </a:solidFill>
              </a:rPr>
              <a:t>	Εκτύπωσε</a:t>
            </a:r>
            <a:r>
              <a:rPr lang="el-GR" sz="2400" dirty="0"/>
              <a:t> Εκατοστά</a:t>
            </a:r>
          </a:p>
          <a:p>
            <a:r>
              <a:rPr lang="el-GR" sz="2400" b="1" dirty="0">
                <a:solidFill>
                  <a:srgbClr val="0070C0"/>
                </a:solidFill>
              </a:rPr>
              <a:t>	Διάβασε</a:t>
            </a:r>
            <a:r>
              <a:rPr lang="el-GR" sz="2400" dirty="0"/>
              <a:t> Ύψος</a:t>
            </a:r>
          </a:p>
          <a:p>
            <a:r>
              <a:rPr lang="el-GR" sz="2400" b="1" dirty="0" err="1">
                <a:solidFill>
                  <a:schemeClr val="accent6">
                    <a:lumMod val="75000"/>
                  </a:schemeClr>
                </a:solidFill>
              </a:rPr>
              <a:t>Τέλος_επανάληψης</a:t>
            </a:r>
            <a:endParaRPr lang="el-GR" sz="2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l-GR" sz="2400" b="1" dirty="0">
                <a:solidFill>
                  <a:srgbClr val="0070C0"/>
                </a:solidFill>
              </a:rPr>
              <a:t>Τέλος</a:t>
            </a:r>
            <a:r>
              <a:rPr lang="el-GR" sz="2400" dirty="0"/>
              <a:t> Δ7</a:t>
            </a:r>
          </a:p>
          <a:p>
            <a:endParaRPr lang="el-GR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xmlns="" id="{433A7676-9DC6-4B8E-A3EA-836F36CEE7D1}"/>
              </a:ext>
            </a:extLst>
          </p:cNvPr>
          <p:cNvSpPr/>
          <p:nvPr/>
        </p:nvSpPr>
        <p:spPr>
          <a:xfrm>
            <a:off x="7325947" y="2690336"/>
            <a:ext cx="51612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 Ποιος είναι ο ρόλος της 1ης εντολής Διάβασε;</a:t>
            </a:r>
          </a:p>
          <a:p>
            <a:endParaRPr lang="el-GR" dirty="0"/>
          </a:p>
          <a:p>
            <a:r>
              <a:rPr lang="el-GR" dirty="0"/>
              <a:t> Ποιος είναι ο ρόλος της 2ης εντολής Διάβασε;</a:t>
            </a:r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xmlns="" id="{A3F3002E-B4B2-494A-AB88-26C944ADC781}"/>
              </a:ext>
            </a:extLst>
          </p:cNvPr>
          <p:cNvSpPr/>
          <p:nvPr/>
        </p:nvSpPr>
        <p:spPr>
          <a:xfrm>
            <a:off x="6931130" y="2835602"/>
            <a:ext cx="310942" cy="167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xmlns="" id="{8921A463-5B5F-44DD-A6C8-237EE3C11A77}"/>
              </a:ext>
            </a:extLst>
          </p:cNvPr>
          <p:cNvSpPr/>
          <p:nvPr/>
        </p:nvSpPr>
        <p:spPr>
          <a:xfrm>
            <a:off x="6973068" y="3603297"/>
            <a:ext cx="310942" cy="167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960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97276C2D-CAEF-4DF3-96B4-508BEB6C3EDC}"/>
              </a:ext>
            </a:extLst>
          </p:cNvPr>
          <p:cNvSpPr/>
          <p:nvPr/>
        </p:nvSpPr>
        <p:spPr>
          <a:xfrm>
            <a:off x="1613248" y="1271891"/>
            <a:ext cx="3639236" cy="5025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Να γραφεί αλγόριθμος ο οποίος: </a:t>
            </a:r>
          </a:p>
          <a:p>
            <a:endParaRPr lang="el-GR" dirty="0"/>
          </a:p>
          <a:p>
            <a:pPr>
              <a:lnSpc>
                <a:spcPct val="150000"/>
              </a:lnSpc>
            </a:pPr>
            <a:r>
              <a:rPr lang="el-GR" b="1" dirty="0"/>
              <a:t>α</a:t>
            </a:r>
            <a:r>
              <a:rPr lang="el-GR" dirty="0"/>
              <a:t>. διαβάζει επαναληπτικά ακέραιους αριθμούς </a:t>
            </a:r>
            <a:r>
              <a:rPr lang="el-GR" b="1" dirty="0"/>
              <a:t>μέχρις ότου δοθεί ο αριθμός 0</a:t>
            </a:r>
            <a:r>
              <a:rPr lang="el-GR" dirty="0"/>
              <a:t>. </a:t>
            </a:r>
          </a:p>
          <a:p>
            <a:pPr>
              <a:lnSpc>
                <a:spcPct val="150000"/>
              </a:lnSpc>
            </a:pPr>
            <a:r>
              <a:rPr lang="el-GR" b="1" dirty="0"/>
              <a:t>β.</a:t>
            </a:r>
            <a:r>
              <a:rPr lang="el-GR" dirty="0"/>
              <a:t> εμφανίζει στο τέλος </a:t>
            </a:r>
            <a:r>
              <a:rPr lang="el-GR" b="1" dirty="0"/>
              <a:t>το πλήθος των θετικών αριθμών </a:t>
            </a:r>
            <a:r>
              <a:rPr lang="el-GR" dirty="0"/>
              <a:t>από τους αριθμούς που διάβασε. </a:t>
            </a:r>
          </a:p>
          <a:p>
            <a:pPr>
              <a:lnSpc>
                <a:spcPct val="150000"/>
              </a:lnSpc>
            </a:pPr>
            <a:r>
              <a:rPr lang="el-GR" b="1" dirty="0"/>
              <a:t>γ. </a:t>
            </a:r>
            <a:r>
              <a:rPr lang="el-GR" dirty="0"/>
              <a:t>υπολογίζει και εμφανίζει στο τέλος </a:t>
            </a:r>
            <a:r>
              <a:rPr lang="el-GR" b="1" dirty="0"/>
              <a:t>το άθροισμα των θετικών αριθμών </a:t>
            </a:r>
            <a:r>
              <a:rPr lang="el-GR" dirty="0"/>
              <a:t>που διάβασε.</a:t>
            </a:r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xmlns="" id="{FD290717-8DC2-4D4F-BF27-14EA51B57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28" y="95568"/>
            <a:ext cx="8912225" cy="676592"/>
          </a:xfrm>
        </p:spPr>
        <p:txBody>
          <a:bodyPr>
            <a:normAutofit fontScale="90000"/>
          </a:bodyPr>
          <a:lstStyle/>
          <a:p>
            <a:r>
              <a:rPr lang="el-GR" dirty="0"/>
              <a:t>Δραστηριότητα 8</a:t>
            </a:r>
            <a:br>
              <a:rPr lang="el-GR" dirty="0"/>
            </a:br>
            <a:endParaRPr lang="el-GR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01D98A12-C620-474E-A953-1892B4BBD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4978" y="2364094"/>
            <a:ext cx="474920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Αλγόριθμος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ΔΡ8_μαθητή</a:t>
            </a:r>
            <a:b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ΠΘ 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←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Lucida Console" panose="020B0609040504020204" pitchFamily="49" charset="0"/>
              </a:rPr>
              <a:t>0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/>
            </a:r>
            <a:b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ΣΘ 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←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Lucida Console" panose="020B0609040504020204" pitchFamily="49" charset="0"/>
              </a:rPr>
              <a:t>0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/>
            </a:r>
            <a:b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Διάβασε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ΑΡ</a:t>
            </a:r>
            <a:b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Όσο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ΑΡ 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≠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Lucida Console" panose="020B0609040504020204" pitchFamily="49" charset="0"/>
              </a:rPr>
              <a:t>0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επανάλαβε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/>
            </a:r>
            <a:b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ΣΘ 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←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ΣΘ 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+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ΑΡ</a:t>
            </a:r>
            <a:b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ΠΘ 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←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ΠΘ 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+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Lucida Console" panose="020B0609040504020204" pitchFamily="49" charset="0"/>
              </a:rPr>
              <a:t>1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/>
            </a:r>
            <a:b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Διάβασε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ΑΡ</a:t>
            </a:r>
            <a:b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l-GR" altLang="el-GR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Τέλος_επανάληψης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/>
            </a:r>
            <a:b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Εμφάνισε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Lucida Console" panose="020B0609040504020204" pitchFamily="49" charset="0"/>
              </a:rPr>
              <a:t>"Σύνολο θετικών"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,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ΣΘ</a:t>
            </a:r>
            <a:b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Εμφάνισε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Lucida Console" panose="020B0609040504020204" pitchFamily="49" charset="0"/>
              </a:rPr>
              <a:t>"Πλήθος θετικών"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,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ΠΘ</a:t>
            </a:r>
            <a:b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Τέλος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ΔΡ8_μαθητή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9C89D8F-0E4C-4FE3-982E-29884530B21A}"/>
              </a:ext>
            </a:extLst>
          </p:cNvPr>
          <p:cNvSpPr txBox="1"/>
          <p:nvPr/>
        </p:nvSpPr>
        <p:spPr>
          <a:xfrm>
            <a:off x="6243084" y="1179347"/>
            <a:ext cx="5092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Ένας μαθητής έγραψε τον παρακάτω αλγόριθμο. </a:t>
            </a:r>
            <a:r>
              <a:rPr lang="el-GR" b="1" dirty="0"/>
              <a:t>Είναι σωστός</a:t>
            </a:r>
            <a:r>
              <a:rPr lang="el-GR" dirty="0"/>
              <a:t>;</a:t>
            </a:r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xmlns="" id="{E721B357-836A-44FB-9917-9A9EA9403279}"/>
              </a:ext>
            </a:extLst>
          </p:cNvPr>
          <p:cNvCxnSpPr/>
          <p:nvPr/>
        </p:nvCxnSpPr>
        <p:spPr>
          <a:xfrm>
            <a:off x="5411976" y="893135"/>
            <a:ext cx="0" cy="54864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58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>
            <a:extLst>
              <a:ext uri="{FF2B5EF4-FFF2-40B4-BE49-F238E27FC236}">
                <a16:creationId xmlns:a16="http://schemas.microsoft.com/office/drawing/2014/main" xmlns="" id="{FD290717-8DC2-4D4F-BF27-14EA51B57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28" y="95568"/>
            <a:ext cx="8912225" cy="676592"/>
          </a:xfrm>
        </p:spPr>
        <p:txBody>
          <a:bodyPr>
            <a:normAutofit fontScale="90000"/>
          </a:bodyPr>
          <a:lstStyle/>
          <a:p>
            <a:r>
              <a:rPr lang="el-GR" dirty="0"/>
              <a:t>Δραστηριότητα 8 - </a:t>
            </a:r>
            <a:r>
              <a:rPr lang="el-GR" b="1" dirty="0">
                <a:solidFill>
                  <a:srgbClr val="00B050"/>
                </a:solidFill>
              </a:rPr>
              <a:t>Απάντηση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9C89D8F-0E4C-4FE3-982E-29884530B21A}"/>
              </a:ext>
            </a:extLst>
          </p:cNvPr>
          <p:cNvSpPr txBox="1"/>
          <p:nvPr/>
        </p:nvSpPr>
        <p:spPr>
          <a:xfrm>
            <a:off x="589282" y="1364013"/>
            <a:ext cx="5273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ΌΧΙ!!! </a:t>
            </a:r>
            <a:r>
              <a:rPr lang="el-GR" dirty="0"/>
              <a:t>Γιατί </a:t>
            </a:r>
            <a:r>
              <a:rPr lang="el-GR" u="sng" dirty="0"/>
              <a:t>δεν ελέγχει </a:t>
            </a:r>
            <a:r>
              <a:rPr lang="el-GR" b="1" dirty="0"/>
              <a:t>αν</a:t>
            </a:r>
            <a:r>
              <a:rPr lang="el-GR" dirty="0"/>
              <a:t> </a:t>
            </a:r>
          </a:p>
          <a:p>
            <a:r>
              <a:rPr lang="el-GR" dirty="0"/>
              <a:t>ο αριθμός ΑΡ είναι θετικός </a:t>
            </a:r>
          </a:p>
          <a:p>
            <a:r>
              <a:rPr lang="el-GR" dirty="0"/>
              <a:t>πριν υπολογίσει το ΣΘ (Άθροισμα θετικών) </a:t>
            </a:r>
          </a:p>
          <a:p>
            <a:r>
              <a:rPr lang="el-GR" dirty="0"/>
              <a:t>και ΠΘ (Πλήθος θετικών)</a:t>
            </a:r>
            <a:endParaRPr lang="el-GR" b="1" dirty="0"/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xmlns="" id="{E721B357-836A-44FB-9917-9A9EA9403279}"/>
              </a:ext>
            </a:extLst>
          </p:cNvPr>
          <p:cNvCxnSpPr/>
          <p:nvPr/>
        </p:nvCxnSpPr>
        <p:spPr>
          <a:xfrm>
            <a:off x="6204456" y="893135"/>
            <a:ext cx="0" cy="54864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1F41E79-AF27-4255-B27D-2D3F4AF96C19}"/>
              </a:ext>
            </a:extLst>
          </p:cNvPr>
          <p:cNvSpPr txBox="1"/>
          <p:nvPr/>
        </p:nvSpPr>
        <p:spPr>
          <a:xfrm>
            <a:off x="6243084" y="1179347"/>
            <a:ext cx="5092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Ο σωστός </a:t>
            </a:r>
            <a:r>
              <a:rPr lang="el-GR" dirty="0"/>
              <a:t>αλγόριθμος είναι: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77A5430-CD79-4D01-9353-7E4C9C6AA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9840" y="1548680"/>
            <a:ext cx="535432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Αλγόριθμος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Δ8_σωστή</a:t>
            </a:r>
            <a:b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ΠΘ 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←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Lucida Console" panose="020B0609040504020204" pitchFamily="49" charset="0"/>
              </a:rPr>
              <a:t>0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/>
            </a:r>
            <a:b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ΣΘ 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←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Lucida Console" panose="020B0609040504020204" pitchFamily="49" charset="0"/>
              </a:rPr>
              <a:t>0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/>
            </a:r>
            <a:b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Διάβασε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ΑΡ</a:t>
            </a:r>
            <a:b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Όσο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ΑΡ 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≠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Lucida Console" panose="020B0609040504020204" pitchFamily="49" charset="0"/>
              </a:rPr>
              <a:t>0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επανάλαβε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/>
            </a:r>
            <a:b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 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ucida Console" panose="020B060904050402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altLang="el-GR" sz="20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ucida Console" panose="020B060904050402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altLang="el-GR" sz="20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 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Διάβασε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ΑΡ</a:t>
            </a:r>
            <a:b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l-GR" altLang="el-GR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Τέλος_επανάληψης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/>
            </a:r>
            <a:b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Εμφάνισε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Lucida Console" panose="020B0609040504020204" pitchFamily="49" charset="0"/>
              </a:rPr>
              <a:t>"Σύνολο θετικών "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,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ΣΘ</a:t>
            </a:r>
            <a:b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Εμφάνισε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Lucida Console" panose="020B0609040504020204" pitchFamily="49" charset="0"/>
              </a:rPr>
              <a:t>"Πλήθος θετικών "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,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ΠΘ</a:t>
            </a:r>
            <a:b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Τέλος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 </a:t>
            </a:r>
            <a:r>
              <a:rPr lang="el-GR" altLang="el-GR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 Δ8_σωστή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6630298" y="3101284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altLang="el-GR" sz="2000" b="1" dirty="0">
                <a:solidFill>
                  <a:srgbClr val="00B050"/>
                </a:solidFill>
                <a:latin typeface="Lucida Console" panose="020B0609040504020204" pitchFamily="49" charset="0"/>
              </a:rPr>
              <a:t>Αν</a:t>
            </a:r>
            <a:r>
              <a:rPr lang="el-GR" altLang="el-GR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 ΑΡ </a:t>
            </a:r>
            <a:r>
              <a:rPr lang="el-GR" altLang="el-GR" sz="2000" b="1" dirty="0">
                <a:solidFill>
                  <a:srgbClr val="FF0000"/>
                </a:solidFill>
                <a:latin typeface="Lucida Console" panose="020B0609040504020204" pitchFamily="49" charset="0"/>
              </a:rPr>
              <a:t>&gt;</a:t>
            </a:r>
            <a:r>
              <a:rPr lang="el-GR" altLang="el-GR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 </a:t>
            </a:r>
            <a:r>
              <a:rPr lang="el-GR" altLang="el-GR" sz="2000" dirty="0">
                <a:solidFill>
                  <a:srgbClr val="008000"/>
                </a:solidFill>
                <a:latin typeface="Lucida Console" panose="020B0609040504020204" pitchFamily="49" charset="0"/>
              </a:rPr>
              <a:t>0</a:t>
            </a:r>
            <a:r>
              <a:rPr lang="el-GR" altLang="el-GR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 </a:t>
            </a:r>
            <a:r>
              <a:rPr lang="el-GR" altLang="el-GR" sz="2000" b="1" dirty="0">
                <a:solidFill>
                  <a:srgbClr val="00B050"/>
                </a:solidFill>
                <a:latin typeface="Lucida Console" panose="020B0609040504020204" pitchFamily="49" charset="0"/>
              </a:rPr>
              <a:t>τότε</a:t>
            </a:r>
            <a:r>
              <a:rPr lang="el-GR" altLang="el-GR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/>
            </a:r>
            <a:br>
              <a:rPr lang="el-GR" altLang="el-GR" sz="2000" dirty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l-GR" altLang="el-GR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 ΣΘ </a:t>
            </a:r>
            <a:r>
              <a:rPr lang="el-GR" altLang="el-GR" sz="2000" b="1" dirty="0">
                <a:solidFill>
                  <a:srgbClr val="FF0000"/>
                </a:solidFill>
                <a:latin typeface="Lucida Console" panose="020B0609040504020204" pitchFamily="49" charset="0"/>
              </a:rPr>
              <a:t>←</a:t>
            </a:r>
            <a:r>
              <a:rPr lang="el-GR" altLang="el-GR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 ΣΘ </a:t>
            </a:r>
            <a:r>
              <a:rPr lang="el-GR" altLang="el-GR" sz="2000" b="1" dirty="0">
                <a:solidFill>
                  <a:srgbClr val="FF0000"/>
                </a:solidFill>
                <a:latin typeface="Lucida Console" panose="020B0609040504020204" pitchFamily="49" charset="0"/>
              </a:rPr>
              <a:t>+</a:t>
            </a:r>
            <a:r>
              <a:rPr lang="el-GR" altLang="el-GR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 ΑΡ</a:t>
            </a:r>
            <a:br>
              <a:rPr lang="el-GR" altLang="el-GR" sz="2000" dirty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l-GR" altLang="el-GR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 ΠΘ </a:t>
            </a:r>
            <a:r>
              <a:rPr lang="el-GR" altLang="el-GR" sz="2000" b="1" dirty="0">
                <a:solidFill>
                  <a:srgbClr val="FF0000"/>
                </a:solidFill>
                <a:latin typeface="Lucida Console" panose="020B0609040504020204" pitchFamily="49" charset="0"/>
              </a:rPr>
              <a:t>←</a:t>
            </a:r>
            <a:r>
              <a:rPr lang="el-GR" altLang="el-GR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 ΠΘ </a:t>
            </a:r>
            <a:r>
              <a:rPr lang="el-GR" altLang="el-GR" sz="2000" b="1" dirty="0">
                <a:solidFill>
                  <a:srgbClr val="FF0000"/>
                </a:solidFill>
                <a:latin typeface="Lucida Console" panose="020B0609040504020204" pitchFamily="49" charset="0"/>
              </a:rPr>
              <a:t>+</a:t>
            </a:r>
            <a:r>
              <a:rPr lang="el-GR" altLang="el-GR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 </a:t>
            </a:r>
            <a:r>
              <a:rPr lang="el-GR" altLang="el-GR" sz="2000" dirty="0">
                <a:solidFill>
                  <a:srgbClr val="008000"/>
                </a:solidFill>
                <a:latin typeface="Lucida Console" panose="020B0609040504020204" pitchFamily="49" charset="0"/>
              </a:rPr>
              <a:t>1</a:t>
            </a:r>
            <a:r>
              <a:rPr lang="el-GR" altLang="el-GR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/>
            </a:r>
            <a:br>
              <a:rPr lang="el-GR" altLang="el-GR" sz="2000" dirty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l-GR" altLang="el-GR" sz="2000" b="1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Τέλος_αν</a:t>
            </a:r>
            <a:r>
              <a:rPr lang="el-GR" altLang="el-GR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/>
            </a:r>
            <a:br>
              <a:rPr lang="el-GR" altLang="el-GR" sz="2000" dirty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endParaRPr lang="el-G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214" y="2698339"/>
            <a:ext cx="4357369" cy="352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484555" y="4152452"/>
            <a:ext cx="1968650" cy="580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139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  <p:bldP spid="3" grpId="0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4118" y="857250"/>
            <a:ext cx="10094383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altLang="el-GR" dirty="0"/>
              <a:t>Η Δομή Επανάληψης</a:t>
            </a:r>
            <a:endParaRPr lang="el-GR" altLang="el-GR" sz="5400" dirty="0"/>
          </a:p>
        </p:txBody>
      </p:sp>
      <p:sp>
        <p:nvSpPr>
          <p:cNvPr id="160772" name="WordArt 4"/>
          <p:cNvSpPr>
            <a:spLocks noChangeArrowheads="1" noChangeShapeType="1" noTextEdit="1"/>
          </p:cNvSpPr>
          <p:nvPr/>
        </p:nvSpPr>
        <p:spPr bwMode="auto">
          <a:xfrm>
            <a:off x="1852085" y="2592388"/>
            <a:ext cx="7802033" cy="168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l-GR" sz="40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Garamond"/>
              </a:rPr>
              <a:t>Μέχρις_Ότου</a:t>
            </a:r>
          </a:p>
        </p:txBody>
      </p:sp>
    </p:spTree>
    <p:extLst>
      <p:ext uri="{BB962C8B-B14F-4D97-AF65-F5344CB8AC3E}">
        <p14:creationId xmlns:p14="http://schemas.microsoft.com/office/powerpoint/2010/main" val="283885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4C218D0-C9E5-4B1C-B5F5-5328E7F7E47B}"/>
              </a:ext>
            </a:extLst>
          </p:cNvPr>
          <p:cNvSpPr txBox="1">
            <a:spLocks/>
          </p:cNvSpPr>
          <p:nvPr/>
        </p:nvSpPr>
        <p:spPr>
          <a:xfrm>
            <a:off x="1729325" y="583470"/>
            <a:ext cx="8911687" cy="128089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dirty="0" smtClean="0"/>
              <a:t>Σύνταξη της εντολής:</a:t>
            </a:r>
            <a:endParaRPr lang="el-GR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Αρχή </a:t>
            </a:r>
            <a:r>
              <a:rPr lang="el-GR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επανάληψης…Μέχρις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ότου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xmlns="" id="{649F1EB4-24A0-464C-8C43-9648A3CF8D5D}"/>
              </a:ext>
            </a:extLst>
          </p:cNvPr>
          <p:cNvSpPr/>
          <p:nvPr/>
        </p:nvSpPr>
        <p:spPr>
          <a:xfrm>
            <a:off x="1728647" y="1768624"/>
            <a:ext cx="89116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2800" dirty="0"/>
          </a:p>
          <a:p>
            <a:r>
              <a:rPr lang="el-GR" sz="2800" b="1" dirty="0" err="1" smtClean="0">
                <a:solidFill>
                  <a:schemeClr val="accent6">
                    <a:lumMod val="75000"/>
                  </a:schemeClr>
                </a:solidFill>
              </a:rPr>
              <a:t>Αρχή_επανάληψης</a:t>
            </a:r>
            <a:endParaRPr lang="el-GR" sz="2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l-GR" sz="2800" dirty="0"/>
              <a:t>	Εντολές</a:t>
            </a:r>
          </a:p>
          <a:p>
            <a:r>
              <a:rPr lang="el-GR" sz="2800" b="1" dirty="0" err="1" smtClean="0">
                <a:solidFill>
                  <a:schemeClr val="accent6">
                    <a:lumMod val="75000"/>
                  </a:schemeClr>
                </a:solidFill>
              </a:rPr>
              <a:t>Μέχρις_ότου</a:t>
            </a:r>
            <a:r>
              <a:rPr lang="el-GR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sz="2800" dirty="0"/>
              <a:t>&lt;συνθήκη&gt;</a:t>
            </a:r>
          </a:p>
          <a:p>
            <a:endParaRPr lang="el-GR" sz="2800" b="1" dirty="0">
              <a:solidFill>
                <a:srgbClr val="0070C0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54D8A087-E32C-470C-BA34-12FD3F42D418}"/>
              </a:ext>
            </a:extLst>
          </p:cNvPr>
          <p:cNvSpPr/>
          <p:nvPr/>
        </p:nvSpPr>
        <p:spPr>
          <a:xfrm>
            <a:off x="3590293" y="3991274"/>
            <a:ext cx="8394878" cy="1418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Στην εντολή </a:t>
            </a:r>
            <a:r>
              <a:rPr lang="el-GR" sz="2000" dirty="0" err="1" smtClean="0"/>
              <a:t>Μέχρις_ότου</a:t>
            </a:r>
            <a:r>
              <a:rPr lang="el-GR" sz="2000" dirty="0" smtClean="0"/>
              <a:t> </a:t>
            </a:r>
            <a:r>
              <a:rPr lang="el-GR" sz="2000" b="1" dirty="0" smtClean="0"/>
              <a:t>οι </a:t>
            </a:r>
            <a:r>
              <a:rPr lang="el-GR" sz="2000" b="1" dirty="0"/>
              <a:t>εμπεριεχόμενες εντολές (</a:t>
            </a:r>
            <a:r>
              <a:rPr lang="el-GR" sz="2000" b="1" dirty="0" smtClean="0"/>
              <a:t>Εντολές) εκτελούνται τουλάχιστον μία φορά</a:t>
            </a:r>
            <a:r>
              <a:rPr lang="el-GR" sz="2000" dirty="0" smtClean="0"/>
              <a:t>, </a:t>
            </a:r>
            <a:r>
              <a:rPr lang="el-GR" sz="2000" dirty="0"/>
              <a:t>αφού η συνθήκη </a:t>
            </a:r>
            <a:r>
              <a:rPr lang="el-GR" sz="2000" dirty="0" smtClean="0"/>
              <a:t>τερματισμού ελέγχεται στο τέλος.</a:t>
            </a:r>
            <a:endParaRPr lang="el-GR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5B15D7E-204C-4D1E-AEBC-95B49799DA4E}"/>
              </a:ext>
            </a:extLst>
          </p:cNvPr>
          <p:cNvSpPr txBox="1"/>
          <p:nvPr/>
        </p:nvSpPr>
        <p:spPr>
          <a:xfrm rot="20521292">
            <a:off x="1740788" y="3906945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Τί να προσέξω;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xmlns="" id="{54D8A087-E32C-470C-BA34-12FD3F42D418}"/>
              </a:ext>
            </a:extLst>
          </p:cNvPr>
          <p:cNvSpPr/>
          <p:nvPr/>
        </p:nvSpPr>
        <p:spPr>
          <a:xfrm>
            <a:off x="2719409" y="5373792"/>
            <a:ext cx="83948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 smtClean="0"/>
              <a:t>Οι </a:t>
            </a:r>
            <a:r>
              <a:rPr lang="el-GR" sz="2000" b="1" dirty="0" smtClean="0"/>
              <a:t>εμπεριεχόμενες </a:t>
            </a:r>
            <a:r>
              <a:rPr lang="el-GR" sz="2000" b="1" dirty="0"/>
              <a:t>εντολές </a:t>
            </a:r>
            <a:r>
              <a:rPr lang="el-GR" sz="2000" b="1" dirty="0" smtClean="0"/>
              <a:t>(βρόχος) </a:t>
            </a:r>
            <a:r>
              <a:rPr lang="el-GR" sz="2000" dirty="0" smtClean="0"/>
              <a:t>εκτελούνται εφόσον η </a:t>
            </a:r>
            <a:r>
              <a:rPr lang="el-GR" sz="2000" dirty="0"/>
              <a:t>συνθήκη </a:t>
            </a:r>
            <a:r>
              <a:rPr lang="el-GR" sz="2000" dirty="0" smtClean="0"/>
              <a:t>είναι </a:t>
            </a:r>
            <a:r>
              <a:rPr lang="el-GR" sz="2000" b="1" dirty="0" smtClean="0">
                <a:solidFill>
                  <a:srgbClr val="00B050"/>
                </a:solidFill>
              </a:rPr>
              <a:t>ψευδής</a:t>
            </a:r>
            <a:r>
              <a:rPr lang="el-GR" sz="2000" b="1" dirty="0" smtClean="0"/>
              <a:t>. </a:t>
            </a:r>
            <a:r>
              <a:rPr lang="el-GR" sz="2000" dirty="0" smtClean="0"/>
              <a:t>Όταν η συνθήκη γίνει </a:t>
            </a:r>
            <a:r>
              <a:rPr lang="el-GR" sz="2000" b="1" dirty="0" smtClean="0">
                <a:solidFill>
                  <a:srgbClr val="C00000"/>
                </a:solidFill>
              </a:rPr>
              <a:t>αληθής </a:t>
            </a:r>
            <a:r>
              <a:rPr lang="el-GR" sz="2000" dirty="0" smtClean="0"/>
              <a:t>σταματάει η επαναληπτική διαδικασία.</a:t>
            </a:r>
            <a:r>
              <a:rPr lang="el-GR" sz="2000" b="1" dirty="0" smtClean="0"/>
              <a:t> 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150658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0" y="89802"/>
            <a:ext cx="11277600" cy="685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l-GR" b="1" dirty="0" smtClean="0"/>
              <a:t>Παράδειγμα </a:t>
            </a:r>
            <a:endParaRPr lang="el-GR" altLang="el-GR" b="1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>
          <a:xfrm>
            <a:off x="789517" y="1331913"/>
            <a:ext cx="11402483" cy="4622800"/>
          </a:xfrm>
        </p:spPr>
        <p:txBody>
          <a:bodyPr rtlCol="0">
            <a:normAutofit/>
          </a:bodyPr>
          <a:lstStyle/>
          <a:p>
            <a:pPr marL="381000" indent="-381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altLang="el-GR" sz="4000" dirty="0">
                <a:latin typeface="Calibri" panose="020F0502020204030204" pitchFamily="34" charset="0"/>
                <a:cs typeface="Calibri" panose="020F0502020204030204" pitchFamily="34" charset="0"/>
              </a:rPr>
              <a:t>Να αναπτύξετε αλγόριθμο που θα ζητά από το χρήστη να μαντέψει το συνδυασμό ενός </a:t>
            </a:r>
            <a:r>
              <a:rPr lang="el-GR" altLang="el-G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χρηματοκιβωτίου.</a:t>
            </a:r>
            <a:endParaRPr lang="el-GR" altLang="el-GR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1000" indent="-381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altLang="el-GR" sz="4000" dirty="0">
                <a:latin typeface="Calibri" panose="020F0502020204030204" pitchFamily="34" charset="0"/>
                <a:cs typeface="Calibri" panose="020F0502020204030204" pitchFamily="34" charset="0"/>
              </a:rPr>
              <a:t>Ο αλγόριθμος θα δέχεται αριθμούς  μέχρι να </a:t>
            </a:r>
            <a:r>
              <a:rPr lang="el-GR" altLang="el-GR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δωθεί</a:t>
            </a:r>
            <a:r>
              <a:rPr lang="el-GR" altLang="el-G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l-GR" sz="4000" dirty="0">
                <a:latin typeface="Calibri" panose="020F0502020204030204" pitchFamily="34" charset="0"/>
                <a:cs typeface="Calibri" panose="020F0502020204030204" pitchFamily="34" charset="0"/>
              </a:rPr>
              <a:t>ο σωστός </a:t>
            </a:r>
            <a:r>
              <a:rPr lang="el-GR" altLang="el-G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συνδυασμός.</a:t>
            </a:r>
            <a:endParaRPr lang="el-GR" altLang="el-GR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1000" indent="-381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altLang="el-GR" sz="4000" dirty="0">
                <a:latin typeface="Calibri" panose="020F0502020204030204" pitchFamily="34" charset="0"/>
                <a:cs typeface="Calibri" panose="020F0502020204030204" pitchFamily="34" charset="0"/>
              </a:rPr>
              <a:t>Έξοδος του αλγορίθμου είναι οι προσπάθειες που </a:t>
            </a:r>
            <a:r>
              <a:rPr lang="el-GR" altLang="el-G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πραγματοποιήθηκαν.</a:t>
            </a:r>
            <a:endParaRPr lang="el-GR" altLang="el-GR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14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 autoUpdateAnimBg="0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0" y="35372"/>
            <a:ext cx="11277600" cy="685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l-GR" dirty="0"/>
              <a:t>Δομή Επανάληψης </a:t>
            </a:r>
            <a:r>
              <a:rPr lang="el-GR" altLang="el-GR" dirty="0" err="1"/>
              <a:t>Μέχρις_ότου</a:t>
            </a:r>
            <a:endParaRPr lang="el-GR" altLang="el-GR" dirty="0"/>
          </a:p>
        </p:txBody>
      </p:sp>
      <p:sp>
        <p:nvSpPr>
          <p:cNvPr id="216070" name="Rectangle 6"/>
          <p:cNvSpPr>
            <a:spLocks noGrp="1" noChangeArrowheads="1"/>
          </p:cNvSpPr>
          <p:nvPr>
            <p:ph idx="1"/>
          </p:nvPr>
        </p:nvSpPr>
        <p:spPr>
          <a:xfrm>
            <a:off x="789517" y="1331913"/>
            <a:ext cx="11402483" cy="4622800"/>
          </a:xfrm>
        </p:spPr>
        <p:txBody>
          <a:bodyPr rtlCol="0">
            <a:normAutofit/>
          </a:bodyPr>
          <a:lstStyle/>
          <a:p>
            <a:pPr marL="381000" indent="-381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altLang="el-GR" sz="4000" dirty="0"/>
              <a:t>Να αναπτύξετε αλγόριθμο που θα ζητά από το χρήστη να μαντέψει το συνδυασμό ενός χρηματοκιβωτίου</a:t>
            </a:r>
          </a:p>
          <a:p>
            <a:pPr marL="381000" indent="-381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altLang="el-GR" sz="4000" dirty="0"/>
              <a:t>Ο αλγόριθμος θα δέχεται αριθμούς  </a:t>
            </a:r>
            <a:r>
              <a:rPr lang="el-GR" altLang="el-GR" sz="4000" b="1" dirty="0">
                <a:solidFill>
                  <a:srgbClr val="C00000"/>
                </a:solidFill>
              </a:rPr>
              <a:t>μέχρι</a:t>
            </a:r>
            <a:r>
              <a:rPr lang="el-GR" altLang="el-GR" sz="4000" dirty="0">
                <a:solidFill>
                  <a:srgbClr val="C00000"/>
                </a:solidFill>
              </a:rPr>
              <a:t> </a:t>
            </a:r>
            <a:r>
              <a:rPr lang="el-GR" altLang="el-GR" sz="4000" dirty="0"/>
              <a:t>να εισαχθεί ο σωστός συνδυασμός</a:t>
            </a:r>
          </a:p>
          <a:p>
            <a:pPr marL="381000" indent="-381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altLang="el-GR" sz="4000" dirty="0"/>
              <a:t>Έξοδος του αλγορίθμου είναι οι προσπάθειες που πραγματοποιήθηκαν</a:t>
            </a:r>
          </a:p>
        </p:txBody>
      </p:sp>
      <p:sp>
        <p:nvSpPr>
          <p:cNvPr id="216068" name="AutoShape 4"/>
          <p:cNvSpPr>
            <a:spLocks noChangeArrowheads="1"/>
          </p:cNvSpPr>
          <p:nvPr/>
        </p:nvSpPr>
        <p:spPr bwMode="auto">
          <a:xfrm flipH="1">
            <a:off x="2230967" y="1027113"/>
            <a:ext cx="7617884" cy="2171700"/>
          </a:xfrm>
          <a:prstGeom prst="wedgeRoundRectCallout">
            <a:avLst>
              <a:gd name="adj1" fmla="val -59616"/>
              <a:gd name="adj2" fmla="val 58185"/>
              <a:gd name="adj3" fmla="val 16667"/>
            </a:avLst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90513" indent="-2905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sz="3200" b="1">
                <a:solidFill>
                  <a:srgbClr val="000066"/>
                </a:solidFill>
              </a:rPr>
              <a:t>   Η διατύπωση της εκτύπωσης παραπέμπει στη χρήση της δομής Μέχρις_ότου</a:t>
            </a:r>
          </a:p>
        </p:txBody>
      </p:sp>
    </p:spTree>
    <p:extLst>
      <p:ext uri="{BB962C8B-B14F-4D97-AF65-F5344CB8AC3E}">
        <p14:creationId xmlns:p14="http://schemas.microsoft.com/office/powerpoint/2010/main" val="386893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8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72D87AD6-B0E8-4601-A8C0-1B332D5F2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440" y="721176"/>
            <a:ext cx="3517119" cy="2461982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14B03411-CCED-4E1D-9F28-435B65062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364" y="1144382"/>
            <a:ext cx="3537345" cy="2095876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30899068-A4D4-4DCC-A584-94CE736E0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01" y="1061257"/>
            <a:ext cx="3517120" cy="218061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F9B3AEC0-179D-4142-9ECB-A84EDE759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434" y="3871190"/>
            <a:ext cx="3378966" cy="2012699"/>
          </a:xfrm>
          <a:prstGeom prst="rect">
            <a:avLst/>
          </a:prstGeom>
        </p:spPr>
      </p:pic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xmlns="" id="{5F8A0C99-8681-44C9-8D96-80EAB97EECF8}"/>
              </a:ext>
            </a:extLst>
          </p:cNvPr>
          <p:cNvCxnSpPr/>
          <p:nvPr/>
        </p:nvCxnSpPr>
        <p:spPr>
          <a:xfrm>
            <a:off x="914400" y="3423920"/>
            <a:ext cx="10993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Εικόνα 9">
            <a:extLst>
              <a:ext uri="{FF2B5EF4-FFF2-40B4-BE49-F238E27FC236}">
                <a16:creationId xmlns:a16="http://schemas.microsoft.com/office/drawing/2014/main" xmlns="" id="{AE379C5B-947A-4992-AB87-8EFDF8EB26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027" y="3962630"/>
            <a:ext cx="2915944" cy="1739900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xmlns="" id="{71C15985-DFCC-4B46-AEC9-C6C28219E9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8489" y="3766903"/>
            <a:ext cx="3171097" cy="211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2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152400"/>
            <a:ext cx="105664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l-GR" sz="4000"/>
              <a:t>Συνδυασμός χρηματοκιβωτίου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367367" y="1390650"/>
            <a:ext cx="9846733" cy="43053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sz="2800" b="1" dirty="0">
                <a:latin typeface="Arial Narrow" pitchFamily="34" charset="0"/>
              </a:rPr>
              <a:t>Αλγόριθμος</a:t>
            </a:r>
            <a:r>
              <a:rPr lang="el-GR" altLang="el-GR" sz="2800" dirty="0">
                <a:latin typeface="Arial Narrow" pitchFamily="34" charset="0"/>
              </a:rPr>
              <a:t> </a:t>
            </a:r>
            <a:r>
              <a:rPr lang="el-GR" altLang="el-GR" sz="2800" dirty="0" err="1">
                <a:latin typeface="Arial Narrow" pitchFamily="34" charset="0"/>
              </a:rPr>
              <a:t>Εύρεση_Συνδυασμού</a:t>
            </a:r>
            <a:endParaRPr lang="en-US" altLang="el-GR" sz="2800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altLang="el-GR" sz="2800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altLang="el-GR" sz="2800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altLang="el-GR" sz="2800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altLang="el-GR" sz="2800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altLang="el-GR" sz="2800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altLang="el-GR" sz="2800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altLang="el-GR" sz="2800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sz="2800" b="1" dirty="0">
                <a:latin typeface="Arial Narrow" pitchFamily="34" charset="0"/>
              </a:rPr>
              <a:t>Τέλος</a:t>
            </a:r>
            <a:r>
              <a:rPr lang="el-GR" altLang="el-GR" sz="2800" dirty="0">
                <a:latin typeface="Arial Narrow" pitchFamily="34" charset="0"/>
              </a:rPr>
              <a:t> </a:t>
            </a:r>
            <a:r>
              <a:rPr lang="el-GR" altLang="el-GR" sz="2800" dirty="0" err="1">
                <a:latin typeface="Arial Narrow" pitchFamily="34" charset="0"/>
              </a:rPr>
              <a:t>Εύρεση_Συνδυασμού</a:t>
            </a:r>
            <a:endParaRPr lang="el-GR" altLang="el-GR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97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152400"/>
            <a:ext cx="105664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l-GR" sz="4000"/>
              <a:t>Συνδυασμός χρηματοκιβωτίου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1367367" y="1390650"/>
            <a:ext cx="9846733" cy="43053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sz="2800" b="1" dirty="0">
                <a:latin typeface="Arial Narrow" pitchFamily="34" charset="0"/>
              </a:rPr>
              <a:t>Αλγόριθμος</a:t>
            </a:r>
            <a:r>
              <a:rPr lang="el-GR" altLang="el-GR" sz="2800" dirty="0">
                <a:latin typeface="Arial Narrow" pitchFamily="34" charset="0"/>
              </a:rPr>
              <a:t> </a:t>
            </a:r>
            <a:r>
              <a:rPr lang="el-GR" altLang="el-GR" sz="2800" dirty="0" err="1">
                <a:latin typeface="Arial Narrow" pitchFamily="34" charset="0"/>
              </a:rPr>
              <a:t>Εύρεση_Συνδυασμού</a:t>
            </a:r>
            <a:endParaRPr lang="en-US" altLang="el-GR" sz="2800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sz="2800" dirty="0">
                <a:latin typeface="Arial Narrow" pitchFamily="34" charset="0"/>
              </a:rPr>
              <a:t> </a:t>
            </a:r>
            <a:r>
              <a:rPr lang="en-US" altLang="el-GR" sz="2800" dirty="0">
                <a:latin typeface="Arial Narrow" pitchFamily="34" charset="0"/>
              </a:rPr>
              <a:t> </a:t>
            </a:r>
            <a:r>
              <a:rPr lang="el-GR" altLang="el-GR" sz="2800" b="1" dirty="0">
                <a:latin typeface="Arial Narrow" pitchFamily="34" charset="0"/>
              </a:rPr>
              <a:t>Δεδομένα</a:t>
            </a:r>
            <a:r>
              <a:rPr lang="en-US" altLang="el-GR" sz="2800" dirty="0">
                <a:latin typeface="Arial Narrow" pitchFamily="34" charset="0"/>
              </a:rPr>
              <a:t> </a:t>
            </a:r>
            <a:r>
              <a:rPr lang="el-GR" altLang="el-GR" sz="2800" dirty="0">
                <a:latin typeface="Arial Narrow" pitchFamily="34" charset="0"/>
              </a:rPr>
              <a:t> // συνδυασμός </a:t>
            </a:r>
            <a:r>
              <a:rPr lang="en-US" altLang="el-GR" sz="2800" dirty="0">
                <a:latin typeface="Arial Narrow" pitchFamily="34" charset="0"/>
              </a:rPr>
              <a:t>//</a:t>
            </a:r>
            <a:endParaRPr lang="el-GR" altLang="el-GR" sz="2800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altLang="el-GR" sz="2800" dirty="0">
              <a:solidFill>
                <a:schemeClr val="bg2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altLang="el-GR" sz="2800" dirty="0">
              <a:solidFill>
                <a:schemeClr val="bg2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altLang="el-GR" sz="2800" dirty="0">
              <a:solidFill>
                <a:schemeClr val="bg2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altLang="el-GR" sz="2800" dirty="0">
              <a:solidFill>
                <a:schemeClr val="bg2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altLang="el-GR" sz="2800" dirty="0">
              <a:solidFill>
                <a:schemeClr val="bg2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altLang="el-GR" sz="2800" dirty="0">
              <a:solidFill>
                <a:schemeClr val="bg2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sz="2800" b="1" dirty="0">
                <a:latin typeface="Arial Narrow" pitchFamily="34" charset="0"/>
              </a:rPr>
              <a:t>Τέλος</a:t>
            </a:r>
            <a:r>
              <a:rPr lang="el-GR" altLang="el-GR" sz="2800" dirty="0">
                <a:latin typeface="Arial Narrow" pitchFamily="34" charset="0"/>
              </a:rPr>
              <a:t> </a:t>
            </a:r>
            <a:r>
              <a:rPr lang="el-GR" altLang="el-GR" sz="2800" dirty="0" err="1">
                <a:latin typeface="Arial Narrow" pitchFamily="34" charset="0"/>
              </a:rPr>
              <a:t>Εύρεση_Συνδυασμού</a:t>
            </a:r>
            <a:endParaRPr lang="el-GR" altLang="el-GR" sz="2800" dirty="0">
              <a:latin typeface="Arial Narrow" pitchFamily="34" charset="0"/>
            </a:endParaRPr>
          </a:p>
        </p:txBody>
      </p:sp>
      <p:sp>
        <p:nvSpPr>
          <p:cNvPr id="167940" name="AutoShape 4"/>
          <p:cNvSpPr>
            <a:spLocks noChangeArrowheads="1"/>
          </p:cNvSpPr>
          <p:nvPr/>
        </p:nvSpPr>
        <p:spPr bwMode="auto">
          <a:xfrm flipH="1">
            <a:off x="5056717" y="2462213"/>
            <a:ext cx="6146800" cy="2057400"/>
          </a:xfrm>
          <a:prstGeom prst="cloudCallout">
            <a:avLst>
              <a:gd name="adj1" fmla="val 50551"/>
              <a:gd name="adj2" fmla="val -5764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l-GR" altLang="el-GR"/>
              <a:t>Ο σωστός συνδυασμός δεν εισάγεται με </a:t>
            </a:r>
            <a:r>
              <a:rPr lang="el-GR" altLang="el-GR" b="1"/>
              <a:t>Διάβασε, </a:t>
            </a:r>
            <a:r>
              <a:rPr lang="el-GR" altLang="el-GR"/>
              <a:t>αλλά με </a:t>
            </a:r>
            <a:r>
              <a:rPr lang="el-GR" altLang="el-GR" b="1"/>
              <a:t>Δεδομένα</a:t>
            </a:r>
          </a:p>
        </p:txBody>
      </p:sp>
    </p:spTree>
    <p:extLst>
      <p:ext uri="{BB962C8B-B14F-4D97-AF65-F5344CB8AC3E}">
        <p14:creationId xmlns:p14="http://schemas.microsoft.com/office/powerpoint/2010/main" val="312679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152400"/>
            <a:ext cx="105664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l-GR" sz="4000"/>
              <a:t>Συνδυασμός χρηματοκιβωτίου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1367367" y="1390650"/>
            <a:ext cx="9846733" cy="43053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sz="2800" b="1" dirty="0">
                <a:latin typeface="Arial Narrow" pitchFamily="34" charset="0"/>
              </a:rPr>
              <a:t>Αλγόριθμος</a:t>
            </a:r>
            <a:r>
              <a:rPr lang="el-GR" altLang="el-GR" sz="2800" dirty="0">
                <a:latin typeface="Arial Narrow" pitchFamily="34" charset="0"/>
              </a:rPr>
              <a:t> </a:t>
            </a:r>
            <a:r>
              <a:rPr lang="el-GR" altLang="el-GR" sz="2800" dirty="0" err="1">
                <a:latin typeface="Arial Narrow" pitchFamily="34" charset="0"/>
              </a:rPr>
              <a:t>Εύρεση_Συνδυασμού</a:t>
            </a:r>
            <a:endParaRPr lang="en-US" altLang="el-GR" sz="2800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sz="2800" dirty="0">
                <a:latin typeface="Arial Narrow" pitchFamily="34" charset="0"/>
              </a:rPr>
              <a:t> </a:t>
            </a:r>
            <a:r>
              <a:rPr lang="en-US" altLang="el-GR" sz="2800" dirty="0">
                <a:latin typeface="Arial Narrow" pitchFamily="34" charset="0"/>
              </a:rPr>
              <a:t> </a:t>
            </a:r>
            <a:r>
              <a:rPr lang="el-GR" altLang="el-GR" sz="2800" b="1" dirty="0">
                <a:latin typeface="Arial Narrow" pitchFamily="34" charset="0"/>
              </a:rPr>
              <a:t>Δεδομένα</a:t>
            </a:r>
            <a:r>
              <a:rPr lang="en-US" altLang="el-GR" sz="2800" dirty="0">
                <a:latin typeface="Arial Narrow" pitchFamily="34" charset="0"/>
              </a:rPr>
              <a:t> </a:t>
            </a:r>
            <a:r>
              <a:rPr lang="el-GR" altLang="el-GR" sz="2800" dirty="0">
                <a:latin typeface="Arial Narrow" pitchFamily="34" charset="0"/>
              </a:rPr>
              <a:t> // συνδυασμός </a:t>
            </a:r>
            <a:r>
              <a:rPr lang="en-US" altLang="el-GR" sz="2800" dirty="0">
                <a:latin typeface="Arial Narrow" pitchFamily="34" charset="0"/>
              </a:rPr>
              <a:t>//</a:t>
            </a:r>
            <a:endParaRPr lang="el-GR" altLang="el-GR" sz="2800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altLang="el-GR" sz="2800" b="1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el-GR" sz="2800" b="1" dirty="0">
                <a:latin typeface="Arial Narrow" pitchFamily="34" charset="0"/>
              </a:rPr>
              <a:t>  </a:t>
            </a:r>
            <a:r>
              <a:rPr lang="el-GR" altLang="el-GR" sz="2800" b="1" dirty="0" err="1">
                <a:latin typeface="Arial Narrow" pitchFamily="34" charset="0"/>
              </a:rPr>
              <a:t>Αρχή_επανάληψης</a:t>
            </a:r>
            <a:endParaRPr lang="el-GR" altLang="el-GR" sz="2800" b="1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altLang="el-GR" sz="2800" b="1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altLang="el-GR" sz="2800" b="1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el-GR" sz="2800" b="1" dirty="0">
                <a:latin typeface="Arial Narrow" pitchFamily="34" charset="0"/>
              </a:rPr>
              <a:t>  </a:t>
            </a:r>
            <a:r>
              <a:rPr lang="el-GR" altLang="el-GR" sz="2800" b="1" dirty="0" err="1">
                <a:latin typeface="Arial Narrow" pitchFamily="34" charset="0"/>
              </a:rPr>
              <a:t>Μέχρις_ότου</a:t>
            </a:r>
            <a:r>
              <a:rPr lang="el-GR" altLang="el-GR" sz="2800" dirty="0">
                <a:latin typeface="Arial Narrow" pitchFamily="34" charset="0"/>
              </a:rPr>
              <a:t> </a:t>
            </a:r>
            <a:r>
              <a:rPr lang="en-US" altLang="el-GR" sz="2800" dirty="0">
                <a:latin typeface="Arial Narrow" pitchFamily="34" charset="0"/>
              </a:rPr>
              <a:t>__________________</a:t>
            </a:r>
            <a:r>
              <a:rPr lang="el-GR" altLang="el-GR" sz="2800" dirty="0">
                <a:latin typeface="Arial Narrow" pitchFamily="34" charset="0"/>
              </a:rPr>
              <a:t> 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altLang="el-GR" sz="2800" b="1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sz="2800" b="1" dirty="0">
                <a:latin typeface="Arial Narrow" pitchFamily="34" charset="0"/>
              </a:rPr>
              <a:t>Τέλος</a:t>
            </a:r>
            <a:r>
              <a:rPr lang="el-GR" altLang="el-GR" sz="2800" dirty="0">
                <a:latin typeface="Arial Narrow" pitchFamily="34" charset="0"/>
              </a:rPr>
              <a:t> </a:t>
            </a:r>
            <a:r>
              <a:rPr lang="el-GR" altLang="el-GR" sz="2800" dirty="0" err="1">
                <a:latin typeface="Arial Narrow" pitchFamily="34" charset="0"/>
              </a:rPr>
              <a:t>Εύρεση_Συνδυασμού</a:t>
            </a:r>
            <a:endParaRPr lang="el-GR" altLang="el-GR" sz="2800" dirty="0">
              <a:latin typeface="Arial Narrow" pitchFamily="34" charset="0"/>
            </a:endParaRPr>
          </a:p>
        </p:txBody>
      </p:sp>
      <p:sp>
        <p:nvSpPr>
          <p:cNvPr id="168964" name="AutoShape 4"/>
          <p:cNvSpPr>
            <a:spLocks noChangeArrowheads="1"/>
          </p:cNvSpPr>
          <p:nvPr/>
        </p:nvSpPr>
        <p:spPr bwMode="auto">
          <a:xfrm flipH="1">
            <a:off x="6436784" y="1739900"/>
            <a:ext cx="5475816" cy="2287588"/>
          </a:xfrm>
          <a:prstGeom prst="cloudCallout">
            <a:avLst>
              <a:gd name="adj1" fmla="val 37162"/>
              <a:gd name="adj2" fmla="val 6359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normAutofit/>
          </a:bodyPr>
          <a:lstStyle/>
          <a:p>
            <a:pPr algn="ctr">
              <a:defRPr/>
            </a:pPr>
            <a:r>
              <a:rPr lang="el-GR" altLang="el-GR" dirty="0"/>
              <a:t>Δίνουμε έμφαση στη σχεδίαση της δομής επανάληψης – τον </a:t>
            </a:r>
            <a:r>
              <a:rPr lang="el-GR" altLang="el-GR" b="1" dirty="0"/>
              <a:t>σκελετό</a:t>
            </a:r>
            <a:r>
              <a:rPr lang="el-GR" altLang="el-GR" dirty="0"/>
              <a:t> του αλγορίθμου</a:t>
            </a:r>
          </a:p>
        </p:txBody>
      </p:sp>
    </p:spTree>
    <p:extLst>
      <p:ext uri="{BB962C8B-B14F-4D97-AF65-F5344CB8AC3E}">
        <p14:creationId xmlns:p14="http://schemas.microsoft.com/office/powerpoint/2010/main" val="79378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title"/>
          </p:nvPr>
        </p:nvSpPr>
        <p:spPr>
          <a:xfrm>
            <a:off x="1016000" y="152400"/>
            <a:ext cx="105664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l-GR" sz="4000"/>
              <a:t>Συνδυασμός χρηματοκιβωτίου</a:t>
            </a:r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1367367" y="1390650"/>
            <a:ext cx="9846733" cy="43053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sz="2800" b="1" dirty="0">
                <a:latin typeface="Arial Narrow" pitchFamily="34" charset="0"/>
              </a:rPr>
              <a:t>Αλγόριθμος</a:t>
            </a:r>
            <a:r>
              <a:rPr lang="el-GR" altLang="el-GR" sz="2800" dirty="0">
                <a:latin typeface="Arial Narrow" pitchFamily="34" charset="0"/>
              </a:rPr>
              <a:t> </a:t>
            </a:r>
            <a:r>
              <a:rPr lang="el-GR" altLang="el-GR" sz="2800" dirty="0" err="1">
                <a:latin typeface="Arial Narrow" pitchFamily="34" charset="0"/>
              </a:rPr>
              <a:t>Εύρεση_Συνδυασμού</a:t>
            </a:r>
            <a:endParaRPr lang="en-US" altLang="el-GR" sz="2800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sz="2800" dirty="0">
                <a:latin typeface="Arial Narrow" pitchFamily="34" charset="0"/>
              </a:rPr>
              <a:t> </a:t>
            </a:r>
            <a:r>
              <a:rPr lang="en-US" altLang="el-GR" sz="2800" dirty="0">
                <a:latin typeface="Arial Narrow" pitchFamily="34" charset="0"/>
              </a:rPr>
              <a:t> </a:t>
            </a:r>
            <a:r>
              <a:rPr lang="el-GR" altLang="el-GR" sz="2800" b="1" dirty="0">
                <a:latin typeface="Arial Narrow" pitchFamily="34" charset="0"/>
              </a:rPr>
              <a:t>Δεδομένα</a:t>
            </a:r>
            <a:r>
              <a:rPr lang="en-US" altLang="el-GR" sz="2800" dirty="0">
                <a:latin typeface="Arial Narrow" pitchFamily="34" charset="0"/>
              </a:rPr>
              <a:t> </a:t>
            </a:r>
            <a:r>
              <a:rPr lang="el-GR" altLang="el-GR" sz="2800" dirty="0">
                <a:latin typeface="Arial Narrow" pitchFamily="34" charset="0"/>
              </a:rPr>
              <a:t> // συνδυασμός </a:t>
            </a:r>
            <a:r>
              <a:rPr lang="en-US" altLang="el-GR" sz="2800" dirty="0">
                <a:latin typeface="Arial Narrow" pitchFamily="34" charset="0"/>
              </a:rPr>
              <a:t>//</a:t>
            </a:r>
            <a:endParaRPr lang="el-GR" altLang="el-GR" sz="2800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altLang="el-GR" sz="2800" b="1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el-GR" sz="2800" b="1" dirty="0">
                <a:latin typeface="Arial Narrow" pitchFamily="34" charset="0"/>
              </a:rPr>
              <a:t>  </a:t>
            </a:r>
            <a:r>
              <a:rPr lang="el-GR" altLang="el-GR" sz="2800" b="1" dirty="0" err="1">
                <a:latin typeface="Arial Narrow" pitchFamily="34" charset="0"/>
              </a:rPr>
              <a:t>Αρχή_επανάληψης</a:t>
            </a:r>
            <a:endParaRPr lang="el-GR" altLang="el-GR" sz="2800" b="1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sz="2800" dirty="0">
                <a:latin typeface="Arial Narrow" pitchFamily="34" charset="0"/>
              </a:rPr>
              <a:t>  </a:t>
            </a:r>
            <a:endParaRPr lang="en-US" altLang="el-GR" sz="2800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altLang="el-GR" sz="2800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el-GR" sz="2800" b="1" dirty="0">
                <a:latin typeface="Arial Narrow" pitchFamily="34" charset="0"/>
              </a:rPr>
              <a:t>  </a:t>
            </a:r>
            <a:r>
              <a:rPr lang="el-GR" altLang="el-GR" sz="2800" b="1" dirty="0" err="1">
                <a:latin typeface="Arial Narrow" pitchFamily="34" charset="0"/>
              </a:rPr>
              <a:t>Μέχρις_ότου</a:t>
            </a:r>
            <a:r>
              <a:rPr lang="el-GR" altLang="el-GR" sz="2800" dirty="0">
                <a:latin typeface="Arial Narrow" pitchFamily="34" charset="0"/>
              </a:rPr>
              <a:t> αριθμός = συνδυασμός 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altLang="el-GR" sz="2800" b="1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sz="2800" b="1" dirty="0">
                <a:latin typeface="Arial Narrow" pitchFamily="34" charset="0"/>
              </a:rPr>
              <a:t>Τέλος</a:t>
            </a:r>
            <a:r>
              <a:rPr lang="el-GR" altLang="el-GR" sz="2800" dirty="0">
                <a:latin typeface="Arial Narrow" pitchFamily="34" charset="0"/>
              </a:rPr>
              <a:t> </a:t>
            </a:r>
            <a:r>
              <a:rPr lang="el-GR" altLang="el-GR" sz="2800" dirty="0" err="1">
                <a:latin typeface="Arial Narrow" pitchFamily="34" charset="0"/>
              </a:rPr>
              <a:t>Εύρεση_Συνδυασμού</a:t>
            </a:r>
            <a:endParaRPr lang="el-GR" altLang="el-GR" sz="2800" dirty="0">
              <a:latin typeface="Arial Narrow" pitchFamily="34" charset="0"/>
            </a:endParaRPr>
          </a:p>
        </p:txBody>
      </p:sp>
      <p:sp>
        <p:nvSpPr>
          <p:cNvPr id="187396" name="AutoShape 4"/>
          <p:cNvSpPr>
            <a:spLocks noChangeArrowheads="1"/>
          </p:cNvSpPr>
          <p:nvPr/>
        </p:nvSpPr>
        <p:spPr bwMode="auto">
          <a:xfrm flipH="1">
            <a:off x="6493933" y="1765300"/>
            <a:ext cx="4506384" cy="2222500"/>
          </a:xfrm>
          <a:prstGeom prst="cloudCallout">
            <a:avLst>
              <a:gd name="adj1" fmla="val 23190"/>
              <a:gd name="adj2" fmla="val 6216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l-GR" altLang="el-GR" sz="1600"/>
              <a:t>Η επανάληψη </a:t>
            </a:r>
            <a:r>
              <a:rPr lang="el-GR" altLang="el-GR" sz="1600" b="1"/>
              <a:t>συνεχίζεται</a:t>
            </a:r>
            <a:r>
              <a:rPr lang="el-GR" altLang="el-GR" sz="1600"/>
              <a:t> μέχρι να δοθεί ο σωστός συνδυασμός.</a:t>
            </a:r>
          </a:p>
          <a:p>
            <a:pPr algn="ctr" eaLnBrk="1" hangingPunct="1"/>
            <a:r>
              <a:rPr lang="el-GR" altLang="el-GR" sz="1600"/>
              <a:t>(δλδ. όταν η συνθήκη γίνει αληθής σταματάει)</a:t>
            </a:r>
          </a:p>
        </p:txBody>
      </p:sp>
    </p:spTree>
    <p:extLst>
      <p:ext uri="{BB962C8B-B14F-4D97-AF65-F5344CB8AC3E}">
        <p14:creationId xmlns:p14="http://schemas.microsoft.com/office/powerpoint/2010/main" val="3824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6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152400"/>
            <a:ext cx="105664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l-GR" sz="4000"/>
              <a:t>Συνδυασμός χρηματοκιβωτίου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1367367" y="1390650"/>
            <a:ext cx="9846733" cy="43053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sz="2800" b="1" dirty="0">
                <a:latin typeface="Arial Narrow" pitchFamily="34" charset="0"/>
              </a:rPr>
              <a:t>Αλγόριθμος</a:t>
            </a:r>
            <a:r>
              <a:rPr lang="el-GR" altLang="el-GR" sz="2800" dirty="0">
                <a:latin typeface="Arial Narrow" pitchFamily="34" charset="0"/>
              </a:rPr>
              <a:t> </a:t>
            </a:r>
            <a:r>
              <a:rPr lang="el-GR" altLang="el-GR" sz="2800" dirty="0" err="1">
                <a:latin typeface="Arial Narrow" pitchFamily="34" charset="0"/>
              </a:rPr>
              <a:t>Εύρεση_Συνδυασμού</a:t>
            </a:r>
            <a:endParaRPr lang="en-US" altLang="el-GR" sz="2800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sz="2800" dirty="0">
                <a:latin typeface="Arial Narrow" pitchFamily="34" charset="0"/>
              </a:rPr>
              <a:t> </a:t>
            </a:r>
            <a:r>
              <a:rPr lang="en-US" altLang="el-GR" sz="2800" dirty="0">
                <a:latin typeface="Arial Narrow" pitchFamily="34" charset="0"/>
              </a:rPr>
              <a:t> </a:t>
            </a:r>
            <a:r>
              <a:rPr lang="el-GR" altLang="el-GR" sz="2800" b="1" dirty="0">
                <a:latin typeface="Arial Narrow" pitchFamily="34" charset="0"/>
              </a:rPr>
              <a:t>Δεδομένα</a:t>
            </a:r>
            <a:r>
              <a:rPr lang="en-US" altLang="el-GR" sz="2800" dirty="0">
                <a:latin typeface="Arial Narrow" pitchFamily="34" charset="0"/>
              </a:rPr>
              <a:t> </a:t>
            </a:r>
            <a:r>
              <a:rPr lang="el-GR" altLang="el-GR" sz="2800" dirty="0">
                <a:latin typeface="Arial Narrow" pitchFamily="34" charset="0"/>
              </a:rPr>
              <a:t> // συνδυασμός </a:t>
            </a:r>
            <a:r>
              <a:rPr lang="en-US" altLang="el-GR" sz="2800" dirty="0">
                <a:latin typeface="Arial Narrow" pitchFamily="34" charset="0"/>
              </a:rPr>
              <a:t>//</a:t>
            </a:r>
            <a:endParaRPr lang="el-GR" altLang="el-GR" sz="2800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sz="2800" dirty="0">
                <a:latin typeface="Arial Narrow" pitchFamily="34" charset="0"/>
              </a:rPr>
              <a:t>  προσπάθειες ← 0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sz="2800" dirty="0">
                <a:latin typeface="Arial Narrow" pitchFamily="34" charset="0"/>
              </a:rPr>
              <a:t>  </a:t>
            </a:r>
            <a:r>
              <a:rPr lang="el-GR" altLang="el-GR" sz="2800" b="1" dirty="0" err="1">
                <a:latin typeface="Arial Narrow" pitchFamily="34" charset="0"/>
              </a:rPr>
              <a:t>Αρχή_επανάληψης</a:t>
            </a:r>
            <a:endParaRPr lang="el-GR" altLang="el-GR" sz="2800" b="1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l-GR" altLang="el-GR" sz="2800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sz="2800" dirty="0">
                <a:latin typeface="Arial Narrow" pitchFamily="34" charset="0"/>
              </a:rPr>
              <a:t>      προσπάθειες ← προσπάθειες + 1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sz="2800" dirty="0">
                <a:latin typeface="Arial Narrow" pitchFamily="34" charset="0"/>
              </a:rPr>
              <a:t>  </a:t>
            </a:r>
            <a:r>
              <a:rPr lang="el-GR" altLang="el-GR" sz="2800" b="1" dirty="0" err="1">
                <a:latin typeface="Arial Narrow" pitchFamily="34" charset="0"/>
              </a:rPr>
              <a:t>Μέχρις_ότου</a:t>
            </a:r>
            <a:r>
              <a:rPr lang="el-GR" altLang="el-GR" sz="2800" dirty="0">
                <a:latin typeface="Arial Narrow" pitchFamily="34" charset="0"/>
              </a:rPr>
              <a:t> αριθμός = συνδυασμός 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sz="2800" dirty="0">
                <a:latin typeface="Arial Narrow" pitchFamily="34" charset="0"/>
              </a:rPr>
              <a:t> </a:t>
            </a:r>
            <a:r>
              <a:rPr lang="en-US" altLang="el-GR" sz="2800" dirty="0">
                <a:latin typeface="Arial Narrow" pitchFamily="34" charset="0"/>
              </a:rPr>
              <a:t> </a:t>
            </a:r>
            <a:endParaRPr lang="el-GR" altLang="el-GR" sz="2800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sz="2800" b="1" dirty="0">
                <a:latin typeface="Arial Narrow" pitchFamily="34" charset="0"/>
              </a:rPr>
              <a:t>Τέλος</a:t>
            </a:r>
            <a:r>
              <a:rPr lang="el-GR" altLang="el-GR" sz="2800" dirty="0">
                <a:latin typeface="Arial Narrow" pitchFamily="34" charset="0"/>
              </a:rPr>
              <a:t> </a:t>
            </a:r>
            <a:r>
              <a:rPr lang="el-GR" altLang="el-GR" sz="2800" dirty="0" err="1">
                <a:latin typeface="Arial Narrow" pitchFamily="34" charset="0"/>
              </a:rPr>
              <a:t>Εύρεση_Συνδυασμού</a:t>
            </a:r>
            <a:endParaRPr lang="el-GR" altLang="el-GR" sz="2800" dirty="0">
              <a:latin typeface="Arial Narrow" pitchFamily="34" charset="0"/>
            </a:endParaRPr>
          </a:p>
        </p:txBody>
      </p:sp>
      <p:grpSp>
        <p:nvGrpSpPr>
          <p:cNvPr id="177162" name="Group 10"/>
          <p:cNvGrpSpPr>
            <a:grpSpLocks/>
          </p:cNvGrpSpPr>
          <p:nvPr/>
        </p:nvGrpSpPr>
        <p:grpSpPr bwMode="auto">
          <a:xfrm>
            <a:off x="6591301" y="828675"/>
            <a:ext cx="5600700" cy="2852738"/>
            <a:chOff x="2921" y="204"/>
            <a:chExt cx="2839" cy="2115"/>
          </a:xfrm>
        </p:grpSpPr>
        <p:sp>
          <p:nvSpPr>
            <p:cNvPr id="20486" name="AutoShape 6"/>
            <p:cNvSpPr>
              <a:spLocks noChangeArrowheads="1"/>
            </p:cNvSpPr>
            <p:nvPr/>
          </p:nvSpPr>
          <p:spPr bwMode="auto">
            <a:xfrm flipH="1">
              <a:off x="2921" y="206"/>
              <a:ext cx="2836" cy="2113"/>
            </a:xfrm>
            <a:prstGeom prst="cloudCallout">
              <a:avLst>
                <a:gd name="adj1" fmla="val 66218"/>
                <a:gd name="adj2" fmla="val 1663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el-GR" altLang="el-GR" b="1"/>
            </a:p>
          </p:txBody>
        </p:sp>
        <p:sp>
          <p:nvSpPr>
            <p:cNvPr id="177157" name="AutoShape 5"/>
            <p:cNvSpPr>
              <a:spLocks noChangeArrowheads="1"/>
            </p:cNvSpPr>
            <p:nvPr/>
          </p:nvSpPr>
          <p:spPr bwMode="auto">
            <a:xfrm flipH="1">
              <a:off x="2924" y="204"/>
              <a:ext cx="2836" cy="2113"/>
            </a:xfrm>
            <a:prstGeom prst="cloudCallout">
              <a:avLst>
                <a:gd name="adj1" fmla="val 69287"/>
                <a:gd name="adj2" fmla="val 5188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bIns="91440">
              <a:normAutofit/>
            </a:bodyPr>
            <a:lstStyle/>
            <a:p>
              <a:pPr algn="ctr">
                <a:defRPr/>
              </a:pPr>
              <a:r>
                <a:rPr lang="el-GR" altLang="el-GR" dirty="0"/>
                <a:t>Φροντίζουμε να λειτουργεί ο βρόχος με τη χρήση </a:t>
              </a:r>
              <a:r>
                <a:rPr lang="el-GR" altLang="el-GR" b="1" dirty="0"/>
                <a:t>μετρητή</a:t>
              </a:r>
              <a:r>
                <a:rPr lang="el-GR" altLang="el-GR" dirty="0"/>
                <a:t> του πλήθους των επαναλήψεων δηλαδή των προσπαθειών –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279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152400"/>
            <a:ext cx="105664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l-GR" sz="4000"/>
              <a:t>Συνδυασμός χρηματοκιβωτίου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1367367" y="1390650"/>
            <a:ext cx="9846733" cy="43053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sz="2800" b="1" dirty="0">
                <a:latin typeface="Arial Narrow" pitchFamily="34" charset="0"/>
              </a:rPr>
              <a:t>Αλγόριθμος</a:t>
            </a:r>
            <a:r>
              <a:rPr lang="el-GR" altLang="el-GR" sz="2800" dirty="0">
                <a:latin typeface="Arial Narrow" pitchFamily="34" charset="0"/>
              </a:rPr>
              <a:t> </a:t>
            </a:r>
            <a:r>
              <a:rPr lang="el-GR" altLang="el-GR" sz="2800" dirty="0" err="1">
                <a:latin typeface="Arial Narrow" pitchFamily="34" charset="0"/>
              </a:rPr>
              <a:t>Εύρεση_Συνδυασμού</a:t>
            </a:r>
            <a:endParaRPr lang="en-US" altLang="el-GR" sz="2800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sz="2800" dirty="0">
                <a:latin typeface="Arial Narrow" pitchFamily="34" charset="0"/>
              </a:rPr>
              <a:t> </a:t>
            </a:r>
            <a:r>
              <a:rPr lang="en-US" altLang="el-GR" sz="2800" dirty="0">
                <a:latin typeface="Arial Narrow" pitchFamily="34" charset="0"/>
              </a:rPr>
              <a:t> </a:t>
            </a:r>
            <a:r>
              <a:rPr lang="el-GR" altLang="el-GR" sz="2800" b="1" dirty="0">
                <a:latin typeface="Arial Narrow" pitchFamily="34" charset="0"/>
              </a:rPr>
              <a:t>Δεδομένα</a:t>
            </a:r>
            <a:r>
              <a:rPr lang="en-US" altLang="el-GR" sz="2800" dirty="0">
                <a:latin typeface="Arial Narrow" pitchFamily="34" charset="0"/>
              </a:rPr>
              <a:t> </a:t>
            </a:r>
            <a:r>
              <a:rPr lang="el-GR" altLang="el-GR" sz="2800" dirty="0">
                <a:latin typeface="Arial Narrow" pitchFamily="34" charset="0"/>
              </a:rPr>
              <a:t> // συνδυασμός </a:t>
            </a:r>
            <a:r>
              <a:rPr lang="en-US" altLang="el-GR" sz="2800" dirty="0">
                <a:latin typeface="Arial Narrow" pitchFamily="34" charset="0"/>
              </a:rPr>
              <a:t>//</a:t>
            </a:r>
            <a:endParaRPr lang="el-GR" altLang="el-GR" sz="2800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sz="2800" dirty="0">
                <a:latin typeface="Arial Narrow" pitchFamily="34" charset="0"/>
              </a:rPr>
              <a:t>  προσπάθειες ← 0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sz="2800" dirty="0">
                <a:latin typeface="Arial Narrow" pitchFamily="34" charset="0"/>
              </a:rPr>
              <a:t>  </a:t>
            </a:r>
            <a:r>
              <a:rPr lang="el-GR" altLang="el-GR" sz="2800" b="1" dirty="0" err="1">
                <a:latin typeface="Arial Narrow" pitchFamily="34" charset="0"/>
              </a:rPr>
              <a:t>Αρχή_επανάληψης</a:t>
            </a:r>
            <a:endParaRPr lang="el-GR" altLang="el-GR" sz="2800" b="1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sz="2800" dirty="0">
                <a:latin typeface="Arial Narrow" pitchFamily="34" charset="0"/>
              </a:rPr>
              <a:t>      </a:t>
            </a:r>
            <a:r>
              <a:rPr lang="el-GR" altLang="el-GR" sz="2800" b="1" dirty="0">
                <a:latin typeface="Arial Narrow" pitchFamily="34" charset="0"/>
              </a:rPr>
              <a:t>Διάβασε</a:t>
            </a:r>
            <a:r>
              <a:rPr lang="el-GR" altLang="el-GR" sz="2800" dirty="0">
                <a:latin typeface="Arial Narrow" pitchFamily="34" charset="0"/>
              </a:rPr>
              <a:t> αριθμός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sz="2800" dirty="0">
                <a:latin typeface="Arial Narrow" pitchFamily="34" charset="0"/>
              </a:rPr>
              <a:t>      προσπάθειες ← προσπάθειες + 1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sz="2800" dirty="0">
                <a:latin typeface="Arial Narrow" pitchFamily="34" charset="0"/>
              </a:rPr>
              <a:t>  </a:t>
            </a:r>
            <a:r>
              <a:rPr lang="el-GR" altLang="el-GR" sz="2800" b="1" dirty="0" err="1">
                <a:latin typeface="Arial Narrow" pitchFamily="34" charset="0"/>
              </a:rPr>
              <a:t>Μέχρις_ότου</a:t>
            </a:r>
            <a:r>
              <a:rPr lang="el-GR" altLang="el-GR" sz="2800" dirty="0">
                <a:latin typeface="Arial Narrow" pitchFamily="34" charset="0"/>
              </a:rPr>
              <a:t> αριθμός = συνδυασμός 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l-GR" altLang="el-GR" sz="2800" b="1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sz="2800" b="1" dirty="0">
                <a:latin typeface="Arial Narrow" pitchFamily="34" charset="0"/>
              </a:rPr>
              <a:t>Τέλος</a:t>
            </a:r>
            <a:r>
              <a:rPr lang="el-GR" altLang="el-GR" sz="2800" dirty="0">
                <a:latin typeface="Arial Narrow" pitchFamily="34" charset="0"/>
              </a:rPr>
              <a:t> </a:t>
            </a:r>
            <a:r>
              <a:rPr lang="el-GR" altLang="el-GR" sz="2800" dirty="0" err="1">
                <a:latin typeface="Arial Narrow" pitchFamily="34" charset="0"/>
              </a:rPr>
              <a:t>Εύρεση_Συνδυασμού</a:t>
            </a:r>
            <a:endParaRPr lang="el-GR" altLang="el-GR" sz="2800" dirty="0">
              <a:latin typeface="Arial Narrow" pitchFamily="34" charset="0"/>
            </a:endParaRPr>
          </a:p>
        </p:txBody>
      </p:sp>
      <p:sp>
        <p:nvSpPr>
          <p:cNvPr id="179204" name="AutoShape 4"/>
          <p:cNvSpPr>
            <a:spLocks noChangeArrowheads="1"/>
          </p:cNvSpPr>
          <p:nvPr/>
        </p:nvSpPr>
        <p:spPr bwMode="auto">
          <a:xfrm flipH="1">
            <a:off x="6874933" y="1674813"/>
            <a:ext cx="4699000" cy="1733550"/>
          </a:xfrm>
          <a:prstGeom prst="cloudCallout">
            <a:avLst>
              <a:gd name="adj1" fmla="val 72881"/>
              <a:gd name="adj2" fmla="val 5622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normAutofit/>
          </a:bodyPr>
          <a:lstStyle/>
          <a:p>
            <a:pPr algn="ctr">
              <a:defRPr/>
            </a:pPr>
            <a:r>
              <a:rPr lang="el-GR" altLang="el-GR" dirty="0"/>
              <a:t>Επαναληπτικά πρέπει να διαβάζουμε τον αριθμό της νέας προσπάθειας</a:t>
            </a:r>
          </a:p>
        </p:txBody>
      </p:sp>
    </p:spTree>
    <p:extLst>
      <p:ext uri="{BB962C8B-B14F-4D97-AF65-F5344CB8AC3E}">
        <p14:creationId xmlns:p14="http://schemas.microsoft.com/office/powerpoint/2010/main" val="66095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152400"/>
            <a:ext cx="105664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l-GR" sz="4000"/>
              <a:t>Συνδυασμός χρηματοκιβωτίου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757767" y="1316038"/>
            <a:ext cx="9846733" cy="43053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sz="2800" b="1">
                <a:latin typeface="Arial Narrow" pitchFamily="34" charset="0"/>
              </a:rPr>
              <a:t>Αλγόριθμος</a:t>
            </a:r>
            <a:r>
              <a:rPr lang="el-GR" altLang="el-GR" sz="2800">
                <a:latin typeface="Arial Narrow" pitchFamily="34" charset="0"/>
              </a:rPr>
              <a:t> Εύρεση_Συνδυασμού</a:t>
            </a:r>
            <a:endParaRPr lang="en-US" altLang="el-GR" sz="2800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sz="2800">
                <a:latin typeface="Arial Narrow" pitchFamily="34" charset="0"/>
              </a:rPr>
              <a:t> </a:t>
            </a:r>
            <a:r>
              <a:rPr lang="en-US" altLang="el-GR" sz="2800">
                <a:latin typeface="Arial Narrow" pitchFamily="34" charset="0"/>
              </a:rPr>
              <a:t> </a:t>
            </a:r>
            <a:r>
              <a:rPr lang="el-GR" altLang="el-GR" sz="2800" b="1">
                <a:latin typeface="Arial Narrow" pitchFamily="34" charset="0"/>
              </a:rPr>
              <a:t>Δεδομένα</a:t>
            </a:r>
            <a:r>
              <a:rPr lang="en-US" altLang="el-GR" sz="2800">
                <a:latin typeface="Arial Narrow" pitchFamily="34" charset="0"/>
              </a:rPr>
              <a:t> </a:t>
            </a:r>
            <a:r>
              <a:rPr lang="el-GR" altLang="el-GR" sz="2800">
                <a:latin typeface="Arial Narrow" pitchFamily="34" charset="0"/>
              </a:rPr>
              <a:t> // συνδυασμός </a:t>
            </a:r>
            <a:r>
              <a:rPr lang="en-US" altLang="el-GR" sz="2800">
                <a:latin typeface="Arial Narrow" pitchFamily="34" charset="0"/>
              </a:rPr>
              <a:t>//</a:t>
            </a:r>
            <a:endParaRPr lang="el-GR" altLang="el-GR" sz="2800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sz="2800">
                <a:latin typeface="Arial Narrow" pitchFamily="34" charset="0"/>
              </a:rPr>
              <a:t>  προσπάθειες ← 0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sz="2800">
                <a:latin typeface="Arial Narrow" pitchFamily="34" charset="0"/>
              </a:rPr>
              <a:t>  </a:t>
            </a:r>
            <a:r>
              <a:rPr lang="el-GR" altLang="el-GR" sz="2800" b="1">
                <a:latin typeface="Arial Narrow" pitchFamily="34" charset="0"/>
              </a:rPr>
              <a:t>Αρχή_επανάληψης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sz="2800">
                <a:latin typeface="Arial Narrow" pitchFamily="34" charset="0"/>
              </a:rPr>
              <a:t>      </a:t>
            </a:r>
            <a:r>
              <a:rPr lang="el-GR" altLang="el-GR" sz="2800" b="1">
                <a:latin typeface="Arial Narrow" pitchFamily="34" charset="0"/>
              </a:rPr>
              <a:t>Διάβασε</a:t>
            </a:r>
            <a:r>
              <a:rPr lang="el-GR" altLang="el-GR" sz="2800">
                <a:latin typeface="Arial Narrow" pitchFamily="34" charset="0"/>
              </a:rPr>
              <a:t> αριθμός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sz="2800">
                <a:latin typeface="Arial Narrow" pitchFamily="34" charset="0"/>
              </a:rPr>
              <a:t>      προσπάθειες ← προσπάθειες + 1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sz="2800">
                <a:latin typeface="Arial Narrow" pitchFamily="34" charset="0"/>
              </a:rPr>
              <a:t>  </a:t>
            </a:r>
            <a:r>
              <a:rPr lang="el-GR" altLang="el-GR" sz="2800" b="1">
                <a:latin typeface="Arial Narrow" pitchFamily="34" charset="0"/>
              </a:rPr>
              <a:t>Μέχρις_ότου</a:t>
            </a:r>
            <a:r>
              <a:rPr lang="el-GR" altLang="el-GR" sz="2800">
                <a:latin typeface="Arial Narrow" pitchFamily="34" charset="0"/>
              </a:rPr>
              <a:t> αριθμός = συνδυασμός 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sz="2800">
                <a:latin typeface="Arial Narrow" pitchFamily="34" charset="0"/>
              </a:rPr>
              <a:t> </a:t>
            </a:r>
            <a:r>
              <a:rPr lang="en-US" altLang="el-GR" sz="2800">
                <a:latin typeface="Arial Narrow" pitchFamily="34" charset="0"/>
              </a:rPr>
              <a:t> </a:t>
            </a:r>
            <a:r>
              <a:rPr lang="el-GR" altLang="el-GR" sz="2800" b="1">
                <a:latin typeface="Arial Narrow" pitchFamily="34" charset="0"/>
              </a:rPr>
              <a:t>Αποτελέσματα</a:t>
            </a:r>
            <a:r>
              <a:rPr lang="en-US" altLang="el-GR" sz="2800">
                <a:latin typeface="Arial Narrow" pitchFamily="34" charset="0"/>
              </a:rPr>
              <a:t> </a:t>
            </a:r>
            <a:r>
              <a:rPr lang="el-GR" altLang="el-GR" sz="2800">
                <a:latin typeface="Arial Narrow" pitchFamily="34" charset="0"/>
              </a:rPr>
              <a:t> // προσπάθειες </a:t>
            </a:r>
            <a:r>
              <a:rPr lang="en-US" altLang="el-GR" sz="2800">
                <a:latin typeface="Arial Narrow" pitchFamily="34" charset="0"/>
              </a:rPr>
              <a:t>//</a:t>
            </a:r>
            <a:endParaRPr lang="el-GR" altLang="el-GR" sz="2800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sz="2800" b="1">
                <a:latin typeface="Arial Narrow" pitchFamily="34" charset="0"/>
              </a:rPr>
              <a:t>Τέλος</a:t>
            </a:r>
            <a:r>
              <a:rPr lang="el-GR" altLang="el-GR" sz="2800">
                <a:latin typeface="Arial Narrow" pitchFamily="34" charset="0"/>
              </a:rPr>
              <a:t> Εύρεση_Συνδυασμού</a:t>
            </a:r>
          </a:p>
        </p:txBody>
      </p:sp>
      <p:sp>
        <p:nvSpPr>
          <p:cNvPr id="180228" name="AutoShape 4"/>
          <p:cNvSpPr>
            <a:spLocks noChangeArrowheads="1"/>
          </p:cNvSpPr>
          <p:nvPr/>
        </p:nvSpPr>
        <p:spPr bwMode="auto">
          <a:xfrm flipH="1">
            <a:off x="7768167" y="2306638"/>
            <a:ext cx="4339167" cy="2541587"/>
          </a:xfrm>
          <a:prstGeom prst="cloudCallout">
            <a:avLst>
              <a:gd name="adj1" fmla="val 61403"/>
              <a:gd name="adj2" fmla="val 4981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l-GR" altLang="el-GR" sz="1800"/>
              <a:t>Έξοδος είναι οι προσπάθειες που πραγματοποιήθηκαν</a:t>
            </a:r>
          </a:p>
        </p:txBody>
      </p:sp>
    </p:spTree>
    <p:extLst>
      <p:ext uri="{BB962C8B-B14F-4D97-AF65-F5344CB8AC3E}">
        <p14:creationId xmlns:p14="http://schemas.microsoft.com/office/powerpoint/2010/main" val="198566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8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152400"/>
            <a:ext cx="10761133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l-GR" sz="4000"/>
              <a:t>Συνδυασμός χρηματοκιβωτίου – Δ.Ρ.</a:t>
            </a:r>
          </a:p>
        </p:txBody>
      </p:sp>
      <p:sp>
        <p:nvSpPr>
          <p:cNvPr id="248860" name="Rectangle 28"/>
          <p:cNvSpPr>
            <a:spLocks noChangeArrowheads="1"/>
          </p:cNvSpPr>
          <p:nvPr/>
        </p:nvSpPr>
        <p:spPr bwMode="auto">
          <a:xfrm>
            <a:off x="751418" y="1228725"/>
            <a:ext cx="11440583" cy="21717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l-GR" altLang="el-GR" sz="4400">
                <a:solidFill>
                  <a:srgbClr val="000066"/>
                </a:solidFill>
                <a:latin typeface="Arial Narrow" pitchFamily="34" charset="0"/>
              </a:rPr>
              <a:t>Ο αριθμός των επαναλήψεων είναι άγνωστος, μπορεί να υλοποιηθεί με τη δομή Για;</a:t>
            </a:r>
          </a:p>
        </p:txBody>
      </p:sp>
      <p:sp>
        <p:nvSpPr>
          <p:cNvPr id="248861" name="Rectangle 29"/>
          <p:cNvSpPr>
            <a:spLocks noChangeArrowheads="1"/>
          </p:cNvSpPr>
          <p:nvPr/>
        </p:nvSpPr>
        <p:spPr bwMode="auto">
          <a:xfrm>
            <a:off x="751418" y="3835400"/>
            <a:ext cx="11440583" cy="150653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l-GR" altLang="el-GR" sz="4400">
                <a:solidFill>
                  <a:srgbClr val="000066"/>
                </a:solidFill>
                <a:latin typeface="Arial Narrow" pitchFamily="34" charset="0"/>
              </a:rPr>
              <a:t> ... μπορεί να υλοποιηθεί με τη δομή Όσο;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083051" y="2695575"/>
            <a:ext cx="252306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3600">
                <a:solidFill>
                  <a:srgbClr val="C00000"/>
                </a:solidFill>
              </a:rPr>
              <a:t>ΟΧΙ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024717" y="4587876"/>
            <a:ext cx="252306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3600">
                <a:solidFill>
                  <a:srgbClr val="00B050"/>
                </a:solidFill>
              </a:rPr>
              <a:t>ΝΑΙ</a:t>
            </a:r>
          </a:p>
        </p:txBody>
      </p:sp>
    </p:spTree>
    <p:extLst>
      <p:ext uri="{BB962C8B-B14F-4D97-AF65-F5344CB8AC3E}">
        <p14:creationId xmlns:p14="http://schemas.microsoft.com/office/powerpoint/2010/main" val="103471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60" grpId="0" animBg="1" autoUpdateAnimBg="0"/>
      <p:bldP spid="248861" grpId="0" animBg="1"/>
      <p:bldP spid="2" grpId="0"/>
      <p:bldP spid="3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85518" y="236539"/>
            <a:ext cx="4277783" cy="17605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altLang="el-GR" sz="4000"/>
              <a:t>Από τη δομή </a:t>
            </a:r>
            <a:r>
              <a:rPr lang="el-GR" altLang="el-GR" sz="4000" b="1"/>
              <a:t>Μέχρις_ότου</a:t>
            </a:r>
            <a:r>
              <a:rPr lang="el-GR" altLang="el-GR" sz="4000"/>
              <a:t/>
            </a:r>
            <a:br>
              <a:rPr lang="el-GR" altLang="el-GR" sz="4000"/>
            </a:br>
            <a:r>
              <a:rPr lang="el-GR" altLang="el-GR" sz="4000"/>
              <a:t>στην </a:t>
            </a:r>
            <a:r>
              <a:rPr lang="el-GR" altLang="el-GR" sz="4000" b="1"/>
              <a:t>Όσο</a:t>
            </a:r>
          </a:p>
        </p:txBody>
      </p:sp>
      <p:sp>
        <p:nvSpPr>
          <p:cNvPr id="24579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64A9D9F-2714-4AA9-A1E3-ADF8DC6F495B}" type="slidenum">
              <a:rPr lang="el-GR" altLang="el-GR" sz="1800">
                <a:solidFill>
                  <a:srgbClr val="FFFFFF"/>
                </a:solidFill>
              </a:rPr>
              <a:pPr eaLnBrk="1" hangingPunct="1"/>
              <a:t>48</a:t>
            </a:fld>
            <a:endParaRPr lang="el-GR" altLang="el-GR" sz="1800">
              <a:solidFill>
                <a:srgbClr val="FFFFFF"/>
              </a:solidFill>
            </a:endParaRP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65618" y="44451"/>
            <a:ext cx="5693833" cy="333692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b="1">
                <a:latin typeface="Arial Narrow" pitchFamily="34" charset="0"/>
              </a:rPr>
              <a:t>Αλγόριθμος</a:t>
            </a:r>
            <a:r>
              <a:rPr lang="el-GR" altLang="el-GR">
                <a:latin typeface="Arial Narrow" pitchFamily="34" charset="0"/>
              </a:rPr>
              <a:t> Εύρεση_Συνδυασμού</a:t>
            </a:r>
            <a:endParaRPr lang="en-US" altLang="el-GR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</a:t>
            </a:r>
            <a:r>
              <a:rPr lang="en-US" altLang="el-GR">
                <a:latin typeface="Arial Narrow" pitchFamily="34" charset="0"/>
              </a:rPr>
              <a:t> </a:t>
            </a:r>
            <a:r>
              <a:rPr lang="el-GR" altLang="el-GR" b="1">
                <a:latin typeface="Arial Narrow" pitchFamily="34" charset="0"/>
              </a:rPr>
              <a:t>Δεδομένα</a:t>
            </a:r>
            <a:r>
              <a:rPr lang="en-US" altLang="el-GR">
                <a:latin typeface="Arial Narrow" pitchFamily="34" charset="0"/>
              </a:rPr>
              <a:t> </a:t>
            </a:r>
            <a:r>
              <a:rPr lang="el-GR" altLang="el-GR">
                <a:latin typeface="Arial Narrow" pitchFamily="34" charset="0"/>
              </a:rPr>
              <a:t> // συνδυασμός </a:t>
            </a:r>
            <a:r>
              <a:rPr lang="en-US" altLang="el-GR">
                <a:latin typeface="Arial Narrow" pitchFamily="34" charset="0"/>
              </a:rPr>
              <a:t>//</a:t>
            </a:r>
            <a:endParaRPr lang="el-GR" altLang="el-GR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 προσπάθειες ← 0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 </a:t>
            </a:r>
            <a:r>
              <a:rPr lang="el-GR" altLang="el-GR" b="1">
                <a:latin typeface="Arial Narrow" pitchFamily="34" charset="0"/>
              </a:rPr>
              <a:t>Αρχή_επανάληψης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     </a:t>
            </a:r>
            <a:r>
              <a:rPr lang="el-GR" altLang="el-GR" b="1">
                <a:latin typeface="Arial Narrow" pitchFamily="34" charset="0"/>
              </a:rPr>
              <a:t>Διάβασε</a:t>
            </a:r>
            <a:r>
              <a:rPr lang="el-GR" altLang="el-GR">
                <a:latin typeface="Arial Narrow" pitchFamily="34" charset="0"/>
              </a:rPr>
              <a:t> αριθμός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     προσπάθειες ← προσπάθειες + 1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 </a:t>
            </a:r>
            <a:r>
              <a:rPr lang="el-GR" altLang="el-GR" b="1">
                <a:latin typeface="Arial Narrow" pitchFamily="34" charset="0"/>
              </a:rPr>
              <a:t>Μέχρις_ότου</a:t>
            </a:r>
            <a:r>
              <a:rPr lang="el-GR" altLang="el-GR">
                <a:latin typeface="Arial Narrow" pitchFamily="34" charset="0"/>
              </a:rPr>
              <a:t> αριθμός = συνδυασμός 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</a:t>
            </a:r>
            <a:r>
              <a:rPr lang="en-US" altLang="el-GR">
                <a:latin typeface="Arial Narrow" pitchFamily="34" charset="0"/>
              </a:rPr>
              <a:t> </a:t>
            </a:r>
            <a:r>
              <a:rPr lang="el-GR" altLang="el-GR" b="1">
                <a:latin typeface="Arial Narrow" pitchFamily="34" charset="0"/>
              </a:rPr>
              <a:t>Αποτελέσματα</a:t>
            </a:r>
            <a:r>
              <a:rPr lang="en-US" altLang="el-GR">
                <a:latin typeface="Arial Narrow" pitchFamily="34" charset="0"/>
              </a:rPr>
              <a:t> </a:t>
            </a:r>
            <a:r>
              <a:rPr lang="el-GR" altLang="el-GR">
                <a:latin typeface="Arial Narrow" pitchFamily="34" charset="0"/>
              </a:rPr>
              <a:t> // προσπάθειες </a:t>
            </a:r>
            <a:r>
              <a:rPr lang="en-US" altLang="el-GR">
                <a:latin typeface="Arial Narrow" pitchFamily="34" charset="0"/>
              </a:rPr>
              <a:t>//</a:t>
            </a:r>
            <a:endParaRPr lang="el-GR" altLang="el-GR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b="1">
                <a:latin typeface="Arial Narrow" pitchFamily="34" charset="0"/>
              </a:rPr>
              <a:t>Τέλος</a:t>
            </a:r>
            <a:r>
              <a:rPr lang="el-GR" altLang="el-GR">
                <a:latin typeface="Arial Narrow" pitchFamily="34" charset="0"/>
              </a:rPr>
              <a:t> Εύρεση_Συνδυασμού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5810251" y="3086100"/>
            <a:ext cx="6335183" cy="37274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l-GR" altLang="el-GR">
              <a:solidFill>
                <a:schemeClr val="bg2"/>
              </a:solidFill>
              <a:latin typeface="Arial Narrow" pitchFamily="34" charset="0"/>
            </a:endParaRPr>
          </a:p>
        </p:txBody>
      </p:sp>
      <p:grpSp>
        <p:nvGrpSpPr>
          <p:cNvPr id="190480" name="Group 16"/>
          <p:cNvGrpSpPr>
            <a:grpSpLocks/>
          </p:cNvGrpSpPr>
          <p:nvPr/>
        </p:nvGrpSpPr>
        <p:grpSpPr bwMode="auto">
          <a:xfrm>
            <a:off x="-342899" y="1"/>
            <a:ext cx="12484100" cy="6810375"/>
            <a:chOff x="-162" y="0"/>
            <a:chExt cx="5898" cy="4290"/>
          </a:xfrm>
        </p:grpSpPr>
        <p:sp>
          <p:nvSpPr>
            <p:cNvPr id="24583" name="Oval 6"/>
            <p:cNvSpPr>
              <a:spLocks noChangeArrowheads="1"/>
            </p:cNvSpPr>
            <p:nvPr/>
          </p:nvSpPr>
          <p:spPr bwMode="auto">
            <a:xfrm>
              <a:off x="0" y="1605"/>
              <a:ext cx="2500" cy="538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4584" name="Rectangle 9"/>
            <p:cNvSpPr>
              <a:spLocks noChangeArrowheads="1"/>
            </p:cNvSpPr>
            <p:nvPr/>
          </p:nvSpPr>
          <p:spPr bwMode="auto">
            <a:xfrm>
              <a:off x="2743" y="1942"/>
              <a:ext cx="2993" cy="234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90000"/>
                </a:lnSpc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l-GR" altLang="el-GR" b="1">
                  <a:latin typeface="Arial Narrow" pitchFamily="34" charset="0"/>
                </a:rPr>
                <a:t>Αλγόριθμος</a:t>
              </a:r>
              <a:r>
                <a:rPr lang="el-GR" altLang="el-GR">
                  <a:latin typeface="Arial Narrow" pitchFamily="34" charset="0"/>
                </a:rPr>
                <a:t> Εύρεση_Συνδυασμού_αλλιώς</a:t>
              </a:r>
              <a:endParaRPr lang="en-US" altLang="el-GR">
                <a:latin typeface="Arial Narrow" pitchFamily="34" charset="0"/>
              </a:endParaRPr>
            </a:p>
            <a:p>
              <a:pPr>
                <a:lnSpc>
                  <a:spcPct val="90000"/>
                </a:lnSpc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l-GR" altLang="el-GR">
                  <a:latin typeface="Arial Narrow" pitchFamily="34" charset="0"/>
                </a:rPr>
                <a:t> </a:t>
              </a:r>
              <a:r>
                <a:rPr lang="en-US" altLang="el-GR">
                  <a:latin typeface="Arial Narrow" pitchFamily="34" charset="0"/>
                </a:rPr>
                <a:t> </a:t>
              </a:r>
              <a:r>
                <a:rPr lang="el-GR" altLang="el-GR" b="1">
                  <a:latin typeface="Arial Narrow" pitchFamily="34" charset="0"/>
                </a:rPr>
                <a:t>Δεδομένα</a:t>
              </a:r>
              <a:r>
                <a:rPr lang="en-US" altLang="el-GR">
                  <a:latin typeface="Arial Narrow" pitchFamily="34" charset="0"/>
                </a:rPr>
                <a:t> </a:t>
              </a:r>
              <a:r>
                <a:rPr lang="el-GR" altLang="el-GR">
                  <a:latin typeface="Arial Narrow" pitchFamily="34" charset="0"/>
                </a:rPr>
                <a:t> // συνδυασμός </a:t>
              </a:r>
              <a:r>
                <a:rPr lang="en-US" altLang="el-GR">
                  <a:latin typeface="Arial Narrow" pitchFamily="34" charset="0"/>
                </a:rPr>
                <a:t>//</a:t>
              </a:r>
              <a:endParaRPr lang="el-GR" altLang="el-GR">
                <a:latin typeface="Arial Narrow" pitchFamily="34" charset="0"/>
              </a:endParaRPr>
            </a:p>
            <a:p>
              <a:pPr>
                <a:lnSpc>
                  <a:spcPct val="90000"/>
                </a:lnSpc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l-GR" altLang="el-GR">
                  <a:latin typeface="Arial Narrow" pitchFamily="34" charset="0"/>
                </a:rPr>
                <a:t>  προσπάθειες ← 0</a:t>
              </a:r>
            </a:p>
            <a:p>
              <a:pPr>
                <a:lnSpc>
                  <a:spcPct val="90000"/>
                </a:lnSpc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endParaRPr lang="el-GR" altLang="el-GR">
                <a:latin typeface="Arial Narrow" pitchFamily="34" charset="0"/>
              </a:endParaRPr>
            </a:p>
            <a:p>
              <a:pPr>
                <a:lnSpc>
                  <a:spcPct val="90000"/>
                </a:lnSpc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endParaRPr lang="el-GR" altLang="el-GR">
                <a:latin typeface="Arial Narrow" pitchFamily="34" charset="0"/>
              </a:endParaRPr>
            </a:p>
            <a:p>
              <a:pPr>
                <a:lnSpc>
                  <a:spcPct val="90000"/>
                </a:lnSpc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endParaRPr lang="el-GR" altLang="el-GR">
                <a:latin typeface="Arial Narrow" pitchFamily="34" charset="0"/>
              </a:endParaRPr>
            </a:p>
            <a:p>
              <a:pPr>
                <a:lnSpc>
                  <a:spcPct val="90000"/>
                </a:lnSpc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endParaRPr lang="el-GR" altLang="el-GR">
                <a:latin typeface="Arial Narrow" pitchFamily="34" charset="0"/>
              </a:endParaRPr>
            </a:p>
            <a:p>
              <a:pPr>
                <a:lnSpc>
                  <a:spcPct val="90000"/>
                </a:lnSpc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endParaRPr lang="el-GR" altLang="el-GR">
                <a:latin typeface="Arial Narrow" pitchFamily="34" charset="0"/>
              </a:endParaRPr>
            </a:p>
            <a:p>
              <a:pPr>
                <a:lnSpc>
                  <a:spcPct val="90000"/>
                </a:lnSpc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l-GR" altLang="el-GR">
                  <a:latin typeface="Arial Narrow" pitchFamily="34" charset="0"/>
                </a:rPr>
                <a:t> </a:t>
              </a:r>
              <a:r>
                <a:rPr lang="el-GR" altLang="el-GR" b="1">
                  <a:latin typeface="Arial Narrow" pitchFamily="34" charset="0"/>
                </a:rPr>
                <a:t>Αποτελέσματα</a:t>
              </a:r>
              <a:r>
                <a:rPr lang="en-US" altLang="el-GR">
                  <a:latin typeface="Arial Narrow" pitchFamily="34" charset="0"/>
                </a:rPr>
                <a:t> </a:t>
              </a:r>
              <a:r>
                <a:rPr lang="el-GR" altLang="el-GR">
                  <a:latin typeface="Arial Narrow" pitchFamily="34" charset="0"/>
                </a:rPr>
                <a:t> // προσπάθειες</a:t>
              </a:r>
              <a:r>
                <a:rPr lang="en-US" altLang="el-GR">
                  <a:latin typeface="Arial Narrow" pitchFamily="34" charset="0"/>
                </a:rPr>
                <a:t> //</a:t>
              </a:r>
              <a:endParaRPr lang="el-GR" altLang="el-GR">
                <a:latin typeface="Arial Narrow" pitchFamily="34" charset="0"/>
              </a:endParaRPr>
            </a:p>
            <a:p>
              <a:pPr>
                <a:lnSpc>
                  <a:spcPct val="90000"/>
                </a:lnSpc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l-GR" altLang="el-GR" b="1">
                  <a:latin typeface="Arial Narrow" pitchFamily="34" charset="0"/>
                </a:rPr>
                <a:t>Τέλος</a:t>
              </a:r>
              <a:r>
                <a:rPr lang="el-GR" altLang="el-GR">
                  <a:latin typeface="Arial Narrow" pitchFamily="34" charset="0"/>
                </a:rPr>
                <a:t> Εύρεση_Συνδυασμού_αλλιώς</a:t>
              </a:r>
            </a:p>
          </p:txBody>
        </p:sp>
        <p:sp>
          <p:nvSpPr>
            <p:cNvPr id="24585" name="AutoShape 8"/>
            <p:cNvSpPr>
              <a:spLocks noChangeArrowheads="1"/>
            </p:cNvSpPr>
            <p:nvPr/>
          </p:nvSpPr>
          <p:spPr bwMode="auto">
            <a:xfrm rot="2309691">
              <a:off x="-162" y="3126"/>
              <a:ext cx="3507" cy="594"/>
            </a:xfrm>
            <a:prstGeom prst="curvedUpArrow">
              <a:avLst>
                <a:gd name="adj1" fmla="val 118081"/>
                <a:gd name="adj2" fmla="val 236162"/>
                <a:gd name="adj3" fmla="val 33333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4586" name="Oval 10"/>
            <p:cNvSpPr>
              <a:spLocks noChangeArrowheads="1"/>
            </p:cNvSpPr>
            <p:nvPr/>
          </p:nvSpPr>
          <p:spPr bwMode="auto">
            <a:xfrm>
              <a:off x="0" y="0"/>
              <a:ext cx="2500" cy="762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4587" name="AutoShape 14"/>
            <p:cNvSpPr>
              <a:spLocks noChangeArrowheads="1"/>
            </p:cNvSpPr>
            <p:nvPr/>
          </p:nvSpPr>
          <p:spPr bwMode="auto">
            <a:xfrm rot="2290970">
              <a:off x="2224" y="1034"/>
              <a:ext cx="2798" cy="336"/>
            </a:xfrm>
            <a:prstGeom prst="curvedDownArrow">
              <a:avLst>
                <a:gd name="adj1" fmla="val 166548"/>
                <a:gd name="adj2" fmla="val 333095"/>
                <a:gd name="adj3" fmla="val 33333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</p:spTree>
    <p:extLst>
      <p:ext uri="{BB962C8B-B14F-4D97-AF65-F5344CB8AC3E}">
        <p14:creationId xmlns:p14="http://schemas.microsoft.com/office/powerpoint/2010/main" val="211733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85518" y="236539"/>
            <a:ext cx="4277783" cy="17605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altLang="el-GR" sz="4000"/>
              <a:t>Από τη δομή </a:t>
            </a:r>
            <a:r>
              <a:rPr lang="el-GR" altLang="el-GR" sz="4000" b="1"/>
              <a:t>Μέχρις_ότου</a:t>
            </a:r>
            <a:r>
              <a:rPr lang="el-GR" altLang="el-GR" sz="4000"/>
              <a:t/>
            </a:r>
            <a:br>
              <a:rPr lang="el-GR" altLang="el-GR" sz="4000"/>
            </a:br>
            <a:r>
              <a:rPr lang="el-GR" altLang="el-GR" sz="4000"/>
              <a:t>στην </a:t>
            </a:r>
            <a:r>
              <a:rPr lang="el-GR" altLang="el-GR" sz="4000" b="1"/>
              <a:t>Όσο</a:t>
            </a:r>
          </a:p>
        </p:txBody>
      </p:sp>
      <p:sp>
        <p:nvSpPr>
          <p:cNvPr id="25603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C99D647-7280-4C6B-89B1-A2CD4C23DD7C}" type="slidenum">
              <a:rPr lang="el-GR" altLang="el-GR" sz="1800">
                <a:solidFill>
                  <a:srgbClr val="FFFFFF"/>
                </a:solidFill>
              </a:rPr>
              <a:pPr eaLnBrk="1" hangingPunct="1"/>
              <a:t>49</a:t>
            </a:fld>
            <a:endParaRPr lang="el-GR" altLang="el-GR" sz="1800">
              <a:solidFill>
                <a:srgbClr val="FFFFFF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65618" y="44451"/>
            <a:ext cx="5693833" cy="333692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b="1" dirty="0">
                <a:latin typeface="Arial Narrow" pitchFamily="34" charset="0"/>
              </a:rPr>
              <a:t>Αλγόριθμος</a:t>
            </a:r>
            <a:r>
              <a:rPr lang="el-GR" altLang="el-GR" dirty="0">
                <a:latin typeface="Arial Narrow" pitchFamily="34" charset="0"/>
              </a:rPr>
              <a:t> </a:t>
            </a:r>
            <a:r>
              <a:rPr lang="el-GR" altLang="el-GR" dirty="0" err="1">
                <a:latin typeface="Arial Narrow" pitchFamily="34" charset="0"/>
              </a:rPr>
              <a:t>Εύρεση_Συνδυασμού</a:t>
            </a:r>
            <a:endParaRPr lang="en-US" altLang="el-GR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dirty="0">
                <a:latin typeface="Arial Narrow" pitchFamily="34" charset="0"/>
              </a:rPr>
              <a:t> </a:t>
            </a:r>
            <a:r>
              <a:rPr lang="en-US" altLang="el-GR" dirty="0">
                <a:latin typeface="Arial Narrow" pitchFamily="34" charset="0"/>
              </a:rPr>
              <a:t> </a:t>
            </a:r>
            <a:r>
              <a:rPr lang="el-GR" altLang="el-GR" b="1" dirty="0">
                <a:latin typeface="Arial Narrow" pitchFamily="34" charset="0"/>
              </a:rPr>
              <a:t>Δεδομένα</a:t>
            </a:r>
            <a:r>
              <a:rPr lang="en-US" altLang="el-GR" dirty="0">
                <a:latin typeface="Arial Narrow" pitchFamily="34" charset="0"/>
              </a:rPr>
              <a:t> </a:t>
            </a:r>
            <a:r>
              <a:rPr lang="el-GR" altLang="el-GR" dirty="0">
                <a:latin typeface="Arial Narrow" pitchFamily="34" charset="0"/>
              </a:rPr>
              <a:t> // συνδυασμός </a:t>
            </a:r>
            <a:r>
              <a:rPr lang="en-US" altLang="el-GR" dirty="0">
                <a:latin typeface="Arial Narrow" pitchFamily="34" charset="0"/>
              </a:rPr>
              <a:t>//</a:t>
            </a:r>
            <a:endParaRPr lang="el-GR" altLang="el-GR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dirty="0">
                <a:latin typeface="Arial Narrow" pitchFamily="34" charset="0"/>
              </a:rPr>
              <a:t>  προσπάθειες ← 0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dirty="0">
                <a:latin typeface="Arial Narrow" pitchFamily="34" charset="0"/>
              </a:rPr>
              <a:t>  </a:t>
            </a:r>
            <a:r>
              <a:rPr lang="el-GR" altLang="el-GR" b="1" dirty="0" err="1">
                <a:latin typeface="Arial Narrow" pitchFamily="34" charset="0"/>
              </a:rPr>
              <a:t>Αρχή_επανάληψης</a:t>
            </a:r>
            <a:endParaRPr lang="el-GR" altLang="el-GR" b="1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dirty="0">
                <a:latin typeface="Arial Narrow" pitchFamily="34" charset="0"/>
              </a:rPr>
              <a:t>      </a:t>
            </a:r>
            <a:r>
              <a:rPr lang="el-GR" altLang="el-GR" b="1" dirty="0">
                <a:latin typeface="Arial Narrow" pitchFamily="34" charset="0"/>
              </a:rPr>
              <a:t>Διάβασε</a:t>
            </a:r>
            <a:r>
              <a:rPr lang="el-GR" altLang="el-GR" dirty="0">
                <a:latin typeface="Arial Narrow" pitchFamily="34" charset="0"/>
              </a:rPr>
              <a:t> αριθμός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dirty="0">
                <a:latin typeface="Arial Narrow" pitchFamily="34" charset="0"/>
              </a:rPr>
              <a:t>      προσπάθειες ← προσπάθειες + 1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dirty="0">
                <a:latin typeface="Arial Narrow" pitchFamily="34" charset="0"/>
              </a:rPr>
              <a:t>  </a:t>
            </a:r>
            <a:r>
              <a:rPr lang="el-GR" altLang="el-GR" b="1" dirty="0" err="1">
                <a:latin typeface="Arial Narrow" pitchFamily="34" charset="0"/>
              </a:rPr>
              <a:t>Μέχρις_ότου</a:t>
            </a:r>
            <a:r>
              <a:rPr lang="el-GR" altLang="el-GR" dirty="0">
                <a:latin typeface="Arial Narrow" pitchFamily="34" charset="0"/>
              </a:rPr>
              <a:t> αριθμός = συνδυασμός 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dirty="0">
                <a:latin typeface="Arial Narrow" pitchFamily="34" charset="0"/>
              </a:rPr>
              <a:t> </a:t>
            </a:r>
            <a:r>
              <a:rPr lang="en-US" altLang="el-GR" dirty="0">
                <a:latin typeface="Arial Narrow" pitchFamily="34" charset="0"/>
              </a:rPr>
              <a:t> </a:t>
            </a:r>
            <a:r>
              <a:rPr lang="el-GR" altLang="el-GR" b="1" dirty="0">
                <a:latin typeface="Arial Narrow" pitchFamily="34" charset="0"/>
              </a:rPr>
              <a:t>Αποτελέσματα</a:t>
            </a:r>
            <a:r>
              <a:rPr lang="en-US" altLang="el-GR" dirty="0">
                <a:latin typeface="Arial Narrow" pitchFamily="34" charset="0"/>
              </a:rPr>
              <a:t> </a:t>
            </a:r>
            <a:r>
              <a:rPr lang="el-GR" altLang="el-GR" dirty="0">
                <a:latin typeface="Arial Narrow" pitchFamily="34" charset="0"/>
              </a:rPr>
              <a:t> // προσπάθειες </a:t>
            </a:r>
            <a:r>
              <a:rPr lang="en-US" altLang="el-GR" dirty="0">
                <a:latin typeface="Arial Narrow" pitchFamily="34" charset="0"/>
              </a:rPr>
              <a:t>//</a:t>
            </a:r>
            <a:endParaRPr lang="el-GR" altLang="el-GR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b="1" dirty="0">
                <a:latin typeface="Arial Narrow" pitchFamily="34" charset="0"/>
              </a:rPr>
              <a:t>Τέλος</a:t>
            </a:r>
            <a:r>
              <a:rPr lang="el-GR" altLang="el-GR" dirty="0">
                <a:latin typeface="Arial Narrow" pitchFamily="34" charset="0"/>
              </a:rPr>
              <a:t> </a:t>
            </a:r>
            <a:r>
              <a:rPr lang="el-GR" altLang="el-GR" dirty="0" err="1">
                <a:latin typeface="Arial Narrow" pitchFamily="34" charset="0"/>
              </a:rPr>
              <a:t>Εύρεση_Συνδυασμού</a:t>
            </a:r>
            <a:endParaRPr lang="el-GR" altLang="el-GR" dirty="0">
              <a:latin typeface="Arial Narrow" pitchFamily="34" charset="0"/>
            </a:endParaRP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5810251" y="3086100"/>
            <a:ext cx="6335183" cy="37274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b="1">
                <a:solidFill>
                  <a:srgbClr val="000066"/>
                </a:solidFill>
                <a:latin typeface="Arial Narrow" pitchFamily="34" charset="0"/>
              </a:rPr>
              <a:t>Αλγόριθμος</a:t>
            </a:r>
            <a:r>
              <a:rPr lang="el-GR" altLang="el-GR">
                <a:solidFill>
                  <a:schemeClr val="bg2"/>
                </a:solidFill>
                <a:latin typeface="Arial Narrow" pitchFamily="34" charset="0"/>
              </a:rPr>
              <a:t> Εύρεση_Συνδυασμού_αλλιώς</a:t>
            </a:r>
            <a:endParaRPr lang="en-US" altLang="el-GR">
              <a:solidFill>
                <a:schemeClr val="bg2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solidFill>
                  <a:schemeClr val="bg2"/>
                </a:solidFill>
                <a:latin typeface="Arial Narrow" pitchFamily="34" charset="0"/>
              </a:rPr>
              <a:t> </a:t>
            </a:r>
            <a:r>
              <a:rPr lang="en-US" altLang="el-GR">
                <a:solidFill>
                  <a:schemeClr val="bg2"/>
                </a:solidFill>
                <a:latin typeface="Arial Narrow" pitchFamily="34" charset="0"/>
              </a:rPr>
              <a:t> </a:t>
            </a:r>
            <a:r>
              <a:rPr lang="el-GR" altLang="el-GR" b="1">
                <a:solidFill>
                  <a:srgbClr val="000066"/>
                </a:solidFill>
                <a:latin typeface="Arial Narrow" pitchFamily="34" charset="0"/>
              </a:rPr>
              <a:t>Δεδομένα</a:t>
            </a:r>
            <a:r>
              <a:rPr lang="en-US" altLang="el-GR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l-GR" altLang="el-GR">
                <a:solidFill>
                  <a:schemeClr val="bg2"/>
                </a:solidFill>
                <a:latin typeface="Arial Narrow" pitchFamily="34" charset="0"/>
              </a:rPr>
              <a:t> // συνδυασμός </a:t>
            </a:r>
            <a:r>
              <a:rPr lang="en-US" altLang="el-GR">
                <a:solidFill>
                  <a:schemeClr val="bg2"/>
                </a:solidFill>
                <a:latin typeface="Arial Narrow" pitchFamily="34" charset="0"/>
              </a:rPr>
              <a:t>//</a:t>
            </a:r>
            <a:endParaRPr lang="el-GR" altLang="el-GR">
              <a:solidFill>
                <a:schemeClr val="bg2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solidFill>
                  <a:schemeClr val="bg2"/>
                </a:solidFill>
                <a:latin typeface="Arial Narrow" pitchFamily="34" charset="0"/>
              </a:rPr>
              <a:t>  προσπάθειες ← 0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l-GR" altLang="el-GR">
              <a:solidFill>
                <a:schemeClr val="bg2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l-GR" altLang="el-GR">
              <a:solidFill>
                <a:schemeClr val="bg2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l-GR" altLang="el-GR">
              <a:solidFill>
                <a:schemeClr val="bg2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l-GR" altLang="el-GR">
              <a:solidFill>
                <a:schemeClr val="bg2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l-GR" altLang="el-GR">
              <a:solidFill>
                <a:schemeClr val="bg2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solidFill>
                  <a:schemeClr val="bg2"/>
                </a:solidFill>
                <a:latin typeface="Arial Narrow" pitchFamily="34" charset="0"/>
              </a:rPr>
              <a:t> </a:t>
            </a:r>
            <a:r>
              <a:rPr lang="el-GR" altLang="el-GR" b="1">
                <a:solidFill>
                  <a:srgbClr val="000066"/>
                </a:solidFill>
                <a:latin typeface="Arial Narrow" pitchFamily="34" charset="0"/>
              </a:rPr>
              <a:t>Αποτελέσματα</a:t>
            </a:r>
            <a:r>
              <a:rPr lang="en-US" altLang="el-GR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l-GR" altLang="el-GR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l-GR" altLang="el-GR">
                <a:solidFill>
                  <a:schemeClr val="bg2"/>
                </a:solidFill>
                <a:latin typeface="Arial Narrow" pitchFamily="34" charset="0"/>
              </a:rPr>
              <a:t>// προσπάθειες</a:t>
            </a:r>
            <a:r>
              <a:rPr lang="en-US" altLang="el-GR">
                <a:solidFill>
                  <a:schemeClr val="bg2"/>
                </a:solidFill>
                <a:latin typeface="Arial Narrow" pitchFamily="34" charset="0"/>
              </a:rPr>
              <a:t> //</a:t>
            </a:r>
            <a:endParaRPr lang="el-GR" altLang="el-GR">
              <a:solidFill>
                <a:schemeClr val="bg2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b="1">
                <a:solidFill>
                  <a:srgbClr val="000066"/>
                </a:solidFill>
                <a:latin typeface="Arial Narrow" pitchFamily="34" charset="0"/>
              </a:rPr>
              <a:t>Τέλος</a:t>
            </a:r>
            <a:r>
              <a:rPr lang="el-GR" altLang="el-GR">
                <a:solidFill>
                  <a:schemeClr val="bg2"/>
                </a:solidFill>
                <a:latin typeface="Arial Narrow" pitchFamily="34" charset="0"/>
              </a:rPr>
              <a:t> Εύρεση_Συνδυασμού_αλλιώς</a:t>
            </a:r>
          </a:p>
        </p:txBody>
      </p:sp>
      <p:grpSp>
        <p:nvGrpSpPr>
          <p:cNvPr id="232463" name="Group 15"/>
          <p:cNvGrpSpPr>
            <a:grpSpLocks/>
          </p:cNvGrpSpPr>
          <p:nvPr/>
        </p:nvGrpSpPr>
        <p:grpSpPr bwMode="auto">
          <a:xfrm>
            <a:off x="-190500" y="1119189"/>
            <a:ext cx="12344400" cy="5691187"/>
            <a:chOff x="-78" y="705"/>
            <a:chExt cx="5832" cy="3585"/>
          </a:xfrm>
        </p:grpSpPr>
        <p:sp>
          <p:nvSpPr>
            <p:cNvPr id="25608" name="Rectangle 5"/>
            <p:cNvSpPr>
              <a:spLocks noChangeArrowheads="1"/>
            </p:cNvSpPr>
            <p:nvPr/>
          </p:nvSpPr>
          <p:spPr bwMode="auto">
            <a:xfrm>
              <a:off x="2761" y="1942"/>
              <a:ext cx="2993" cy="234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90000"/>
                </a:lnSpc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l-GR" altLang="el-GR" b="1" dirty="0">
                  <a:latin typeface="Arial Narrow" pitchFamily="34" charset="0"/>
                </a:rPr>
                <a:t>Αλγόριθμος</a:t>
              </a:r>
              <a:r>
                <a:rPr lang="el-GR" altLang="el-GR" dirty="0">
                  <a:latin typeface="Arial Narrow" pitchFamily="34" charset="0"/>
                </a:rPr>
                <a:t> </a:t>
              </a:r>
              <a:r>
                <a:rPr lang="el-GR" altLang="el-GR" dirty="0" err="1">
                  <a:latin typeface="Arial Narrow" pitchFamily="34" charset="0"/>
                </a:rPr>
                <a:t>Εύρεση_Συνδυασμού_αλλιώς</a:t>
              </a:r>
              <a:endParaRPr lang="en-US" altLang="el-GR" dirty="0">
                <a:latin typeface="Arial Narrow" pitchFamily="34" charset="0"/>
              </a:endParaRPr>
            </a:p>
            <a:p>
              <a:pPr>
                <a:lnSpc>
                  <a:spcPct val="90000"/>
                </a:lnSpc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l-GR" altLang="el-GR" dirty="0">
                  <a:latin typeface="Arial Narrow" pitchFamily="34" charset="0"/>
                </a:rPr>
                <a:t> </a:t>
              </a:r>
              <a:r>
                <a:rPr lang="en-US" altLang="el-GR" dirty="0">
                  <a:latin typeface="Arial Narrow" pitchFamily="34" charset="0"/>
                </a:rPr>
                <a:t> </a:t>
              </a:r>
              <a:r>
                <a:rPr lang="el-GR" altLang="el-GR" b="1" dirty="0">
                  <a:latin typeface="Arial Narrow" pitchFamily="34" charset="0"/>
                </a:rPr>
                <a:t>Δεδομένα</a:t>
              </a:r>
              <a:r>
                <a:rPr lang="en-US" altLang="el-GR" dirty="0">
                  <a:latin typeface="Arial Narrow" pitchFamily="34" charset="0"/>
                </a:rPr>
                <a:t> </a:t>
              </a:r>
              <a:r>
                <a:rPr lang="el-GR" altLang="el-GR" dirty="0">
                  <a:latin typeface="Arial Narrow" pitchFamily="34" charset="0"/>
                </a:rPr>
                <a:t> // συνδυασμός </a:t>
              </a:r>
              <a:r>
                <a:rPr lang="en-US" altLang="el-GR" dirty="0">
                  <a:latin typeface="Arial Narrow" pitchFamily="34" charset="0"/>
                </a:rPr>
                <a:t>//</a:t>
              </a:r>
              <a:endParaRPr lang="el-GR" altLang="el-GR" dirty="0">
                <a:latin typeface="Arial Narrow" pitchFamily="34" charset="0"/>
              </a:endParaRPr>
            </a:p>
            <a:p>
              <a:pPr>
                <a:lnSpc>
                  <a:spcPct val="90000"/>
                </a:lnSpc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l-GR" altLang="el-GR" dirty="0">
                  <a:latin typeface="Arial Narrow" pitchFamily="34" charset="0"/>
                </a:rPr>
                <a:t>  προσπάθειες ← 0</a:t>
              </a:r>
            </a:p>
            <a:p>
              <a:pPr>
                <a:lnSpc>
                  <a:spcPct val="90000"/>
                </a:lnSpc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endParaRPr lang="el-GR" altLang="el-GR" b="1" dirty="0">
                <a:latin typeface="Arial Narrow" pitchFamily="34" charset="0"/>
              </a:endParaRPr>
            </a:p>
            <a:p>
              <a:pPr>
                <a:lnSpc>
                  <a:spcPct val="90000"/>
                </a:lnSpc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l-GR" altLang="el-GR" b="1" dirty="0">
                  <a:latin typeface="Arial Narrow" pitchFamily="34" charset="0"/>
                </a:rPr>
                <a:t>  Όσο</a:t>
              </a:r>
              <a:r>
                <a:rPr lang="el-GR" altLang="el-GR" dirty="0">
                  <a:latin typeface="Arial Narrow" pitchFamily="34" charset="0"/>
                </a:rPr>
                <a:t> ________________  </a:t>
              </a:r>
              <a:r>
                <a:rPr lang="el-GR" altLang="el-GR" b="1" dirty="0">
                  <a:latin typeface="Arial Narrow" pitchFamily="34" charset="0"/>
                </a:rPr>
                <a:t>επανάλαβε</a:t>
              </a:r>
            </a:p>
            <a:p>
              <a:pPr>
                <a:lnSpc>
                  <a:spcPct val="90000"/>
                </a:lnSpc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endParaRPr lang="el-GR" altLang="el-GR" b="1" dirty="0">
                <a:latin typeface="Arial Narrow" pitchFamily="34" charset="0"/>
              </a:endParaRPr>
            </a:p>
            <a:p>
              <a:pPr>
                <a:lnSpc>
                  <a:spcPct val="90000"/>
                </a:lnSpc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endParaRPr lang="el-GR" altLang="el-GR" b="1" dirty="0">
                <a:latin typeface="Arial Narrow" pitchFamily="34" charset="0"/>
              </a:endParaRPr>
            </a:p>
            <a:p>
              <a:pPr>
                <a:lnSpc>
                  <a:spcPct val="90000"/>
                </a:lnSpc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l-GR" altLang="el-GR" b="1" dirty="0">
                  <a:latin typeface="Arial Narrow" pitchFamily="34" charset="0"/>
                </a:rPr>
                <a:t>  </a:t>
              </a:r>
              <a:r>
                <a:rPr lang="el-GR" altLang="el-GR" b="1" dirty="0" err="1">
                  <a:latin typeface="Arial Narrow" pitchFamily="34" charset="0"/>
                </a:rPr>
                <a:t>Τέλος_επανάληψης</a:t>
              </a:r>
              <a:endParaRPr lang="el-GR" altLang="el-GR" b="1" dirty="0">
                <a:latin typeface="Arial Narrow" pitchFamily="34" charset="0"/>
              </a:endParaRPr>
            </a:p>
            <a:p>
              <a:pPr>
                <a:lnSpc>
                  <a:spcPct val="90000"/>
                </a:lnSpc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l-GR" altLang="el-GR" dirty="0">
                  <a:latin typeface="Arial Narrow" pitchFamily="34" charset="0"/>
                </a:rPr>
                <a:t> </a:t>
              </a:r>
              <a:r>
                <a:rPr lang="el-GR" altLang="el-GR" b="1" dirty="0">
                  <a:latin typeface="Arial Narrow" pitchFamily="34" charset="0"/>
                </a:rPr>
                <a:t>Αποτελέσματα</a:t>
              </a:r>
              <a:r>
                <a:rPr lang="en-US" altLang="el-GR" dirty="0">
                  <a:latin typeface="Arial Narrow" pitchFamily="34" charset="0"/>
                </a:rPr>
                <a:t> </a:t>
              </a:r>
              <a:r>
                <a:rPr lang="el-GR" altLang="el-GR" dirty="0">
                  <a:latin typeface="Arial Narrow" pitchFamily="34" charset="0"/>
                </a:rPr>
                <a:t> // προσπάθειες</a:t>
              </a:r>
              <a:r>
                <a:rPr lang="en-US" altLang="el-GR" dirty="0">
                  <a:latin typeface="Arial Narrow" pitchFamily="34" charset="0"/>
                </a:rPr>
                <a:t> //</a:t>
              </a:r>
              <a:endParaRPr lang="el-GR" altLang="el-GR" dirty="0">
                <a:latin typeface="Arial Narrow" pitchFamily="34" charset="0"/>
              </a:endParaRPr>
            </a:p>
            <a:p>
              <a:pPr>
                <a:lnSpc>
                  <a:spcPct val="90000"/>
                </a:lnSpc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l-GR" altLang="el-GR" b="1" dirty="0">
                  <a:latin typeface="Arial Narrow" pitchFamily="34" charset="0"/>
                </a:rPr>
                <a:t>Τέλος</a:t>
              </a:r>
              <a:r>
                <a:rPr lang="el-GR" altLang="el-GR" dirty="0">
                  <a:latin typeface="Arial Narrow" pitchFamily="34" charset="0"/>
                </a:rPr>
                <a:t> </a:t>
              </a:r>
              <a:r>
                <a:rPr lang="el-GR" altLang="el-GR" dirty="0" err="1">
                  <a:latin typeface="Arial Narrow" pitchFamily="34" charset="0"/>
                </a:rPr>
                <a:t>Εύρεση_Συνδυασμού_αλλιώς</a:t>
              </a:r>
              <a:endParaRPr lang="el-GR" altLang="el-GR" dirty="0">
                <a:latin typeface="Arial Narrow" pitchFamily="34" charset="0"/>
              </a:endParaRPr>
            </a:p>
          </p:txBody>
        </p:sp>
        <p:sp>
          <p:nvSpPr>
            <p:cNvPr id="25609" name="Oval 7"/>
            <p:cNvSpPr>
              <a:spLocks noChangeArrowheads="1"/>
            </p:cNvSpPr>
            <p:nvPr/>
          </p:nvSpPr>
          <p:spPr bwMode="auto">
            <a:xfrm>
              <a:off x="102" y="1395"/>
              <a:ext cx="2500" cy="292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5610" name="Oval 12"/>
            <p:cNvSpPr>
              <a:spLocks noChangeArrowheads="1"/>
            </p:cNvSpPr>
            <p:nvPr/>
          </p:nvSpPr>
          <p:spPr bwMode="auto">
            <a:xfrm>
              <a:off x="0" y="705"/>
              <a:ext cx="1774" cy="292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5611" name="AutoShape 13"/>
            <p:cNvSpPr>
              <a:spLocks noChangeArrowheads="1"/>
            </p:cNvSpPr>
            <p:nvPr/>
          </p:nvSpPr>
          <p:spPr bwMode="auto">
            <a:xfrm rot="2309691">
              <a:off x="-78" y="2886"/>
              <a:ext cx="3507" cy="594"/>
            </a:xfrm>
            <a:prstGeom prst="curvedUpArrow">
              <a:avLst>
                <a:gd name="adj1" fmla="val 118081"/>
                <a:gd name="adj2" fmla="val 236162"/>
                <a:gd name="adj3" fmla="val 33333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5612" name="AutoShape 14"/>
            <p:cNvSpPr>
              <a:spLocks noChangeArrowheads="1"/>
            </p:cNvSpPr>
            <p:nvPr/>
          </p:nvSpPr>
          <p:spPr bwMode="auto">
            <a:xfrm rot="2290970">
              <a:off x="1502" y="1695"/>
              <a:ext cx="3986" cy="336"/>
            </a:xfrm>
            <a:prstGeom prst="curvedDownArrow">
              <a:avLst>
                <a:gd name="adj1" fmla="val 237262"/>
                <a:gd name="adj2" fmla="val 474524"/>
                <a:gd name="adj3" fmla="val 33333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sp>
        <p:nvSpPr>
          <p:cNvPr id="232464" name="AutoShape 16"/>
          <p:cNvSpPr>
            <a:spLocks noChangeArrowheads="1"/>
          </p:cNvSpPr>
          <p:nvPr/>
        </p:nvSpPr>
        <p:spPr bwMode="auto">
          <a:xfrm flipH="1">
            <a:off x="5016501" y="911225"/>
            <a:ext cx="7175500" cy="1974850"/>
          </a:xfrm>
          <a:prstGeom prst="cloudCallout">
            <a:avLst>
              <a:gd name="adj1" fmla="val 6282"/>
              <a:gd name="adj2" fmla="val 13898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l-GR" altLang="el-GR"/>
              <a:t>Έμφαση στο </a:t>
            </a:r>
            <a:r>
              <a:rPr lang="el-GR" altLang="el-GR" b="1">
                <a:solidFill>
                  <a:schemeClr val="tx2"/>
                </a:solidFill>
              </a:rPr>
              <a:t>σκελετό</a:t>
            </a:r>
            <a:r>
              <a:rPr lang="el-GR" altLang="el-GR"/>
              <a:t> –</a:t>
            </a:r>
            <a:br>
              <a:rPr lang="el-GR" altLang="el-GR"/>
            </a:br>
            <a:r>
              <a:rPr lang="el-GR" altLang="el-GR"/>
              <a:t>Η  συνθήκη πρέπει να τοποθετηθεί στην αρχή του βρόχου</a:t>
            </a:r>
            <a:endParaRPr lang="el-GR" altLang="el-GR" b="1"/>
          </a:p>
        </p:txBody>
      </p:sp>
    </p:spTree>
    <p:extLst>
      <p:ext uri="{BB962C8B-B14F-4D97-AF65-F5344CB8AC3E}">
        <p14:creationId xmlns:p14="http://schemas.microsoft.com/office/powerpoint/2010/main" val="194407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2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64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A9E1EF-1AD0-4752-AF8B-BC5EFC6F2301}"/>
              </a:ext>
            </a:extLst>
          </p:cNvPr>
          <p:cNvSpPr txBox="1"/>
          <p:nvPr/>
        </p:nvSpPr>
        <p:spPr>
          <a:xfrm>
            <a:off x="333613" y="721176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Συν…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658490DF-0939-4322-A08F-1F457CB73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517" y="805378"/>
            <a:ext cx="3334781" cy="2293422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70AD25CA-0EFE-4E4E-843B-C4D3D965A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821" y="805378"/>
            <a:ext cx="2650948" cy="2293422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xmlns="" id="{94F2FDAE-6EDA-4A81-8D41-53FBC55DE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517" y="3643860"/>
            <a:ext cx="3334781" cy="2305298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xmlns="" id="{C3493959-A583-43E2-9BE1-2C2E2E963E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672" y="3643860"/>
            <a:ext cx="2650947" cy="2305298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xmlns="" id="{045EEE17-4605-46D8-B216-7096A43FD2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6994" y="1854200"/>
            <a:ext cx="3334781" cy="248920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2508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85518" y="236539"/>
            <a:ext cx="4277783" cy="17605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altLang="el-GR" sz="4000"/>
              <a:t>Από τη δομή </a:t>
            </a:r>
            <a:r>
              <a:rPr lang="el-GR" altLang="el-GR" sz="4000" b="1"/>
              <a:t>Μέχρις_ότου</a:t>
            </a:r>
            <a:r>
              <a:rPr lang="el-GR" altLang="el-GR" sz="4000"/>
              <a:t/>
            </a:r>
            <a:br>
              <a:rPr lang="el-GR" altLang="el-GR" sz="4000"/>
            </a:br>
            <a:r>
              <a:rPr lang="el-GR" altLang="el-GR" sz="4000"/>
              <a:t>στην </a:t>
            </a:r>
            <a:r>
              <a:rPr lang="el-GR" altLang="el-GR" sz="4000" b="1"/>
              <a:t>Όσο</a:t>
            </a:r>
          </a:p>
        </p:txBody>
      </p:sp>
      <p:sp>
        <p:nvSpPr>
          <p:cNvPr id="26627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FF9E243-DB94-42A8-A608-2BB3106AEB74}" type="slidenum">
              <a:rPr lang="el-GR" altLang="el-GR" sz="1800">
                <a:solidFill>
                  <a:srgbClr val="FFFFFF"/>
                </a:solidFill>
              </a:rPr>
              <a:pPr eaLnBrk="1" hangingPunct="1"/>
              <a:t>50</a:t>
            </a:fld>
            <a:endParaRPr lang="el-GR" altLang="el-GR" sz="1800">
              <a:solidFill>
                <a:srgbClr val="FFFFFF"/>
              </a:solidFill>
            </a:endParaRP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65618" y="44451"/>
            <a:ext cx="5693833" cy="333692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b="1" dirty="0">
                <a:solidFill>
                  <a:srgbClr val="B2B2B2"/>
                </a:solidFill>
                <a:latin typeface="Arial Narrow" pitchFamily="34" charset="0"/>
              </a:rPr>
              <a:t>Αλγόριθμος</a:t>
            </a:r>
            <a:r>
              <a:rPr lang="el-GR" altLang="el-GR" dirty="0">
                <a:solidFill>
                  <a:srgbClr val="B2B2B2"/>
                </a:solidFill>
                <a:latin typeface="Arial Narrow" pitchFamily="34" charset="0"/>
              </a:rPr>
              <a:t> </a:t>
            </a:r>
            <a:r>
              <a:rPr lang="el-GR" altLang="el-GR" dirty="0" err="1">
                <a:solidFill>
                  <a:srgbClr val="B2B2B2"/>
                </a:solidFill>
                <a:latin typeface="Arial Narrow" pitchFamily="34" charset="0"/>
              </a:rPr>
              <a:t>Εύρεση_Συνδυασμού</a:t>
            </a:r>
            <a:endParaRPr lang="en-US" altLang="el-GR" dirty="0">
              <a:solidFill>
                <a:srgbClr val="B2B2B2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dirty="0">
                <a:solidFill>
                  <a:srgbClr val="B2B2B2"/>
                </a:solidFill>
                <a:latin typeface="Arial Narrow" pitchFamily="34" charset="0"/>
              </a:rPr>
              <a:t> </a:t>
            </a:r>
            <a:r>
              <a:rPr lang="en-US" altLang="el-GR" dirty="0">
                <a:solidFill>
                  <a:srgbClr val="B2B2B2"/>
                </a:solidFill>
                <a:latin typeface="Arial Narrow" pitchFamily="34" charset="0"/>
              </a:rPr>
              <a:t> </a:t>
            </a:r>
            <a:r>
              <a:rPr lang="el-GR" altLang="el-GR" b="1" dirty="0">
                <a:solidFill>
                  <a:srgbClr val="B2B2B2"/>
                </a:solidFill>
                <a:latin typeface="Arial Narrow" pitchFamily="34" charset="0"/>
              </a:rPr>
              <a:t>Δεδομένα</a:t>
            </a:r>
            <a:r>
              <a:rPr lang="en-US" altLang="el-GR" dirty="0">
                <a:solidFill>
                  <a:srgbClr val="B2B2B2"/>
                </a:solidFill>
                <a:latin typeface="Arial Narrow" pitchFamily="34" charset="0"/>
              </a:rPr>
              <a:t> </a:t>
            </a:r>
            <a:r>
              <a:rPr lang="el-GR" altLang="el-GR" dirty="0">
                <a:solidFill>
                  <a:srgbClr val="B2B2B2"/>
                </a:solidFill>
                <a:latin typeface="Arial Narrow" pitchFamily="34" charset="0"/>
              </a:rPr>
              <a:t> // συνδυασμός </a:t>
            </a:r>
            <a:r>
              <a:rPr lang="en-US" altLang="el-GR" dirty="0">
                <a:solidFill>
                  <a:srgbClr val="B2B2B2"/>
                </a:solidFill>
                <a:latin typeface="Arial Narrow" pitchFamily="34" charset="0"/>
              </a:rPr>
              <a:t>//</a:t>
            </a:r>
            <a:endParaRPr lang="el-GR" altLang="el-GR" dirty="0">
              <a:solidFill>
                <a:srgbClr val="B2B2B2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dirty="0">
                <a:solidFill>
                  <a:srgbClr val="B2B2B2"/>
                </a:solidFill>
                <a:latin typeface="Arial Narrow" pitchFamily="34" charset="0"/>
              </a:rPr>
              <a:t>  προσπάθειες ← 0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dirty="0">
                <a:solidFill>
                  <a:srgbClr val="B2B2B2"/>
                </a:solidFill>
                <a:latin typeface="Arial Narrow" pitchFamily="34" charset="0"/>
              </a:rPr>
              <a:t>  </a:t>
            </a:r>
            <a:r>
              <a:rPr lang="el-GR" altLang="el-GR" b="1" dirty="0" err="1">
                <a:solidFill>
                  <a:srgbClr val="B2B2B2"/>
                </a:solidFill>
                <a:latin typeface="Arial Narrow" pitchFamily="34" charset="0"/>
              </a:rPr>
              <a:t>Αρχή_επανάληψης</a:t>
            </a:r>
            <a:endParaRPr lang="el-GR" altLang="el-GR" b="1" dirty="0">
              <a:solidFill>
                <a:srgbClr val="B2B2B2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dirty="0">
                <a:solidFill>
                  <a:srgbClr val="B2B2B2"/>
                </a:solidFill>
                <a:latin typeface="Arial Narrow" pitchFamily="34" charset="0"/>
              </a:rPr>
              <a:t>      </a:t>
            </a:r>
            <a:r>
              <a:rPr lang="el-GR" altLang="el-GR" b="1" dirty="0">
                <a:solidFill>
                  <a:srgbClr val="B2B2B2"/>
                </a:solidFill>
                <a:latin typeface="Arial Narrow" pitchFamily="34" charset="0"/>
              </a:rPr>
              <a:t>Διάβασε</a:t>
            </a:r>
            <a:r>
              <a:rPr lang="el-GR" altLang="el-GR" dirty="0">
                <a:solidFill>
                  <a:srgbClr val="B2B2B2"/>
                </a:solidFill>
                <a:latin typeface="Arial Narrow" pitchFamily="34" charset="0"/>
              </a:rPr>
              <a:t> αριθμός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dirty="0">
                <a:solidFill>
                  <a:srgbClr val="B2B2B2"/>
                </a:solidFill>
                <a:latin typeface="Arial Narrow" pitchFamily="34" charset="0"/>
              </a:rPr>
              <a:t>      προσπάθειες ← προσπάθειες + 1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dirty="0">
                <a:solidFill>
                  <a:srgbClr val="000066"/>
                </a:solidFill>
                <a:latin typeface="Arial Narrow" pitchFamily="34" charset="0"/>
              </a:rPr>
              <a:t>  </a:t>
            </a:r>
            <a:r>
              <a:rPr lang="el-GR" altLang="el-GR" b="1" dirty="0" err="1">
                <a:solidFill>
                  <a:srgbClr val="000066"/>
                </a:solidFill>
                <a:latin typeface="Arial Narrow" pitchFamily="34" charset="0"/>
              </a:rPr>
              <a:t>Μέχρις_ότου</a:t>
            </a:r>
            <a:r>
              <a:rPr lang="el-GR" altLang="el-GR" dirty="0">
                <a:solidFill>
                  <a:schemeClr val="bg2"/>
                </a:solidFill>
                <a:latin typeface="Arial Narrow" pitchFamily="34" charset="0"/>
              </a:rPr>
              <a:t> </a:t>
            </a:r>
            <a:r>
              <a:rPr lang="el-GR" altLang="el-GR" dirty="0">
                <a:latin typeface="Arial Narrow" pitchFamily="34" charset="0"/>
              </a:rPr>
              <a:t>αριθμός = συνδυασμός 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dirty="0">
                <a:solidFill>
                  <a:schemeClr val="bg2"/>
                </a:solidFill>
                <a:latin typeface="Arial Narrow" pitchFamily="34" charset="0"/>
              </a:rPr>
              <a:t> </a:t>
            </a:r>
            <a:r>
              <a:rPr lang="en-US" altLang="el-GR" dirty="0">
                <a:solidFill>
                  <a:schemeClr val="bg2"/>
                </a:solidFill>
                <a:latin typeface="Arial Narrow" pitchFamily="34" charset="0"/>
              </a:rPr>
              <a:t> </a:t>
            </a:r>
            <a:r>
              <a:rPr lang="el-GR" altLang="el-GR" b="1" dirty="0">
                <a:solidFill>
                  <a:srgbClr val="B2B2B2"/>
                </a:solidFill>
                <a:latin typeface="Arial Narrow" pitchFamily="34" charset="0"/>
              </a:rPr>
              <a:t>Αποτελέσματα</a:t>
            </a:r>
            <a:r>
              <a:rPr lang="en-US" altLang="el-GR" dirty="0">
                <a:solidFill>
                  <a:srgbClr val="B2B2B2"/>
                </a:solidFill>
                <a:latin typeface="Arial Narrow" pitchFamily="34" charset="0"/>
              </a:rPr>
              <a:t> </a:t>
            </a:r>
            <a:r>
              <a:rPr lang="el-GR" altLang="el-GR" dirty="0">
                <a:solidFill>
                  <a:srgbClr val="B2B2B2"/>
                </a:solidFill>
                <a:latin typeface="Arial Narrow" pitchFamily="34" charset="0"/>
              </a:rPr>
              <a:t> // προσπάθειες </a:t>
            </a:r>
            <a:r>
              <a:rPr lang="en-US" altLang="el-GR" dirty="0">
                <a:solidFill>
                  <a:srgbClr val="B2B2B2"/>
                </a:solidFill>
                <a:latin typeface="Arial Narrow" pitchFamily="34" charset="0"/>
              </a:rPr>
              <a:t>//</a:t>
            </a:r>
            <a:endParaRPr lang="el-GR" altLang="el-GR" dirty="0">
              <a:solidFill>
                <a:srgbClr val="B2B2B2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b="1" dirty="0">
                <a:solidFill>
                  <a:srgbClr val="B2B2B2"/>
                </a:solidFill>
                <a:latin typeface="Arial Narrow" pitchFamily="34" charset="0"/>
              </a:rPr>
              <a:t>Τέλος</a:t>
            </a:r>
            <a:r>
              <a:rPr lang="el-GR" altLang="el-GR" dirty="0">
                <a:solidFill>
                  <a:srgbClr val="B2B2B2"/>
                </a:solidFill>
                <a:latin typeface="Arial Narrow" pitchFamily="34" charset="0"/>
              </a:rPr>
              <a:t> </a:t>
            </a:r>
            <a:r>
              <a:rPr lang="el-GR" altLang="el-GR" dirty="0" err="1">
                <a:solidFill>
                  <a:srgbClr val="B2B2B2"/>
                </a:solidFill>
                <a:latin typeface="Arial Narrow" pitchFamily="34" charset="0"/>
              </a:rPr>
              <a:t>Εύρεση_Συνδυασμού</a:t>
            </a:r>
            <a:endParaRPr lang="el-GR" altLang="el-GR" dirty="0">
              <a:solidFill>
                <a:srgbClr val="B2B2B2"/>
              </a:solidFill>
              <a:latin typeface="Arial Narrow" pitchFamily="34" charset="0"/>
            </a:endParaRP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5810251" y="3076575"/>
            <a:ext cx="6335183" cy="37274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b="1">
                <a:solidFill>
                  <a:srgbClr val="B2B2B2"/>
                </a:solidFill>
                <a:latin typeface="Arial Narrow" pitchFamily="34" charset="0"/>
              </a:rPr>
              <a:t>Αλγόριθμος</a:t>
            </a:r>
            <a:r>
              <a:rPr lang="el-GR" altLang="el-GR">
                <a:solidFill>
                  <a:srgbClr val="B2B2B2"/>
                </a:solidFill>
                <a:latin typeface="Arial Narrow" pitchFamily="34" charset="0"/>
              </a:rPr>
              <a:t> Εύρεση_Συνδυασμού_αλλιώς</a:t>
            </a:r>
            <a:endParaRPr lang="en-US" altLang="el-GR">
              <a:solidFill>
                <a:srgbClr val="B2B2B2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solidFill>
                  <a:srgbClr val="B2B2B2"/>
                </a:solidFill>
                <a:latin typeface="Arial Narrow" pitchFamily="34" charset="0"/>
              </a:rPr>
              <a:t> </a:t>
            </a:r>
            <a:r>
              <a:rPr lang="en-US" altLang="el-GR">
                <a:solidFill>
                  <a:srgbClr val="B2B2B2"/>
                </a:solidFill>
                <a:latin typeface="Arial Narrow" pitchFamily="34" charset="0"/>
              </a:rPr>
              <a:t> </a:t>
            </a:r>
            <a:r>
              <a:rPr lang="el-GR" altLang="el-GR" b="1">
                <a:solidFill>
                  <a:srgbClr val="B2B2B2"/>
                </a:solidFill>
                <a:latin typeface="Arial Narrow" pitchFamily="34" charset="0"/>
              </a:rPr>
              <a:t>Δεδομένα</a:t>
            </a:r>
            <a:r>
              <a:rPr lang="en-US" altLang="el-GR">
                <a:solidFill>
                  <a:srgbClr val="B2B2B2"/>
                </a:solidFill>
                <a:latin typeface="Arial Narrow" pitchFamily="34" charset="0"/>
              </a:rPr>
              <a:t> </a:t>
            </a:r>
            <a:r>
              <a:rPr lang="el-GR" altLang="el-GR">
                <a:solidFill>
                  <a:srgbClr val="B2B2B2"/>
                </a:solidFill>
                <a:latin typeface="Arial Narrow" pitchFamily="34" charset="0"/>
              </a:rPr>
              <a:t> // συνδυασμός </a:t>
            </a:r>
            <a:r>
              <a:rPr lang="en-US" altLang="el-GR">
                <a:solidFill>
                  <a:srgbClr val="B2B2B2"/>
                </a:solidFill>
                <a:latin typeface="Arial Narrow" pitchFamily="34" charset="0"/>
              </a:rPr>
              <a:t>//</a:t>
            </a:r>
            <a:endParaRPr lang="el-GR" altLang="el-GR">
              <a:solidFill>
                <a:srgbClr val="B2B2B2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solidFill>
                  <a:srgbClr val="B2B2B2"/>
                </a:solidFill>
                <a:latin typeface="Arial Narrow" pitchFamily="34" charset="0"/>
              </a:rPr>
              <a:t>  προσπάθειες ← 0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l-GR" altLang="el-GR">
              <a:solidFill>
                <a:srgbClr val="B2B2B2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solidFill>
                  <a:srgbClr val="000066"/>
                </a:solidFill>
                <a:latin typeface="Arial Narrow" pitchFamily="34" charset="0"/>
              </a:rPr>
              <a:t>  </a:t>
            </a:r>
            <a:r>
              <a:rPr lang="el-GR" altLang="el-GR" b="1">
                <a:solidFill>
                  <a:srgbClr val="000066"/>
                </a:solidFill>
                <a:latin typeface="Arial Narrow" pitchFamily="34" charset="0"/>
              </a:rPr>
              <a:t>Όσο</a:t>
            </a:r>
            <a:r>
              <a:rPr lang="el-GR" altLang="el-GR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l-GR" altLang="el-GR">
                <a:latin typeface="Arial Narrow" pitchFamily="34" charset="0"/>
              </a:rPr>
              <a:t>αριθμός &lt;&gt; συνδυασμός  </a:t>
            </a:r>
            <a:r>
              <a:rPr lang="el-GR" altLang="el-GR" b="1">
                <a:latin typeface="Arial Narrow" pitchFamily="34" charset="0"/>
              </a:rPr>
              <a:t>επανάλαβε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l-GR" altLang="el-GR">
              <a:solidFill>
                <a:srgbClr val="000066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l-GR" altLang="el-GR">
              <a:solidFill>
                <a:srgbClr val="B2B2B2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solidFill>
                  <a:srgbClr val="B2B2B2"/>
                </a:solidFill>
                <a:latin typeface="Arial Narrow" pitchFamily="34" charset="0"/>
              </a:rPr>
              <a:t> </a:t>
            </a:r>
            <a:r>
              <a:rPr lang="el-GR" altLang="el-GR" b="1">
                <a:solidFill>
                  <a:srgbClr val="B2B2B2"/>
                </a:solidFill>
                <a:latin typeface="Arial Narrow" pitchFamily="34" charset="0"/>
              </a:rPr>
              <a:t>Τέλος_επανάληψης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solidFill>
                  <a:srgbClr val="B2B2B2"/>
                </a:solidFill>
                <a:latin typeface="Arial Narrow" pitchFamily="34" charset="0"/>
              </a:rPr>
              <a:t> </a:t>
            </a:r>
            <a:r>
              <a:rPr lang="el-GR" altLang="el-GR" b="1">
                <a:solidFill>
                  <a:srgbClr val="B2B2B2"/>
                </a:solidFill>
                <a:latin typeface="Arial Narrow" pitchFamily="34" charset="0"/>
              </a:rPr>
              <a:t>Αποτελέσματα</a:t>
            </a:r>
            <a:r>
              <a:rPr lang="en-US" altLang="el-GR">
                <a:solidFill>
                  <a:srgbClr val="B2B2B2"/>
                </a:solidFill>
                <a:latin typeface="Arial Narrow" pitchFamily="34" charset="0"/>
              </a:rPr>
              <a:t> </a:t>
            </a:r>
            <a:r>
              <a:rPr lang="el-GR" altLang="el-GR">
                <a:solidFill>
                  <a:srgbClr val="B2B2B2"/>
                </a:solidFill>
                <a:latin typeface="Arial Narrow" pitchFamily="34" charset="0"/>
              </a:rPr>
              <a:t> // προσπάθειες</a:t>
            </a:r>
            <a:r>
              <a:rPr lang="en-US" altLang="el-GR">
                <a:solidFill>
                  <a:srgbClr val="B2B2B2"/>
                </a:solidFill>
                <a:latin typeface="Arial Narrow" pitchFamily="34" charset="0"/>
              </a:rPr>
              <a:t> //</a:t>
            </a:r>
            <a:endParaRPr lang="el-GR" altLang="el-GR">
              <a:solidFill>
                <a:srgbClr val="B2B2B2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b="1">
                <a:solidFill>
                  <a:srgbClr val="B2B2B2"/>
                </a:solidFill>
                <a:latin typeface="Arial Narrow" pitchFamily="34" charset="0"/>
              </a:rPr>
              <a:t>Τέλος</a:t>
            </a:r>
            <a:r>
              <a:rPr lang="el-GR" altLang="el-GR">
                <a:solidFill>
                  <a:srgbClr val="B2B2B2"/>
                </a:solidFill>
                <a:latin typeface="Arial Narrow" pitchFamily="34" charset="0"/>
              </a:rPr>
              <a:t> Εύρεση_Συνδυασμού_αλλιώς</a:t>
            </a:r>
          </a:p>
        </p:txBody>
      </p:sp>
      <p:sp>
        <p:nvSpPr>
          <p:cNvPr id="233482" name="AutoShape 10"/>
          <p:cNvSpPr>
            <a:spLocks noChangeArrowheads="1"/>
          </p:cNvSpPr>
          <p:nvPr/>
        </p:nvSpPr>
        <p:spPr bwMode="auto">
          <a:xfrm flipH="1">
            <a:off x="438151" y="731838"/>
            <a:ext cx="11355916" cy="1389062"/>
          </a:xfrm>
          <a:prstGeom prst="cloudCallout">
            <a:avLst>
              <a:gd name="adj1" fmla="val 33037"/>
              <a:gd name="adj2" fmla="val 5776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l-GR" altLang="el-GR" sz="2800">
                <a:latin typeface="Arial Narrow" pitchFamily="34" charset="0"/>
              </a:rPr>
              <a:t>Διάβασε αριθμούς </a:t>
            </a:r>
            <a:r>
              <a:rPr lang="el-GR" altLang="el-GR" sz="2800" b="1">
                <a:latin typeface="Arial Narrow" pitchFamily="34" charset="0"/>
              </a:rPr>
              <a:t>μέχρι</a:t>
            </a:r>
            <a:r>
              <a:rPr lang="el-GR" altLang="el-GR" sz="2800">
                <a:latin typeface="Arial Narrow" pitchFamily="34" charset="0"/>
              </a:rPr>
              <a:t> να διαβαστεί ο σωστός</a:t>
            </a:r>
            <a:r>
              <a:rPr lang="el-GR" altLang="el-GR" sz="3000">
                <a:latin typeface="Arial Narrow" pitchFamily="34" charset="0"/>
              </a:rPr>
              <a:t> </a:t>
            </a:r>
            <a:r>
              <a:rPr lang="el-GR" altLang="el-GR" sz="2600">
                <a:latin typeface="Arial Narrow" pitchFamily="34" charset="0"/>
              </a:rPr>
              <a:t>(και μέτρα τις προσπάθειες)</a:t>
            </a:r>
          </a:p>
        </p:txBody>
      </p:sp>
      <p:sp>
        <p:nvSpPr>
          <p:cNvPr id="233483" name="AutoShape 11"/>
          <p:cNvSpPr>
            <a:spLocks noChangeArrowheads="1"/>
          </p:cNvSpPr>
          <p:nvPr/>
        </p:nvSpPr>
        <p:spPr bwMode="auto">
          <a:xfrm flipH="1">
            <a:off x="1" y="5218113"/>
            <a:ext cx="11612033" cy="1765300"/>
          </a:xfrm>
          <a:prstGeom prst="cloudCallout">
            <a:avLst>
              <a:gd name="adj1" fmla="val -32282"/>
              <a:gd name="adj2" fmla="val -6600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l-GR" altLang="el-GR" sz="2800" b="1">
                <a:latin typeface="Arial Narrow" pitchFamily="34" charset="0"/>
              </a:rPr>
              <a:t>Όσο</a:t>
            </a:r>
            <a:r>
              <a:rPr lang="el-GR" altLang="el-GR" sz="2800">
                <a:latin typeface="Arial Narrow" pitchFamily="34" charset="0"/>
              </a:rPr>
              <a:t> δεν έχει διαβαστεί ο σωστός αριθμός συνέχισε να διαβάζεις κι άλλους</a:t>
            </a:r>
            <a:br>
              <a:rPr lang="el-GR" altLang="el-GR" sz="2800">
                <a:latin typeface="Arial Narrow" pitchFamily="34" charset="0"/>
              </a:rPr>
            </a:br>
            <a:r>
              <a:rPr lang="el-GR" altLang="el-GR" sz="2600">
                <a:latin typeface="Arial Narrow" pitchFamily="34" charset="0"/>
              </a:rPr>
              <a:t>(και μέτρα τις προσπάθειες)</a:t>
            </a:r>
          </a:p>
        </p:txBody>
      </p:sp>
    </p:spTree>
    <p:extLst>
      <p:ext uri="{BB962C8B-B14F-4D97-AF65-F5344CB8AC3E}">
        <p14:creationId xmlns:p14="http://schemas.microsoft.com/office/powerpoint/2010/main" val="140256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3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3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82" grpId="0" animBg="1" autoUpdateAnimBg="0"/>
      <p:bldP spid="233483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85518" y="236539"/>
            <a:ext cx="4277783" cy="17605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altLang="el-GR" sz="4000"/>
              <a:t>Από τη δομή </a:t>
            </a:r>
            <a:r>
              <a:rPr lang="el-GR" altLang="el-GR" sz="4000" b="1"/>
              <a:t>Μέχρις_ότου</a:t>
            </a:r>
            <a:r>
              <a:rPr lang="el-GR" altLang="el-GR" sz="4000"/>
              <a:t/>
            </a:r>
            <a:br>
              <a:rPr lang="el-GR" altLang="el-GR" sz="4000"/>
            </a:br>
            <a:r>
              <a:rPr lang="el-GR" altLang="el-GR" sz="4000"/>
              <a:t>στην </a:t>
            </a:r>
            <a:r>
              <a:rPr lang="el-GR" altLang="el-GR" sz="4000" b="1"/>
              <a:t>Όσο</a:t>
            </a:r>
          </a:p>
        </p:txBody>
      </p:sp>
      <p:sp>
        <p:nvSpPr>
          <p:cNvPr id="27651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9A43AB-04C2-46A0-B60F-C37B4745EF86}" type="slidenum">
              <a:rPr lang="el-GR" altLang="el-GR" sz="1800">
                <a:solidFill>
                  <a:srgbClr val="FFFFFF"/>
                </a:solidFill>
              </a:rPr>
              <a:pPr eaLnBrk="1" hangingPunct="1"/>
              <a:t>51</a:t>
            </a:fld>
            <a:endParaRPr lang="el-GR" altLang="el-GR" sz="1800">
              <a:solidFill>
                <a:srgbClr val="FFFFFF"/>
              </a:solidFill>
            </a:endParaRP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65618" y="44451"/>
            <a:ext cx="5693833" cy="333692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b="1">
                <a:solidFill>
                  <a:srgbClr val="000066"/>
                </a:solidFill>
                <a:latin typeface="Arial Narrow" pitchFamily="34" charset="0"/>
              </a:rPr>
              <a:t>Αλγόριθμος</a:t>
            </a:r>
            <a:r>
              <a:rPr lang="el-GR" altLang="el-GR">
                <a:solidFill>
                  <a:schemeClr val="bg2"/>
                </a:solidFill>
                <a:latin typeface="Arial Narrow" pitchFamily="34" charset="0"/>
              </a:rPr>
              <a:t> Εύρεση_Συνδυασμού</a:t>
            </a:r>
            <a:endParaRPr lang="en-US" altLang="el-GR">
              <a:solidFill>
                <a:schemeClr val="bg2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</a:t>
            </a:r>
            <a:r>
              <a:rPr lang="en-US" altLang="el-GR">
                <a:latin typeface="Arial Narrow" pitchFamily="34" charset="0"/>
              </a:rPr>
              <a:t> </a:t>
            </a:r>
            <a:r>
              <a:rPr lang="el-GR" altLang="el-GR" b="1">
                <a:latin typeface="Arial Narrow" pitchFamily="34" charset="0"/>
              </a:rPr>
              <a:t>Δεδομένα</a:t>
            </a:r>
            <a:r>
              <a:rPr lang="en-US" altLang="el-GR">
                <a:latin typeface="Arial Narrow" pitchFamily="34" charset="0"/>
              </a:rPr>
              <a:t> </a:t>
            </a:r>
            <a:r>
              <a:rPr lang="el-GR" altLang="el-GR">
                <a:latin typeface="Arial Narrow" pitchFamily="34" charset="0"/>
              </a:rPr>
              <a:t> // συνδυασμός </a:t>
            </a:r>
            <a:r>
              <a:rPr lang="en-US" altLang="el-GR">
                <a:latin typeface="Arial Narrow" pitchFamily="34" charset="0"/>
              </a:rPr>
              <a:t>//</a:t>
            </a:r>
            <a:endParaRPr lang="el-GR" altLang="el-GR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 προσπάθειες ← 0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 </a:t>
            </a:r>
            <a:r>
              <a:rPr lang="el-GR" altLang="el-GR" b="1">
                <a:latin typeface="Arial Narrow" pitchFamily="34" charset="0"/>
              </a:rPr>
              <a:t>Αρχή_επανάληψης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     </a:t>
            </a:r>
            <a:r>
              <a:rPr lang="el-GR" altLang="el-GR" b="1">
                <a:latin typeface="Arial Narrow" pitchFamily="34" charset="0"/>
              </a:rPr>
              <a:t>Διάβασε</a:t>
            </a:r>
            <a:r>
              <a:rPr lang="el-GR" altLang="el-GR">
                <a:latin typeface="Arial Narrow" pitchFamily="34" charset="0"/>
              </a:rPr>
              <a:t> αριθμός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     προσπάθειες ← προσπάθειες + 1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 </a:t>
            </a:r>
            <a:r>
              <a:rPr lang="el-GR" altLang="el-GR" b="1">
                <a:latin typeface="Arial Narrow" pitchFamily="34" charset="0"/>
              </a:rPr>
              <a:t>Μέχρις_ότου</a:t>
            </a:r>
            <a:r>
              <a:rPr lang="el-GR" altLang="el-GR">
                <a:latin typeface="Arial Narrow" pitchFamily="34" charset="0"/>
              </a:rPr>
              <a:t> αριθμός = συνδυασμός 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</a:t>
            </a:r>
            <a:r>
              <a:rPr lang="en-US" altLang="el-GR">
                <a:latin typeface="Arial Narrow" pitchFamily="34" charset="0"/>
              </a:rPr>
              <a:t> </a:t>
            </a:r>
            <a:r>
              <a:rPr lang="el-GR" altLang="el-GR" b="1">
                <a:latin typeface="Arial Narrow" pitchFamily="34" charset="0"/>
              </a:rPr>
              <a:t>Αποτελέσματα</a:t>
            </a:r>
            <a:r>
              <a:rPr lang="en-US" altLang="el-GR">
                <a:latin typeface="Arial Narrow" pitchFamily="34" charset="0"/>
              </a:rPr>
              <a:t> </a:t>
            </a:r>
            <a:r>
              <a:rPr lang="el-GR" altLang="el-GR">
                <a:latin typeface="Arial Narrow" pitchFamily="34" charset="0"/>
              </a:rPr>
              <a:t> // προσπάθειες </a:t>
            </a:r>
            <a:r>
              <a:rPr lang="en-US" altLang="el-GR">
                <a:latin typeface="Arial Narrow" pitchFamily="34" charset="0"/>
              </a:rPr>
              <a:t>//</a:t>
            </a:r>
            <a:endParaRPr lang="el-GR" altLang="el-GR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b="1">
                <a:latin typeface="Arial Narrow" pitchFamily="34" charset="0"/>
              </a:rPr>
              <a:t>Τέλος</a:t>
            </a:r>
            <a:r>
              <a:rPr lang="el-GR" altLang="el-GR">
                <a:latin typeface="Arial Narrow" pitchFamily="34" charset="0"/>
              </a:rPr>
              <a:t> Εύρεση_Συνδυασμού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5810251" y="3086100"/>
            <a:ext cx="6335183" cy="37274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b="1">
                <a:solidFill>
                  <a:srgbClr val="000066"/>
                </a:solidFill>
                <a:latin typeface="Arial Narrow" pitchFamily="34" charset="0"/>
              </a:rPr>
              <a:t>Αλγόριθμος</a:t>
            </a:r>
            <a:r>
              <a:rPr lang="el-GR" altLang="el-GR">
                <a:solidFill>
                  <a:schemeClr val="bg2"/>
                </a:solidFill>
                <a:latin typeface="Arial Narrow" pitchFamily="34" charset="0"/>
              </a:rPr>
              <a:t> Εύρεση_Συνδυασμού_αλλιώς</a:t>
            </a:r>
            <a:endParaRPr lang="en-US" altLang="el-GR">
              <a:solidFill>
                <a:schemeClr val="bg2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solidFill>
                  <a:schemeClr val="bg2"/>
                </a:solidFill>
                <a:latin typeface="Arial Narrow" pitchFamily="34" charset="0"/>
              </a:rPr>
              <a:t> </a:t>
            </a:r>
            <a:r>
              <a:rPr lang="en-US" altLang="el-GR">
                <a:solidFill>
                  <a:schemeClr val="bg2"/>
                </a:solidFill>
                <a:latin typeface="Arial Narrow" pitchFamily="34" charset="0"/>
              </a:rPr>
              <a:t> </a:t>
            </a:r>
            <a:r>
              <a:rPr lang="el-GR" altLang="el-GR" b="1">
                <a:solidFill>
                  <a:srgbClr val="000066"/>
                </a:solidFill>
                <a:latin typeface="Arial Narrow" pitchFamily="34" charset="0"/>
              </a:rPr>
              <a:t>Δεδομένα</a:t>
            </a:r>
            <a:r>
              <a:rPr lang="en-US" altLang="el-GR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l-GR" altLang="el-GR">
                <a:solidFill>
                  <a:schemeClr val="bg2"/>
                </a:solidFill>
                <a:latin typeface="Arial Narrow" pitchFamily="34" charset="0"/>
              </a:rPr>
              <a:t> // συνδυασμός </a:t>
            </a:r>
            <a:r>
              <a:rPr lang="en-US" altLang="el-GR">
                <a:solidFill>
                  <a:schemeClr val="bg2"/>
                </a:solidFill>
                <a:latin typeface="Arial Narrow" pitchFamily="34" charset="0"/>
              </a:rPr>
              <a:t>//</a:t>
            </a:r>
            <a:endParaRPr lang="el-GR" altLang="el-GR">
              <a:solidFill>
                <a:schemeClr val="bg2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solidFill>
                  <a:schemeClr val="bg2"/>
                </a:solidFill>
                <a:latin typeface="Arial Narrow" pitchFamily="34" charset="0"/>
              </a:rPr>
              <a:t>  προσπάθειες ← 0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l-GR" altLang="el-GR">
              <a:solidFill>
                <a:srgbClr val="000066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solidFill>
                  <a:srgbClr val="000066"/>
                </a:solidFill>
                <a:latin typeface="Arial Narrow" pitchFamily="34" charset="0"/>
              </a:rPr>
              <a:t>  </a:t>
            </a:r>
            <a:r>
              <a:rPr lang="el-GR" altLang="el-GR" b="1">
                <a:solidFill>
                  <a:srgbClr val="000066"/>
                </a:solidFill>
                <a:latin typeface="Arial Narrow" pitchFamily="34" charset="0"/>
              </a:rPr>
              <a:t>Όσο</a:t>
            </a:r>
            <a:r>
              <a:rPr lang="el-GR" altLang="el-GR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l-GR" altLang="el-GR">
                <a:solidFill>
                  <a:schemeClr val="bg2"/>
                </a:solidFill>
                <a:latin typeface="Arial Narrow" pitchFamily="34" charset="0"/>
              </a:rPr>
              <a:t>αριθμός &lt;&gt; συνδυασμός  </a:t>
            </a:r>
            <a:r>
              <a:rPr lang="el-GR" altLang="el-GR" b="1">
                <a:solidFill>
                  <a:srgbClr val="000066"/>
                </a:solidFill>
                <a:latin typeface="Arial Narrow" pitchFamily="34" charset="0"/>
              </a:rPr>
              <a:t>επανάλαβε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l-GR" altLang="el-GR" b="1">
              <a:solidFill>
                <a:srgbClr val="000066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l-GR" altLang="el-GR">
              <a:solidFill>
                <a:srgbClr val="000066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l-GR" altLang="el-GR" b="1">
                <a:solidFill>
                  <a:srgbClr val="000066"/>
                </a:solidFill>
                <a:latin typeface="Arial Narrow" pitchFamily="34" charset="0"/>
              </a:rPr>
              <a:t>Τέλος_επανάληψης</a:t>
            </a:r>
            <a:endParaRPr lang="el-GR" altLang="el-GR" b="1">
              <a:solidFill>
                <a:schemeClr val="bg2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solidFill>
                  <a:schemeClr val="bg2"/>
                </a:solidFill>
                <a:latin typeface="Arial Narrow" pitchFamily="34" charset="0"/>
              </a:rPr>
              <a:t> </a:t>
            </a:r>
            <a:r>
              <a:rPr lang="el-GR" altLang="el-GR" b="1">
                <a:solidFill>
                  <a:srgbClr val="000066"/>
                </a:solidFill>
                <a:latin typeface="Arial Narrow" pitchFamily="34" charset="0"/>
              </a:rPr>
              <a:t>Αποτελέσματα</a:t>
            </a:r>
            <a:r>
              <a:rPr lang="en-US" altLang="el-GR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l-GR" altLang="el-GR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l-GR" altLang="el-GR">
                <a:solidFill>
                  <a:schemeClr val="bg2"/>
                </a:solidFill>
                <a:latin typeface="Arial Narrow" pitchFamily="34" charset="0"/>
              </a:rPr>
              <a:t>// προσπάθειες</a:t>
            </a:r>
            <a:r>
              <a:rPr lang="en-US" altLang="el-GR">
                <a:solidFill>
                  <a:schemeClr val="bg2"/>
                </a:solidFill>
                <a:latin typeface="Arial Narrow" pitchFamily="34" charset="0"/>
              </a:rPr>
              <a:t> //</a:t>
            </a:r>
            <a:endParaRPr lang="el-GR" altLang="el-GR">
              <a:solidFill>
                <a:schemeClr val="bg2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b="1">
                <a:solidFill>
                  <a:srgbClr val="000066"/>
                </a:solidFill>
                <a:latin typeface="Arial Narrow" pitchFamily="34" charset="0"/>
              </a:rPr>
              <a:t>Τέλος</a:t>
            </a:r>
            <a:r>
              <a:rPr lang="el-GR" altLang="el-GR">
                <a:solidFill>
                  <a:schemeClr val="bg2"/>
                </a:solidFill>
                <a:latin typeface="Arial Narrow" pitchFamily="34" charset="0"/>
              </a:rPr>
              <a:t> Εύρεση_Συνδυασμού_αλλιώς</a:t>
            </a:r>
          </a:p>
        </p:txBody>
      </p:sp>
      <p:grpSp>
        <p:nvGrpSpPr>
          <p:cNvPr id="234506" name="Group 10"/>
          <p:cNvGrpSpPr>
            <a:grpSpLocks/>
          </p:cNvGrpSpPr>
          <p:nvPr/>
        </p:nvGrpSpPr>
        <p:grpSpPr bwMode="auto">
          <a:xfrm>
            <a:off x="156634" y="1524000"/>
            <a:ext cx="11986684" cy="5291138"/>
            <a:chOff x="74" y="960"/>
            <a:chExt cx="5663" cy="3333"/>
          </a:xfrm>
        </p:grpSpPr>
        <p:sp>
          <p:nvSpPr>
            <p:cNvPr id="27655" name="Oval 5"/>
            <p:cNvSpPr>
              <a:spLocks noChangeArrowheads="1"/>
            </p:cNvSpPr>
            <p:nvPr/>
          </p:nvSpPr>
          <p:spPr bwMode="auto">
            <a:xfrm>
              <a:off x="117" y="960"/>
              <a:ext cx="2500" cy="538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7656" name="Rectangle 9"/>
            <p:cNvSpPr>
              <a:spLocks noChangeArrowheads="1"/>
            </p:cNvSpPr>
            <p:nvPr/>
          </p:nvSpPr>
          <p:spPr bwMode="auto">
            <a:xfrm>
              <a:off x="2744" y="1945"/>
              <a:ext cx="2993" cy="234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90000"/>
                </a:lnSpc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l-GR" altLang="el-GR" b="1">
                  <a:latin typeface="Arial Narrow" pitchFamily="34" charset="0"/>
                </a:rPr>
                <a:t>Αλγόριθμος</a:t>
              </a:r>
              <a:r>
                <a:rPr lang="el-GR" altLang="el-GR">
                  <a:latin typeface="Arial Narrow" pitchFamily="34" charset="0"/>
                </a:rPr>
                <a:t> Εύρεση_Συνδυασμού_αλλιώς</a:t>
              </a:r>
              <a:endParaRPr lang="en-US" altLang="el-GR">
                <a:latin typeface="Arial Narrow" pitchFamily="34" charset="0"/>
              </a:endParaRPr>
            </a:p>
            <a:p>
              <a:pPr>
                <a:lnSpc>
                  <a:spcPct val="90000"/>
                </a:lnSpc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l-GR" altLang="el-GR">
                  <a:latin typeface="Arial Narrow" pitchFamily="34" charset="0"/>
                </a:rPr>
                <a:t> </a:t>
              </a:r>
              <a:r>
                <a:rPr lang="en-US" altLang="el-GR">
                  <a:latin typeface="Arial Narrow" pitchFamily="34" charset="0"/>
                </a:rPr>
                <a:t> </a:t>
              </a:r>
              <a:r>
                <a:rPr lang="el-GR" altLang="el-GR" b="1">
                  <a:latin typeface="Arial Narrow" pitchFamily="34" charset="0"/>
                </a:rPr>
                <a:t>Δεδομένα</a:t>
              </a:r>
              <a:r>
                <a:rPr lang="en-US" altLang="el-GR">
                  <a:latin typeface="Arial Narrow" pitchFamily="34" charset="0"/>
                </a:rPr>
                <a:t> </a:t>
              </a:r>
              <a:r>
                <a:rPr lang="el-GR" altLang="el-GR">
                  <a:latin typeface="Arial Narrow" pitchFamily="34" charset="0"/>
                </a:rPr>
                <a:t> // συνδυασμός </a:t>
              </a:r>
              <a:r>
                <a:rPr lang="en-US" altLang="el-GR">
                  <a:latin typeface="Arial Narrow" pitchFamily="34" charset="0"/>
                </a:rPr>
                <a:t>//</a:t>
              </a:r>
              <a:endParaRPr lang="el-GR" altLang="el-GR">
                <a:latin typeface="Arial Narrow" pitchFamily="34" charset="0"/>
              </a:endParaRPr>
            </a:p>
            <a:p>
              <a:pPr>
                <a:lnSpc>
                  <a:spcPct val="90000"/>
                </a:lnSpc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l-GR" altLang="el-GR">
                  <a:latin typeface="Arial Narrow" pitchFamily="34" charset="0"/>
                </a:rPr>
                <a:t>  προσπάθειες ← 0</a:t>
              </a:r>
            </a:p>
            <a:p>
              <a:pPr>
                <a:lnSpc>
                  <a:spcPct val="90000"/>
                </a:lnSpc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endParaRPr lang="el-GR" altLang="el-GR">
                <a:latin typeface="Arial Narrow" pitchFamily="34" charset="0"/>
              </a:endParaRPr>
            </a:p>
            <a:p>
              <a:pPr>
                <a:lnSpc>
                  <a:spcPct val="90000"/>
                </a:lnSpc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l-GR" altLang="el-GR">
                  <a:latin typeface="Arial Narrow" pitchFamily="34" charset="0"/>
                </a:rPr>
                <a:t>  </a:t>
              </a:r>
              <a:r>
                <a:rPr lang="el-GR" altLang="el-GR" b="1">
                  <a:latin typeface="Arial Narrow" pitchFamily="34" charset="0"/>
                </a:rPr>
                <a:t>Όσο</a:t>
              </a:r>
              <a:r>
                <a:rPr lang="el-GR" altLang="el-GR">
                  <a:latin typeface="Arial Narrow" pitchFamily="34" charset="0"/>
                </a:rPr>
                <a:t> αριθμός &lt;&gt; συνδυασμός  </a:t>
              </a:r>
              <a:r>
                <a:rPr lang="el-GR" altLang="el-GR" b="1">
                  <a:latin typeface="Arial Narrow" pitchFamily="34" charset="0"/>
                </a:rPr>
                <a:t>επανάλαβε</a:t>
              </a:r>
            </a:p>
            <a:p>
              <a:pPr>
                <a:lnSpc>
                  <a:spcPct val="90000"/>
                </a:lnSpc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l-GR" altLang="el-GR" b="1">
                  <a:latin typeface="Arial Narrow" pitchFamily="34" charset="0"/>
                </a:rPr>
                <a:t>     Διάβασε</a:t>
              </a:r>
              <a:r>
                <a:rPr lang="el-GR" altLang="el-GR">
                  <a:latin typeface="Arial Narrow" pitchFamily="34" charset="0"/>
                </a:rPr>
                <a:t> αριθμός</a:t>
              </a:r>
            </a:p>
            <a:p>
              <a:pPr>
                <a:lnSpc>
                  <a:spcPct val="90000"/>
                </a:lnSpc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l-GR" altLang="el-GR">
                  <a:latin typeface="Arial Narrow" pitchFamily="34" charset="0"/>
                </a:rPr>
                <a:t>     προσπάθειες ← προσπάθειες + 1</a:t>
              </a:r>
            </a:p>
            <a:p>
              <a:pPr>
                <a:lnSpc>
                  <a:spcPct val="90000"/>
                </a:lnSpc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l-GR" altLang="el-GR">
                  <a:latin typeface="Arial Narrow" pitchFamily="34" charset="0"/>
                </a:rPr>
                <a:t> </a:t>
              </a:r>
              <a:r>
                <a:rPr lang="el-GR" altLang="el-GR" b="1">
                  <a:latin typeface="Arial Narrow" pitchFamily="34" charset="0"/>
                </a:rPr>
                <a:t>Τέλος_επανάληψης</a:t>
              </a:r>
            </a:p>
            <a:p>
              <a:pPr>
                <a:lnSpc>
                  <a:spcPct val="90000"/>
                </a:lnSpc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l-GR" altLang="el-GR">
                  <a:latin typeface="Arial Narrow" pitchFamily="34" charset="0"/>
                </a:rPr>
                <a:t> </a:t>
              </a:r>
              <a:r>
                <a:rPr lang="el-GR" altLang="el-GR" b="1">
                  <a:latin typeface="Arial Narrow" pitchFamily="34" charset="0"/>
                </a:rPr>
                <a:t>Αποτελέσματα</a:t>
              </a:r>
              <a:r>
                <a:rPr lang="en-US" altLang="el-GR">
                  <a:latin typeface="Arial Narrow" pitchFamily="34" charset="0"/>
                </a:rPr>
                <a:t> </a:t>
              </a:r>
              <a:r>
                <a:rPr lang="el-GR" altLang="el-GR">
                  <a:latin typeface="Arial Narrow" pitchFamily="34" charset="0"/>
                </a:rPr>
                <a:t> // προσπάθειες</a:t>
              </a:r>
              <a:r>
                <a:rPr lang="en-US" altLang="el-GR">
                  <a:latin typeface="Arial Narrow" pitchFamily="34" charset="0"/>
                </a:rPr>
                <a:t> //</a:t>
              </a:r>
              <a:endParaRPr lang="el-GR" altLang="el-GR">
                <a:latin typeface="Arial Narrow" pitchFamily="34" charset="0"/>
              </a:endParaRPr>
            </a:p>
            <a:p>
              <a:pPr>
                <a:lnSpc>
                  <a:spcPct val="90000"/>
                </a:lnSpc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l-GR" altLang="el-GR" b="1">
                  <a:latin typeface="Arial Narrow" pitchFamily="34" charset="0"/>
                </a:rPr>
                <a:t>Τέλος</a:t>
              </a:r>
              <a:r>
                <a:rPr lang="el-GR" altLang="el-GR">
                  <a:latin typeface="Arial Narrow" pitchFamily="34" charset="0"/>
                </a:rPr>
                <a:t> Εύρεση_Συνδυασμού_αλλιώς</a:t>
              </a:r>
            </a:p>
          </p:txBody>
        </p:sp>
        <p:sp>
          <p:nvSpPr>
            <p:cNvPr id="27657" name="AutoShape 6"/>
            <p:cNvSpPr>
              <a:spLocks noChangeArrowheads="1"/>
            </p:cNvSpPr>
            <p:nvPr/>
          </p:nvSpPr>
          <p:spPr bwMode="auto">
            <a:xfrm rot="2309691">
              <a:off x="74" y="2476"/>
              <a:ext cx="3507" cy="594"/>
            </a:xfrm>
            <a:prstGeom prst="curvedUpArrow">
              <a:avLst>
                <a:gd name="adj1" fmla="val 118081"/>
                <a:gd name="adj2" fmla="val 236162"/>
                <a:gd name="adj3" fmla="val 33333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</p:spTree>
    <p:extLst>
      <p:ext uri="{BB962C8B-B14F-4D97-AF65-F5344CB8AC3E}">
        <p14:creationId xmlns:p14="http://schemas.microsoft.com/office/powerpoint/2010/main" val="218650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85518" y="236539"/>
            <a:ext cx="4277783" cy="17605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altLang="el-GR" sz="4000"/>
              <a:t>Από τη δομή </a:t>
            </a:r>
            <a:r>
              <a:rPr lang="el-GR" altLang="el-GR" sz="4000" b="1"/>
              <a:t>Μέχρις_ότου</a:t>
            </a:r>
            <a:r>
              <a:rPr lang="el-GR" altLang="el-GR" sz="4000"/>
              <a:t/>
            </a:r>
            <a:br>
              <a:rPr lang="el-GR" altLang="el-GR" sz="4000"/>
            </a:br>
            <a:r>
              <a:rPr lang="el-GR" altLang="el-GR" sz="4000"/>
              <a:t>στην </a:t>
            </a:r>
            <a:r>
              <a:rPr lang="el-GR" altLang="el-GR" sz="4000" b="1"/>
              <a:t>Όσο</a:t>
            </a:r>
          </a:p>
        </p:txBody>
      </p:sp>
      <p:sp>
        <p:nvSpPr>
          <p:cNvPr id="28675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6E0F45-3CEF-457A-9DBD-6B089C5F51DD}" type="slidenum">
              <a:rPr lang="el-GR" altLang="el-GR" sz="1800">
                <a:solidFill>
                  <a:srgbClr val="FFFFFF"/>
                </a:solidFill>
              </a:rPr>
              <a:pPr eaLnBrk="1" hangingPunct="1"/>
              <a:t>52</a:t>
            </a:fld>
            <a:endParaRPr lang="el-GR" altLang="el-GR" sz="1800">
              <a:solidFill>
                <a:srgbClr val="FFFFFF"/>
              </a:solidFill>
            </a:endParaRP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65618" y="44451"/>
            <a:ext cx="5693833" cy="333692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b="1">
                <a:solidFill>
                  <a:srgbClr val="000066"/>
                </a:solidFill>
                <a:latin typeface="Arial Narrow" pitchFamily="34" charset="0"/>
              </a:rPr>
              <a:t>Αλγόριθμος</a:t>
            </a:r>
            <a:r>
              <a:rPr lang="el-GR" altLang="el-GR">
                <a:solidFill>
                  <a:schemeClr val="bg2"/>
                </a:solidFill>
                <a:latin typeface="Arial Narrow" pitchFamily="34" charset="0"/>
              </a:rPr>
              <a:t> Εύρεση_Συνδυασμού</a:t>
            </a:r>
            <a:endParaRPr lang="en-US" altLang="el-GR">
              <a:solidFill>
                <a:schemeClr val="bg2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</a:t>
            </a:r>
            <a:r>
              <a:rPr lang="en-US" altLang="el-GR">
                <a:latin typeface="Arial Narrow" pitchFamily="34" charset="0"/>
              </a:rPr>
              <a:t> </a:t>
            </a:r>
            <a:r>
              <a:rPr lang="el-GR" altLang="el-GR" b="1">
                <a:latin typeface="Arial Narrow" pitchFamily="34" charset="0"/>
              </a:rPr>
              <a:t>Δεδομένα</a:t>
            </a:r>
            <a:r>
              <a:rPr lang="en-US" altLang="el-GR">
                <a:latin typeface="Arial Narrow" pitchFamily="34" charset="0"/>
              </a:rPr>
              <a:t> </a:t>
            </a:r>
            <a:r>
              <a:rPr lang="el-GR" altLang="el-GR">
                <a:latin typeface="Arial Narrow" pitchFamily="34" charset="0"/>
              </a:rPr>
              <a:t> // συνδυασμός </a:t>
            </a:r>
            <a:r>
              <a:rPr lang="en-US" altLang="el-GR">
                <a:latin typeface="Arial Narrow" pitchFamily="34" charset="0"/>
              </a:rPr>
              <a:t>//</a:t>
            </a:r>
            <a:endParaRPr lang="el-GR" altLang="el-GR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 προσπάθειες ← 0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 </a:t>
            </a:r>
            <a:r>
              <a:rPr lang="el-GR" altLang="el-GR" b="1">
                <a:latin typeface="Arial Narrow" pitchFamily="34" charset="0"/>
              </a:rPr>
              <a:t>Αρχή_επανάληψης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     </a:t>
            </a:r>
            <a:r>
              <a:rPr lang="el-GR" altLang="el-GR" b="1">
                <a:latin typeface="Arial Narrow" pitchFamily="34" charset="0"/>
              </a:rPr>
              <a:t>Διάβασε</a:t>
            </a:r>
            <a:r>
              <a:rPr lang="el-GR" altLang="el-GR">
                <a:latin typeface="Arial Narrow" pitchFamily="34" charset="0"/>
              </a:rPr>
              <a:t> αριθμός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     προσπάθειες ← προσπάθειες + 1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 </a:t>
            </a:r>
            <a:r>
              <a:rPr lang="el-GR" altLang="el-GR" b="1">
                <a:latin typeface="Arial Narrow" pitchFamily="34" charset="0"/>
              </a:rPr>
              <a:t>Μέχρις_ότου</a:t>
            </a:r>
            <a:r>
              <a:rPr lang="el-GR" altLang="el-GR">
                <a:latin typeface="Arial Narrow" pitchFamily="34" charset="0"/>
              </a:rPr>
              <a:t> αριθμός = συνδυασμός 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</a:t>
            </a:r>
            <a:r>
              <a:rPr lang="en-US" altLang="el-GR">
                <a:latin typeface="Arial Narrow" pitchFamily="34" charset="0"/>
              </a:rPr>
              <a:t> </a:t>
            </a:r>
            <a:r>
              <a:rPr lang="el-GR" altLang="el-GR" b="1">
                <a:latin typeface="Arial Narrow" pitchFamily="34" charset="0"/>
              </a:rPr>
              <a:t>Αποτελέσματα</a:t>
            </a:r>
            <a:r>
              <a:rPr lang="en-US" altLang="el-GR">
                <a:latin typeface="Arial Narrow" pitchFamily="34" charset="0"/>
              </a:rPr>
              <a:t> </a:t>
            </a:r>
            <a:r>
              <a:rPr lang="el-GR" altLang="el-GR">
                <a:latin typeface="Arial Narrow" pitchFamily="34" charset="0"/>
              </a:rPr>
              <a:t> // προσπάθειες </a:t>
            </a:r>
            <a:r>
              <a:rPr lang="en-US" altLang="el-GR">
                <a:latin typeface="Arial Narrow" pitchFamily="34" charset="0"/>
              </a:rPr>
              <a:t>//</a:t>
            </a:r>
            <a:endParaRPr lang="el-GR" altLang="el-GR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b="1">
                <a:latin typeface="Arial Narrow" pitchFamily="34" charset="0"/>
              </a:rPr>
              <a:t>Τέλος</a:t>
            </a:r>
            <a:r>
              <a:rPr lang="el-GR" altLang="el-GR">
                <a:latin typeface="Arial Narrow" pitchFamily="34" charset="0"/>
              </a:rPr>
              <a:t> Εύρεση_Συνδυασμού</a:t>
            </a: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5810251" y="3086100"/>
            <a:ext cx="6335183" cy="37274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b="1">
                <a:solidFill>
                  <a:srgbClr val="000066"/>
                </a:solidFill>
                <a:latin typeface="Arial Narrow" pitchFamily="34" charset="0"/>
              </a:rPr>
              <a:t>Αλγόριθμος</a:t>
            </a:r>
            <a:r>
              <a:rPr lang="el-GR" altLang="el-GR">
                <a:solidFill>
                  <a:schemeClr val="bg2"/>
                </a:solidFill>
                <a:latin typeface="Arial Narrow" pitchFamily="34" charset="0"/>
              </a:rPr>
              <a:t> Εύρεση_Συνδυασμού_αλλιώς</a:t>
            </a:r>
            <a:endParaRPr lang="en-US" altLang="el-GR">
              <a:solidFill>
                <a:schemeClr val="bg2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solidFill>
                  <a:schemeClr val="bg2"/>
                </a:solidFill>
                <a:latin typeface="Arial Narrow" pitchFamily="34" charset="0"/>
              </a:rPr>
              <a:t> </a:t>
            </a:r>
            <a:r>
              <a:rPr lang="en-US" altLang="el-GR">
                <a:solidFill>
                  <a:schemeClr val="bg2"/>
                </a:solidFill>
                <a:latin typeface="Arial Narrow" pitchFamily="34" charset="0"/>
              </a:rPr>
              <a:t> </a:t>
            </a:r>
            <a:r>
              <a:rPr lang="el-GR" altLang="el-GR" b="1">
                <a:latin typeface="Arial Narrow" pitchFamily="34" charset="0"/>
              </a:rPr>
              <a:t>Δεδομένα</a:t>
            </a:r>
            <a:r>
              <a:rPr lang="en-US" altLang="el-GR">
                <a:latin typeface="Arial Narrow" pitchFamily="34" charset="0"/>
              </a:rPr>
              <a:t> </a:t>
            </a:r>
            <a:r>
              <a:rPr lang="el-GR" altLang="el-GR">
                <a:latin typeface="Arial Narrow" pitchFamily="34" charset="0"/>
              </a:rPr>
              <a:t> // συνδυασμός </a:t>
            </a:r>
            <a:r>
              <a:rPr lang="en-US" altLang="el-GR">
                <a:latin typeface="Arial Narrow" pitchFamily="34" charset="0"/>
              </a:rPr>
              <a:t>//</a:t>
            </a:r>
            <a:endParaRPr lang="el-GR" altLang="el-GR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 προσπάθειες ← 0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l-GR" altLang="el-GR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 </a:t>
            </a:r>
            <a:r>
              <a:rPr lang="el-GR" altLang="el-GR" b="1">
                <a:latin typeface="Arial Narrow" pitchFamily="34" charset="0"/>
              </a:rPr>
              <a:t>Όσο</a:t>
            </a:r>
            <a:r>
              <a:rPr lang="el-GR" altLang="el-GR">
                <a:latin typeface="Arial Narrow" pitchFamily="34" charset="0"/>
              </a:rPr>
              <a:t> αριθμός &lt;&gt; συνδυασμός  </a:t>
            </a:r>
            <a:r>
              <a:rPr lang="el-GR" altLang="el-GR" b="1">
                <a:latin typeface="Arial Narrow" pitchFamily="34" charset="0"/>
              </a:rPr>
              <a:t>επανάλαβε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el-GR" b="1">
                <a:latin typeface="Arial Narrow" pitchFamily="34" charset="0"/>
              </a:rPr>
              <a:t>     </a:t>
            </a:r>
            <a:r>
              <a:rPr lang="el-GR" altLang="el-GR" b="1">
                <a:latin typeface="Arial Narrow" pitchFamily="34" charset="0"/>
              </a:rPr>
              <a:t>Διάβασε</a:t>
            </a:r>
            <a:r>
              <a:rPr lang="el-GR" altLang="el-GR">
                <a:latin typeface="Arial Narrow" pitchFamily="34" charset="0"/>
              </a:rPr>
              <a:t> αριθμός</a:t>
            </a:r>
            <a:endParaRPr lang="en-US" altLang="el-GR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el-GR">
                <a:latin typeface="Arial Narrow" pitchFamily="34" charset="0"/>
              </a:rPr>
              <a:t>    </a:t>
            </a:r>
            <a:r>
              <a:rPr lang="el-GR" altLang="el-GR">
                <a:latin typeface="Arial Narrow" pitchFamily="34" charset="0"/>
              </a:rPr>
              <a:t> προσπάθειες ← προσπάθειες + 1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</a:t>
            </a:r>
            <a:r>
              <a:rPr lang="el-GR" altLang="el-GR" b="1">
                <a:latin typeface="Arial Narrow" pitchFamily="34" charset="0"/>
              </a:rPr>
              <a:t>Τέλος_επανάληψης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</a:t>
            </a:r>
            <a:r>
              <a:rPr lang="el-GR" altLang="el-GR" b="1">
                <a:latin typeface="Arial Narrow" pitchFamily="34" charset="0"/>
              </a:rPr>
              <a:t>Αποτελέσματα</a:t>
            </a:r>
            <a:r>
              <a:rPr lang="en-US" altLang="el-GR">
                <a:latin typeface="Arial Narrow" pitchFamily="34" charset="0"/>
              </a:rPr>
              <a:t> </a:t>
            </a:r>
            <a:r>
              <a:rPr lang="el-GR" altLang="el-GR">
                <a:latin typeface="Arial Narrow" pitchFamily="34" charset="0"/>
              </a:rPr>
              <a:t> // προσπάθειες</a:t>
            </a:r>
            <a:r>
              <a:rPr lang="en-US" altLang="el-GR">
                <a:latin typeface="Arial Narrow" pitchFamily="34" charset="0"/>
              </a:rPr>
              <a:t> //</a:t>
            </a:r>
            <a:endParaRPr lang="el-GR" altLang="el-GR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b="1">
                <a:latin typeface="Arial Narrow" pitchFamily="34" charset="0"/>
              </a:rPr>
              <a:t>Τέλος</a:t>
            </a:r>
            <a:r>
              <a:rPr lang="el-GR" altLang="el-GR">
                <a:latin typeface="Arial Narrow" pitchFamily="34" charset="0"/>
              </a:rPr>
              <a:t> Εύρεση_Συνδυασμού_αλλιώς</a:t>
            </a:r>
          </a:p>
        </p:txBody>
      </p:sp>
      <p:sp>
        <p:nvSpPr>
          <p:cNvPr id="235530" name="AutoShape 10"/>
          <p:cNvSpPr>
            <a:spLocks noChangeArrowheads="1"/>
          </p:cNvSpPr>
          <p:nvPr/>
        </p:nvSpPr>
        <p:spPr bwMode="auto">
          <a:xfrm flipH="1">
            <a:off x="359834" y="522289"/>
            <a:ext cx="7871884" cy="2962275"/>
          </a:xfrm>
          <a:prstGeom prst="wedgeRoundRectCallout">
            <a:avLst>
              <a:gd name="adj1" fmla="val -26472"/>
              <a:gd name="adj2" fmla="val 8419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90513" indent="-2905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Blip>
                <a:blip r:embed="rId2"/>
              </a:buBlip>
            </a:pPr>
            <a:r>
              <a:rPr lang="el-GR" altLang="el-GR" sz="2800">
                <a:latin typeface="Arial Narrow" pitchFamily="34" charset="0"/>
              </a:rPr>
              <a:t>Μεταφέραμε όλες τις εντολές ωστόσο στη συνθήκη της δομής Όσο χρησιμοποιείται η μεταβλητή αριθμός η οποία δεν έχει πάρει τιμή!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Blip>
                <a:blip r:embed="rId2"/>
              </a:buBlip>
            </a:pPr>
            <a:r>
              <a:rPr lang="el-GR" altLang="el-GR" sz="2800">
                <a:latin typeface="Arial Narrow" pitchFamily="34" charset="0"/>
              </a:rPr>
              <a:t>Πρέπει να διαβαστεί από το χρήστη η πρώτη τιμή </a:t>
            </a:r>
            <a:r>
              <a:rPr lang="el-GR" altLang="el-GR" sz="2800" b="1">
                <a:latin typeface="Arial Narrow" pitchFamily="34" charset="0"/>
              </a:rPr>
              <a:t>εκτός βρόχου</a:t>
            </a:r>
          </a:p>
        </p:txBody>
      </p:sp>
    </p:spTree>
    <p:extLst>
      <p:ext uri="{BB962C8B-B14F-4D97-AF65-F5344CB8AC3E}">
        <p14:creationId xmlns:p14="http://schemas.microsoft.com/office/powerpoint/2010/main" val="13328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0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85518" y="236539"/>
            <a:ext cx="4277783" cy="17605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altLang="el-GR" sz="4000"/>
              <a:t>Από τη δομή </a:t>
            </a:r>
            <a:r>
              <a:rPr lang="el-GR" altLang="el-GR" sz="4000" b="1"/>
              <a:t>Μέχρις_ότου</a:t>
            </a:r>
            <a:r>
              <a:rPr lang="el-GR" altLang="el-GR" sz="4000"/>
              <a:t/>
            </a:r>
            <a:br>
              <a:rPr lang="el-GR" altLang="el-GR" sz="4000"/>
            </a:br>
            <a:r>
              <a:rPr lang="el-GR" altLang="el-GR" sz="4000"/>
              <a:t>στην </a:t>
            </a:r>
            <a:r>
              <a:rPr lang="el-GR" altLang="el-GR" sz="4000" b="1"/>
              <a:t>Όσο</a:t>
            </a:r>
          </a:p>
        </p:txBody>
      </p:sp>
      <p:sp>
        <p:nvSpPr>
          <p:cNvPr id="29699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99CBC7-B8ED-4FCF-98E9-B816AF555679}" type="slidenum">
              <a:rPr lang="el-GR" altLang="el-GR" sz="1800">
                <a:solidFill>
                  <a:srgbClr val="FFFFFF"/>
                </a:solidFill>
              </a:rPr>
              <a:pPr eaLnBrk="1" hangingPunct="1"/>
              <a:t>53</a:t>
            </a:fld>
            <a:endParaRPr lang="el-GR" altLang="el-GR" sz="1800">
              <a:solidFill>
                <a:srgbClr val="FFFFFF"/>
              </a:solidFill>
            </a:endParaRP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65618" y="44451"/>
            <a:ext cx="5693833" cy="333692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b="1">
                <a:latin typeface="Arial Narrow" pitchFamily="34" charset="0"/>
              </a:rPr>
              <a:t>Αλγόριθμος</a:t>
            </a:r>
            <a:r>
              <a:rPr lang="el-GR" altLang="el-GR">
                <a:latin typeface="Arial Narrow" pitchFamily="34" charset="0"/>
              </a:rPr>
              <a:t> Εύρεση_Συνδυασμού</a:t>
            </a:r>
            <a:endParaRPr lang="en-US" altLang="el-GR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</a:t>
            </a:r>
            <a:r>
              <a:rPr lang="en-US" altLang="el-GR">
                <a:latin typeface="Arial Narrow" pitchFamily="34" charset="0"/>
              </a:rPr>
              <a:t> </a:t>
            </a:r>
            <a:r>
              <a:rPr lang="el-GR" altLang="el-GR" b="1">
                <a:latin typeface="Arial Narrow" pitchFamily="34" charset="0"/>
              </a:rPr>
              <a:t>Δεδομένα</a:t>
            </a:r>
            <a:r>
              <a:rPr lang="en-US" altLang="el-GR">
                <a:latin typeface="Arial Narrow" pitchFamily="34" charset="0"/>
              </a:rPr>
              <a:t> </a:t>
            </a:r>
            <a:r>
              <a:rPr lang="el-GR" altLang="el-GR">
                <a:latin typeface="Arial Narrow" pitchFamily="34" charset="0"/>
              </a:rPr>
              <a:t> // συνδυασμός </a:t>
            </a:r>
            <a:r>
              <a:rPr lang="en-US" altLang="el-GR">
                <a:latin typeface="Arial Narrow" pitchFamily="34" charset="0"/>
              </a:rPr>
              <a:t>//</a:t>
            </a:r>
            <a:endParaRPr lang="el-GR" altLang="el-GR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 προσπάθειες ← 0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 </a:t>
            </a:r>
            <a:r>
              <a:rPr lang="el-GR" altLang="el-GR" b="1">
                <a:latin typeface="Arial Narrow" pitchFamily="34" charset="0"/>
              </a:rPr>
              <a:t>Αρχή_επανάληψης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     </a:t>
            </a:r>
            <a:r>
              <a:rPr lang="el-GR" altLang="el-GR" b="1">
                <a:latin typeface="Arial Narrow" pitchFamily="34" charset="0"/>
              </a:rPr>
              <a:t>Διάβασε</a:t>
            </a:r>
            <a:r>
              <a:rPr lang="el-GR" altLang="el-GR">
                <a:latin typeface="Arial Narrow" pitchFamily="34" charset="0"/>
              </a:rPr>
              <a:t> αριθμός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     προσπάθειες ← προσπάθειες + 1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 </a:t>
            </a:r>
            <a:r>
              <a:rPr lang="el-GR" altLang="el-GR" b="1">
                <a:latin typeface="Arial Narrow" pitchFamily="34" charset="0"/>
              </a:rPr>
              <a:t>Μέχρις_ότου</a:t>
            </a:r>
            <a:r>
              <a:rPr lang="el-GR" altLang="el-GR">
                <a:latin typeface="Arial Narrow" pitchFamily="34" charset="0"/>
              </a:rPr>
              <a:t> αριθμός = συνδυασμός 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</a:t>
            </a:r>
            <a:r>
              <a:rPr lang="en-US" altLang="el-GR">
                <a:latin typeface="Arial Narrow" pitchFamily="34" charset="0"/>
              </a:rPr>
              <a:t> </a:t>
            </a:r>
            <a:r>
              <a:rPr lang="el-GR" altLang="el-GR" b="1">
                <a:latin typeface="Arial Narrow" pitchFamily="34" charset="0"/>
              </a:rPr>
              <a:t>Αποτελέσματα</a:t>
            </a:r>
            <a:r>
              <a:rPr lang="en-US" altLang="el-GR">
                <a:latin typeface="Arial Narrow" pitchFamily="34" charset="0"/>
              </a:rPr>
              <a:t> </a:t>
            </a:r>
            <a:r>
              <a:rPr lang="el-GR" altLang="el-GR">
                <a:latin typeface="Arial Narrow" pitchFamily="34" charset="0"/>
              </a:rPr>
              <a:t> // προσπάθειες </a:t>
            </a:r>
            <a:r>
              <a:rPr lang="en-US" altLang="el-GR">
                <a:latin typeface="Arial Narrow" pitchFamily="34" charset="0"/>
              </a:rPr>
              <a:t>//</a:t>
            </a:r>
            <a:endParaRPr lang="el-GR" altLang="el-GR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b="1">
                <a:latin typeface="Arial Narrow" pitchFamily="34" charset="0"/>
              </a:rPr>
              <a:t>Τέλος</a:t>
            </a:r>
            <a:r>
              <a:rPr lang="el-GR" altLang="el-GR">
                <a:latin typeface="Arial Narrow" pitchFamily="34" charset="0"/>
              </a:rPr>
              <a:t> Εύρεση_Συνδυασμού</a:t>
            </a: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5810251" y="3086100"/>
            <a:ext cx="6335183" cy="37274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b="1">
                <a:latin typeface="Arial Narrow" pitchFamily="34" charset="0"/>
              </a:rPr>
              <a:t>Αλγόριθμος</a:t>
            </a:r>
            <a:r>
              <a:rPr lang="el-GR" altLang="el-GR">
                <a:latin typeface="Arial Narrow" pitchFamily="34" charset="0"/>
              </a:rPr>
              <a:t> Εύρεση_Συνδυασμού_αλλιώς</a:t>
            </a:r>
            <a:endParaRPr lang="en-US" altLang="el-GR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</a:t>
            </a:r>
            <a:r>
              <a:rPr lang="en-US" altLang="el-GR">
                <a:latin typeface="Arial Narrow" pitchFamily="34" charset="0"/>
              </a:rPr>
              <a:t> </a:t>
            </a:r>
            <a:r>
              <a:rPr lang="el-GR" altLang="el-GR" b="1">
                <a:latin typeface="Arial Narrow" pitchFamily="34" charset="0"/>
              </a:rPr>
              <a:t>Δεδομένα</a:t>
            </a:r>
            <a:r>
              <a:rPr lang="en-US" altLang="el-GR">
                <a:latin typeface="Arial Narrow" pitchFamily="34" charset="0"/>
              </a:rPr>
              <a:t> </a:t>
            </a:r>
            <a:r>
              <a:rPr lang="el-GR" altLang="el-GR">
                <a:latin typeface="Arial Narrow" pitchFamily="34" charset="0"/>
              </a:rPr>
              <a:t> // συνδυασμός </a:t>
            </a:r>
            <a:r>
              <a:rPr lang="en-US" altLang="el-GR">
                <a:latin typeface="Arial Narrow" pitchFamily="34" charset="0"/>
              </a:rPr>
              <a:t>//</a:t>
            </a:r>
            <a:endParaRPr lang="el-GR" altLang="el-GR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 προσπάθειες ← 0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 </a:t>
            </a:r>
            <a:r>
              <a:rPr lang="el-GR" altLang="el-GR" b="1">
                <a:latin typeface="Arial Narrow" pitchFamily="34" charset="0"/>
              </a:rPr>
              <a:t>Διάβασε</a:t>
            </a:r>
            <a:r>
              <a:rPr lang="el-GR" altLang="el-GR">
                <a:latin typeface="Arial Narrow" pitchFamily="34" charset="0"/>
              </a:rPr>
              <a:t> αριθμός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 </a:t>
            </a:r>
            <a:r>
              <a:rPr lang="el-GR" altLang="el-GR" b="1">
                <a:latin typeface="Arial Narrow" pitchFamily="34" charset="0"/>
              </a:rPr>
              <a:t>Όσο</a:t>
            </a:r>
            <a:r>
              <a:rPr lang="el-GR" altLang="el-GR">
                <a:latin typeface="Arial Narrow" pitchFamily="34" charset="0"/>
              </a:rPr>
              <a:t> αριθμός &lt;&gt; συνδυασμός  </a:t>
            </a:r>
            <a:r>
              <a:rPr lang="el-GR" altLang="el-GR" b="1">
                <a:latin typeface="Arial Narrow" pitchFamily="34" charset="0"/>
              </a:rPr>
              <a:t>επανάλαβε</a:t>
            </a:r>
            <a:endParaRPr lang="el-GR" altLang="el-GR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    </a:t>
            </a:r>
            <a:r>
              <a:rPr lang="el-GR" altLang="el-GR" b="1">
                <a:latin typeface="Arial Narrow" pitchFamily="34" charset="0"/>
              </a:rPr>
              <a:t>Διάβασε</a:t>
            </a:r>
            <a:r>
              <a:rPr lang="el-GR" altLang="el-GR">
                <a:latin typeface="Arial Narrow" pitchFamily="34" charset="0"/>
              </a:rPr>
              <a:t> αριθμός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    προσπάθειες ← προσπάθειες + 1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</a:t>
            </a:r>
            <a:r>
              <a:rPr lang="el-GR" altLang="el-GR" b="1">
                <a:latin typeface="Arial Narrow" pitchFamily="34" charset="0"/>
              </a:rPr>
              <a:t>Τέλος_επανάληψης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</a:t>
            </a:r>
            <a:r>
              <a:rPr lang="el-GR" altLang="el-GR" b="1">
                <a:latin typeface="Arial Narrow" pitchFamily="34" charset="0"/>
              </a:rPr>
              <a:t>Αποτελέσματα</a:t>
            </a:r>
            <a:r>
              <a:rPr lang="en-US" altLang="el-GR">
                <a:latin typeface="Arial Narrow" pitchFamily="34" charset="0"/>
              </a:rPr>
              <a:t> </a:t>
            </a:r>
            <a:r>
              <a:rPr lang="el-GR" altLang="el-GR">
                <a:latin typeface="Arial Narrow" pitchFamily="34" charset="0"/>
              </a:rPr>
              <a:t> // προσπάθειες</a:t>
            </a:r>
            <a:r>
              <a:rPr lang="en-US" altLang="el-GR">
                <a:latin typeface="Arial Narrow" pitchFamily="34" charset="0"/>
              </a:rPr>
              <a:t> //</a:t>
            </a:r>
            <a:endParaRPr lang="el-GR" altLang="el-GR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b="1">
                <a:latin typeface="Arial Narrow" pitchFamily="34" charset="0"/>
              </a:rPr>
              <a:t>Τέλος</a:t>
            </a:r>
            <a:r>
              <a:rPr lang="el-GR" altLang="el-GR">
                <a:latin typeface="Arial Narrow" pitchFamily="34" charset="0"/>
              </a:rPr>
              <a:t> Εύρεση_Συνδυασμού_αλλιώς</a:t>
            </a:r>
          </a:p>
        </p:txBody>
      </p:sp>
      <p:sp>
        <p:nvSpPr>
          <p:cNvPr id="237574" name="AutoShape 6"/>
          <p:cNvSpPr>
            <a:spLocks noChangeArrowheads="1"/>
          </p:cNvSpPr>
          <p:nvPr/>
        </p:nvSpPr>
        <p:spPr bwMode="auto">
          <a:xfrm flipH="1">
            <a:off x="254001" y="2649538"/>
            <a:ext cx="5008033" cy="4208462"/>
          </a:xfrm>
          <a:prstGeom prst="wedgeRoundRectCallout">
            <a:avLst>
              <a:gd name="adj1" fmla="val -66907"/>
              <a:gd name="adj2" fmla="val 216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90513" indent="-2905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Blip>
                <a:blip r:embed="rId2"/>
              </a:buBlip>
            </a:pPr>
            <a:r>
              <a:rPr lang="el-GR" altLang="el-GR" sz="2800">
                <a:latin typeface="Arial Narrow" pitchFamily="34" charset="0"/>
              </a:rPr>
              <a:t>Ο αλγόριθμος είναι πλήρης αλλά υπάρχει ένα </a:t>
            </a:r>
            <a:r>
              <a:rPr lang="el-GR" altLang="el-GR" sz="2800" b="1">
                <a:latin typeface="Arial Narrow" pitchFamily="34" charset="0"/>
              </a:rPr>
              <a:t>λογικό λάθος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Blip>
                <a:blip r:embed="rId2"/>
              </a:buBlip>
            </a:pPr>
            <a:r>
              <a:rPr lang="el-GR" altLang="el-GR" sz="2800">
                <a:latin typeface="Arial Narrow" pitchFamily="34" charset="0"/>
              </a:rPr>
              <a:t>Δεν θα καταμετρηθεί η πρώτη προσπάθεια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Blip>
                <a:blip r:embed="rId2"/>
              </a:buBlip>
            </a:pPr>
            <a:r>
              <a:rPr lang="el-GR" altLang="el-GR" sz="2800">
                <a:latin typeface="Arial Narrow" pitchFamily="34" charset="0"/>
              </a:rPr>
              <a:t>Για την επίλυση του λάθους αλλάζουμε τη σειρά των εντολών του βρόχου</a:t>
            </a:r>
          </a:p>
        </p:txBody>
      </p:sp>
    </p:spTree>
    <p:extLst>
      <p:ext uri="{BB962C8B-B14F-4D97-AF65-F5344CB8AC3E}">
        <p14:creationId xmlns:p14="http://schemas.microsoft.com/office/powerpoint/2010/main" val="265811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4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85518" y="236539"/>
            <a:ext cx="4277783" cy="17605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altLang="el-GR" sz="4000"/>
              <a:t>Από τη δομή </a:t>
            </a:r>
            <a:r>
              <a:rPr lang="el-GR" altLang="el-GR" sz="4000" b="1"/>
              <a:t>Μέχρις_ότου</a:t>
            </a:r>
            <a:r>
              <a:rPr lang="el-GR" altLang="el-GR" sz="4000"/>
              <a:t/>
            </a:r>
            <a:br>
              <a:rPr lang="el-GR" altLang="el-GR" sz="4000"/>
            </a:br>
            <a:r>
              <a:rPr lang="el-GR" altLang="el-GR" sz="4000"/>
              <a:t>στην </a:t>
            </a:r>
            <a:r>
              <a:rPr lang="el-GR" altLang="el-GR" sz="4000" b="1"/>
              <a:t>Όσο</a:t>
            </a:r>
          </a:p>
        </p:txBody>
      </p:sp>
      <p:sp>
        <p:nvSpPr>
          <p:cNvPr id="30723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AF46DC-329A-4265-BA6D-2BA3CDEAAB01}" type="slidenum">
              <a:rPr lang="el-GR" altLang="el-GR" sz="1800">
                <a:solidFill>
                  <a:srgbClr val="FFFFFF"/>
                </a:solidFill>
              </a:rPr>
              <a:pPr eaLnBrk="1" hangingPunct="1"/>
              <a:t>54</a:t>
            </a:fld>
            <a:endParaRPr lang="el-GR" altLang="el-GR" sz="1800">
              <a:solidFill>
                <a:srgbClr val="FFFFFF"/>
              </a:solidFill>
            </a:endParaRP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65618" y="44451"/>
            <a:ext cx="5693833" cy="333692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b="1">
                <a:latin typeface="Arial Narrow" pitchFamily="34" charset="0"/>
              </a:rPr>
              <a:t>Αλγόριθμος</a:t>
            </a:r>
            <a:r>
              <a:rPr lang="el-GR" altLang="el-GR">
                <a:latin typeface="Arial Narrow" pitchFamily="34" charset="0"/>
              </a:rPr>
              <a:t> Εύρεση_Συνδυασμού</a:t>
            </a:r>
            <a:endParaRPr lang="en-US" altLang="el-GR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</a:t>
            </a:r>
            <a:r>
              <a:rPr lang="en-US" altLang="el-GR">
                <a:latin typeface="Arial Narrow" pitchFamily="34" charset="0"/>
              </a:rPr>
              <a:t> </a:t>
            </a:r>
            <a:r>
              <a:rPr lang="el-GR" altLang="el-GR" b="1">
                <a:latin typeface="Arial Narrow" pitchFamily="34" charset="0"/>
              </a:rPr>
              <a:t>Δεδομένα</a:t>
            </a:r>
            <a:r>
              <a:rPr lang="en-US" altLang="el-GR">
                <a:latin typeface="Arial Narrow" pitchFamily="34" charset="0"/>
              </a:rPr>
              <a:t> </a:t>
            </a:r>
            <a:r>
              <a:rPr lang="el-GR" altLang="el-GR">
                <a:latin typeface="Arial Narrow" pitchFamily="34" charset="0"/>
              </a:rPr>
              <a:t> // συνδυασμός </a:t>
            </a:r>
            <a:r>
              <a:rPr lang="en-US" altLang="el-GR">
                <a:latin typeface="Arial Narrow" pitchFamily="34" charset="0"/>
              </a:rPr>
              <a:t>//</a:t>
            </a:r>
            <a:endParaRPr lang="el-GR" altLang="el-GR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 προσπάθειες ← 0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 </a:t>
            </a:r>
            <a:r>
              <a:rPr lang="el-GR" altLang="el-GR" b="1">
                <a:latin typeface="Arial Narrow" pitchFamily="34" charset="0"/>
              </a:rPr>
              <a:t>Αρχή_επανάληψης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     </a:t>
            </a:r>
            <a:r>
              <a:rPr lang="el-GR" altLang="el-GR" b="1">
                <a:latin typeface="Arial Narrow" pitchFamily="34" charset="0"/>
              </a:rPr>
              <a:t>Διάβασε</a:t>
            </a:r>
            <a:r>
              <a:rPr lang="el-GR" altLang="el-GR">
                <a:latin typeface="Arial Narrow" pitchFamily="34" charset="0"/>
              </a:rPr>
              <a:t> αριθμός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     προσπάθειες ← προσπάθειες + 1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 </a:t>
            </a:r>
            <a:r>
              <a:rPr lang="el-GR" altLang="el-GR" b="1">
                <a:latin typeface="Arial Narrow" pitchFamily="34" charset="0"/>
              </a:rPr>
              <a:t>Μέχρις_ότου</a:t>
            </a:r>
            <a:r>
              <a:rPr lang="el-GR" altLang="el-GR">
                <a:latin typeface="Arial Narrow" pitchFamily="34" charset="0"/>
              </a:rPr>
              <a:t> αριθμός = συνδυασμός 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</a:t>
            </a:r>
            <a:r>
              <a:rPr lang="en-US" altLang="el-GR">
                <a:latin typeface="Arial Narrow" pitchFamily="34" charset="0"/>
              </a:rPr>
              <a:t> </a:t>
            </a:r>
            <a:r>
              <a:rPr lang="el-GR" altLang="el-GR" b="1">
                <a:latin typeface="Arial Narrow" pitchFamily="34" charset="0"/>
              </a:rPr>
              <a:t>Αποτελέσματα</a:t>
            </a:r>
            <a:r>
              <a:rPr lang="en-US" altLang="el-GR">
                <a:latin typeface="Arial Narrow" pitchFamily="34" charset="0"/>
              </a:rPr>
              <a:t> </a:t>
            </a:r>
            <a:r>
              <a:rPr lang="el-GR" altLang="el-GR">
                <a:latin typeface="Arial Narrow" pitchFamily="34" charset="0"/>
              </a:rPr>
              <a:t> // προσπάθειες </a:t>
            </a:r>
            <a:r>
              <a:rPr lang="en-US" altLang="el-GR">
                <a:latin typeface="Arial Narrow" pitchFamily="34" charset="0"/>
              </a:rPr>
              <a:t>//</a:t>
            </a:r>
            <a:endParaRPr lang="el-GR" altLang="el-GR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b="1">
                <a:latin typeface="Arial Narrow" pitchFamily="34" charset="0"/>
              </a:rPr>
              <a:t>Τέλος</a:t>
            </a:r>
            <a:r>
              <a:rPr lang="el-GR" altLang="el-GR">
                <a:latin typeface="Arial Narrow" pitchFamily="34" charset="0"/>
              </a:rPr>
              <a:t> Εύρεση_Συνδυασμού</a:t>
            </a: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5810251" y="3086100"/>
            <a:ext cx="6335183" cy="37274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b="1">
                <a:latin typeface="Arial Narrow" pitchFamily="34" charset="0"/>
              </a:rPr>
              <a:t>Αλγόριθμος</a:t>
            </a:r>
            <a:r>
              <a:rPr lang="el-GR" altLang="el-GR">
                <a:latin typeface="Arial Narrow" pitchFamily="34" charset="0"/>
              </a:rPr>
              <a:t> Εύρεση_Συνδυασμού_αλλιώς</a:t>
            </a:r>
            <a:endParaRPr lang="en-US" altLang="el-GR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</a:t>
            </a:r>
            <a:r>
              <a:rPr lang="en-US" altLang="el-GR">
                <a:latin typeface="Arial Narrow" pitchFamily="34" charset="0"/>
              </a:rPr>
              <a:t> </a:t>
            </a:r>
            <a:r>
              <a:rPr lang="el-GR" altLang="el-GR" b="1">
                <a:latin typeface="Arial Narrow" pitchFamily="34" charset="0"/>
              </a:rPr>
              <a:t>Δεδομένα</a:t>
            </a:r>
            <a:r>
              <a:rPr lang="en-US" altLang="el-GR">
                <a:latin typeface="Arial Narrow" pitchFamily="34" charset="0"/>
              </a:rPr>
              <a:t> </a:t>
            </a:r>
            <a:r>
              <a:rPr lang="el-GR" altLang="el-GR">
                <a:latin typeface="Arial Narrow" pitchFamily="34" charset="0"/>
              </a:rPr>
              <a:t> // συνδυασμός </a:t>
            </a:r>
            <a:r>
              <a:rPr lang="en-US" altLang="el-GR">
                <a:latin typeface="Arial Narrow" pitchFamily="34" charset="0"/>
              </a:rPr>
              <a:t>//</a:t>
            </a:r>
            <a:endParaRPr lang="el-GR" altLang="el-GR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 προσπάθειες ← 0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 </a:t>
            </a:r>
            <a:r>
              <a:rPr lang="el-GR" altLang="el-GR" b="1">
                <a:latin typeface="Arial Narrow" pitchFamily="34" charset="0"/>
              </a:rPr>
              <a:t>Διάβασε</a:t>
            </a:r>
            <a:r>
              <a:rPr lang="el-GR" altLang="el-GR">
                <a:latin typeface="Arial Narrow" pitchFamily="34" charset="0"/>
              </a:rPr>
              <a:t> αριθμός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 </a:t>
            </a:r>
            <a:r>
              <a:rPr lang="el-GR" altLang="el-GR" b="1">
                <a:latin typeface="Arial Narrow" pitchFamily="34" charset="0"/>
              </a:rPr>
              <a:t>Όσο</a:t>
            </a:r>
            <a:r>
              <a:rPr lang="el-GR" altLang="el-GR">
                <a:latin typeface="Arial Narrow" pitchFamily="34" charset="0"/>
              </a:rPr>
              <a:t> αριθμός &lt;&gt; συνδυασμός  </a:t>
            </a:r>
            <a:r>
              <a:rPr lang="el-GR" altLang="el-GR" b="1">
                <a:latin typeface="Arial Narrow" pitchFamily="34" charset="0"/>
              </a:rPr>
              <a:t>επανάλαβε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     προσπάθειες ← προσπάθειες + 1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     </a:t>
            </a:r>
            <a:r>
              <a:rPr lang="el-GR" altLang="el-GR" b="1">
                <a:latin typeface="Arial Narrow" pitchFamily="34" charset="0"/>
              </a:rPr>
              <a:t>Διάβασε</a:t>
            </a:r>
            <a:r>
              <a:rPr lang="el-GR" altLang="el-GR">
                <a:latin typeface="Arial Narrow" pitchFamily="34" charset="0"/>
              </a:rPr>
              <a:t> αριθμός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</a:t>
            </a:r>
            <a:r>
              <a:rPr lang="el-GR" altLang="el-GR" b="1">
                <a:latin typeface="Arial Narrow" pitchFamily="34" charset="0"/>
              </a:rPr>
              <a:t>Τέλος_επανάληψης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>
                <a:latin typeface="Arial Narrow" pitchFamily="34" charset="0"/>
              </a:rPr>
              <a:t> </a:t>
            </a:r>
            <a:r>
              <a:rPr lang="el-GR" altLang="el-GR" b="1">
                <a:latin typeface="Arial Narrow" pitchFamily="34" charset="0"/>
              </a:rPr>
              <a:t>Αποτελέσματα</a:t>
            </a:r>
            <a:r>
              <a:rPr lang="en-US" altLang="el-GR">
                <a:latin typeface="Arial Narrow" pitchFamily="34" charset="0"/>
              </a:rPr>
              <a:t> </a:t>
            </a:r>
            <a:r>
              <a:rPr lang="el-GR" altLang="el-GR">
                <a:latin typeface="Arial Narrow" pitchFamily="34" charset="0"/>
              </a:rPr>
              <a:t> // προσπάθειες</a:t>
            </a:r>
            <a:r>
              <a:rPr lang="en-US" altLang="el-GR">
                <a:latin typeface="Arial Narrow" pitchFamily="34" charset="0"/>
              </a:rPr>
              <a:t> //</a:t>
            </a:r>
            <a:endParaRPr lang="el-GR" altLang="el-GR"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altLang="el-GR" b="1">
                <a:latin typeface="Arial Narrow" pitchFamily="34" charset="0"/>
              </a:rPr>
              <a:t>Τέλος</a:t>
            </a:r>
            <a:r>
              <a:rPr lang="el-GR" altLang="el-GR">
                <a:latin typeface="Arial Narrow" pitchFamily="34" charset="0"/>
              </a:rPr>
              <a:t> Εύρεση_Συνδυασμού_αλλιώς</a:t>
            </a:r>
          </a:p>
        </p:txBody>
      </p:sp>
      <p:sp>
        <p:nvSpPr>
          <p:cNvPr id="238598" name="Oval 6"/>
          <p:cNvSpPr>
            <a:spLocks noChangeArrowheads="1"/>
          </p:cNvSpPr>
          <p:nvPr/>
        </p:nvSpPr>
        <p:spPr bwMode="auto">
          <a:xfrm>
            <a:off x="5757334" y="4843463"/>
            <a:ext cx="5871633" cy="927100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38599" name="AutoShape 7"/>
          <p:cNvSpPr>
            <a:spLocks noChangeArrowheads="1"/>
          </p:cNvSpPr>
          <p:nvPr/>
        </p:nvSpPr>
        <p:spPr bwMode="auto">
          <a:xfrm flipH="1">
            <a:off x="349251" y="3130550"/>
            <a:ext cx="4851400" cy="3371850"/>
          </a:xfrm>
          <a:prstGeom prst="wedgeRoundRectCallout">
            <a:avLst>
              <a:gd name="adj1" fmla="val -59167"/>
              <a:gd name="adj2" fmla="val 1572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90513" indent="-2905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Blip>
                <a:blip r:embed="rId2"/>
              </a:buBlip>
            </a:pPr>
            <a:r>
              <a:rPr lang="el-GR" altLang="el-GR" sz="2800">
                <a:latin typeface="Arial Narrow" pitchFamily="34" charset="0"/>
              </a:rPr>
              <a:t>Πρώτα καταμετράται η νέα προσπάθεια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Blip>
                <a:blip r:embed="rId2"/>
              </a:buBlip>
            </a:pPr>
            <a:r>
              <a:rPr lang="el-GR" altLang="el-GR" sz="2800">
                <a:latin typeface="Arial Narrow" pitchFamily="34" charset="0"/>
              </a:rPr>
              <a:t>Στη συνέχεια διαβάζεται ο νέος αριθμός που θα ελεγχθεί στην επόμενη επανάληψη</a:t>
            </a:r>
          </a:p>
        </p:txBody>
      </p:sp>
    </p:spTree>
    <p:extLst>
      <p:ext uri="{BB962C8B-B14F-4D97-AF65-F5344CB8AC3E}">
        <p14:creationId xmlns:p14="http://schemas.microsoft.com/office/powerpoint/2010/main" val="200717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8" grpId="0" animBg="1"/>
      <p:bldP spid="238599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70D45A-E5C0-42B4-A0D2-C77D888BCA7B}" type="slidenum">
              <a:rPr lang="el-GR" altLang="el-GR" sz="1800">
                <a:solidFill>
                  <a:srgbClr val="FFFFFF"/>
                </a:solidFill>
              </a:rPr>
              <a:pPr eaLnBrk="1" hangingPunct="1"/>
              <a:t>55</a:t>
            </a:fld>
            <a:endParaRPr lang="el-GR" altLang="el-GR" sz="1800">
              <a:solidFill>
                <a:srgbClr val="FFFFFF"/>
              </a:solidFill>
            </a:endParaRPr>
          </a:p>
        </p:txBody>
      </p:sp>
      <p:sp>
        <p:nvSpPr>
          <p:cNvPr id="222216" name="Rectangle 8"/>
          <p:cNvSpPr>
            <a:spLocks noChangeArrowheads="1"/>
          </p:cNvSpPr>
          <p:nvPr/>
        </p:nvSpPr>
        <p:spPr bwMode="auto">
          <a:xfrm>
            <a:off x="370418" y="4733925"/>
            <a:ext cx="11516783" cy="13589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itchFamily="2" charset="2"/>
              <a:buChar char="Ø"/>
            </a:pPr>
            <a:r>
              <a:rPr lang="el-GR" altLang="el-GR" sz="4000">
                <a:solidFill>
                  <a:srgbClr val="000066"/>
                </a:solidFill>
                <a:latin typeface="Arial Narrow" pitchFamily="34" charset="0"/>
              </a:rPr>
              <a:t>Οι συνθήκες των δύο δομών είναι συμπληρωματικές, με άλλα λόγια αντίθετες</a:t>
            </a:r>
          </a:p>
        </p:txBody>
      </p:sp>
      <p:sp>
        <p:nvSpPr>
          <p:cNvPr id="222215" name="Rectangle 7"/>
          <p:cNvSpPr>
            <a:spLocks noChangeArrowheads="1"/>
          </p:cNvSpPr>
          <p:nvPr/>
        </p:nvSpPr>
        <p:spPr bwMode="auto">
          <a:xfrm>
            <a:off x="368300" y="558801"/>
            <a:ext cx="11516784" cy="189547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itchFamily="2" charset="2"/>
              <a:buChar char="Ø"/>
            </a:pPr>
            <a:r>
              <a:rPr lang="el-GR" altLang="el-GR" sz="3800">
                <a:solidFill>
                  <a:srgbClr val="000066"/>
                </a:solidFill>
                <a:latin typeface="Arial Narrow" pitchFamily="34" charset="0"/>
              </a:rPr>
              <a:t>Η διαφοροποίηση της δομής Μέχρις_ότου  με τη δομή Όσο, είναι η θέση της λογικής έκφρασης – συνθήκης</a:t>
            </a:r>
          </a:p>
        </p:txBody>
      </p:sp>
      <p:sp>
        <p:nvSpPr>
          <p:cNvPr id="222217" name="Rectangle 9"/>
          <p:cNvSpPr>
            <a:spLocks noChangeArrowheads="1"/>
          </p:cNvSpPr>
          <p:nvPr/>
        </p:nvSpPr>
        <p:spPr bwMode="auto">
          <a:xfrm>
            <a:off x="368300" y="2347913"/>
            <a:ext cx="11516784" cy="244316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itchFamily="2" charset="2"/>
              <a:buChar char="Ø"/>
            </a:pPr>
            <a:r>
              <a:rPr lang="el-GR" altLang="el-GR" sz="3800">
                <a:solidFill>
                  <a:srgbClr val="000066"/>
                </a:solidFill>
                <a:latin typeface="Arial Narrow" pitchFamily="34" charset="0"/>
              </a:rPr>
              <a:t>Στην Όσο η συνθήκη ελέγχεται στην αρχή (</a:t>
            </a:r>
            <a:r>
              <a:rPr lang="el-GR" altLang="el-GR" sz="3800" i="1">
                <a:solidFill>
                  <a:srgbClr val="000066"/>
                </a:solidFill>
                <a:latin typeface="Arial Narrow" pitchFamily="34" charset="0"/>
              </a:rPr>
              <a:t>συνθήκη συνέχειας</a:t>
            </a:r>
            <a:r>
              <a:rPr lang="el-GR" altLang="el-GR" sz="3800">
                <a:solidFill>
                  <a:srgbClr val="000066"/>
                </a:solidFill>
                <a:latin typeface="Arial Narrow" pitchFamily="34" charset="0"/>
              </a:rPr>
              <a:t>), ενώ στην Μέχρις_ότου μετά την εκτέλεση της ομάδας εντολών (</a:t>
            </a:r>
            <a:r>
              <a:rPr lang="el-GR" altLang="el-GR" sz="3800" i="1">
                <a:solidFill>
                  <a:srgbClr val="000066"/>
                </a:solidFill>
                <a:latin typeface="Arial Narrow" pitchFamily="34" charset="0"/>
              </a:rPr>
              <a:t>συνθήκη τερματισμού</a:t>
            </a:r>
            <a:r>
              <a:rPr lang="el-GR" altLang="el-GR" sz="3800">
                <a:solidFill>
                  <a:srgbClr val="000066"/>
                </a:solidFill>
                <a:latin typeface="Arial Narrow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7763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6" grpId="0" animBg="1" autoUpdateAnimBg="0"/>
      <p:bldP spid="222215" grpId="0" animBg="1" autoUpdateAnimBg="0"/>
      <p:bldP spid="222217" grpId="0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40" name="Rectangle 8"/>
          <p:cNvSpPr>
            <a:spLocks noChangeArrowheads="1"/>
          </p:cNvSpPr>
          <p:nvPr/>
        </p:nvSpPr>
        <p:spPr bwMode="auto">
          <a:xfrm>
            <a:off x="364067" y="2419350"/>
            <a:ext cx="11516784" cy="69373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itchFamily="2" charset="2"/>
              <a:buChar char="Ø"/>
            </a:pPr>
            <a:r>
              <a:rPr lang="el-GR" altLang="el-GR" sz="4000">
                <a:solidFill>
                  <a:srgbClr val="000066"/>
                </a:solidFill>
                <a:latin typeface="Arial Narrow" pitchFamily="34" charset="0"/>
              </a:rPr>
              <a:t>Κάτι που είναι απαραίτητο στη δομή Όσο</a:t>
            </a:r>
          </a:p>
        </p:txBody>
      </p:sp>
      <p:sp>
        <p:nvSpPr>
          <p:cNvPr id="223241" name="Rectangle 9"/>
          <p:cNvSpPr>
            <a:spLocks noChangeArrowheads="1"/>
          </p:cNvSpPr>
          <p:nvPr/>
        </p:nvSpPr>
        <p:spPr bwMode="auto">
          <a:xfrm>
            <a:off x="357718" y="3038476"/>
            <a:ext cx="11516783" cy="31718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itchFamily="2" charset="2"/>
              <a:buChar char="Ø"/>
            </a:pPr>
            <a:r>
              <a:rPr lang="el-GR" altLang="el-GR" sz="4000">
                <a:solidFill>
                  <a:srgbClr val="000066"/>
                </a:solidFill>
                <a:latin typeface="Arial Narrow" pitchFamily="34" charset="0"/>
              </a:rPr>
              <a:t>Για αυτό το λόγο πρέπει να χρησιμοποιηθεί δύο φορές η εντολή «</a:t>
            </a:r>
            <a:r>
              <a:rPr lang="el-GR" altLang="el-GR" sz="4000" b="1" i="1">
                <a:solidFill>
                  <a:srgbClr val="000066"/>
                </a:solidFill>
                <a:latin typeface="Arial Narrow" pitchFamily="34" charset="0"/>
              </a:rPr>
              <a:t>Διάβασε </a:t>
            </a:r>
            <a:r>
              <a:rPr lang="el-GR" altLang="el-GR" sz="4000" i="1">
                <a:solidFill>
                  <a:srgbClr val="000066"/>
                </a:solidFill>
                <a:latin typeface="Arial Narrow" pitchFamily="34" charset="0"/>
              </a:rPr>
              <a:t>αριθμός»</a:t>
            </a:r>
            <a:r>
              <a:rPr lang="el-GR" altLang="el-GR" sz="4000">
                <a:solidFill>
                  <a:srgbClr val="000066"/>
                </a:solidFill>
                <a:latin typeface="Arial Narrow" pitchFamily="34" charset="0"/>
              </a:rPr>
              <a:t>, ώστε και να αρχικοποιείται η μεταβλητή αριθμός, αλλά και να τροποποιείται</a:t>
            </a:r>
            <a:br>
              <a:rPr lang="el-GR" altLang="el-GR" sz="4000">
                <a:solidFill>
                  <a:srgbClr val="000066"/>
                </a:solidFill>
                <a:latin typeface="Arial Narrow" pitchFamily="34" charset="0"/>
              </a:rPr>
            </a:br>
            <a:r>
              <a:rPr lang="el-GR" altLang="el-GR" sz="4000">
                <a:solidFill>
                  <a:srgbClr val="000066"/>
                </a:solidFill>
                <a:latin typeface="Arial Narrow" pitchFamily="34" charset="0"/>
              </a:rPr>
              <a:t>(κριτήριο περατότητας)</a:t>
            </a:r>
          </a:p>
        </p:txBody>
      </p:sp>
      <p:sp>
        <p:nvSpPr>
          <p:cNvPr id="223239" name="Rectangle 7"/>
          <p:cNvSpPr>
            <a:spLocks noChangeArrowheads="1"/>
          </p:cNvSpPr>
          <p:nvPr/>
        </p:nvSpPr>
        <p:spPr bwMode="auto">
          <a:xfrm>
            <a:off x="357718" y="620714"/>
            <a:ext cx="11516783" cy="19526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itchFamily="2" charset="2"/>
              <a:buChar char="Ø"/>
            </a:pPr>
            <a:r>
              <a:rPr lang="el-GR" altLang="el-GR" sz="4000">
                <a:solidFill>
                  <a:srgbClr val="000066"/>
                </a:solidFill>
                <a:latin typeface="Arial Narrow" pitchFamily="34" charset="0"/>
              </a:rPr>
              <a:t>Η μεταβλητή στη συνθήκη ελέγχου της δομής Μέχρις_ότου δε χρειάζεται να λάβει τιμή πριν την έναρξη της επανάληψης,</a:t>
            </a:r>
          </a:p>
        </p:txBody>
      </p:sp>
    </p:spTree>
    <p:extLst>
      <p:ext uri="{BB962C8B-B14F-4D97-AF65-F5344CB8AC3E}">
        <p14:creationId xmlns:p14="http://schemas.microsoft.com/office/powerpoint/2010/main" val="380496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0" grpId="0" animBg="1" autoUpdateAnimBg="0"/>
      <p:bldP spid="223241" grpId="0" animBg="1" autoUpdateAnimBg="0"/>
      <p:bldP spid="223239" grpId="0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fld id="{9F363FDC-BF45-411A-BFDF-F04E6D6187A7}" type="slidenum">
              <a:rPr lang="el-GR" altLang="el-GR" sz="1800">
                <a:solidFill>
                  <a:srgbClr val="FFFFFF"/>
                </a:solidFill>
              </a:rPr>
              <a:pPr eaLnBrk="1" hangingPunct="1">
                <a:buFont typeface="Wingdings" pitchFamily="2" charset="2"/>
                <a:buChar char="Ø"/>
              </a:pPr>
              <a:t>57</a:t>
            </a:fld>
            <a:endParaRPr lang="el-GR" altLang="el-GR" sz="1800">
              <a:solidFill>
                <a:srgbClr val="FFFFFF"/>
              </a:solidFill>
            </a:endParaRPr>
          </a:p>
        </p:txBody>
      </p:sp>
      <p:sp>
        <p:nvSpPr>
          <p:cNvPr id="241670" name="Rectangle 6"/>
          <p:cNvSpPr>
            <a:spLocks noChangeArrowheads="1"/>
          </p:cNvSpPr>
          <p:nvPr/>
        </p:nvSpPr>
        <p:spPr bwMode="auto">
          <a:xfrm>
            <a:off x="116417" y="1609725"/>
            <a:ext cx="11997267" cy="1879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itchFamily="2" charset="2"/>
              <a:buChar char="Ø"/>
            </a:pPr>
            <a:r>
              <a:rPr lang="el-GR" altLang="el-GR" sz="4000">
                <a:solidFill>
                  <a:srgbClr val="000066"/>
                </a:solidFill>
                <a:latin typeface="Arial Narrow" pitchFamily="34" charset="0"/>
              </a:rPr>
              <a:t>Όπως φάνηκε και στο παράδειγμα όμως, χρειάζεται προσοχή ώστε ο αλγόριθμος να λειτουργεί σωστά</a:t>
            </a:r>
          </a:p>
        </p:txBody>
      </p:sp>
      <p:sp>
        <p:nvSpPr>
          <p:cNvPr id="241671" name="Rectangle 7"/>
          <p:cNvSpPr>
            <a:spLocks noChangeArrowheads="1"/>
          </p:cNvSpPr>
          <p:nvPr/>
        </p:nvSpPr>
        <p:spPr bwMode="auto">
          <a:xfrm>
            <a:off x="122767" y="3467100"/>
            <a:ext cx="11997267" cy="191293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itchFamily="2" charset="2"/>
              <a:buChar char="Ø"/>
            </a:pPr>
            <a:r>
              <a:rPr lang="el-GR" altLang="el-GR" sz="4000">
                <a:solidFill>
                  <a:srgbClr val="000066"/>
                </a:solidFill>
                <a:latin typeface="Arial Narrow" pitchFamily="34" charset="0"/>
              </a:rPr>
              <a:t>Για να επιτευχθεί αυτό, πρέπει μια – μια οι εντολές να εκτελεστούν για λίγες επαναλήψεις με κατάλληλα δεδομένα</a:t>
            </a:r>
          </a:p>
        </p:txBody>
      </p:sp>
      <p:sp>
        <p:nvSpPr>
          <p:cNvPr id="241673" name="Rectangle 9"/>
          <p:cNvSpPr>
            <a:spLocks noChangeArrowheads="1"/>
          </p:cNvSpPr>
          <p:nvPr/>
        </p:nvSpPr>
        <p:spPr bwMode="auto">
          <a:xfrm>
            <a:off x="118533" y="5313364"/>
            <a:ext cx="11997267" cy="131603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itchFamily="2" charset="2"/>
              <a:buChar char="Ø"/>
            </a:pPr>
            <a:r>
              <a:rPr lang="el-GR" altLang="el-GR" sz="4000">
                <a:solidFill>
                  <a:srgbClr val="000066"/>
                </a:solidFill>
                <a:latin typeface="Arial Narrow" pitchFamily="34" charset="0"/>
              </a:rPr>
              <a:t>Προσοχή πρέπει να επιδεικνύεται και στην ακραία περίπτωση (μία ή καμία επανάληψη)</a:t>
            </a:r>
          </a:p>
        </p:txBody>
      </p:sp>
      <p:sp>
        <p:nvSpPr>
          <p:cNvPr id="241674" name="Rectangle 10"/>
          <p:cNvSpPr>
            <a:spLocks noChangeArrowheads="1"/>
          </p:cNvSpPr>
          <p:nvPr/>
        </p:nvSpPr>
        <p:spPr bwMode="auto">
          <a:xfrm>
            <a:off x="110067" y="419100"/>
            <a:ext cx="11997267" cy="131603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itchFamily="2" charset="2"/>
              <a:buChar char="Ø"/>
            </a:pPr>
            <a:r>
              <a:rPr lang="el-GR" altLang="el-GR" sz="4000">
                <a:solidFill>
                  <a:srgbClr val="000066"/>
                </a:solidFill>
                <a:latin typeface="Arial Narrow" pitchFamily="34" charset="0"/>
              </a:rPr>
              <a:t>Η μετατροπή από τη μια δομή στην άλλη γενικά απαιτεί την αντιστροφή της συνθήκης</a:t>
            </a:r>
          </a:p>
        </p:txBody>
      </p:sp>
    </p:spTree>
    <p:extLst>
      <p:ext uri="{BB962C8B-B14F-4D97-AF65-F5344CB8AC3E}">
        <p14:creationId xmlns:p14="http://schemas.microsoft.com/office/powerpoint/2010/main" val="303021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0" grpId="0" animBg="1" autoUpdateAnimBg="0"/>
      <p:bldP spid="241671" grpId="0" animBg="1" autoUpdateAnimBg="0"/>
      <p:bldP spid="241673" grpId="0" animBg="1" autoUpdateAnimBg="0"/>
      <p:bldP spid="241674" grpId="0" animBg="1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251" y="2876550"/>
            <a:ext cx="10786533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altLang="el-GR" dirty="0"/>
              <a:t>Πώς επιλέγουμε τη </a:t>
            </a:r>
            <a:r>
              <a:rPr lang="el-GR" altLang="el-GR" b="1" dirty="0"/>
              <a:t>σωστή </a:t>
            </a:r>
            <a:r>
              <a:rPr lang="el-GR" altLang="el-GR" dirty="0"/>
              <a:t>δομή </a:t>
            </a:r>
            <a:r>
              <a:rPr lang="el-GR" altLang="el-GR" dirty="0" smtClean="0"/>
              <a:t>επανάληψης;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52573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1" name="Rectangle 5"/>
          <p:cNvSpPr>
            <a:spLocks noGrp="1" noChangeArrowheads="1"/>
          </p:cNvSpPr>
          <p:nvPr>
            <p:ph type="title"/>
          </p:nvPr>
        </p:nvSpPr>
        <p:spPr>
          <a:xfrm>
            <a:off x="1016000" y="6350"/>
            <a:ext cx="10566400" cy="1270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altLang="el-GR" sz="4000"/>
              <a:t>Επιλογή μεταξύ της δομής Για και των άλλων δομών επανάληψης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>
          <a:xfrm>
            <a:off x="728133" y="1377950"/>
            <a:ext cx="11413067" cy="5303838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altLang="el-GR" sz="3800" dirty="0"/>
              <a:t>Όταν είναι </a:t>
            </a:r>
            <a:r>
              <a:rPr lang="el-GR" altLang="el-GR" sz="3800" b="1" dirty="0">
                <a:solidFill>
                  <a:srgbClr val="00B050"/>
                </a:solidFill>
              </a:rPr>
              <a:t>γνωστός</a:t>
            </a:r>
            <a:r>
              <a:rPr lang="el-GR" altLang="el-GR" sz="3800" b="1" dirty="0"/>
              <a:t> ο αριθμός των επαναλήψεων</a:t>
            </a:r>
            <a:r>
              <a:rPr lang="el-GR" altLang="el-GR" sz="3800" dirty="0"/>
              <a:t>, τότε χρησιμοποιείται η δομή επανάληψης </a:t>
            </a:r>
            <a:r>
              <a:rPr lang="el-GR" altLang="el-G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Για.</a:t>
            </a:r>
            <a:endParaRPr lang="el-GR" altLang="el-GR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altLang="el-GR" sz="3800" dirty="0"/>
              <a:t>Όταν είναι </a:t>
            </a:r>
            <a:r>
              <a:rPr lang="el-GR" altLang="el-GR" sz="3800" b="1" dirty="0">
                <a:solidFill>
                  <a:srgbClr val="C00000"/>
                </a:solidFill>
              </a:rPr>
              <a:t>άγνωστος</a:t>
            </a:r>
            <a:r>
              <a:rPr lang="el-GR" altLang="el-GR" sz="3800" dirty="0">
                <a:solidFill>
                  <a:srgbClr val="C00000"/>
                </a:solidFill>
              </a:rPr>
              <a:t> </a:t>
            </a:r>
            <a:r>
              <a:rPr lang="el-GR" altLang="el-GR" sz="3800" dirty="0"/>
              <a:t>ο αριθμός των επαναλήψεων, τότε χρησιμοποιείται η δομή επανάληψης </a:t>
            </a:r>
            <a:r>
              <a:rPr lang="el-GR" altLang="el-GR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Όσο </a:t>
            </a:r>
            <a:r>
              <a:rPr lang="el-GR" altLang="el-GR" sz="3800" dirty="0"/>
              <a:t>ή </a:t>
            </a:r>
            <a:r>
              <a:rPr lang="el-GR" altLang="el-GR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Μέχρις_ότου</a:t>
            </a:r>
            <a:r>
              <a:rPr lang="el-GR" altLang="el-GR" sz="3800" dirty="0" smtClean="0"/>
              <a:t>.</a:t>
            </a:r>
            <a:endParaRPr lang="el-GR" altLang="el-GR" sz="3800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altLang="el-GR" sz="3800" dirty="0"/>
              <a:t>Όταν απαιτείται η </a:t>
            </a:r>
            <a:r>
              <a:rPr lang="el-GR" altLang="el-GR" sz="3800" b="1" dirty="0"/>
              <a:t>διακοπή των επαναλήψεων βάσει συνθήκης</a:t>
            </a:r>
            <a:r>
              <a:rPr lang="el-GR" altLang="el-GR" sz="3800" dirty="0"/>
              <a:t>, τότε επίσης χρησιμοποιείται η δομή </a:t>
            </a:r>
            <a:r>
              <a:rPr lang="el-GR" altLang="el-GR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Όσο</a:t>
            </a:r>
            <a:r>
              <a:rPr lang="el-GR" altLang="el-GR" sz="3800" dirty="0"/>
              <a:t> ή </a:t>
            </a:r>
            <a:r>
              <a:rPr lang="el-GR" altLang="el-GR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Μέχρις_ότου</a:t>
            </a:r>
            <a:r>
              <a:rPr lang="el-GR" altLang="el-GR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l-GR" altLang="el-GR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4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65CB01B-1CDD-42FA-BAE3-CBF3405D907D}" type="slidenum">
              <a:rPr lang="el-GR" altLang="el-GR" sz="1800">
                <a:solidFill>
                  <a:srgbClr val="FFFFFF"/>
                </a:solidFill>
              </a:rPr>
              <a:pPr eaLnBrk="1" hangingPunct="1"/>
              <a:t>59</a:t>
            </a:fld>
            <a:endParaRPr lang="el-GR" altLang="el-GR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58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 τη δομή ακολουθίας στη δομή επανάληψης – Παράδειγμα με </a:t>
            </a:r>
            <a:r>
              <a:rPr lang="el-GR" b="1" dirty="0" smtClean="0"/>
              <a:t>ΓΙΑ</a:t>
            </a:r>
            <a:endParaRPr lang="el-GR" b="1" dirty="0"/>
          </a:p>
        </p:txBody>
      </p:sp>
      <p:sp>
        <p:nvSpPr>
          <p:cNvPr id="3" name="Δεξιό βέλος 2">
            <a:hlinkClick r:id="rId2" action="ppaction://hlinkpres?slideindex=1&amp;slidetitle="/>
          </p:cNvPr>
          <p:cNvSpPr/>
          <p:nvPr/>
        </p:nvSpPr>
        <p:spPr>
          <a:xfrm>
            <a:off x="6669157" y="3011557"/>
            <a:ext cx="1172817" cy="8746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73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5" name="Rectangle 5"/>
          <p:cNvSpPr>
            <a:spLocks noGrp="1" noChangeArrowheads="1"/>
          </p:cNvSpPr>
          <p:nvPr>
            <p:ph type="title"/>
          </p:nvPr>
        </p:nvSpPr>
        <p:spPr>
          <a:xfrm>
            <a:off x="1016000" y="101600"/>
            <a:ext cx="10566400" cy="1270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altLang="el-GR" sz="4000"/>
              <a:t>Επιλογή μεταξύ της δομής </a:t>
            </a:r>
            <a:br>
              <a:rPr lang="el-GR" altLang="el-GR" sz="4000"/>
            </a:br>
            <a:r>
              <a:rPr lang="el-GR" altLang="el-GR" sz="4000"/>
              <a:t>Όσο και Μέχρις_ότου</a:t>
            </a:r>
          </a:p>
        </p:txBody>
      </p:sp>
      <p:sp>
        <p:nvSpPr>
          <p:cNvPr id="204802" name="Rectangle 2"/>
          <p:cNvSpPr>
            <a:spLocks noGrp="1" noChangeArrowheads="1"/>
          </p:cNvSpPr>
          <p:nvPr>
            <p:ph idx="1"/>
          </p:nvPr>
        </p:nvSpPr>
        <p:spPr>
          <a:xfrm>
            <a:off x="141818" y="1552575"/>
            <a:ext cx="12050183" cy="48387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altLang="el-GR" sz="3600" dirty="0"/>
              <a:t>Όταν απαιτείται έλεγχος μίας συνθήκης και στη </a:t>
            </a:r>
            <a:r>
              <a:rPr lang="el-GR" altLang="el-GR" sz="3600" u="sng" dirty="0"/>
              <a:t>συνέχεια </a:t>
            </a:r>
            <a:r>
              <a:rPr lang="el-GR" altLang="el-GR" sz="3600" dirty="0"/>
              <a:t>η εκτέλεση ομάδας εντολών προτιμάται η δομή </a:t>
            </a:r>
            <a:r>
              <a:rPr lang="el-GR" altLang="el-GR" sz="3600" dirty="0" smtClean="0"/>
              <a:t>Όσο.</a:t>
            </a:r>
            <a:endParaRPr lang="el-GR" altLang="el-GR" sz="36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altLang="el-GR" sz="3600" dirty="0"/>
              <a:t>Με τη δομή </a:t>
            </a:r>
            <a:r>
              <a:rPr lang="el-GR" altLang="el-GR" sz="3600" b="1" dirty="0"/>
              <a:t>Όσο</a:t>
            </a:r>
            <a:r>
              <a:rPr lang="el-GR" altLang="el-GR" sz="3600" dirty="0"/>
              <a:t> μπορούν να επιλυθούν όλα τα προβλήματα, γι’ αυτό </a:t>
            </a:r>
            <a:r>
              <a:rPr lang="el-GR" altLang="el-GR" sz="3600" b="1" dirty="0"/>
              <a:t>είναι η </a:t>
            </a:r>
            <a:r>
              <a:rPr lang="el-GR" altLang="el-GR" sz="3600" b="1" dirty="0" smtClean="0"/>
              <a:t>σημαντικότερη.</a:t>
            </a:r>
            <a:endParaRPr lang="el-GR" altLang="el-GR" sz="36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altLang="el-GR" sz="3600" dirty="0"/>
              <a:t>Όταν η επανάληψη πρέπει να εκτελεστεί </a:t>
            </a:r>
            <a:r>
              <a:rPr lang="el-GR" altLang="el-GR" sz="3600" u="sng" dirty="0"/>
              <a:t>τουλάχιστον μία φορά</a:t>
            </a:r>
            <a:r>
              <a:rPr lang="el-GR" altLang="el-GR" sz="3600" dirty="0"/>
              <a:t>, είναι προτιμότερη η χρήση της δομής επανάληψης </a:t>
            </a:r>
            <a:r>
              <a:rPr lang="el-GR" altLang="el-GR" sz="3600" b="1" dirty="0" err="1" smtClean="0"/>
              <a:t>Μέχρις_ότου</a:t>
            </a:r>
            <a:r>
              <a:rPr lang="el-GR" alt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l-GR" altLang="el-G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8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A8932F5-1087-4AAE-8B6D-07F4C05C63F9}" type="slidenum">
              <a:rPr lang="el-GR" altLang="el-GR" sz="1800">
                <a:solidFill>
                  <a:srgbClr val="FFFFFF"/>
                </a:solidFill>
              </a:rPr>
              <a:pPr eaLnBrk="1" hangingPunct="1"/>
              <a:t>60</a:t>
            </a:fld>
            <a:endParaRPr lang="el-GR" altLang="el-GR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63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31" name="Rectangle 7"/>
          <p:cNvSpPr>
            <a:spLocks noGrp="1" noChangeArrowheads="1"/>
          </p:cNvSpPr>
          <p:nvPr>
            <p:ph type="title"/>
          </p:nvPr>
        </p:nvSpPr>
        <p:spPr>
          <a:xfrm>
            <a:off x="1016000" y="101600"/>
            <a:ext cx="10566400" cy="1270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altLang="el-GR" sz="4000"/>
              <a:t>Επιλογή μεταξύ της δομής </a:t>
            </a:r>
            <a:br>
              <a:rPr lang="el-GR" altLang="el-GR" sz="4000"/>
            </a:br>
            <a:r>
              <a:rPr lang="el-GR" altLang="el-GR" sz="4000"/>
              <a:t>Όσο και Μέχρις_ότου</a:t>
            </a:r>
          </a:p>
        </p:txBody>
      </p:sp>
      <p:sp>
        <p:nvSpPr>
          <p:cNvPr id="205830" name="Rectangle 6"/>
          <p:cNvSpPr>
            <a:spLocks noGrp="1" noChangeArrowheads="1"/>
          </p:cNvSpPr>
          <p:nvPr>
            <p:ph idx="1"/>
          </p:nvPr>
        </p:nvSpPr>
        <p:spPr>
          <a:xfrm>
            <a:off x="745067" y="1590675"/>
            <a:ext cx="11446933" cy="4102100"/>
          </a:xfrm>
        </p:spPr>
        <p:txBody>
          <a:bodyPr/>
          <a:lstStyle/>
          <a:p>
            <a:r>
              <a:rPr lang="el-GR" altLang="el-GR" sz="3600" smtClean="0"/>
              <a:t>Οι περιπτώσεις όπου προτιμάται η δομή Μέχρις_ότου είναι στον έλεγχο εγκυρότητας τιμών ή στον έλεγχο αποδεκτών τιμών. </a:t>
            </a:r>
          </a:p>
          <a:p>
            <a:r>
              <a:rPr lang="el-GR" altLang="el-GR" sz="3600" smtClean="0"/>
              <a:t>Καθώς και στην επιλογή από προκαθορισμένες απαντήσεις ή μενού.</a:t>
            </a:r>
          </a:p>
        </p:txBody>
      </p:sp>
      <p:sp>
        <p:nvSpPr>
          <p:cNvPr id="37892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B6A2B6-B207-4A32-AEC8-56AD8DEB2751}" type="slidenum">
              <a:rPr lang="el-GR" altLang="el-GR" sz="1800">
                <a:solidFill>
                  <a:srgbClr val="FFFFFF"/>
                </a:solidFill>
              </a:rPr>
              <a:pPr eaLnBrk="1" hangingPunct="1"/>
              <a:t>61</a:t>
            </a:fld>
            <a:endParaRPr lang="el-GR" altLang="el-GR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24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0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84D3760D-5543-4BAE-8DF0-DC88137F124F}"/>
              </a:ext>
            </a:extLst>
          </p:cNvPr>
          <p:cNvSpPr/>
          <p:nvPr/>
        </p:nvSpPr>
        <p:spPr>
          <a:xfrm>
            <a:off x="2529840" y="923003"/>
            <a:ext cx="8971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Δραστηριότητα 1</a:t>
            </a:r>
          </a:p>
          <a:p>
            <a:r>
              <a:rPr lang="el-GR" dirty="0"/>
              <a:t>Να αναπτύξετε αλγόριθμο, ο οποίος: 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α. </a:t>
            </a:r>
            <a:r>
              <a:rPr lang="el-GR" b="1" dirty="0">
                <a:solidFill>
                  <a:srgbClr val="FF0000"/>
                </a:solidFill>
              </a:rPr>
              <a:t>διαβάζει</a:t>
            </a:r>
            <a:r>
              <a:rPr lang="el-GR" dirty="0"/>
              <a:t> το </a:t>
            </a:r>
            <a:r>
              <a:rPr lang="el-GR" b="1" dirty="0"/>
              <a:t>επώνυμο</a:t>
            </a:r>
            <a:r>
              <a:rPr lang="el-GR" dirty="0"/>
              <a:t> ενός μαθητή, τον </a:t>
            </a:r>
            <a:r>
              <a:rPr lang="el-GR" b="1" dirty="0"/>
              <a:t>προφορικό βαθμό </a:t>
            </a:r>
            <a:r>
              <a:rPr lang="el-GR" dirty="0"/>
              <a:t>που έλαβε το </a:t>
            </a:r>
            <a:r>
              <a:rPr lang="el-GR" b="1" dirty="0"/>
              <a:t>1ο </a:t>
            </a:r>
            <a:r>
              <a:rPr lang="el-GR" dirty="0"/>
              <a:t>τετράμηνο και τον </a:t>
            </a:r>
            <a:r>
              <a:rPr lang="el-GR" b="1" dirty="0"/>
              <a:t>προφορικό βαθμό </a:t>
            </a:r>
            <a:r>
              <a:rPr lang="el-GR" dirty="0"/>
              <a:t>που έλαβε το </a:t>
            </a:r>
            <a:r>
              <a:rPr lang="el-GR" b="1" dirty="0"/>
              <a:t>2ο</a:t>
            </a:r>
            <a:r>
              <a:rPr lang="el-GR" dirty="0"/>
              <a:t> τετράμηνο στο μάθημα της Ιστορίας,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β</a:t>
            </a:r>
            <a:r>
              <a:rPr lang="el-GR" dirty="0"/>
              <a:t>. </a:t>
            </a:r>
            <a:r>
              <a:rPr lang="el-GR" b="1" dirty="0">
                <a:solidFill>
                  <a:srgbClr val="FF0000"/>
                </a:solidFill>
              </a:rPr>
              <a:t>υπολογίζει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b="1" dirty="0"/>
              <a:t>τον ετήσιο προφορικό βαθμό </a:t>
            </a:r>
            <a:r>
              <a:rPr lang="el-GR" dirty="0"/>
              <a:t>του μαθητή που προκύπτει από το μέσο όρο των προφορικών βαθμών των δύο </a:t>
            </a:r>
            <a:r>
              <a:rPr lang="el-GR" dirty="0" smtClean="0"/>
              <a:t>τετραμήνων</a:t>
            </a:r>
            <a:r>
              <a:rPr lang="el-GR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γ</a:t>
            </a:r>
            <a:r>
              <a:rPr lang="el-GR" dirty="0"/>
              <a:t>. </a:t>
            </a:r>
            <a:r>
              <a:rPr lang="el-GR" b="1" dirty="0">
                <a:solidFill>
                  <a:srgbClr val="FF0000"/>
                </a:solidFill>
              </a:rPr>
              <a:t>διαβάζει</a:t>
            </a:r>
            <a:r>
              <a:rPr lang="el-GR" dirty="0"/>
              <a:t> τον βαθμό που έλαβε στις </a:t>
            </a:r>
            <a:r>
              <a:rPr lang="el-GR" b="1" dirty="0"/>
              <a:t>προαγωγικές εξετάσεις</a:t>
            </a:r>
            <a:r>
              <a:rPr lang="el-GR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δ</a:t>
            </a:r>
            <a:r>
              <a:rPr lang="el-GR" dirty="0"/>
              <a:t>. </a:t>
            </a:r>
            <a:r>
              <a:rPr lang="el-GR" b="1" dirty="0">
                <a:solidFill>
                  <a:srgbClr val="FF0000"/>
                </a:solidFill>
              </a:rPr>
              <a:t>υπολογίζει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b="1" dirty="0"/>
              <a:t>το βαθμό προαγωγής </a:t>
            </a:r>
            <a:r>
              <a:rPr lang="el-GR" dirty="0"/>
              <a:t>που προκύπτει από το μέσο όρο του ετήσιου προφορικού βαθμού του μαθητή με τον βαθμό που έλαβε στις προαγωγικές εξετάσεις,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ε</a:t>
            </a:r>
            <a:r>
              <a:rPr lang="el-GR" dirty="0"/>
              <a:t>. </a:t>
            </a:r>
            <a:r>
              <a:rPr lang="el-GR" b="1" dirty="0">
                <a:solidFill>
                  <a:srgbClr val="FF0000"/>
                </a:solidFill>
              </a:rPr>
              <a:t>εμφανίζει</a:t>
            </a:r>
            <a:r>
              <a:rPr lang="el-GR" dirty="0"/>
              <a:t> το </a:t>
            </a:r>
            <a:r>
              <a:rPr lang="el-GR" b="1" dirty="0"/>
              <a:t>επώνυμο</a:t>
            </a:r>
            <a:r>
              <a:rPr lang="el-GR" dirty="0"/>
              <a:t> και το </a:t>
            </a:r>
            <a:r>
              <a:rPr lang="el-GR" b="1" dirty="0"/>
              <a:t>βαθμό προαγωγής </a:t>
            </a:r>
            <a:r>
              <a:rPr lang="el-GR" dirty="0"/>
              <a:t>του μαθητή,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err="1"/>
              <a:t>στ</a:t>
            </a:r>
            <a:r>
              <a:rPr lang="el-GR" dirty="0"/>
              <a:t>. </a:t>
            </a:r>
            <a:r>
              <a:rPr lang="el-GR" b="1" dirty="0">
                <a:solidFill>
                  <a:srgbClr val="FF0000"/>
                </a:solidFill>
              </a:rPr>
              <a:t>ελέγχει </a:t>
            </a:r>
            <a:r>
              <a:rPr lang="el-GR" dirty="0"/>
              <a:t>τον </a:t>
            </a:r>
            <a:r>
              <a:rPr lang="el-GR" b="1" dirty="0"/>
              <a:t>βαθμό προαγωγής </a:t>
            </a:r>
            <a:r>
              <a:rPr lang="el-GR" dirty="0"/>
              <a:t>και εμφανίζει το μήνυμα «Μεγαλύτερος ή ίσος του 10», αν ο βαθμός είναι μεγαλύτερος ή ίσος του 10 ή το μήνυμα «Μικρότερος του 10» αν ο βαθμός είναι μικρότερος του 10.</a:t>
            </a:r>
          </a:p>
        </p:txBody>
      </p:sp>
    </p:spTree>
    <p:extLst>
      <p:ext uri="{BB962C8B-B14F-4D97-AF65-F5344CB8AC3E}">
        <p14:creationId xmlns:p14="http://schemas.microsoft.com/office/powerpoint/2010/main" val="267974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148418C9-E523-4152-A0C2-DE2CBD9CC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1212" y="711200"/>
            <a:ext cx="9125268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>
                <a:solidFill>
                  <a:schemeClr val="tx1"/>
                </a:solidFill>
              </a:rPr>
              <a:t>Δραστηριότητα 1: Απάντηση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b="1" dirty="0">
                <a:solidFill>
                  <a:srgbClr val="0070C0"/>
                </a:solidFill>
              </a:rPr>
              <a:t>Αλγόριθμος</a:t>
            </a:r>
            <a:r>
              <a:rPr lang="el-GR" dirty="0"/>
              <a:t> Δ1</a:t>
            </a:r>
          </a:p>
          <a:p>
            <a:pPr marL="0" indent="0">
              <a:buNone/>
            </a:pPr>
            <a:r>
              <a:rPr lang="el-GR" b="1" dirty="0">
                <a:solidFill>
                  <a:srgbClr val="0070C0"/>
                </a:solidFill>
              </a:rPr>
              <a:t>Διάβασε</a:t>
            </a:r>
            <a:r>
              <a:rPr lang="el-GR" dirty="0"/>
              <a:t> Επώνυμο, ΒΑ, ΒΒ</a:t>
            </a:r>
          </a:p>
          <a:p>
            <a:pPr marL="0" indent="0">
              <a:buNone/>
            </a:pPr>
            <a:r>
              <a:rPr lang="el-GR" dirty="0"/>
              <a:t>ΜΟ1 ← (ΒΑ + ΒΒ)/2</a:t>
            </a:r>
          </a:p>
          <a:p>
            <a:pPr marL="0" indent="0">
              <a:buNone/>
            </a:pPr>
            <a:r>
              <a:rPr lang="el-GR" b="1" dirty="0">
                <a:solidFill>
                  <a:srgbClr val="0070C0"/>
                </a:solidFill>
              </a:rPr>
              <a:t>Διάβασε</a:t>
            </a:r>
            <a:r>
              <a:rPr lang="el-GR" dirty="0"/>
              <a:t> ΒΕ</a:t>
            </a:r>
          </a:p>
          <a:p>
            <a:pPr marL="0" indent="0">
              <a:buNone/>
            </a:pPr>
            <a:r>
              <a:rPr lang="el-GR" dirty="0"/>
              <a:t>ΜΟΤ ← (ΜΟ1 + ΒΕ)/2</a:t>
            </a:r>
          </a:p>
          <a:p>
            <a:pPr marL="0" indent="0">
              <a:buNone/>
            </a:pPr>
            <a:r>
              <a:rPr lang="el-GR" b="1" dirty="0">
                <a:solidFill>
                  <a:srgbClr val="0070C0"/>
                </a:solidFill>
              </a:rPr>
              <a:t>Εμφάνισε</a:t>
            </a:r>
            <a:r>
              <a:rPr lang="el-GR" dirty="0"/>
              <a:t> Επώνυμο, ΜΟΤ</a:t>
            </a:r>
          </a:p>
          <a:p>
            <a:pPr marL="0" indent="0">
              <a:buNone/>
            </a:pPr>
            <a:r>
              <a:rPr lang="el-GR" b="1" dirty="0">
                <a:solidFill>
                  <a:srgbClr val="0070C0"/>
                </a:solidFill>
              </a:rPr>
              <a:t>Αν </a:t>
            </a:r>
            <a:r>
              <a:rPr lang="el-GR" dirty="0"/>
              <a:t>ΜΟΤ ≥ 10 </a:t>
            </a:r>
            <a:r>
              <a:rPr lang="el-GR" b="1" dirty="0">
                <a:solidFill>
                  <a:srgbClr val="0070C0"/>
                </a:solidFill>
              </a:rPr>
              <a:t>τότε</a:t>
            </a:r>
          </a:p>
          <a:p>
            <a:pPr marL="0" indent="0">
              <a:buNone/>
            </a:pPr>
            <a:r>
              <a:rPr lang="el-GR" b="1" dirty="0">
                <a:solidFill>
                  <a:srgbClr val="0070C0"/>
                </a:solidFill>
              </a:rPr>
              <a:t>	Εμφάνισε </a:t>
            </a:r>
            <a:r>
              <a:rPr lang="el-GR" dirty="0"/>
              <a:t>"Μεγαλύτερος ή ίσος του 10"</a:t>
            </a:r>
          </a:p>
          <a:p>
            <a:pPr marL="0" indent="0">
              <a:buNone/>
            </a:pPr>
            <a:r>
              <a:rPr lang="el-GR" b="1" dirty="0">
                <a:solidFill>
                  <a:srgbClr val="0070C0"/>
                </a:solidFill>
              </a:rPr>
              <a:t>αλλιώς</a:t>
            </a:r>
          </a:p>
          <a:p>
            <a:pPr marL="0" indent="0">
              <a:buNone/>
            </a:pPr>
            <a:r>
              <a:rPr lang="el-GR" b="1" dirty="0">
                <a:solidFill>
                  <a:srgbClr val="0070C0"/>
                </a:solidFill>
              </a:rPr>
              <a:t>	Εμφάνισε</a:t>
            </a:r>
            <a:r>
              <a:rPr lang="el-GR" dirty="0"/>
              <a:t> "Μικρότερος του 10"</a:t>
            </a:r>
          </a:p>
          <a:p>
            <a:pPr marL="0" indent="0">
              <a:buNone/>
            </a:pPr>
            <a:r>
              <a:rPr lang="el-GR" b="1" dirty="0" err="1">
                <a:solidFill>
                  <a:srgbClr val="0070C0"/>
                </a:solidFill>
              </a:rPr>
              <a:t>Τέλος_αν</a:t>
            </a:r>
            <a:endParaRPr lang="el-GR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l-GR" b="1" dirty="0">
                <a:solidFill>
                  <a:srgbClr val="0070C0"/>
                </a:solidFill>
              </a:rPr>
              <a:t>Τέλος </a:t>
            </a:r>
            <a:r>
              <a:rPr lang="el-GR" dirty="0"/>
              <a:t>Δ1</a:t>
            </a:r>
          </a:p>
        </p:txBody>
      </p:sp>
    </p:spTree>
    <p:extLst>
      <p:ext uri="{BB962C8B-B14F-4D97-AF65-F5344CB8AC3E}">
        <p14:creationId xmlns:p14="http://schemas.microsoft.com/office/powerpoint/2010/main" val="411080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94FDAB78-301B-47EC-9D9E-17B0D1B598E3}"/>
              </a:ext>
            </a:extLst>
          </p:cNvPr>
          <p:cNvSpPr/>
          <p:nvPr/>
        </p:nvSpPr>
        <p:spPr>
          <a:xfrm>
            <a:off x="1706880" y="394176"/>
            <a:ext cx="990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Δραστηριότητα 2</a:t>
            </a:r>
          </a:p>
          <a:p>
            <a:endParaRPr lang="el-GR" dirty="0"/>
          </a:p>
          <a:p>
            <a:r>
              <a:rPr lang="el-GR" dirty="0"/>
              <a:t>Να αναπτύξετε αλγόριθμο ο οποίος </a:t>
            </a:r>
            <a:r>
              <a:rPr lang="el-GR" u="sng" dirty="0">
                <a:solidFill>
                  <a:srgbClr val="C00000"/>
                </a:solidFill>
              </a:rPr>
              <a:t>για κάθε έναν από τους 25 μαθητές </a:t>
            </a:r>
            <a:r>
              <a:rPr lang="el-GR" dirty="0"/>
              <a:t>της Α ́ τάξης: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1FBE1D36-819F-43E8-942A-0FD0AAF55196}"/>
              </a:ext>
            </a:extLst>
          </p:cNvPr>
          <p:cNvSpPr/>
          <p:nvPr/>
        </p:nvSpPr>
        <p:spPr>
          <a:xfrm>
            <a:off x="1960880" y="1567885"/>
            <a:ext cx="77520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α. </a:t>
            </a:r>
            <a:r>
              <a:rPr lang="el-GR" b="1" dirty="0">
                <a:solidFill>
                  <a:srgbClr val="FF0000"/>
                </a:solidFill>
              </a:rPr>
              <a:t>διαβάζει</a:t>
            </a:r>
            <a:r>
              <a:rPr lang="el-GR" dirty="0"/>
              <a:t> το </a:t>
            </a:r>
            <a:r>
              <a:rPr lang="el-GR" b="1" dirty="0"/>
              <a:t>επώνυμο</a:t>
            </a:r>
            <a:r>
              <a:rPr lang="el-GR" dirty="0"/>
              <a:t> ενός μαθητή, τον </a:t>
            </a:r>
            <a:r>
              <a:rPr lang="el-GR" b="1" dirty="0"/>
              <a:t>προφορικό βαθμό </a:t>
            </a:r>
            <a:r>
              <a:rPr lang="el-GR" dirty="0"/>
              <a:t>που έλαβε το </a:t>
            </a:r>
            <a:r>
              <a:rPr lang="el-GR" b="1" dirty="0"/>
              <a:t>1ο </a:t>
            </a:r>
            <a:r>
              <a:rPr lang="el-GR" dirty="0"/>
              <a:t>τετράμηνο και τον </a:t>
            </a:r>
            <a:r>
              <a:rPr lang="el-GR" b="1" dirty="0"/>
              <a:t>προφορικό βαθμό </a:t>
            </a:r>
            <a:r>
              <a:rPr lang="el-GR" dirty="0"/>
              <a:t>που έλαβε το </a:t>
            </a:r>
            <a:r>
              <a:rPr lang="el-GR" b="1" dirty="0"/>
              <a:t>2ο</a:t>
            </a:r>
            <a:r>
              <a:rPr lang="el-GR" dirty="0"/>
              <a:t> τετράμηνο στο μάθημα της Ιστορίας,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β</a:t>
            </a:r>
            <a:r>
              <a:rPr lang="el-GR" dirty="0"/>
              <a:t>. </a:t>
            </a:r>
            <a:r>
              <a:rPr lang="el-GR" b="1" dirty="0">
                <a:solidFill>
                  <a:srgbClr val="FF0000"/>
                </a:solidFill>
              </a:rPr>
              <a:t>υπολογίζει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b="1" dirty="0"/>
              <a:t>τον ετήσιο προφορικό βαθμό </a:t>
            </a:r>
            <a:r>
              <a:rPr lang="el-GR" dirty="0"/>
              <a:t>του μαθητή που προκύπτει από το μέσο όρο των προφορικών βαθμών των δύο τετράμηνων,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γ</a:t>
            </a:r>
            <a:r>
              <a:rPr lang="el-GR" dirty="0"/>
              <a:t>. </a:t>
            </a:r>
            <a:r>
              <a:rPr lang="el-GR" b="1" dirty="0">
                <a:solidFill>
                  <a:srgbClr val="FF0000"/>
                </a:solidFill>
              </a:rPr>
              <a:t>διαβάζει</a:t>
            </a:r>
            <a:r>
              <a:rPr lang="el-GR" dirty="0"/>
              <a:t> τον βαθμό που έλαβε στις </a:t>
            </a:r>
            <a:r>
              <a:rPr lang="el-GR" b="1" dirty="0"/>
              <a:t>προαγωγικές εξετάσεις</a:t>
            </a:r>
            <a:r>
              <a:rPr lang="el-GR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δ</a:t>
            </a:r>
            <a:r>
              <a:rPr lang="el-GR" dirty="0"/>
              <a:t>. </a:t>
            </a:r>
            <a:r>
              <a:rPr lang="el-GR" b="1" dirty="0">
                <a:solidFill>
                  <a:srgbClr val="FF0000"/>
                </a:solidFill>
              </a:rPr>
              <a:t>υπολογίζει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b="1" dirty="0"/>
              <a:t>το βαθμό προαγωγής </a:t>
            </a:r>
            <a:r>
              <a:rPr lang="el-GR" dirty="0"/>
              <a:t>που προκύπτει από το μέσο όρο του ετήσιου προφορικού βαθμού του μαθητή με τον βαθμό που έλαβε στις προαγωγικές εξετάσεις,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ε</a:t>
            </a:r>
            <a:r>
              <a:rPr lang="el-GR" dirty="0"/>
              <a:t>. </a:t>
            </a:r>
            <a:r>
              <a:rPr lang="el-GR" b="1" dirty="0">
                <a:solidFill>
                  <a:srgbClr val="FF0000"/>
                </a:solidFill>
              </a:rPr>
              <a:t>εμφανίζει</a:t>
            </a:r>
            <a:r>
              <a:rPr lang="el-GR" dirty="0"/>
              <a:t> το </a:t>
            </a:r>
            <a:r>
              <a:rPr lang="el-GR" b="1" dirty="0"/>
              <a:t>επώνυμο</a:t>
            </a:r>
            <a:r>
              <a:rPr lang="el-GR" dirty="0"/>
              <a:t> και το </a:t>
            </a:r>
            <a:r>
              <a:rPr lang="el-GR" b="1" dirty="0"/>
              <a:t>βαθμό προαγωγής </a:t>
            </a:r>
            <a:r>
              <a:rPr lang="el-GR" dirty="0"/>
              <a:t>του μαθητή,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err="1"/>
              <a:t>στ</a:t>
            </a:r>
            <a:r>
              <a:rPr lang="el-GR" dirty="0"/>
              <a:t>. </a:t>
            </a:r>
            <a:r>
              <a:rPr lang="el-GR" b="1" dirty="0">
                <a:solidFill>
                  <a:srgbClr val="FF0000"/>
                </a:solidFill>
              </a:rPr>
              <a:t>ελέγχει </a:t>
            </a:r>
            <a:r>
              <a:rPr lang="el-GR" dirty="0"/>
              <a:t>τον </a:t>
            </a:r>
            <a:r>
              <a:rPr lang="el-GR" b="1" dirty="0"/>
              <a:t>βαθμό προαγωγής </a:t>
            </a:r>
            <a:r>
              <a:rPr lang="el-GR" dirty="0"/>
              <a:t>και εμφανίζει το μήνυμα «Μεγαλύτερος ή ίσος του 10», αν ο βαθμός είναι μεγαλύτερος ή ίσος του 10 ή το μήνυμα «Μικρότερος του 10» αν ο βαθμός είναι μικρότερος του 10.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xmlns="" id="{4850139C-8F3C-4F91-9A8E-D1437A7C4E2B}"/>
              </a:ext>
            </a:extLst>
          </p:cNvPr>
          <p:cNvSpPr/>
          <p:nvPr/>
        </p:nvSpPr>
        <p:spPr>
          <a:xfrm>
            <a:off x="1605280" y="5733922"/>
            <a:ext cx="990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b="1" dirty="0"/>
          </a:p>
          <a:p>
            <a:r>
              <a:rPr lang="el-G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Δηλαδή, εκτελεί τις λειτουργίες του αλγορίθμου της Δρ.1 αλλά </a:t>
            </a:r>
            <a:r>
              <a:rPr lang="el-GR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για 25 μαθητές</a:t>
            </a:r>
            <a:r>
              <a:rPr lang="el-G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…..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935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2973</Words>
  <Application>Microsoft Office PowerPoint</Application>
  <PresentationFormat>Προσαρμογή</PresentationFormat>
  <Paragraphs>715</Paragraphs>
  <Slides>61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61</vt:i4>
      </vt:variant>
    </vt:vector>
  </HeadingPairs>
  <TitlesOfParts>
    <vt:vector size="62" baseType="lpstr">
      <vt:lpstr>Θρόισμα</vt:lpstr>
      <vt:lpstr>Κεφάλαιο 2.2  2.2.7.4 Δομή Επανάληψης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Από τη δομή ακολουθίας στη δομή επανάληψης – Παράδειγμα με ΓΙΑ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Πώς θα υλοποιήσουμε την προσέγγιση της Δρ.2;</vt:lpstr>
      <vt:lpstr>Παρουσίαση του PowerPoint</vt:lpstr>
      <vt:lpstr>Παρουσίαση του PowerPoint</vt:lpstr>
      <vt:lpstr>Η Δομή Επανάληψης</vt:lpstr>
      <vt:lpstr>Σύνταξη της εντολής Για ... από ... Μέχρι (βιβλίο σελ.41 και περιθώριο σελίδας) </vt:lpstr>
      <vt:lpstr>Δραστηριότητα 2: Απάντηση</vt:lpstr>
      <vt:lpstr>Ανάλυση αλγορίθμου Δρ. 2</vt:lpstr>
      <vt:lpstr>Παρουσίαση του PowerPoint</vt:lpstr>
      <vt:lpstr>Παρουσίαση του PowerPoint</vt:lpstr>
      <vt:lpstr>Δραστηριότητα 3 </vt:lpstr>
      <vt:lpstr>Δραστηριότητα 3, Περίπτωση 1η </vt:lpstr>
      <vt:lpstr>Δραστηριότητα 3, Περίπτωση 2η </vt:lpstr>
      <vt:lpstr>Δραστηριότητα 3, Περίπτωση 3η </vt:lpstr>
      <vt:lpstr>Δραστηριότητα 3, Περίπτωση 4η </vt:lpstr>
      <vt:lpstr>Δραστηριότητα 3, Περίπτωση 5η </vt:lpstr>
      <vt:lpstr>Δραστηριότητα 5</vt:lpstr>
      <vt:lpstr>Δραστηριότητα 5 - Απάντηση</vt:lpstr>
      <vt:lpstr>Παρουσίαση του PowerPoint</vt:lpstr>
      <vt:lpstr>Παρουσίαση του PowerPoint</vt:lpstr>
      <vt:lpstr>Παρουσίαση του PowerPoint</vt:lpstr>
      <vt:lpstr>Η Δομή Επανάληψης</vt:lpstr>
      <vt:lpstr>Σύνταξη της εντολής Όσο …επανάλαβε </vt:lpstr>
      <vt:lpstr>Δραστηριότητα 7 </vt:lpstr>
      <vt:lpstr>Δραστηριότητα 8 </vt:lpstr>
      <vt:lpstr>Δραστηριότητα 8 - Απάντηση </vt:lpstr>
      <vt:lpstr>Η Δομή Επανάληψης</vt:lpstr>
      <vt:lpstr>Παρουσίαση του PowerPoint</vt:lpstr>
      <vt:lpstr>Παράδειγμα </vt:lpstr>
      <vt:lpstr>Δομή Επανάληψης Μέχρις_ότου</vt:lpstr>
      <vt:lpstr>Συνδυασμός χρηματοκιβωτίου</vt:lpstr>
      <vt:lpstr>Συνδυασμός χρηματοκιβωτίου</vt:lpstr>
      <vt:lpstr>Συνδυασμός χρηματοκιβωτίου</vt:lpstr>
      <vt:lpstr>Συνδυασμός χρηματοκιβωτίου</vt:lpstr>
      <vt:lpstr>Συνδυασμός χρηματοκιβωτίου</vt:lpstr>
      <vt:lpstr>Συνδυασμός χρηματοκιβωτίου</vt:lpstr>
      <vt:lpstr>Συνδυασμός χρηματοκιβωτίου</vt:lpstr>
      <vt:lpstr>Συνδυασμός χρηματοκιβωτίου – Δ.Ρ.</vt:lpstr>
      <vt:lpstr>Από τη δομή Μέχρις_ότου στην Όσο</vt:lpstr>
      <vt:lpstr>Από τη δομή Μέχρις_ότου στην Όσο</vt:lpstr>
      <vt:lpstr>Από τη δομή Μέχρις_ότου στην Όσο</vt:lpstr>
      <vt:lpstr>Από τη δομή Μέχρις_ότου στην Όσο</vt:lpstr>
      <vt:lpstr>Από τη δομή Μέχρις_ότου στην Όσο</vt:lpstr>
      <vt:lpstr>Από τη δομή Μέχρις_ότου στην Όσο</vt:lpstr>
      <vt:lpstr>Από τη δομή Μέχρις_ότου στην Όσο</vt:lpstr>
      <vt:lpstr>Παρουσίαση του PowerPoint</vt:lpstr>
      <vt:lpstr>Παρουσίαση του PowerPoint</vt:lpstr>
      <vt:lpstr>Παρουσίαση του PowerPoint</vt:lpstr>
      <vt:lpstr>Πώς επιλέγουμε τη σωστή δομή επανάληψης;</vt:lpstr>
      <vt:lpstr>Επιλογή μεταξύ της δομής Για και των άλλων δομών επανάληψης</vt:lpstr>
      <vt:lpstr>Επιλογή μεταξύ της δομής  Όσο και Μέχρις_ότου</vt:lpstr>
      <vt:lpstr>Επιλογή μεταξύ της δομής  Όσο και Μέχρις_ότου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Κεφάλαιο 2.2  2.2.7.4 Δομή Επανάληψης</dc:title>
  <dc:creator>ΣΟΦΙΑ ΚΑΡΑΚΙΟΖΟΓΛΟΥ</dc:creator>
  <cp:lastModifiedBy>SOFIA KARAKIOZOGLOU</cp:lastModifiedBy>
  <cp:revision>30</cp:revision>
  <dcterms:created xsi:type="dcterms:W3CDTF">2020-05-04T09:20:30Z</dcterms:created>
  <dcterms:modified xsi:type="dcterms:W3CDTF">2023-04-03T08:42:17Z</dcterms:modified>
</cp:coreProperties>
</file>