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8" r:id="rId24"/>
    <p:sldId id="291" r:id="rId25"/>
    <p:sldId id="289" r:id="rId26"/>
    <p:sldId id="290" r:id="rId27"/>
    <p:sldId id="285" r:id="rId28"/>
    <p:sldId id="287" r:id="rId29"/>
    <p:sldId id="298" r:id="rId30"/>
    <p:sldId id="294" r:id="rId31"/>
    <p:sldId id="299" r:id="rId32"/>
    <p:sldId id="286" r:id="rId33"/>
    <p:sldId id="304" r:id="rId34"/>
    <p:sldId id="303" r:id="rId35"/>
    <p:sldId id="292" r:id="rId36"/>
    <p:sldId id="305" r:id="rId37"/>
    <p:sldId id="302" r:id="rId38"/>
    <p:sldId id="295" r:id="rId39"/>
    <p:sldId id="296" r:id="rId40"/>
    <p:sldId id="300" r:id="rId41"/>
    <p:sldId id="301" r:id="rId42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E9BE-A69C-4131-B8C3-40ED5C7FBC8E}" type="datetimeFigureOut">
              <a:rPr lang="el-GR" smtClean="0"/>
              <a:t>6/2/2023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6CFB-F4AF-47CE-818E-D8E2459A85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28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6CFB-F4AF-47CE-818E-D8E2459A85D4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85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6CFB-F4AF-47CE-818E-D8E2459A85D4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07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965"/>
              </a:lnSpc>
            </a:pPr>
            <a:r>
              <a:rPr lang="el-GR" spc="-40" smtClean="0"/>
              <a:t>Τμήμα</a:t>
            </a:r>
            <a:r>
              <a:rPr lang="el-GR" spc="-75" smtClean="0"/>
              <a:t> </a:t>
            </a:r>
            <a:r>
              <a:rPr lang="el-GR" spc="-35" smtClean="0"/>
              <a:t>Πληροφορικής</a:t>
            </a:r>
            <a:r>
              <a:rPr lang="el-GR" spc="-120" smtClean="0"/>
              <a:t> </a:t>
            </a:r>
            <a:r>
              <a:rPr lang="el-GR" spc="10" smtClean="0"/>
              <a:t>&amp;</a:t>
            </a:r>
            <a:r>
              <a:rPr lang="el-GR" spc="-55" smtClean="0"/>
              <a:t> </a:t>
            </a:r>
            <a:r>
              <a:rPr lang="el-GR" spc="-40" smtClean="0"/>
              <a:t>Τεχνολογίας,</a:t>
            </a:r>
            <a:r>
              <a:rPr lang="el-GR" spc="-110" smtClean="0"/>
              <a:t> </a:t>
            </a:r>
            <a:r>
              <a:rPr lang="el-GR" spc="-40" smtClean="0"/>
              <a:t>Οικονομικών</a:t>
            </a:r>
            <a:r>
              <a:rPr lang="el-GR" spc="-114" smtClean="0"/>
              <a:t> </a:t>
            </a:r>
            <a:r>
              <a:rPr lang="el-GR" spc="10" smtClean="0"/>
              <a:t>&amp;</a:t>
            </a:r>
            <a:r>
              <a:rPr lang="el-GR" spc="-30" smtClean="0"/>
              <a:t> </a:t>
            </a:r>
            <a:r>
              <a:rPr lang="el-GR" spc="-50" smtClean="0"/>
              <a:t>Κοινωνικών</a:t>
            </a:r>
            <a:r>
              <a:rPr lang="el-GR" spc="-140" smtClean="0"/>
              <a:t> </a:t>
            </a:r>
            <a:r>
              <a:rPr lang="el-GR" spc="-60" smtClean="0"/>
              <a:t>Επιστημών</a:t>
            </a:r>
            <a:endParaRPr lang="el-GR" spc="-6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965"/>
              </a:lnSpc>
            </a:pPr>
            <a:r>
              <a:rPr lang="el-GR" spc="-35" smtClean="0"/>
              <a:t>Πληροφορική </a:t>
            </a:r>
            <a:r>
              <a:rPr lang="el-GR" spc="-100" smtClean="0"/>
              <a:t>Β΄</a:t>
            </a:r>
            <a:r>
              <a:rPr lang="el-GR" spc="-170" smtClean="0"/>
              <a:t> </a:t>
            </a:r>
            <a:r>
              <a:rPr lang="el-GR" spc="-25" smtClean="0"/>
              <a:t>Λυκείου</a:t>
            </a:r>
            <a:endParaRPr lang="el-GR" spc="-25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26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04800"/>
            <a:ext cx="7234301" cy="315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859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rlito"/>
                <a:cs typeface="Carlito"/>
              </a:rPr>
              <a:t>Πληροφορική, </a:t>
            </a:r>
            <a:r>
              <a:rPr sz="3600" dirty="0">
                <a:latin typeface="Carlito"/>
                <a:cs typeface="Carlito"/>
              </a:rPr>
              <a:t>Β΄</a:t>
            </a:r>
            <a:r>
              <a:rPr sz="3600" spc="-15" dirty="0">
                <a:latin typeface="Carlito"/>
                <a:cs typeface="Carlito"/>
              </a:rPr>
              <a:t> Λυκείου</a:t>
            </a:r>
            <a:endParaRPr sz="3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4000" b="1" spc="-5" dirty="0">
                <a:latin typeface="Carlito"/>
                <a:cs typeface="Carlito"/>
              </a:rPr>
              <a:t>Κεφάλαιο</a:t>
            </a:r>
            <a:r>
              <a:rPr sz="4000" b="1" spc="-40" dirty="0">
                <a:latin typeface="Carlito"/>
                <a:cs typeface="Carlito"/>
              </a:rPr>
              <a:t> </a:t>
            </a:r>
            <a:r>
              <a:rPr sz="4000" b="1" spc="5" dirty="0">
                <a:latin typeface="Carlito"/>
                <a:cs typeface="Carlito"/>
              </a:rPr>
              <a:t>2.2</a:t>
            </a:r>
            <a:endParaRPr sz="4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00" dirty="0">
              <a:latin typeface="Carlito"/>
              <a:cs typeface="Carlito"/>
            </a:endParaRPr>
          </a:p>
          <a:p>
            <a:pPr marL="194945">
              <a:lnSpc>
                <a:spcPct val="100000"/>
              </a:lnSpc>
            </a:pPr>
            <a:r>
              <a:rPr sz="3800" spc="-5" dirty="0">
                <a:latin typeface="Carlito"/>
                <a:cs typeface="Carlito"/>
              </a:rPr>
              <a:t>2.2.7.3 </a:t>
            </a:r>
            <a:r>
              <a:rPr sz="3800" spc="-10" dirty="0">
                <a:latin typeface="Carlito"/>
                <a:cs typeface="Carlito"/>
              </a:rPr>
              <a:t>Δομή</a:t>
            </a:r>
            <a:r>
              <a:rPr sz="3800" spc="35" dirty="0">
                <a:latin typeface="Carlito"/>
                <a:cs typeface="Carlito"/>
              </a:rPr>
              <a:t> </a:t>
            </a:r>
            <a:r>
              <a:rPr sz="3800" spc="-10" dirty="0">
                <a:latin typeface="Carlito"/>
                <a:cs typeface="Carlito"/>
              </a:rPr>
              <a:t>Επιλογής</a:t>
            </a:r>
            <a:endParaRPr sz="3800" dirty="0">
              <a:latin typeface="Carlito"/>
              <a:cs typeface="Carli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429">
            <a:off x="5646277" y="3445325"/>
            <a:ext cx="3048000" cy="295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845" y="1091895"/>
            <a:ext cx="7915555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dirty="0" err="1">
                <a:latin typeface="Carlito"/>
                <a:cs typeface="Carlito"/>
              </a:rPr>
              <a:t>Σε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0" dirty="0" smtClean="0">
                <a:latin typeface="Carlito"/>
                <a:cs typeface="Carlito"/>
              </a:rPr>
              <a:t>α</a:t>
            </a:r>
            <a:r>
              <a:rPr sz="2000" spc="-10" dirty="0" err="1" smtClean="0">
                <a:latin typeface="Carlito"/>
                <a:cs typeface="Carlito"/>
              </a:rPr>
              <a:t>γώνες</a:t>
            </a:r>
            <a:r>
              <a:rPr sz="2000" spc="-10" dirty="0" smtClean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πρόκρισης </a:t>
            </a:r>
            <a:r>
              <a:rPr sz="2000" spc="-5" dirty="0">
                <a:latin typeface="Carlito"/>
                <a:cs typeface="Carlito"/>
              </a:rPr>
              <a:t>για </a:t>
            </a:r>
            <a:r>
              <a:rPr sz="2000" spc="-15" dirty="0">
                <a:latin typeface="Carlito"/>
                <a:cs typeface="Carlito"/>
              </a:rPr>
              <a:t>την Ολυμπιάδα  του </a:t>
            </a:r>
            <a:r>
              <a:rPr sz="2000" spc="-5" dirty="0" smtClean="0">
                <a:latin typeface="Carlito"/>
                <a:cs typeface="Carlito"/>
              </a:rPr>
              <a:t>Σίδνεϋ</a:t>
            </a:r>
            <a:r>
              <a:rPr lang="el-GR" sz="2000" spc="-5" dirty="0" smtClean="0">
                <a:latin typeface="Carlito"/>
                <a:cs typeface="Carlito"/>
              </a:rPr>
              <a:t>,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στο </a:t>
            </a:r>
            <a:r>
              <a:rPr sz="2000" spc="-15" dirty="0">
                <a:latin typeface="Carlito"/>
                <a:cs typeface="Carlito"/>
              </a:rPr>
              <a:t>άλμα </a:t>
            </a:r>
            <a:r>
              <a:rPr sz="2000" spc="-5" dirty="0">
                <a:latin typeface="Carlito"/>
                <a:cs typeface="Carlito"/>
              </a:rPr>
              <a:t>εις </a:t>
            </a:r>
            <a:r>
              <a:rPr sz="2000" spc="-20" dirty="0" smtClean="0">
                <a:latin typeface="Carlito"/>
                <a:cs typeface="Carlito"/>
              </a:rPr>
              <a:t>μήκος</a:t>
            </a:r>
            <a:r>
              <a:rPr lang="el-GR" sz="2000" spc="-20" dirty="0" smtClean="0">
                <a:latin typeface="Carlito"/>
                <a:cs typeface="Carlito"/>
              </a:rPr>
              <a:t>,</a:t>
            </a:r>
            <a:r>
              <a:rPr sz="2000" spc="-20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ένας </a:t>
            </a:r>
            <a:r>
              <a:rPr sz="2000" spc="-15" dirty="0">
                <a:latin typeface="Carlito"/>
                <a:cs typeface="Carlito"/>
              </a:rPr>
              <a:t>αθλητής </a:t>
            </a:r>
            <a:r>
              <a:rPr sz="2000" spc="-5" dirty="0">
                <a:latin typeface="Carlito"/>
                <a:cs typeface="Carlito"/>
              </a:rPr>
              <a:t>πέτυχε τις  επιδόσεις a, b, </a:t>
            </a:r>
            <a:r>
              <a:rPr sz="2000" spc="10" dirty="0">
                <a:latin typeface="Carlito"/>
                <a:cs typeface="Carlito"/>
              </a:rPr>
              <a:t>c. </a:t>
            </a:r>
            <a:endParaRPr lang="el-GR" sz="2000" spc="10" dirty="0" smtClean="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el-GR" sz="2000" spc="10" dirty="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latin typeface="Carlito"/>
                <a:cs typeface="Carlito"/>
              </a:rPr>
              <a:t>Να </a:t>
            </a:r>
            <a:r>
              <a:rPr sz="2000" spc="-5" dirty="0">
                <a:latin typeface="Carlito"/>
                <a:cs typeface="Carlito"/>
              </a:rPr>
              <a:t>αναπτύξετε </a:t>
            </a:r>
            <a:r>
              <a:rPr sz="2000" spc="-20" dirty="0">
                <a:latin typeface="Carlito"/>
                <a:cs typeface="Carlito"/>
              </a:rPr>
              <a:t>αλγόριθμο σε  </a:t>
            </a:r>
            <a:r>
              <a:rPr sz="2000" b="1" spc="-20" dirty="0">
                <a:latin typeface="Carlito"/>
                <a:cs typeface="Carlito"/>
              </a:rPr>
              <a:t>ψευδογλώσσα</a:t>
            </a:r>
            <a:r>
              <a:rPr sz="2000" spc="-20" dirty="0">
                <a:latin typeface="Carlito"/>
                <a:cs typeface="Carlito"/>
              </a:rPr>
              <a:t>, </a:t>
            </a:r>
            <a:r>
              <a:rPr sz="2000" spc="-5" dirty="0">
                <a:latin typeface="Carlito"/>
                <a:cs typeface="Carlito"/>
              </a:rPr>
              <a:t>ο</a:t>
            </a:r>
            <a:r>
              <a:rPr sz="2000" spc="130" dirty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οποίος</a:t>
            </a:r>
            <a:r>
              <a:rPr lang="el-GR" sz="2000" spc="-5" dirty="0" smtClean="0">
                <a:latin typeface="Carlito"/>
                <a:cs typeface="Carlito"/>
              </a:rPr>
              <a:t> να</a:t>
            </a:r>
            <a:r>
              <a:rPr sz="2000" spc="-5" dirty="0" smtClean="0">
                <a:latin typeface="Carlito"/>
                <a:cs typeface="Carlito"/>
              </a:rPr>
              <a:t>: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130" y="2865764"/>
            <a:ext cx="8408670" cy="1706236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552450" indent="-540385">
              <a:lnSpc>
                <a:spcPct val="100000"/>
              </a:lnSpc>
              <a:spcBef>
                <a:spcPts val="1305"/>
              </a:spcBef>
              <a:buAutoNum type="romanLcPeriod"/>
              <a:tabLst>
                <a:tab pos="551815" algn="l"/>
                <a:tab pos="553085" algn="l"/>
                <a:tab pos="5186680" algn="l"/>
              </a:tabLst>
            </a:pPr>
            <a:r>
              <a:rPr lang="el-GR" sz="2000" b="1" spc="-10" dirty="0" smtClean="0">
                <a:latin typeface="Carlito"/>
                <a:cs typeface="Carlito"/>
              </a:rPr>
              <a:t>Δ</a:t>
            </a:r>
            <a:r>
              <a:rPr sz="2000" b="1" spc="-10" dirty="0" err="1" smtClean="0">
                <a:latin typeface="Carlito"/>
                <a:cs typeface="Carlito"/>
              </a:rPr>
              <a:t>ιαβάζει</a:t>
            </a:r>
            <a:r>
              <a:rPr sz="2000" b="1" spc="-10" dirty="0" smtClean="0">
                <a:latin typeface="Carlito"/>
                <a:cs typeface="Carlito"/>
              </a:rPr>
              <a:t> </a:t>
            </a:r>
            <a:r>
              <a:rPr sz="2000" spc="-5" dirty="0" err="1" smtClean="0">
                <a:latin typeface="Carlito"/>
                <a:cs typeface="Carlito"/>
              </a:rPr>
              <a:t>τις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τιμές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0" dirty="0" err="1">
                <a:latin typeface="Carlito"/>
                <a:cs typeface="Carlito"/>
              </a:rPr>
              <a:t>των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0" dirty="0" err="1" smtClean="0">
                <a:latin typeface="Carlito"/>
                <a:cs typeface="Carlito"/>
              </a:rPr>
              <a:t>επιδόσεων</a:t>
            </a:r>
            <a:r>
              <a:rPr lang="el-GR" sz="2000" spc="-10" dirty="0" smtClean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a</a:t>
            </a:r>
            <a:r>
              <a:rPr sz="2000" spc="-5" dirty="0">
                <a:latin typeface="Carlito"/>
                <a:cs typeface="Carlito"/>
              </a:rPr>
              <a:t>, b </a:t>
            </a:r>
            <a:r>
              <a:rPr sz="2000" spc="-40" dirty="0">
                <a:latin typeface="Carlito"/>
                <a:cs typeface="Carlito"/>
              </a:rPr>
              <a:t>και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c</a:t>
            </a:r>
            <a:r>
              <a:rPr lang="el-GR" sz="2000" spc="-5" dirty="0" smtClean="0">
                <a:latin typeface="Carlito"/>
                <a:cs typeface="Carlito"/>
              </a:rPr>
              <a:t>,</a:t>
            </a:r>
            <a:endParaRPr sz="2000" dirty="0">
              <a:latin typeface="Carlito"/>
              <a:cs typeface="Carlito"/>
            </a:endParaRPr>
          </a:p>
          <a:p>
            <a:pPr marL="552450" marR="5080" indent="-540385">
              <a:lnSpc>
                <a:spcPct val="100000"/>
              </a:lnSpc>
              <a:spcBef>
                <a:spcPts val="1200"/>
              </a:spcBef>
              <a:buAutoNum type="romanLcPeriod"/>
              <a:tabLst>
                <a:tab pos="551815" algn="l"/>
                <a:tab pos="553085" algn="l"/>
                <a:tab pos="2162175" algn="l"/>
                <a:tab pos="2738120" algn="l"/>
                <a:tab pos="4223385" algn="l"/>
                <a:tab pos="4686300" algn="l"/>
                <a:tab pos="5527675" algn="l"/>
                <a:tab pos="6266180" algn="l"/>
                <a:tab pos="6930390" algn="l"/>
              </a:tabLst>
            </a:pPr>
            <a:r>
              <a:rPr lang="el-GR" sz="2000" b="1" spc="-20" dirty="0" smtClean="0">
                <a:latin typeface="Carlito"/>
                <a:cs typeface="Carlito"/>
              </a:rPr>
              <a:t>Υ</a:t>
            </a:r>
            <a:r>
              <a:rPr sz="2000" b="1" spc="-5" dirty="0" err="1" smtClean="0">
                <a:latin typeface="Carlito"/>
                <a:cs typeface="Carlito"/>
              </a:rPr>
              <a:t>π</a:t>
            </a:r>
            <a:r>
              <a:rPr sz="2000" b="1" spc="-20" dirty="0" err="1" smtClean="0">
                <a:latin typeface="Carlito"/>
                <a:cs typeface="Carlito"/>
              </a:rPr>
              <a:t>ο</a:t>
            </a:r>
            <a:r>
              <a:rPr sz="2000" b="1" spc="-30" dirty="0" err="1" smtClean="0">
                <a:latin typeface="Carlito"/>
                <a:cs typeface="Carlito"/>
              </a:rPr>
              <a:t>λ</a:t>
            </a:r>
            <a:r>
              <a:rPr sz="2000" b="1" spc="15" dirty="0" err="1" smtClean="0">
                <a:latin typeface="Carlito"/>
                <a:cs typeface="Carlito"/>
              </a:rPr>
              <a:t>ο</a:t>
            </a:r>
            <a:r>
              <a:rPr sz="2000" b="1" spc="-10" dirty="0" err="1" smtClean="0">
                <a:latin typeface="Carlito"/>
                <a:cs typeface="Carlito"/>
              </a:rPr>
              <a:t>γί</a:t>
            </a:r>
            <a:r>
              <a:rPr sz="2000" b="1" spc="-15" dirty="0" err="1" smtClean="0">
                <a:latin typeface="Carlito"/>
                <a:cs typeface="Carlito"/>
              </a:rPr>
              <a:t>ζ</a:t>
            </a:r>
            <a:r>
              <a:rPr sz="2000" b="1" spc="-5" dirty="0" err="1" smtClean="0">
                <a:latin typeface="Carlito"/>
                <a:cs typeface="Carlito"/>
              </a:rPr>
              <a:t>ει</a:t>
            </a:r>
            <a:r>
              <a:rPr lang="el-GR" sz="2000" b="1" spc="-5" dirty="0" smtClean="0">
                <a:latin typeface="Carlito"/>
                <a:cs typeface="Carlito"/>
              </a:rPr>
              <a:t> </a:t>
            </a:r>
            <a:r>
              <a:rPr sz="2000" spc="-105" dirty="0" err="1" smtClean="0">
                <a:latin typeface="Carlito"/>
                <a:cs typeface="Carlito"/>
              </a:rPr>
              <a:t>κ</a:t>
            </a:r>
            <a:r>
              <a:rPr sz="2000" spc="-10" dirty="0" err="1" smtClean="0">
                <a:latin typeface="Carlito"/>
                <a:cs typeface="Carlito"/>
              </a:rPr>
              <a:t>α</a:t>
            </a:r>
            <a:r>
              <a:rPr sz="2000" spc="-5" dirty="0" err="1" smtClean="0">
                <a:latin typeface="Carlito"/>
                <a:cs typeface="Carlito"/>
              </a:rPr>
              <a:t>ι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sz="2000" b="1" spc="-5" dirty="0" err="1" smtClean="0">
                <a:latin typeface="Carlito"/>
                <a:cs typeface="Carlito"/>
              </a:rPr>
              <a:t>ε</a:t>
            </a:r>
            <a:r>
              <a:rPr sz="2000" b="1" spc="-20" dirty="0" err="1" smtClean="0">
                <a:latin typeface="Carlito"/>
                <a:cs typeface="Carlito"/>
              </a:rPr>
              <a:t>μ</a:t>
            </a:r>
            <a:r>
              <a:rPr sz="2000" b="1" dirty="0" err="1" smtClean="0">
                <a:latin typeface="Carlito"/>
                <a:cs typeface="Carlito"/>
              </a:rPr>
              <a:t>φ</a:t>
            </a:r>
            <a:r>
              <a:rPr sz="2000" b="1" spc="-10" dirty="0" err="1" smtClean="0">
                <a:latin typeface="Carlito"/>
                <a:cs typeface="Carlito"/>
              </a:rPr>
              <a:t>αν</a:t>
            </a:r>
            <a:r>
              <a:rPr sz="2000" b="1" spc="5" dirty="0" err="1" smtClean="0">
                <a:latin typeface="Carlito"/>
                <a:cs typeface="Carlito"/>
              </a:rPr>
              <a:t>ί</a:t>
            </a:r>
            <a:r>
              <a:rPr sz="2000" b="1" spc="-20" dirty="0" err="1" smtClean="0">
                <a:latin typeface="Carlito"/>
                <a:cs typeface="Carlito"/>
              </a:rPr>
              <a:t>ζ</a:t>
            </a:r>
            <a:r>
              <a:rPr sz="2000" b="1" spc="-5" dirty="0" err="1" smtClean="0">
                <a:latin typeface="Carlito"/>
                <a:cs typeface="Carlito"/>
              </a:rPr>
              <a:t>ει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sz="2000" spc="-5" dirty="0" err="1" smtClean="0">
                <a:latin typeface="Carlito"/>
                <a:cs typeface="Carlito"/>
              </a:rPr>
              <a:t>τη</a:t>
            </a:r>
            <a:r>
              <a:rPr lang="el-GR" sz="2000" dirty="0">
                <a:latin typeface="Carlito"/>
                <a:cs typeface="Carlito"/>
              </a:rPr>
              <a:t> </a:t>
            </a:r>
            <a:r>
              <a:rPr sz="2000" spc="-15" dirty="0" err="1" smtClean="0">
                <a:latin typeface="Carlito"/>
                <a:cs typeface="Carlito"/>
              </a:rPr>
              <a:t>μ</a:t>
            </a:r>
            <a:r>
              <a:rPr sz="2000" spc="-5" dirty="0" err="1" smtClean="0">
                <a:latin typeface="Carlito"/>
                <a:cs typeface="Carlito"/>
              </a:rPr>
              <a:t>έ</a:t>
            </a:r>
            <a:r>
              <a:rPr sz="2000" spc="-25" dirty="0" err="1" smtClean="0">
                <a:latin typeface="Carlito"/>
                <a:cs typeface="Carlito"/>
              </a:rPr>
              <a:t>σ</a:t>
            </a:r>
            <a:r>
              <a:rPr sz="2000" spc="-5" dirty="0" err="1" smtClean="0">
                <a:latin typeface="Carlito"/>
                <a:cs typeface="Carlito"/>
              </a:rPr>
              <a:t>η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sz="2000" spc="-10" dirty="0" err="1" smtClean="0">
                <a:latin typeface="Carlito"/>
                <a:cs typeface="Carlito"/>
              </a:rPr>
              <a:t>τ</a:t>
            </a:r>
            <a:r>
              <a:rPr sz="2000" spc="5" dirty="0" err="1" smtClean="0">
                <a:latin typeface="Carlito"/>
                <a:cs typeface="Carlito"/>
              </a:rPr>
              <a:t>ι</a:t>
            </a:r>
            <a:r>
              <a:rPr sz="2000" spc="-15" dirty="0" err="1" smtClean="0">
                <a:latin typeface="Carlito"/>
                <a:cs typeface="Carlito"/>
              </a:rPr>
              <a:t>μ</a:t>
            </a:r>
            <a:r>
              <a:rPr sz="2000" spc="-5" dirty="0" err="1" smtClean="0">
                <a:latin typeface="Carlito"/>
                <a:cs typeface="Carlito"/>
              </a:rPr>
              <a:t>ή</a:t>
            </a:r>
            <a:r>
              <a:rPr lang="el-GR" sz="2000" dirty="0">
                <a:latin typeface="Carlito"/>
                <a:cs typeface="Carlito"/>
              </a:rPr>
              <a:t> </a:t>
            </a:r>
            <a:r>
              <a:rPr sz="2000" spc="-10" dirty="0" err="1" smtClean="0">
                <a:latin typeface="Carlito"/>
                <a:cs typeface="Carlito"/>
              </a:rPr>
              <a:t>τ</a:t>
            </a:r>
            <a:r>
              <a:rPr sz="2000" spc="10" dirty="0" err="1" smtClean="0">
                <a:latin typeface="Carlito"/>
                <a:cs typeface="Carlito"/>
              </a:rPr>
              <a:t>ω</a:t>
            </a:r>
            <a:r>
              <a:rPr sz="2000" spc="-5" dirty="0" err="1" smtClean="0">
                <a:latin typeface="Carlito"/>
                <a:cs typeface="Carlito"/>
              </a:rPr>
              <a:t>ν</a:t>
            </a:r>
            <a:r>
              <a:rPr lang="el-GR" sz="2000" dirty="0" smtClean="0">
                <a:latin typeface="Carlito"/>
                <a:cs typeface="Carlito"/>
              </a:rPr>
              <a:t> </a:t>
            </a:r>
            <a:r>
              <a:rPr sz="2000" spc="-25" dirty="0" err="1" smtClean="0">
                <a:latin typeface="Carlito"/>
                <a:cs typeface="Carlito"/>
              </a:rPr>
              <a:t>π</a:t>
            </a:r>
            <a:r>
              <a:rPr sz="2000" spc="-10" dirty="0" err="1" smtClean="0">
                <a:latin typeface="Carlito"/>
                <a:cs typeface="Carlito"/>
              </a:rPr>
              <a:t>α</a:t>
            </a:r>
            <a:r>
              <a:rPr sz="2000" spc="5" dirty="0" err="1" smtClean="0">
                <a:latin typeface="Carlito"/>
                <a:cs typeface="Carlito"/>
              </a:rPr>
              <a:t>ρ</a:t>
            </a:r>
            <a:r>
              <a:rPr sz="2000" spc="-10" dirty="0" err="1" smtClean="0">
                <a:latin typeface="Carlito"/>
                <a:cs typeface="Carlito"/>
              </a:rPr>
              <a:t>α</a:t>
            </a:r>
            <a:r>
              <a:rPr sz="2000" spc="-30" dirty="0" err="1" smtClean="0">
                <a:latin typeface="Carlito"/>
                <a:cs typeface="Carlito"/>
              </a:rPr>
              <a:t>π</a:t>
            </a:r>
            <a:r>
              <a:rPr sz="2000" spc="-10" dirty="0" err="1" smtClean="0">
                <a:latin typeface="Carlito"/>
                <a:cs typeface="Carlito"/>
              </a:rPr>
              <a:t>άνω</a:t>
            </a:r>
            <a:r>
              <a:rPr sz="2000" spc="-10" dirty="0" smtClean="0">
                <a:latin typeface="Carlito"/>
                <a:cs typeface="Carlito"/>
              </a:rPr>
              <a:t> </a:t>
            </a:r>
            <a:r>
              <a:rPr sz="2000" spc="-10" dirty="0" err="1" smtClean="0">
                <a:latin typeface="Carlito"/>
                <a:cs typeface="Carlito"/>
              </a:rPr>
              <a:t>τιμών</a:t>
            </a:r>
            <a:r>
              <a:rPr lang="el-GR" sz="2000" spc="-10" dirty="0" smtClean="0">
                <a:latin typeface="Carlito"/>
                <a:cs typeface="Carlito"/>
              </a:rPr>
              <a:t>,</a:t>
            </a:r>
          </a:p>
          <a:p>
            <a:pPr marL="552450" marR="5080" indent="-540385">
              <a:lnSpc>
                <a:spcPct val="100000"/>
              </a:lnSpc>
              <a:spcBef>
                <a:spcPts val="1200"/>
              </a:spcBef>
              <a:buAutoNum type="romanLcPeriod"/>
              <a:tabLst>
                <a:tab pos="551815" algn="l"/>
                <a:tab pos="553085" algn="l"/>
                <a:tab pos="2162175" algn="l"/>
                <a:tab pos="2738120" algn="l"/>
                <a:tab pos="4223385" algn="l"/>
                <a:tab pos="4686300" algn="l"/>
                <a:tab pos="5527675" algn="l"/>
                <a:tab pos="6266180" algn="l"/>
                <a:tab pos="6930390" algn="l"/>
              </a:tabLst>
            </a:pPr>
            <a:r>
              <a:rPr lang="el-GR" sz="2000" b="1" spc="-25" dirty="0" smtClean="0">
                <a:latin typeface="Carlito"/>
                <a:cs typeface="Carlito"/>
              </a:rPr>
              <a:t>Ε</a:t>
            </a:r>
            <a:r>
              <a:rPr sz="2000" b="1" spc="-25" dirty="0" err="1" smtClean="0">
                <a:latin typeface="Carlito"/>
                <a:cs typeface="Carlito"/>
              </a:rPr>
              <a:t>μ</a:t>
            </a:r>
            <a:r>
              <a:rPr sz="2000" b="1" spc="5" dirty="0" err="1" smtClean="0">
                <a:latin typeface="Carlito"/>
                <a:cs typeface="Carlito"/>
              </a:rPr>
              <a:t>φ</a:t>
            </a:r>
            <a:r>
              <a:rPr sz="2000" b="1" spc="-10" dirty="0" err="1" smtClean="0">
                <a:latin typeface="Carlito"/>
                <a:cs typeface="Carlito"/>
              </a:rPr>
              <a:t>α</a:t>
            </a:r>
            <a:r>
              <a:rPr sz="2000" b="1" spc="-30" dirty="0" err="1" smtClean="0">
                <a:latin typeface="Carlito"/>
                <a:cs typeface="Carlito"/>
              </a:rPr>
              <a:t>ν</a:t>
            </a:r>
            <a:r>
              <a:rPr sz="2000" b="1" dirty="0" err="1" smtClean="0">
                <a:latin typeface="Carlito"/>
                <a:cs typeface="Carlito"/>
              </a:rPr>
              <a:t>ί</a:t>
            </a:r>
            <a:r>
              <a:rPr sz="2000" b="1" spc="-20" dirty="0" err="1" smtClean="0">
                <a:latin typeface="Carlito"/>
                <a:cs typeface="Carlito"/>
              </a:rPr>
              <a:t>ζ</a:t>
            </a:r>
            <a:r>
              <a:rPr sz="2000" b="1" spc="-5" dirty="0" err="1" smtClean="0">
                <a:latin typeface="Carlito"/>
                <a:cs typeface="Carlito"/>
              </a:rPr>
              <a:t>ει</a:t>
            </a:r>
            <a:r>
              <a:rPr lang="el-GR" sz="2000" b="1" spc="-5" dirty="0" smtClean="0">
                <a:latin typeface="Carlito"/>
                <a:cs typeface="Carlito"/>
              </a:rPr>
              <a:t> </a:t>
            </a:r>
            <a:r>
              <a:rPr sz="2000" dirty="0" err="1" smtClean="0">
                <a:latin typeface="Carlito"/>
                <a:cs typeface="Carlito"/>
              </a:rPr>
              <a:t>τ</a:t>
            </a:r>
            <a:r>
              <a:rPr sz="2000" spc="-5" dirty="0" err="1" smtClean="0">
                <a:latin typeface="Carlito"/>
                <a:cs typeface="Carlito"/>
              </a:rPr>
              <a:t>ο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sz="2000" spc="-15" dirty="0" err="1" smtClean="0">
                <a:latin typeface="Carlito"/>
                <a:cs typeface="Carlito"/>
              </a:rPr>
              <a:t>μ</a:t>
            </a:r>
            <a:r>
              <a:rPr sz="2000" spc="-35" dirty="0" err="1" smtClean="0">
                <a:latin typeface="Carlito"/>
                <a:cs typeface="Carlito"/>
              </a:rPr>
              <a:t>ή</a:t>
            </a:r>
            <a:r>
              <a:rPr sz="2000" dirty="0" err="1" smtClean="0">
                <a:latin typeface="Carlito"/>
                <a:cs typeface="Carlito"/>
              </a:rPr>
              <a:t>ν</a:t>
            </a:r>
            <a:r>
              <a:rPr sz="2000" spc="-20" dirty="0" err="1" smtClean="0">
                <a:latin typeface="Carlito"/>
                <a:cs typeface="Carlito"/>
              </a:rPr>
              <a:t>υ</a:t>
            </a:r>
            <a:r>
              <a:rPr sz="2000" spc="-15" dirty="0" err="1" smtClean="0">
                <a:latin typeface="Carlito"/>
                <a:cs typeface="Carlito"/>
              </a:rPr>
              <a:t>μ</a:t>
            </a:r>
            <a:r>
              <a:rPr sz="2000" spc="-5" dirty="0" err="1" smtClean="0">
                <a:latin typeface="Carlito"/>
                <a:cs typeface="Carlito"/>
              </a:rPr>
              <a:t>α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sz="2000" spc="5" dirty="0" smtClean="0">
                <a:latin typeface="Carlito"/>
                <a:cs typeface="Carlito"/>
              </a:rPr>
              <a:t>«</a:t>
            </a:r>
            <a:r>
              <a:rPr sz="2000" spc="-15" dirty="0" smtClean="0">
                <a:latin typeface="Carlito"/>
                <a:cs typeface="Carlito"/>
              </a:rPr>
              <a:t>Π</a:t>
            </a:r>
            <a:r>
              <a:rPr sz="2000" spc="-5" dirty="0" smtClean="0">
                <a:latin typeface="Carlito"/>
                <a:cs typeface="Carlito"/>
              </a:rPr>
              <a:t>Ρ</a:t>
            </a:r>
            <a:r>
              <a:rPr sz="2000" spc="5" dirty="0" smtClean="0">
                <a:latin typeface="Carlito"/>
                <a:cs typeface="Carlito"/>
              </a:rPr>
              <a:t>Ο</a:t>
            </a:r>
            <a:r>
              <a:rPr sz="2000" spc="-5" dirty="0" smtClean="0">
                <a:latin typeface="Carlito"/>
                <a:cs typeface="Carlito"/>
              </a:rPr>
              <a:t>ΚΡ</a:t>
            </a:r>
            <a:r>
              <a:rPr sz="2000" spc="-15" dirty="0" smtClean="0">
                <a:latin typeface="Carlito"/>
                <a:cs typeface="Carlito"/>
              </a:rPr>
              <a:t>Ι</a:t>
            </a:r>
            <a:r>
              <a:rPr sz="2000" dirty="0" smtClean="0">
                <a:latin typeface="Carlito"/>
                <a:cs typeface="Carlito"/>
              </a:rPr>
              <a:t>Θ</a:t>
            </a:r>
            <a:r>
              <a:rPr sz="2000" spc="-15" dirty="0" smtClean="0">
                <a:latin typeface="Carlito"/>
                <a:cs typeface="Carlito"/>
              </a:rPr>
              <a:t>Η</a:t>
            </a:r>
            <a:r>
              <a:rPr sz="2000" spc="10" dirty="0" smtClean="0">
                <a:latin typeface="Carlito"/>
                <a:cs typeface="Carlito"/>
              </a:rPr>
              <a:t>Κ</a:t>
            </a:r>
            <a:r>
              <a:rPr sz="2000" spc="-10" dirty="0" smtClean="0">
                <a:latin typeface="Carlito"/>
                <a:cs typeface="Carlito"/>
              </a:rPr>
              <a:t>Ε»</a:t>
            </a:r>
            <a:r>
              <a:rPr sz="2000" spc="-5" dirty="0" smtClean="0">
                <a:latin typeface="Carlito"/>
                <a:cs typeface="Carlito"/>
              </a:rPr>
              <a:t>,</a:t>
            </a:r>
            <a:r>
              <a:rPr lang="el-GR" sz="2000" dirty="0">
                <a:latin typeface="Carlito"/>
                <a:cs typeface="Carlito"/>
              </a:rPr>
              <a:t> </a:t>
            </a:r>
            <a:r>
              <a:rPr sz="2000" spc="10" dirty="0" err="1" smtClean="0">
                <a:latin typeface="Carlito"/>
                <a:cs typeface="Carlito"/>
              </a:rPr>
              <a:t>α</a:t>
            </a:r>
            <a:r>
              <a:rPr sz="2000" spc="-5" dirty="0" err="1" smtClean="0">
                <a:latin typeface="Carlito"/>
                <a:cs typeface="Carlito"/>
              </a:rPr>
              <a:t>ν</a:t>
            </a:r>
            <a:r>
              <a:rPr lang="el-GR" sz="2000" dirty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η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sz="2000" spc="-25" dirty="0" err="1" smtClean="0">
                <a:latin typeface="Carlito"/>
                <a:cs typeface="Carlito"/>
              </a:rPr>
              <a:t>π</a:t>
            </a:r>
            <a:r>
              <a:rPr sz="2000" spc="-10" dirty="0" err="1" smtClean="0">
                <a:latin typeface="Carlito"/>
                <a:cs typeface="Carlito"/>
              </a:rPr>
              <a:t>α</a:t>
            </a:r>
            <a:r>
              <a:rPr sz="2000" spc="5" dirty="0" err="1" smtClean="0">
                <a:latin typeface="Carlito"/>
                <a:cs typeface="Carlito"/>
              </a:rPr>
              <a:t>ρ</a:t>
            </a:r>
            <a:r>
              <a:rPr sz="2000" spc="-10" dirty="0" err="1" smtClean="0">
                <a:latin typeface="Carlito"/>
                <a:cs typeface="Carlito"/>
              </a:rPr>
              <a:t>α</a:t>
            </a:r>
            <a:r>
              <a:rPr sz="2000" spc="-35" dirty="0" err="1" smtClean="0">
                <a:latin typeface="Carlito"/>
                <a:cs typeface="Carlito"/>
              </a:rPr>
              <a:t>π</a:t>
            </a:r>
            <a:r>
              <a:rPr sz="2000" spc="-10" dirty="0" err="1" smtClean="0">
                <a:latin typeface="Carlito"/>
                <a:cs typeface="Carlito"/>
              </a:rPr>
              <a:t>ά</a:t>
            </a:r>
            <a:r>
              <a:rPr sz="2000" spc="-30" dirty="0" err="1" smtClean="0">
                <a:latin typeface="Carlito"/>
                <a:cs typeface="Carlito"/>
              </a:rPr>
              <a:t>ν</a:t>
            </a:r>
            <a:r>
              <a:rPr sz="2000" spc="-5" dirty="0" err="1" smtClean="0">
                <a:latin typeface="Carlito"/>
                <a:cs typeface="Carlito"/>
              </a:rPr>
              <a:t>ω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lang="el-GR" sz="2000" spc="-5" dirty="0" smtClean="0">
                <a:latin typeface="Carlito"/>
                <a:cs typeface="Carlito"/>
              </a:rPr>
              <a:t>μ</a:t>
            </a:r>
            <a:r>
              <a:rPr sz="2000" spc="-20" dirty="0" err="1" smtClean="0">
                <a:latin typeface="Carlito"/>
                <a:cs typeface="Carlito"/>
              </a:rPr>
              <a:t>έση</a:t>
            </a:r>
            <a:r>
              <a:rPr sz="2000" spc="-20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τιμή </a:t>
            </a:r>
            <a:r>
              <a:rPr sz="2000" spc="-20" dirty="0">
                <a:latin typeface="Carlito"/>
                <a:cs typeface="Carlito"/>
              </a:rPr>
              <a:t>είναι </a:t>
            </a:r>
            <a:r>
              <a:rPr sz="2000" spc="-15" dirty="0">
                <a:latin typeface="Carlito"/>
                <a:cs typeface="Carlito"/>
              </a:rPr>
              <a:t>μεγαλύτερη </a:t>
            </a:r>
            <a:r>
              <a:rPr sz="2000" spc="-10" dirty="0">
                <a:latin typeface="Carlito"/>
                <a:cs typeface="Carlito"/>
              </a:rPr>
              <a:t>των </a:t>
            </a:r>
            <a:r>
              <a:rPr sz="2000" spc="-5" dirty="0">
                <a:latin typeface="Carlito"/>
                <a:cs typeface="Carlito"/>
              </a:rPr>
              <a:t>8</a:t>
            </a:r>
            <a:r>
              <a:rPr sz="2000" spc="2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μέτρων.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5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5 - </a:t>
            </a:r>
            <a:r>
              <a:rPr lang="el-GR" sz="2400" b="1" spc="-5" dirty="0" smtClean="0">
                <a:solidFill>
                  <a:srgbClr val="00B050"/>
                </a:solidFill>
              </a:rPr>
              <a:t>Απάντηση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63886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</a:rPr>
              <a:t>Αλγόριθμος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Πρόκριση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b="1" dirty="0">
                <a:solidFill>
                  <a:srgbClr val="0000FF"/>
                </a:solidFill>
              </a:rPr>
              <a:t>Εμφάνισε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800080"/>
                </a:solidFill>
              </a:rPr>
              <a:t>"δώσε τις τρεις επιδόσεις"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b="1" dirty="0">
                <a:solidFill>
                  <a:srgbClr val="0000FF"/>
                </a:solidFill>
              </a:rPr>
              <a:t>Διάβασε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a</a:t>
            </a:r>
            <a:r>
              <a:rPr lang="el-GR" sz="3200" b="1" dirty="0">
                <a:solidFill>
                  <a:srgbClr val="FF0000"/>
                </a:solidFill>
              </a:rPr>
              <a:t>,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b</a:t>
            </a:r>
            <a:r>
              <a:rPr lang="el-GR" sz="3200" b="1" dirty="0">
                <a:solidFill>
                  <a:srgbClr val="FF0000"/>
                </a:solidFill>
              </a:rPr>
              <a:t>,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c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>
                <a:solidFill>
                  <a:srgbClr val="000000"/>
                </a:solidFill>
              </a:rPr>
              <a:t>ΜΟ</a:t>
            </a:r>
            <a:r>
              <a:rPr lang="el-GR" sz="3200" dirty="0"/>
              <a:t> </a:t>
            </a:r>
            <a:r>
              <a:rPr lang="el-GR" sz="3200" b="1" dirty="0">
                <a:solidFill>
                  <a:srgbClr val="FF0000"/>
                </a:solidFill>
              </a:rPr>
              <a:t>←</a:t>
            </a:r>
            <a:r>
              <a:rPr lang="el-GR" sz="3200" dirty="0"/>
              <a:t> </a:t>
            </a:r>
            <a:r>
              <a:rPr lang="el-GR" sz="3200" b="1" dirty="0">
                <a:solidFill>
                  <a:srgbClr val="FF0000"/>
                </a:solidFill>
              </a:rPr>
              <a:t>(</a:t>
            </a:r>
            <a:r>
              <a:rPr lang="el-GR" sz="3200" dirty="0">
                <a:solidFill>
                  <a:srgbClr val="000000"/>
                </a:solidFill>
              </a:rPr>
              <a:t>a</a:t>
            </a:r>
            <a:r>
              <a:rPr lang="el-GR" sz="3200" dirty="0"/>
              <a:t> </a:t>
            </a:r>
            <a:r>
              <a:rPr lang="el-GR" sz="3200" b="1" dirty="0">
                <a:solidFill>
                  <a:srgbClr val="FF0000"/>
                </a:solidFill>
              </a:rPr>
              <a:t>+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b</a:t>
            </a:r>
            <a:r>
              <a:rPr lang="el-GR" sz="3200" dirty="0"/>
              <a:t> </a:t>
            </a:r>
            <a:r>
              <a:rPr lang="el-GR" sz="3200" b="1" dirty="0">
                <a:solidFill>
                  <a:srgbClr val="FF0000"/>
                </a:solidFill>
              </a:rPr>
              <a:t>+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c</a:t>
            </a:r>
            <a:r>
              <a:rPr lang="el-GR" sz="3200" b="1" dirty="0">
                <a:solidFill>
                  <a:srgbClr val="FF0000"/>
                </a:solidFill>
              </a:rPr>
              <a:t>)/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8000"/>
                </a:solidFill>
              </a:rPr>
              <a:t>3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b="1" dirty="0">
                <a:solidFill>
                  <a:srgbClr val="0000FF"/>
                </a:solidFill>
              </a:rPr>
              <a:t>Εμφάνισε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ΜΟ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 smtClean="0"/>
          </a:p>
          <a:p>
            <a:endParaRPr lang="el-GR" sz="3200" b="1" dirty="0">
              <a:solidFill>
                <a:srgbClr val="0000FF"/>
              </a:solidFill>
            </a:endParaRPr>
          </a:p>
          <a:p>
            <a:endParaRPr lang="el-GR" sz="3200" b="1" dirty="0" smtClean="0">
              <a:solidFill>
                <a:srgbClr val="0000FF"/>
              </a:solidFill>
            </a:endParaRPr>
          </a:p>
          <a:p>
            <a:endParaRPr lang="el-GR" sz="3200" b="1" dirty="0" smtClean="0">
              <a:solidFill>
                <a:srgbClr val="0000FF"/>
              </a:solidFill>
            </a:endParaRPr>
          </a:p>
          <a:p>
            <a:r>
              <a:rPr lang="el-GR" sz="3200" b="1" dirty="0" smtClean="0">
                <a:solidFill>
                  <a:srgbClr val="0000FF"/>
                </a:solidFill>
              </a:rPr>
              <a:t>Τέλος</a:t>
            </a:r>
            <a:r>
              <a:rPr lang="el-GR" sz="3200" dirty="0"/>
              <a:t> </a:t>
            </a:r>
            <a:r>
              <a:rPr lang="el-GR" sz="3200" dirty="0">
                <a:solidFill>
                  <a:srgbClr val="000000"/>
                </a:solidFill>
              </a:rPr>
              <a:t>Πρόκριση 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10000"/>
            <a:ext cx="5152373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00FF"/>
                </a:solidFill>
              </a:rPr>
              <a:t>Αν</a:t>
            </a:r>
            <a:r>
              <a:rPr lang="el-GR" sz="3200" dirty="0">
                <a:solidFill>
                  <a:prstClr val="black"/>
                </a:solidFill>
              </a:rPr>
              <a:t> </a:t>
            </a:r>
            <a:r>
              <a:rPr lang="el-GR" sz="3200" dirty="0">
                <a:solidFill>
                  <a:srgbClr val="000000"/>
                </a:solidFill>
              </a:rPr>
              <a:t>ΜΟ</a:t>
            </a:r>
            <a:r>
              <a:rPr lang="el-GR" sz="3200" dirty="0">
                <a:solidFill>
                  <a:prstClr val="black"/>
                </a:solidFill>
              </a:rPr>
              <a:t> </a:t>
            </a:r>
            <a:r>
              <a:rPr lang="el-GR" sz="3200" b="1" dirty="0">
                <a:solidFill>
                  <a:srgbClr val="FF0000"/>
                </a:solidFill>
              </a:rPr>
              <a:t>&gt;</a:t>
            </a:r>
            <a:r>
              <a:rPr lang="el-GR" sz="3200" dirty="0">
                <a:solidFill>
                  <a:prstClr val="black"/>
                </a:solidFill>
              </a:rPr>
              <a:t> </a:t>
            </a:r>
            <a:r>
              <a:rPr lang="el-GR" sz="3200" dirty="0">
                <a:solidFill>
                  <a:srgbClr val="008000"/>
                </a:solidFill>
              </a:rPr>
              <a:t>8</a:t>
            </a:r>
            <a:r>
              <a:rPr lang="el-GR" sz="3200" dirty="0">
                <a:solidFill>
                  <a:prstClr val="black"/>
                </a:solidFill>
              </a:rPr>
              <a:t> </a:t>
            </a:r>
            <a:r>
              <a:rPr lang="el-GR" sz="3200" b="1" dirty="0">
                <a:solidFill>
                  <a:srgbClr val="0000FF"/>
                </a:solidFill>
              </a:rPr>
              <a:t>τότε</a:t>
            </a:r>
            <a:r>
              <a:rPr lang="el-GR" sz="3200" dirty="0">
                <a:solidFill>
                  <a:prstClr val="black"/>
                </a:solidFill>
              </a:rPr>
              <a:t/>
            </a:r>
            <a:br>
              <a:rPr lang="el-GR" sz="3200" dirty="0">
                <a:solidFill>
                  <a:prstClr val="black"/>
                </a:solidFill>
              </a:rPr>
            </a:br>
            <a:r>
              <a:rPr lang="el-GR" sz="3200" dirty="0">
                <a:solidFill>
                  <a:prstClr val="black"/>
                </a:solidFill>
              </a:rPr>
              <a:t>      </a:t>
            </a:r>
            <a:r>
              <a:rPr lang="el-GR" sz="3200" b="1" dirty="0">
                <a:solidFill>
                  <a:srgbClr val="0000FF"/>
                </a:solidFill>
              </a:rPr>
              <a:t>Εμφάνισε</a:t>
            </a:r>
            <a:r>
              <a:rPr lang="el-GR" sz="3200" dirty="0">
                <a:solidFill>
                  <a:prstClr val="black"/>
                </a:solidFill>
              </a:rPr>
              <a:t> </a:t>
            </a:r>
            <a:r>
              <a:rPr lang="el-GR" sz="3200" dirty="0">
                <a:solidFill>
                  <a:srgbClr val="800080"/>
                </a:solidFill>
              </a:rPr>
              <a:t>"ΠΡΟΚΡΙΘΗΚΕ "</a:t>
            </a:r>
            <a:r>
              <a:rPr lang="el-GR" sz="3200" dirty="0">
                <a:solidFill>
                  <a:prstClr val="black"/>
                </a:solidFill>
              </a:rPr>
              <a:t/>
            </a:r>
            <a:br>
              <a:rPr lang="el-GR" sz="3200" dirty="0">
                <a:solidFill>
                  <a:prstClr val="black"/>
                </a:solidFill>
              </a:rPr>
            </a:br>
            <a:r>
              <a:rPr lang="el-GR" sz="3200" b="1" dirty="0" err="1" smtClean="0">
                <a:solidFill>
                  <a:srgbClr val="0000FF"/>
                </a:solidFill>
              </a:rPr>
              <a:t>Τέλος_αν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Δεξιό βέλος 4">
            <a:hlinkClick r:id="rId2" action="ppaction://hlinkfile"/>
          </p:cNvPr>
          <p:cNvSpPr/>
          <p:nvPr/>
        </p:nvSpPr>
        <p:spPr>
          <a:xfrm>
            <a:off x="7239000" y="3810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845" y="1091895"/>
            <a:ext cx="8372755" cy="43723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rlito"/>
                <a:cs typeface="Carlito"/>
              </a:rPr>
              <a:t>Μία </a:t>
            </a:r>
            <a:r>
              <a:rPr sz="2000" spc="-10" dirty="0">
                <a:latin typeface="Carlito"/>
                <a:cs typeface="Carlito"/>
              </a:rPr>
              <a:t>οικογένεια </a:t>
            </a:r>
            <a:r>
              <a:rPr sz="2000" spc="-20" dirty="0">
                <a:latin typeface="Carlito"/>
                <a:cs typeface="Carlito"/>
              </a:rPr>
              <a:t>κατανάλωσε </a:t>
            </a:r>
            <a:r>
              <a:rPr sz="2000" spc="-5" dirty="0">
                <a:latin typeface="Carlito"/>
                <a:cs typeface="Carlito"/>
              </a:rPr>
              <a:t>Χ </a:t>
            </a:r>
            <a:r>
              <a:rPr sz="2000" spc="-40" dirty="0">
                <a:latin typeface="Carlito"/>
                <a:cs typeface="Carlito"/>
              </a:rPr>
              <a:t>Kwh </a:t>
            </a:r>
            <a:r>
              <a:rPr sz="2000" spc="-10" dirty="0">
                <a:latin typeface="Carlito"/>
                <a:cs typeface="Carlito"/>
              </a:rPr>
              <a:t>(κιλοβατώρες) </a:t>
            </a:r>
            <a:r>
              <a:rPr sz="2000" b="1" dirty="0">
                <a:latin typeface="Carlito"/>
                <a:cs typeface="Carlito"/>
              </a:rPr>
              <a:t>ημερησίου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ρεύματος </a:t>
            </a:r>
            <a:r>
              <a:rPr sz="2000" spc="-40" dirty="0">
                <a:latin typeface="Carlito"/>
                <a:cs typeface="Carlito"/>
              </a:rPr>
              <a:t>και </a:t>
            </a:r>
            <a:r>
              <a:rPr sz="2000" spc="-5" dirty="0">
                <a:latin typeface="Carlito"/>
                <a:cs typeface="Carlito"/>
              </a:rPr>
              <a:t>Υ </a:t>
            </a:r>
            <a:r>
              <a:rPr sz="2000" spc="-45" dirty="0">
                <a:latin typeface="Carlito"/>
                <a:cs typeface="Carlito"/>
              </a:rPr>
              <a:t>Kwh </a:t>
            </a:r>
            <a:r>
              <a:rPr sz="2000" b="1" spc="-10" dirty="0">
                <a:latin typeface="Carlito"/>
                <a:cs typeface="Carlito"/>
              </a:rPr>
              <a:t>νυχτερινού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ρεύματος. </a:t>
            </a:r>
            <a:endParaRPr lang="el-GR" sz="2000" spc="-5" dirty="0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110" dirty="0" err="1" smtClean="0">
                <a:latin typeface="Carlito"/>
                <a:cs typeface="Carlito"/>
              </a:rPr>
              <a:t>Το</a:t>
            </a:r>
            <a:r>
              <a:rPr sz="2000" spc="-110" dirty="0" smtClean="0">
                <a:latin typeface="Carlito"/>
                <a:cs typeface="Carlito"/>
              </a:rPr>
              <a:t> </a:t>
            </a:r>
            <a:r>
              <a:rPr sz="2000" u="sng" spc="-20" dirty="0" err="1">
                <a:latin typeface="Carlito"/>
                <a:cs typeface="Carlito"/>
              </a:rPr>
              <a:t>κόστος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 err="1" smtClean="0">
                <a:latin typeface="Carlito"/>
                <a:cs typeface="Carlito"/>
              </a:rPr>
              <a:t>ημερ</a:t>
            </a:r>
            <a:r>
              <a:rPr lang="el-GR" sz="2000" spc="-5" dirty="0" smtClean="0">
                <a:latin typeface="Carlito"/>
                <a:cs typeface="Carlito"/>
              </a:rPr>
              <a:t>ή</a:t>
            </a:r>
            <a:r>
              <a:rPr sz="2000" spc="-5" dirty="0" smtClean="0">
                <a:latin typeface="Carlito"/>
                <a:cs typeface="Carlito"/>
              </a:rPr>
              <a:t>σ</a:t>
            </a:r>
            <a:r>
              <a:rPr lang="el-GR" sz="2000" spc="-5" dirty="0" smtClean="0">
                <a:latin typeface="Carlito"/>
                <a:cs typeface="Carlito"/>
              </a:rPr>
              <a:t>ι</a:t>
            </a:r>
            <a:r>
              <a:rPr sz="2000" spc="-5" dirty="0" err="1" smtClean="0">
                <a:latin typeface="Carlito"/>
                <a:cs typeface="Carlito"/>
              </a:rPr>
              <a:t>ου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ρεύματος </a:t>
            </a:r>
            <a:r>
              <a:rPr sz="2000" spc="-15" dirty="0">
                <a:latin typeface="Carlito"/>
                <a:cs typeface="Carlito"/>
              </a:rPr>
              <a:t>είναι </a:t>
            </a:r>
            <a:r>
              <a:rPr sz="2000" spc="-5" dirty="0">
                <a:latin typeface="Carlito"/>
                <a:cs typeface="Carlito"/>
              </a:rPr>
              <a:t>0,08 </a:t>
            </a:r>
            <a:r>
              <a:rPr sz="2000" spc="-5" dirty="0" smtClean="0">
                <a:latin typeface="Carlito"/>
                <a:cs typeface="Carlito"/>
              </a:rPr>
              <a:t>ευρώ</a:t>
            </a:r>
            <a:r>
              <a:rPr lang="el-GR" sz="2000" spc="-5" dirty="0">
                <a:latin typeface="Carlito"/>
                <a:cs typeface="Carlito"/>
              </a:rPr>
              <a:t>/</a:t>
            </a:r>
            <a:r>
              <a:rPr sz="2000" spc="-40" dirty="0" smtClean="0">
                <a:latin typeface="Carlito"/>
                <a:cs typeface="Carlito"/>
              </a:rPr>
              <a:t>Kwh</a:t>
            </a:r>
            <a:r>
              <a:rPr lang="el-GR" sz="2000" spc="-40" dirty="0" smtClean="0">
                <a:latin typeface="Carlito"/>
                <a:cs typeface="Carlito"/>
              </a:rPr>
              <a:t>,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l-GR" sz="2000" spc="-40" dirty="0" smtClean="0">
                <a:latin typeface="Carlito"/>
                <a:cs typeface="Carlito"/>
              </a:rPr>
              <a:t>ενώ </a:t>
            </a:r>
            <a:r>
              <a:rPr sz="2000" spc="-10" dirty="0" err="1" smtClean="0">
                <a:latin typeface="Carlito"/>
                <a:cs typeface="Carlito"/>
              </a:rPr>
              <a:t>του</a:t>
            </a:r>
            <a:r>
              <a:rPr sz="2000" spc="-10" dirty="0" smtClean="0">
                <a:latin typeface="Carlito"/>
                <a:cs typeface="Carlito"/>
              </a:rPr>
              <a:t> </a:t>
            </a:r>
            <a:r>
              <a:rPr sz="2000" spc="-5" dirty="0" err="1" smtClean="0">
                <a:latin typeface="Carlito"/>
                <a:cs typeface="Carlito"/>
              </a:rPr>
              <a:t>νυχτερινού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0,05 </a:t>
            </a:r>
            <a:r>
              <a:rPr sz="2000" spc="-5" dirty="0">
                <a:latin typeface="Carlito"/>
                <a:cs typeface="Carlito"/>
              </a:rPr>
              <a:t>ευρώ </a:t>
            </a:r>
            <a:r>
              <a:rPr sz="2000" spc="-15" dirty="0">
                <a:latin typeface="Carlito"/>
                <a:cs typeface="Carlito"/>
              </a:rPr>
              <a:t>ανά </a:t>
            </a:r>
            <a:r>
              <a:rPr sz="2000" spc="-30" dirty="0">
                <a:latin typeface="Carlito"/>
                <a:cs typeface="Carlito"/>
              </a:rPr>
              <a:t>Kwh. </a:t>
            </a:r>
            <a:endParaRPr lang="el-GR" sz="2000" spc="-30" dirty="0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l-GR" sz="2000" spc="-30" dirty="0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latin typeface="Carlito"/>
                <a:cs typeface="Carlito"/>
              </a:rPr>
              <a:t>Να </a:t>
            </a:r>
            <a:r>
              <a:rPr sz="2000" spc="-5" dirty="0">
                <a:latin typeface="Carlito"/>
                <a:cs typeface="Carlito"/>
              </a:rPr>
              <a:t>αναπτύξετε </a:t>
            </a:r>
            <a:r>
              <a:rPr sz="2000" spc="-20" dirty="0">
                <a:latin typeface="Carlito"/>
                <a:cs typeface="Carlito"/>
              </a:rPr>
              <a:t>αλγόριθμο </a:t>
            </a:r>
            <a:r>
              <a:rPr sz="2000" spc="5" dirty="0" err="1">
                <a:latin typeface="Carlito"/>
                <a:cs typeface="Carlito"/>
              </a:rPr>
              <a:t>σε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b="1" spc="-20" dirty="0" err="1" smtClean="0">
                <a:latin typeface="Carlito"/>
                <a:cs typeface="Carlito"/>
              </a:rPr>
              <a:t>ψευδογλώσσ</a:t>
            </a:r>
            <a:r>
              <a:rPr sz="2000" b="1" spc="-20" dirty="0" smtClean="0">
                <a:latin typeface="Carlito"/>
                <a:cs typeface="Carlito"/>
              </a:rPr>
              <a:t>α</a:t>
            </a:r>
            <a:r>
              <a:rPr sz="2000" spc="-20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ο</a:t>
            </a:r>
            <a:r>
              <a:rPr sz="2000" spc="130" dirty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οποίος</a:t>
            </a:r>
            <a:r>
              <a:rPr lang="el-GR" sz="2000" spc="-5" dirty="0" smtClean="0">
                <a:latin typeface="Carlito"/>
                <a:cs typeface="Carlito"/>
              </a:rPr>
              <a:t> να</a:t>
            </a:r>
            <a:r>
              <a:rPr sz="2000" spc="-5" dirty="0" smtClean="0">
                <a:latin typeface="Carlito"/>
                <a:cs typeface="Carlito"/>
              </a:rPr>
              <a:t>:</a:t>
            </a:r>
            <a:endParaRPr sz="2000" dirty="0">
              <a:latin typeface="Carlito"/>
              <a:cs typeface="Carlito"/>
            </a:endParaRPr>
          </a:p>
          <a:p>
            <a:pPr marL="527050" indent="-514350">
              <a:lnSpc>
                <a:spcPct val="100000"/>
              </a:lnSpc>
              <a:spcBef>
                <a:spcPts val="1210"/>
              </a:spcBef>
              <a:buFont typeface="+mj-lt"/>
              <a:buAutoNum type="romanLcPeriod"/>
            </a:pPr>
            <a:r>
              <a:rPr sz="2000" b="1" spc="-10" dirty="0" err="1" smtClean="0">
                <a:latin typeface="Carlito"/>
                <a:cs typeface="Carlito"/>
              </a:rPr>
              <a:t>διαβάζει</a:t>
            </a:r>
            <a:r>
              <a:rPr sz="2000" spc="-10" dirty="0" smtClean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τα </a:t>
            </a:r>
            <a:r>
              <a:rPr sz="2000" spc="-5" dirty="0">
                <a:latin typeface="Carlito"/>
                <a:cs typeface="Carlito"/>
              </a:rPr>
              <a:t>Χ,</a:t>
            </a:r>
            <a:r>
              <a:rPr sz="2000" spc="-135" dirty="0">
                <a:latin typeface="Carlito"/>
                <a:cs typeface="Carlito"/>
              </a:rPr>
              <a:t> </a:t>
            </a:r>
            <a:r>
              <a:rPr sz="2000" spc="-160" dirty="0" smtClean="0">
                <a:latin typeface="Carlito"/>
                <a:cs typeface="Carlito"/>
              </a:rPr>
              <a:t>Υ.</a:t>
            </a:r>
            <a:endParaRPr lang="el-GR" sz="2000" spc="-160" dirty="0" smtClean="0">
              <a:latin typeface="Carlito"/>
              <a:cs typeface="Carlito"/>
            </a:endParaRPr>
          </a:p>
          <a:p>
            <a:pPr marL="527050" indent="-514350">
              <a:spcBef>
                <a:spcPts val="1210"/>
              </a:spcBef>
              <a:buFont typeface="+mj-lt"/>
              <a:buAutoNum type="romanLcPeriod"/>
            </a:pPr>
            <a:r>
              <a:rPr lang="el-GR" sz="2000" b="1" spc="-20" dirty="0">
                <a:latin typeface="Carlito"/>
                <a:cs typeface="Carlito"/>
              </a:rPr>
              <a:t>υ</a:t>
            </a:r>
            <a:r>
              <a:rPr lang="el-GR" sz="2000" b="1" spc="-5" dirty="0" smtClean="0">
                <a:latin typeface="Carlito"/>
                <a:cs typeface="Carlito"/>
              </a:rPr>
              <a:t>π</a:t>
            </a:r>
            <a:r>
              <a:rPr lang="el-GR" sz="2000" b="1" spc="-25" dirty="0" smtClean="0">
                <a:latin typeface="Carlito"/>
                <a:cs typeface="Carlito"/>
              </a:rPr>
              <a:t>ο</a:t>
            </a:r>
            <a:r>
              <a:rPr lang="el-GR" sz="2000" b="1" spc="-35" dirty="0" smtClean="0">
                <a:latin typeface="Carlito"/>
                <a:cs typeface="Carlito"/>
              </a:rPr>
              <a:t>λ</a:t>
            </a:r>
            <a:r>
              <a:rPr lang="el-GR" sz="2000" b="1" spc="15" dirty="0" smtClean="0">
                <a:latin typeface="Carlito"/>
                <a:cs typeface="Carlito"/>
              </a:rPr>
              <a:t>ο</a:t>
            </a:r>
            <a:r>
              <a:rPr lang="el-GR" sz="2000" b="1" spc="-10" dirty="0" smtClean="0">
                <a:latin typeface="Carlito"/>
                <a:cs typeface="Carlito"/>
              </a:rPr>
              <a:t>γί</a:t>
            </a:r>
            <a:r>
              <a:rPr lang="el-GR" sz="2000" b="1" spc="-20" dirty="0" smtClean="0">
                <a:latin typeface="Carlito"/>
                <a:cs typeface="Carlito"/>
              </a:rPr>
              <a:t>ζ</a:t>
            </a:r>
            <a:r>
              <a:rPr lang="el-GR" sz="2000" b="1" spc="-5" dirty="0" smtClean="0">
                <a:latin typeface="Carlito"/>
                <a:cs typeface="Carlito"/>
              </a:rPr>
              <a:t>ει </a:t>
            </a:r>
            <a:r>
              <a:rPr lang="el-GR" sz="2000" spc="-5" dirty="0" smtClean="0">
                <a:latin typeface="Carlito"/>
                <a:cs typeface="Carlito"/>
              </a:rPr>
              <a:t>και</a:t>
            </a:r>
            <a:r>
              <a:rPr lang="el-GR" sz="2000" b="1" spc="-5" dirty="0" smtClean="0">
                <a:latin typeface="Carlito"/>
                <a:cs typeface="Carlito"/>
              </a:rPr>
              <a:t> </a:t>
            </a:r>
            <a:r>
              <a:rPr lang="el-GR" sz="2000" b="1" dirty="0" smtClean="0">
                <a:latin typeface="Carlito"/>
                <a:cs typeface="Carlito"/>
              </a:rPr>
              <a:t>ε</a:t>
            </a:r>
            <a:r>
              <a:rPr lang="el-GR" sz="2000" b="1" spc="-15" dirty="0" smtClean="0">
                <a:latin typeface="Carlito"/>
                <a:cs typeface="Carlito"/>
              </a:rPr>
              <a:t>μφ</a:t>
            </a:r>
            <a:r>
              <a:rPr lang="el-GR" sz="2000" b="1" spc="5" dirty="0" smtClean="0">
                <a:latin typeface="Carlito"/>
                <a:cs typeface="Carlito"/>
              </a:rPr>
              <a:t>α</a:t>
            </a:r>
            <a:r>
              <a:rPr lang="el-GR" sz="2000" b="1" spc="-20" dirty="0" smtClean="0">
                <a:latin typeface="Carlito"/>
                <a:cs typeface="Carlito"/>
              </a:rPr>
              <a:t>ν</a:t>
            </a:r>
            <a:r>
              <a:rPr lang="el-GR" sz="2000" b="1" dirty="0" smtClean="0">
                <a:latin typeface="Carlito"/>
                <a:cs typeface="Carlito"/>
              </a:rPr>
              <a:t>ί</a:t>
            </a:r>
            <a:r>
              <a:rPr lang="el-GR" sz="2000" b="1" spc="-20" dirty="0" smtClean="0">
                <a:latin typeface="Carlito"/>
                <a:cs typeface="Carlito"/>
              </a:rPr>
              <a:t>ζ</a:t>
            </a:r>
            <a:r>
              <a:rPr lang="el-GR" sz="2000" b="1" spc="-5" dirty="0" smtClean="0">
                <a:latin typeface="Carlito"/>
                <a:cs typeface="Carlito"/>
              </a:rPr>
              <a:t>ει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lang="el-GR" sz="2000" spc="-25" dirty="0" smtClean="0">
                <a:latin typeface="Carlito"/>
                <a:cs typeface="Carlito"/>
              </a:rPr>
              <a:t>τ</a:t>
            </a:r>
            <a:r>
              <a:rPr lang="el-GR" sz="2000" spc="-5" dirty="0" smtClean="0">
                <a:latin typeface="Carlito"/>
                <a:cs typeface="Carlito"/>
              </a:rPr>
              <a:t>ο </a:t>
            </a:r>
            <a:r>
              <a:rPr lang="el-GR" sz="2000" u="sng" spc="5" dirty="0" smtClean="0">
                <a:latin typeface="Carlito"/>
                <a:cs typeface="Carlito"/>
              </a:rPr>
              <a:t>σ</a:t>
            </a:r>
            <a:r>
              <a:rPr lang="el-GR" sz="2000" u="sng" dirty="0" smtClean="0">
                <a:latin typeface="Carlito"/>
                <a:cs typeface="Carlito"/>
              </a:rPr>
              <a:t>υ</a:t>
            </a:r>
            <a:r>
              <a:rPr lang="el-GR" sz="2000" u="sng" spc="-20" dirty="0" smtClean="0">
                <a:latin typeface="Carlito"/>
                <a:cs typeface="Carlito"/>
              </a:rPr>
              <a:t>ν</a:t>
            </a:r>
            <a:r>
              <a:rPr lang="el-GR" sz="2000" u="sng" spc="-30" dirty="0" smtClean="0">
                <a:latin typeface="Carlito"/>
                <a:cs typeface="Carlito"/>
              </a:rPr>
              <a:t>ο</a:t>
            </a:r>
            <a:r>
              <a:rPr lang="el-GR" sz="2000" u="sng" spc="-35" dirty="0" smtClean="0">
                <a:latin typeface="Carlito"/>
                <a:cs typeface="Carlito"/>
              </a:rPr>
              <a:t>λ</a:t>
            </a:r>
            <a:r>
              <a:rPr lang="el-GR" sz="2000" u="sng" spc="25" dirty="0" smtClean="0">
                <a:latin typeface="Carlito"/>
                <a:cs typeface="Carlito"/>
              </a:rPr>
              <a:t>ι</a:t>
            </a:r>
            <a:r>
              <a:rPr lang="el-GR" sz="2000" u="sng" spc="-80" dirty="0" smtClean="0">
                <a:latin typeface="Carlito"/>
                <a:cs typeface="Carlito"/>
              </a:rPr>
              <a:t>κ</a:t>
            </a:r>
            <a:r>
              <a:rPr lang="el-GR" sz="2000" u="sng" spc="-5" dirty="0" smtClean="0">
                <a:latin typeface="Carlito"/>
                <a:cs typeface="Carlito"/>
              </a:rPr>
              <a:t>ό </a:t>
            </a:r>
            <a:r>
              <a:rPr lang="el-GR" sz="2000" u="sng" spc="-80" dirty="0" smtClean="0">
                <a:latin typeface="Carlito"/>
                <a:cs typeface="Carlito"/>
              </a:rPr>
              <a:t>κ</a:t>
            </a:r>
            <a:r>
              <a:rPr lang="el-GR" sz="2000" u="sng" spc="-10" dirty="0" smtClean="0">
                <a:latin typeface="Carlito"/>
                <a:cs typeface="Carlito"/>
              </a:rPr>
              <a:t>ό</a:t>
            </a:r>
            <a:r>
              <a:rPr lang="el-GR" sz="2000" u="sng" spc="25" dirty="0" smtClean="0">
                <a:latin typeface="Carlito"/>
                <a:cs typeface="Carlito"/>
              </a:rPr>
              <a:t>σ</a:t>
            </a:r>
            <a:r>
              <a:rPr lang="el-GR" sz="2000" u="sng" spc="-30" dirty="0" smtClean="0">
                <a:latin typeface="Carlito"/>
                <a:cs typeface="Carlito"/>
              </a:rPr>
              <a:t>τ</a:t>
            </a:r>
            <a:r>
              <a:rPr lang="el-GR" sz="2000" u="sng" spc="-10" dirty="0" smtClean="0">
                <a:latin typeface="Carlito"/>
                <a:cs typeface="Carlito"/>
              </a:rPr>
              <a:t>ο</a:t>
            </a:r>
            <a:r>
              <a:rPr lang="el-GR" sz="2000" u="sng" spc="-5" dirty="0" smtClean="0">
                <a:latin typeface="Carlito"/>
                <a:cs typeface="Carlito"/>
              </a:rPr>
              <a:t>ς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lang="el-GR" sz="2000" spc="-10" dirty="0" smtClean="0">
                <a:latin typeface="Carlito"/>
                <a:cs typeface="Carlito"/>
              </a:rPr>
              <a:t>της </a:t>
            </a:r>
            <a:r>
              <a:rPr lang="el-GR" sz="2000" spc="-30" dirty="0" smtClean="0">
                <a:latin typeface="Carlito"/>
                <a:cs typeface="Carlito"/>
              </a:rPr>
              <a:t>κατανάλωσης </a:t>
            </a:r>
            <a:r>
              <a:rPr lang="el-GR" sz="2000" spc="-20" dirty="0" smtClean="0">
                <a:latin typeface="Carlito"/>
                <a:cs typeface="Carlito"/>
              </a:rPr>
              <a:t>ρεύματος </a:t>
            </a:r>
            <a:r>
              <a:rPr lang="el-GR" sz="2000" spc="-10" dirty="0" smtClean="0">
                <a:latin typeface="Carlito"/>
                <a:cs typeface="Carlito"/>
              </a:rPr>
              <a:t>της</a:t>
            </a:r>
            <a:r>
              <a:rPr lang="el-GR" sz="2000" spc="280" dirty="0" smtClean="0">
                <a:latin typeface="Carlito"/>
                <a:cs typeface="Carlito"/>
              </a:rPr>
              <a:t> </a:t>
            </a:r>
            <a:r>
              <a:rPr lang="el-GR" sz="2000" spc="-20" dirty="0" smtClean="0">
                <a:latin typeface="Carlito"/>
                <a:cs typeface="Carlito"/>
              </a:rPr>
              <a:t>οικογένειας.</a:t>
            </a:r>
          </a:p>
          <a:p>
            <a:pPr marL="527050" indent="-514350">
              <a:spcBef>
                <a:spcPts val="1210"/>
              </a:spcBef>
              <a:buFont typeface="+mj-lt"/>
              <a:buAutoNum type="romanLcPeriod"/>
            </a:pPr>
            <a:r>
              <a:rPr lang="el-GR" sz="2000" b="1" spc="-10" dirty="0" smtClean="0">
                <a:latin typeface="Carlito"/>
                <a:cs typeface="Carlito"/>
              </a:rPr>
              <a:t>εμφανίζει</a:t>
            </a:r>
            <a:r>
              <a:rPr lang="el-GR" sz="2000" spc="-10" dirty="0" smtClean="0">
                <a:latin typeface="Carlito"/>
                <a:cs typeface="Carlito"/>
              </a:rPr>
              <a:t> </a:t>
            </a:r>
            <a:r>
              <a:rPr lang="el-GR" sz="2000" spc="-15" dirty="0" smtClean="0">
                <a:latin typeface="Carlito"/>
                <a:cs typeface="Carlito"/>
              </a:rPr>
              <a:t>το μήνυμα </a:t>
            </a:r>
            <a:r>
              <a:rPr lang="el-GR" sz="2000" spc="-10" dirty="0" smtClean="0">
                <a:latin typeface="Carlito"/>
                <a:cs typeface="Carlito"/>
              </a:rPr>
              <a:t>«ΥΠΕΡΒΟΛΙΚΗ </a:t>
            </a:r>
            <a:r>
              <a:rPr lang="el-GR" sz="2000" spc="-40" dirty="0" smtClean="0">
                <a:latin typeface="Carlito"/>
                <a:cs typeface="Carlito"/>
              </a:rPr>
              <a:t>ΚΑΤΑΝΑΛΩΣΗ», </a:t>
            </a:r>
            <a:r>
              <a:rPr lang="el-GR" sz="2000" b="1" dirty="0" smtClean="0">
                <a:solidFill>
                  <a:srgbClr val="C00000"/>
                </a:solidFill>
                <a:latin typeface="Carlito"/>
                <a:cs typeface="Carlito"/>
              </a:rPr>
              <a:t>αν</a:t>
            </a:r>
            <a:r>
              <a:rPr lang="el-GR" sz="2000" dirty="0" smtClean="0">
                <a:latin typeface="Carlito"/>
                <a:cs typeface="Carlito"/>
              </a:rPr>
              <a:t> </a:t>
            </a:r>
            <a:r>
              <a:rPr lang="el-GR" sz="2000" spc="-25" dirty="0" smtClean="0">
                <a:latin typeface="Carlito"/>
                <a:cs typeface="Carlito"/>
              </a:rPr>
              <a:t>το </a:t>
            </a:r>
            <a:r>
              <a:rPr lang="el-GR" sz="2000" spc="-30" dirty="0" smtClean="0">
                <a:latin typeface="Carlito"/>
                <a:cs typeface="Carlito"/>
              </a:rPr>
              <a:t>συνολικό κόστος </a:t>
            </a:r>
            <a:r>
              <a:rPr lang="el-GR" sz="2000" b="1" u="sng" spc="-20" dirty="0" smtClean="0">
                <a:solidFill>
                  <a:srgbClr val="C00000"/>
                </a:solidFill>
                <a:latin typeface="Carlito"/>
                <a:cs typeface="Carlito"/>
              </a:rPr>
              <a:t>είναι </a:t>
            </a:r>
            <a:r>
              <a:rPr lang="el-GR" sz="2000" b="1" u="sng" spc="-15" dirty="0" smtClean="0">
                <a:solidFill>
                  <a:srgbClr val="C00000"/>
                </a:solidFill>
                <a:latin typeface="Carlito"/>
                <a:cs typeface="Carlito"/>
              </a:rPr>
              <a:t>μεγαλύτερο </a:t>
            </a:r>
            <a:r>
              <a:rPr lang="el-GR" sz="2000" b="1" u="sng" spc="-10" dirty="0" smtClean="0">
                <a:solidFill>
                  <a:srgbClr val="C00000"/>
                </a:solidFill>
                <a:latin typeface="Carlito"/>
                <a:cs typeface="Carlito"/>
              </a:rPr>
              <a:t>από </a:t>
            </a:r>
            <a:r>
              <a:rPr lang="el-GR" sz="2000" b="1" u="sng" dirty="0" smtClean="0">
                <a:solidFill>
                  <a:srgbClr val="C00000"/>
                </a:solidFill>
                <a:latin typeface="Carlito"/>
                <a:cs typeface="Carlito"/>
              </a:rPr>
              <a:t>300</a:t>
            </a:r>
            <a:r>
              <a:rPr lang="el-GR" sz="2000" b="1" u="sng" spc="360" dirty="0" smtClean="0">
                <a:solidFill>
                  <a:srgbClr val="C00000"/>
                </a:solidFill>
                <a:latin typeface="Carlito"/>
                <a:cs typeface="Carlito"/>
              </a:rPr>
              <a:t>€.</a:t>
            </a:r>
            <a:endParaRPr lang="el-GR" sz="2000" dirty="0" smtClean="0">
              <a:latin typeface="Carlito"/>
              <a:cs typeface="Carlito"/>
            </a:endParaRPr>
          </a:p>
          <a:p>
            <a:pPr marL="527050" indent="-514350">
              <a:spcBef>
                <a:spcPts val="1210"/>
              </a:spcBef>
              <a:buFont typeface="+mj-lt"/>
              <a:buAutoNum type="romanLcPeriod"/>
            </a:pPr>
            <a:endParaRPr lang="el-GR" sz="2000" dirty="0" smtClean="0">
              <a:latin typeface="Carlito"/>
              <a:cs typeface="Carlito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6 – </a:t>
            </a:r>
            <a:r>
              <a:rPr lang="en-US" sz="2400" b="1" spc="-5" dirty="0" smtClean="0">
                <a:solidFill>
                  <a:srgbClr val="7030A0"/>
                </a:solidFill>
              </a:rPr>
              <a:t>Home Work</a:t>
            </a:r>
            <a:r>
              <a:rPr lang="el-GR" sz="2400" b="1" spc="-5" dirty="0" smtClean="0">
                <a:solidFill>
                  <a:srgbClr val="7030A0"/>
                </a:solidFill>
              </a:rPr>
              <a:t> 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19200" y="1219200"/>
            <a:ext cx="6772556" cy="404213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lang="el-GR" sz="2400" b="1" spc="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Α</a:t>
            </a: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λ</a:t>
            </a:r>
            <a:r>
              <a:rPr lang="el-GR" sz="2400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γ</a:t>
            </a: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ό</a:t>
            </a:r>
            <a:r>
              <a:rPr lang="el-GR" sz="2400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ρ</a:t>
            </a: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ι</a:t>
            </a:r>
            <a:r>
              <a:rPr lang="el-GR" sz="2400" b="1" spc="-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θ</a:t>
            </a:r>
            <a:r>
              <a:rPr lang="el-GR" sz="2400" b="1" spc="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μ</a:t>
            </a: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ος </a:t>
            </a:r>
            <a:r>
              <a:rPr lang="el-GR" sz="2400" dirty="0" smtClean="0">
                <a:latin typeface="DejaVu Sans Mono"/>
                <a:cs typeface="DejaVu Sans Mono"/>
              </a:rPr>
              <a:t>Ρ</a:t>
            </a:r>
            <a:r>
              <a:rPr lang="el-GR" sz="2400" spc="-15" dirty="0" smtClean="0">
                <a:latin typeface="DejaVu Sans Mono"/>
                <a:cs typeface="DejaVu Sans Mono"/>
              </a:rPr>
              <a:t>ε</a:t>
            </a:r>
            <a:r>
              <a:rPr lang="el-GR" sz="2400" dirty="0" smtClean="0">
                <a:latin typeface="DejaVu Sans Mono"/>
                <a:cs typeface="DejaVu Sans Mono"/>
              </a:rPr>
              <a:t>ύ</a:t>
            </a:r>
            <a:r>
              <a:rPr lang="el-GR" sz="2400" spc="10" dirty="0" smtClean="0">
                <a:latin typeface="DejaVu Sans Mono"/>
                <a:cs typeface="DejaVu Sans Mono"/>
              </a:rPr>
              <a:t>μ</a:t>
            </a:r>
            <a:r>
              <a:rPr lang="el-GR" sz="2400" dirty="0" smtClean="0">
                <a:latin typeface="DejaVu Sans Mono"/>
                <a:cs typeface="DejaVu Sans Mono"/>
              </a:rPr>
              <a:t>α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Διάβασε</a:t>
            </a:r>
            <a:r>
              <a:rPr sz="24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X</a:t>
            </a:r>
            <a:r>
              <a:rPr sz="2400" b="1" dirty="0">
                <a:solidFill>
                  <a:srgbClr val="FF0000"/>
                </a:solidFill>
                <a:latin typeface="DejaVu Sans Mono"/>
                <a:cs typeface="DejaVu Sans Mono"/>
              </a:rPr>
              <a:t>,</a:t>
            </a:r>
            <a:r>
              <a:rPr sz="2400" dirty="0">
                <a:latin typeface="DejaVu Sans Mono"/>
                <a:cs typeface="DejaVu Sans Mono"/>
              </a:rPr>
              <a:t>Y</a:t>
            </a:r>
          </a:p>
          <a:p>
            <a:pPr marL="12700">
              <a:spcBef>
                <a:spcPts val="605"/>
              </a:spcBef>
            </a:pPr>
            <a:r>
              <a:rPr sz="2400" dirty="0">
                <a:latin typeface="DejaVu Sans Mono"/>
                <a:cs typeface="DejaVu Sans Mono"/>
              </a:rPr>
              <a:t>Κόστος </a:t>
            </a:r>
            <a:r>
              <a:rPr sz="2400" b="1" dirty="0">
                <a:solidFill>
                  <a:srgbClr val="FF0000"/>
                </a:solidFill>
                <a:latin typeface="DejaVu Sans Mono"/>
                <a:cs typeface="DejaVu Sans Mono"/>
              </a:rPr>
              <a:t>← </a:t>
            </a:r>
            <a:r>
              <a:rPr sz="2400" b="1" dirty="0">
                <a:latin typeface="DejaVu Sans Mono"/>
                <a:cs typeface="DejaVu Sans Mono"/>
              </a:rPr>
              <a:t>Χ </a:t>
            </a:r>
            <a:r>
              <a:rPr sz="2400" b="1" dirty="0">
                <a:solidFill>
                  <a:srgbClr val="FF0000"/>
                </a:solidFill>
                <a:latin typeface="DejaVu Sans Mono"/>
                <a:cs typeface="DejaVu Sans Mono"/>
              </a:rPr>
              <a:t>* </a:t>
            </a:r>
            <a:r>
              <a:rPr sz="2400" dirty="0">
                <a:solidFill>
                  <a:srgbClr val="92D050"/>
                </a:solidFill>
                <a:latin typeface="DejaVu Sans Mono"/>
                <a:cs typeface="DejaVu Sans Mono"/>
              </a:rPr>
              <a:t>0.08 </a:t>
            </a:r>
            <a:r>
              <a:rPr sz="2400" b="1" dirty="0">
                <a:solidFill>
                  <a:srgbClr val="FF0000"/>
                </a:solidFill>
                <a:latin typeface="DejaVu Sans Mono"/>
                <a:cs typeface="DejaVu Sans Mono"/>
              </a:rPr>
              <a:t>+</a:t>
            </a:r>
            <a:r>
              <a:rPr sz="2400" b="1" spc="-2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400" dirty="0" smtClean="0">
                <a:latin typeface="DejaVu Sans Mono"/>
                <a:cs typeface="DejaVu Sans Mono"/>
              </a:rPr>
              <a:t>Υ</a:t>
            </a:r>
            <a:r>
              <a:rPr lang="el-GR" sz="2400" dirty="0" smtClean="0">
                <a:latin typeface="DejaVu Sans Mono"/>
                <a:cs typeface="DejaVu Sans Mono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* </a:t>
            </a:r>
            <a:r>
              <a:rPr lang="el-GR" sz="2400" dirty="0" smtClean="0">
                <a:solidFill>
                  <a:srgbClr val="92D050"/>
                </a:solidFill>
                <a:latin typeface="DejaVu Sans Mono"/>
                <a:cs typeface="DejaVu Sans Mono"/>
              </a:rPr>
              <a:t>0.05</a:t>
            </a:r>
          </a:p>
          <a:p>
            <a:pPr marL="12700">
              <a:spcBef>
                <a:spcPts val="605"/>
              </a:spcBef>
            </a:pPr>
            <a:r>
              <a:rPr lang="el-GR" sz="2400" b="1" spc="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Εμφάνισε </a:t>
            </a:r>
            <a:r>
              <a:rPr lang="el-GR" sz="2400" spc="-5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"Το </a:t>
            </a:r>
            <a:r>
              <a:rPr lang="el-GR" sz="2400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συνολικό κόστος</a:t>
            </a:r>
            <a:r>
              <a:rPr lang="el-GR" sz="2400" spc="30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 </a:t>
            </a:r>
            <a:r>
              <a:rPr lang="el-GR" sz="2400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είναι:"</a:t>
            </a:r>
            <a:r>
              <a:rPr lang="el-GR" sz="2400" b="1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,</a:t>
            </a:r>
            <a:r>
              <a:rPr lang="el-GR" sz="2400" dirty="0" smtClean="0">
                <a:latin typeface="DejaVu Sans Mono"/>
                <a:cs typeface="DejaVu Sans Mono"/>
              </a:rPr>
              <a:t>Κόστος</a:t>
            </a:r>
          </a:p>
          <a:p>
            <a:pPr marL="12700">
              <a:spcBef>
                <a:spcPts val="600"/>
              </a:spcBef>
            </a:pPr>
            <a:endParaRPr lang="el-GR" sz="2400" b="1" spc="5" dirty="0" smtClean="0">
              <a:solidFill>
                <a:srgbClr val="0000FF"/>
              </a:solidFill>
              <a:latin typeface="DejaVu Sans Mono"/>
              <a:cs typeface="DejaVu Sans Mono"/>
            </a:endParaRPr>
          </a:p>
          <a:p>
            <a:pPr marL="12700">
              <a:spcBef>
                <a:spcPts val="600"/>
              </a:spcBef>
            </a:pPr>
            <a:endParaRPr lang="el-GR" sz="2400" b="1" spc="5" dirty="0">
              <a:solidFill>
                <a:srgbClr val="0000FF"/>
              </a:solidFill>
              <a:latin typeface="DejaVu Sans Mono"/>
              <a:cs typeface="DejaVu Sans Mono"/>
            </a:endParaRPr>
          </a:p>
          <a:p>
            <a:pPr marL="12700">
              <a:spcBef>
                <a:spcPts val="600"/>
              </a:spcBef>
            </a:pPr>
            <a:endParaRPr lang="el-GR" sz="2400" b="1" spc="5" dirty="0" smtClean="0">
              <a:solidFill>
                <a:srgbClr val="0000FF"/>
              </a:solidFill>
              <a:latin typeface="DejaVu Sans Mono"/>
              <a:cs typeface="DejaVu Sans Mono"/>
            </a:endParaRPr>
          </a:p>
          <a:p>
            <a:pPr marL="12700">
              <a:spcBef>
                <a:spcPts val="600"/>
              </a:spcBef>
            </a:pPr>
            <a:endParaRPr lang="el-GR" sz="2400" b="1" spc="5" dirty="0">
              <a:solidFill>
                <a:srgbClr val="0000FF"/>
              </a:solidFill>
              <a:latin typeface="DejaVu Sans Mono"/>
              <a:cs typeface="DejaVu Sans Mono"/>
            </a:endParaRPr>
          </a:p>
          <a:p>
            <a:pPr marL="12700">
              <a:spcBef>
                <a:spcPts val="600"/>
              </a:spcBef>
            </a:pPr>
            <a:r>
              <a:rPr lang="el-GR" sz="2400" b="1" spc="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Τέλος</a:t>
            </a:r>
            <a:r>
              <a:rPr lang="el-GR" sz="2400" b="1" spc="-6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l-GR" sz="2400" spc="-5" dirty="0" smtClean="0">
                <a:latin typeface="DejaVu Sans Mono"/>
                <a:cs typeface="DejaVu Sans Mono"/>
              </a:rPr>
              <a:t>Ρεύμα</a:t>
            </a:r>
            <a:endParaRPr lang="el-GR" sz="2400" dirty="0" smtClean="0">
              <a:latin typeface="DejaVu Sans Mono"/>
              <a:cs typeface="DejaVu Sans Mono"/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</a:t>
            </a:r>
            <a:r>
              <a:rPr lang="en-US" sz="2400" b="1" spc="-5" dirty="0" smtClean="0">
                <a:solidFill>
                  <a:srgbClr val="7030A0"/>
                </a:solidFill>
              </a:rPr>
              <a:t>6</a:t>
            </a:r>
            <a:r>
              <a:rPr lang="el-GR" sz="2400" b="1" spc="-5" dirty="0" smtClean="0">
                <a:solidFill>
                  <a:srgbClr val="7030A0"/>
                </a:solidFill>
              </a:rPr>
              <a:t> - </a:t>
            </a:r>
            <a:r>
              <a:rPr lang="el-GR" sz="2400" b="1" spc="-5" dirty="0" smtClean="0">
                <a:solidFill>
                  <a:srgbClr val="00B050"/>
                </a:solidFill>
              </a:rPr>
              <a:t>Απάντηση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230734"/>
            <a:ext cx="6382132" cy="14452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195580" marR="5080" lvl="0" indent="-183515">
              <a:lnSpc>
                <a:spcPct val="120900"/>
              </a:lnSpc>
              <a:spcBef>
                <a:spcPts val="100"/>
              </a:spcBef>
            </a:pPr>
            <a:r>
              <a:rPr lang="el-GR" sz="2400" b="1" spc="10" dirty="0">
                <a:solidFill>
                  <a:srgbClr val="0000FF"/>
                </a:solidFill>
                <a:latin typeface="DejaVu Sans Mono"/>
                <a:cs typeface="DejaVu Sans Mono"/>
              </a:rPr>
              <a:t>Αν</a:t>
            </a:r>
            <a:r>
              <a:rPr lang="el-GR" sz="2400" b="1" spc="-6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l-GR" sz="2400" spc="-5" dirty="0">
                <a:solidFill>
                  <a:prstClr val="black"/>
                </a:solidFill>
                <a:latin typeface="DejaVu Sans Mono"/>
                <a:cs typeface="DejaVu Sans Mono"/>
              </a:rPr>
              <a:t>Κόστος </a:t>
            </a:r>
            <a:r>
              <a:rPr lang="el-GR" sz="2400" dirty="0">
                <a:solidFill>
                  <a:srgbClr val="FF0000"/>
                </a:solidFill>
                <a:latin typeface="DejaVu Sans Mono"/>
                <a:cs typeface="DejaVu Sans Mono"/>
              </a:rPr>
              <a:t>&gt; </a:t>
            </a:r>
            <a:r>
              <a:rPr lang="el-GR" sz="2400" spc="5" dirty="0">
                <a:solidFill>
                  <a:prstClr val="black"/>
                </a:solidFill>
                <a:latin typeface="DejaVu Sans Mono"/>
                <a:cs typeface="DejaVu Sans Mono"/>
              </a:rPr>
              <a:t>300 </a:t>
            </a:r>
            <a:r>
              <a:rPr lang="el-GR"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τότε</a:t>
            </a:r>
            <a:endParaRPr lang="el-GR" sz="2400" dirty="0">
              <a:solidFill>
                <a:prstClr val="black"/>
              </a:solidFill>
              <a:latin typeface="DejaVu Sans Mono"/>
              <a:cs typeface="DejaVu Sans Mono"/>
            </a:endParaRPr>
          </a:p>
          <a:p>
            <a:pPr marL="195580" marR="5080" lvl="0" indent="-183515">
              <a:lnSpc>
                <a:spcPct val="120900"/>
              </a:lnSpc>
              <a:spcBef>
                <a:spcPts val="100"/>
              </a:spcBef>
            </a:pPr>
            <a:r>
              <a:rPr lang="el-GR" sz="2400" spc="-5" dirty="0">
                <a:solidFill>
                  <a:prstClr val="black"/>
                </a:solidFill>
                <a:latin typeface="DejaVu Sans Mono"/>
                <a:cs typeface="DejaVu Sans Mono"/>
              </a:rPr>
              <a:t> 	</a:t>
            </a:r>
            <a:r>
              <a:rPr lang="el-GR" sz="2400" b="1" spc="15" dirty="0">
                <a:solidFill>
                  <a:srgbClr val="0000FF"/>
                </a:solidFill>
                <a:latin typeface="DejaVu Sans Mono"/>
                <a:cs typeface="DejaVu Sans Mono"/>
              </a:rPr>
              <a:t>Εμ</a:t>
            </a:r>
            <a:r>
              <a:rPr lang="el-GR" sz="2400" b="1" dirty="0">
                <a:solidFill>
                  <a:srgbClr val="0000FF"/>
                </a:solidFill>
                <a:latin typeface="DejaVu Sans Mono"/>
                <a:cs typeface="DejaVu Sans Mono"/>
              </a:rPr>
              <a:t>φ</a:t>
            </a:r>
            <a:r>
              <a:rPr lang="el-GR"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ά</a:t>
            </a:r>
            <a:r>
              <a:rPr lang="el-GR" sz="2400" b="1" dirty="0">
                <a:solidFill>
                  <a:srgbClr val="0000FF"/>
                </a:solidFill>
                <a:latin typeface="DejaVu Sans Mono"/>
                <a:cs typeface="DejaVu Sans Mono"/>
              </a:rPr>
              <a:t>ν</a:t>
            </a:r>
            <a:r>
              <a:rPr lang="el-GR" sz="2400" b="1" spc="-15" dirty="0">
                <a:solidFill>
                  <a:srgbClr val="0000FF"/>
                </a:solidFill>
                <a:latin typeface="DejaVu Sans Mono"/>
                <a:cs typeface="DejaVu Sans Mono"/>
              </a:rPr>
              <a:t>ι</a:t>
            </a:r>
            <a:r>
              <a:rPr lang="el-GR" sz="2400" b="1" spc="15" dirty="0">
                <a:solidFill>
                  <a:srgbClr val="0000FF"/>
                </a:solidFill>
                <a:latin typeface="DejaVu Sans Mono"/>
                <a:cs typeface="DejaVu Sans Mono"/>
              </a:rPr>
              <a:t>σ</a:t>
            </a:r>
            <a:r>
              <a:rPr lang="el-GR" sz="2400" b="1" dirty="0">
                <a:solidFill>
                  <a:srgbClr val="0000FF"/>
                </a:solidFill>
                <a:latin typeface="DejaVu Sans Mono"/>
                <a:cs typeface="DejaVu Sans Mono"/>
              </a:rPr>
              <a:t>ε </a:t>
            </a:r>
            <a:r>
              <a:rPr lang="el-GR" sz="2400" dirty="0">
                <a:solidFill>
                  <a:srgbClr val="800080"/>
                </a:solidFill>
                <a:latin typeface="DejaVu Sans Mono"/>
                <a:cs typeface="DejaVu Sans Mono"/>
              </a:rPr>
              <a:t>" ΥΠΕΡΒΟΛΙΚΗ </a:t>
            </a:r>
            <a:r>
              <a:rPr lang="el-GR" sz="2400" spc="5" dirty="0">
                <a:solidFill>
                  <a:srgbClr val="800080"/>
                </a:solidFill>
                <a:latin typeface="DejaVu Sans Mono"/>
                <a:cs typeface="DejaVu Sans Mono"/>
              </a:rPr>
              <a:t>ΚΑΤΑΝΑΛΩΣΗ</a:t>
            </a:r>
            <a:r>
              <a:rPr lang="el-GR" sz="2400" spc="-95" dirty="0">
                <a:solidFill>
                  <a:srgbClr val="800080"/>
                </a:solidFill>
                <a:latin typeface="DejaVu Sans Mono"/>
                <a:cs typeface="DejaVu Sans Mono"/>
              </a:rPr>
              <a:t> </a:t>
            </a:r>
            <a:r>
              <a:rPr lang="el-GR" sz="2400" dirty="0">
                <a:solidFill>
                  <a:srgbClr val="800080"/>
                </a:solidFill>
                <a:latin typeface="DejaVu Sans Mono"/>
                <a:cs typeface="DejaVu Sans Mono"/>
              </a:rPr>
              <a:t>"</a:t>
            </a:r>
            <a:endParaRPr lang="el-GR" sz="2400" dirty="0">
              <a:solidFill>
                <a:prstClr val="black"/>
              </a:solidFill>
              <a:latin typeface="DejaVu Sans Mono"/>
              <a:cs typeface="DejaVu Sans Mono"/>
            </a:endParaRPr>
          </a:p>
          <a:p>
            <a:pPr marL="12700" lvl="0">
              <a:spcBef>
                <a:spcPts val="600"/>
              </a:spcBef>
            </a:pPr>
            <a:r>
              <a:rPr lang="el-GR" sz="2400" b="1" spc="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Δεξιό βέλος 4">
            <a:hlinkClick r:id="rId2" action="ppaction://hlinkfile"/>
          </p:cNvPr>
          <p:cNvSpPr/>
          <p:nvPr/>
        </p:nvSpPr>
        <p:spPr>
          <a:xfrm>
            <a:off x="7239000" y="3810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0" y="945474"/>
            <a:ext cx="3038755" cy="2407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755">
              <a:lnSpc>
                <a:spcPct val="119300"/>
              </a:lnSpc>
              <a:spcBef>
                <a:spcPts val="100"/>
              </a:spcBef>
            </a:pPr>
            <a:r>
              <a:rPr sz="2600" b="1" spc="-5" dirty="0" err="1">
                <a:solidFill>
                  <a:srgbClr val="0000FF"/>
                </a:solidFill>
                <a:latin typeface="DejaVu Sans Mono"/>
                <a:cs typeface="DejaVu Sans Mono"/>
              </a:rPr>
              <a:t>Αν</a:t>
            </a:r>
            <a:r>
              <a:rPr sz="2600" b="1" spc="-6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600" b="1" spc="-10" dirty="0" err="1" smtClean="0">
                <a:latin typeface="DejaVu Sans Mono"/>
                <a:cs typeface="DejaVu Sans Mono"/>
              </a:rPr>
              <a:t>Συνθήκη</a:t>
            </a:r>
            <a:r>
              <a:rPr lang="el-GR" sz="2600" b="1" spc="-10" dirty="0" smtClean="0">
                <a:latin typeface="DejaVu Sans Mono"/>
                <a:cs typeface="DejaVu Sans Mono"/>
              </a:rPr>
              <a:t> </a:t>
            </a:r>
            <a:r>
              <a:rPr lang="el-GR" sz="26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sz="2600" b="1" spc="-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ό</a:t>
            </a:r>
            <a:r>
              <a:rPr lang="el-GR" sz="2600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sz="26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ε</a:t>
            </a:r>
            <a:endParaRPr lang="el-GR" sz="2600" dirty="0" smtClean="0">
              <a:latin typeface="DejaVu Sans Mono"/>
              <a:cs typeface="DejaVu Sans Mono"/>
            </a:endParaRPr>
          </a:p>
          <a:p>
            <a:pPr marL="210820" marR="5080" indent="-198755">
              <a:lnSpc>
                <a:spcPct val="119300"/>
              </a:lnSpc>
              <a:spcBef>
                <a:spcPts val="100"/>
              </a:spcBef>
            </a:pPr>
            <a:r>
              <a:rPr sz="2600" spc="-10" dirty="0" smtClean="0">
                <a:latin typeface="DejaVu Sans Mono"/>
                <a:cs typeface="DejaVu Sans Mono"/>
              </a:rPr>
              <a:t>  </a:t>
            </a:r>
            <a:r>
              <a:rPr lang="el-GR" sz="2600" spc="-10" dirty="0" smtClean="0">
                <a:latin typeface="DejaVu Sans Mono"/>
                <a:cs typeface="DejaVu Sans Mono"/>
              </a:rPr>
              <a:t>	    </a:t>
            </a:r>
            <a:r>
              <a:rPr sz="2600" spc="-10" dirty="0" smtClean="0">
                <a:latin typeface="DejaVu Sans Mono"/>
                <a:cs typeface="DejaVu Sans Mono"/>
              </a:rPr>
              <a:t>Εντολές_</a:t>
            </a:r>
            <a:r>
              <a:rPr sz="2600" spc="-5" dirty="0" smtClean="0">
                <a:latin typeface="DejaVu Sans Mono"/>
                <a:cs typeface="DejaVu Sans Mono"/>
              </a:rPr>
              <a:t>1</a:t>
            </a:r>
            <a:endParaRPr sz="2600" dirty="0">
              <a:latin typeface="DejaVu Sans Mono"/>
              <a:cs typeface="DejaVu Sans Mono"/>
            </a:endParaRPr>
          </a:p>
          <a:p>
            <a:pPr marL="210820" marR="6985" indent="-198755">
              <a:lnSpc>
                <a:spcPct val="119300"/>
              </a:lnSpc>
            </a:pPr>
            <a:r>
              <a:rPr sz="26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α</a:t>
            </a:r>
            <a:r>
              <a:rPr sz="2600" b="1" spc="-5" dirty="0" err="1">
                <a:solidFill>
                  <a:srgbClr val="0000FF"/>
                </a:solidFill>
                <a:latin typeface="DejaVu Sans Mono"/>
                <a:cs typeface="DejaVu Sans Mono"/>
              </a:rPr>
              <a:t>λλιώς</a:t>
            </a:r>
            <a:r>
              <a:rPr sz="26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  </a:t>
            </a:r>
            <a:endParaRPr lang="el-GR" sz="2600" b="1" spc="-5" dirty="0" smtClean="0">
              <a:solidFill>
                <a:srgbClr val="0000FF"/>
              </a:solidFill>
              <a:latin typeface="DejaVu Sans Mono"/>
              <a:cs typeface="DejaVu Sans Mono"/>
            </a:endParaRPr>
          </a:p>
          <a:p>
            <a:pPr marL="210820" marR="6985" indent="-198755">
              <a:lnSpc>
                <a:spcPct val="119300"/>
              </a:lnSpc>
            </a:pPr>
            <a:r>
              <a:rPr lang="el-GR" sz="26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	</a:t>
            </a:r>
            <a:r>
              <a:rPr lang="el-GR" sz="26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   </a:t>
            </a:r>
            <a:r>
              <a:rPr sz="2600" spc="-10" dirty="0" smtClean="0">
                <a:latin typeface="DejaVu Sans Mono"/>
                <a:cs typeface="DejaVu Sans Mono"/>
              </a:rPr>
              <a:t>Εντολές</a:t>
            </a:r>
            <a:r>
              <a:rPr sz="2600" spc="-5" dirty="0" smtClean="0">
                <a:latin typeface="DejaVu Sans Mono"/>
                <a:cs typeface="DejaVu Sans Mono"/>
              </a:rPr>
              <a:t>_2</a:t>
            </a:r>
            <a:endParaRPr sz="2600" dirty="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  <a:endParaRPr sz="2600" dirty="0">
              <a:latin typeface="DejaVu Sans Mono"/>
              <a:cs typeface="DejaVu Sans Mo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769360"/>
            <a:ext cx="8409305" cy="1211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2110" marR="5080" indent="-36004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72745" algn="l"/>
              </a:tabLst>
            </a:pPr>
            <a:r>
              <a:rPr sz="2600" spc="-15" dirty="0">
                <a:latin typeface="Carlito"/>
                <a:cs typeface="Carlito"/>
              </a:rPr>
              <a:t>Αν </a:t>
            </a:r>
            <a:r>
              <a:rPr sz="2600" spc="-5" dirty="0">
                <a:latin typeface="Carlito"/>
                <a:cs typeface="Carlito"/>
              </a:rPr>
              <a:t>η </a:t>
            </a:r>
            <a:r>
              <a:rPr sz="2600" dirty="0">
                <a:latin typeface="Carlito"/>
                <a:cs typeface="Carlito"/>
              </a:rPr>
              <a:t>Συνθήκη </a:t>
            </a:r>
            <a:r>
              <a:rPr sz="2600" spc="-15" dirty="0">
                <a:latin typeface="Carlito"/>
                <a:cs typeface="Carlito"/>
              </a:rPr>
              <a:t>είναι </a:t>
            </a:r>
            <a:r>
              <a:rPr sz="2600" b="1" spc="-5" dirty="0">
                <a:solidFill>
                  <a:srgbClr val="92D050"/>
                </a:solidFill>
                <a:latin typeface="Carlito"/>
                <a:cs typeface="Carlito"/>
              </a:rPr>
              <a:t>αληθής</a:t>
            </a:r>
            <a:r>
              <a:rPr sz="2600" spc="-5" dirty="0">
                <a:latin typeface="Carlito"/>
                <a:cs typeface="Carlito"/>
              </a:rPr>
              <a:t>, τότε εκτελούνται οι </a:t>
            </a:r>
            <a:r>
              <a:rPr sz="2600" spc="-10" dirty="0">
                <a:latin typeface="Carlito"/>
                <a:cs typeface="Carlito"/>
              </a:rPr>
              <a:t>Εντολές_1  </a:t>
            </a:r>
            <a:r>
              <a:rPr sz="2600" spc="-40" dirty="0">
                <a:latin typeface="Carlito"/>
                <a:cs typeface="Carlito"/>
              </a:rPr>
              <a:t>και </a:t>
            </a:r>
            <a:r>
              <a:rPr sz="2600" spc="-5" dirty="0">
                <a:latin typeface="Carlito"/>
                <a:cs typeface="Carlito"/>
              </a:rPr>
              <a:t>συνεχίζει </a:t>
            </a:r>
            <a:r>
              <a:rPr sz="2600" spc="-10" dirty="0">
                <a:latin typeface="Carlito"/>
                <a:cs typeface="Carlito"/>
              </a:rPr>
              <a:t>με </a:t>
            </a:r>
            <a:r>
              <a:rPr sz="2600" spc="-25" dirty="0">
                <a:latin typeface="Carlito"/>
                <a:cs typeface="Carlito"/>
              </a:rPr>
              <a:t>την </a:t>
            </a:r>
            <a:r>
              <a:rPr sz="2600" spc="-5" dirty="0">
                <a:latin typeface="Carlito"/>
                <a:cs typeface="Carlito"/>
              </a:rPr>
              <a:t>εκτέλεση </a:t>
            </a:r>
            <a:r>
              <a:rPr sz="2600" spc="-10" dirty="0">
                <a:latin typeface="Carlito"/>
                <a:cs typeface="Carlito"/>
              </a:rPr>
              <a:t>της εντολής </a:t>
            </a:r>
            <a:r>
              <a:rPr sz="2600" spc="-5" dirty="0">
                <a:latin typeface="Carlito"/>
                <a:cs typeface="Carlito"/>
              </a:rPr>
              <a:t>που </a:t>
            </a:r>
            <a:r>
              <a:rPr sz="2600" spc="-10" dirty="0">
                <a:latin typeface="Carlito"/>
                <a:cs typeface="Carlito"/>
              </a:rPr>
              <a:t>βρίσκεται  </a:t>
            </a:r>
            <a:r>
              <a:rPr sz="2600" spc="-15" dirty="0">
                <a:latin typeface="Carlito"/>
                <a:cs typeface="Carlito"/>
              </a:rPr>
              <a:t>μετά το</a:t>
            </a:r>
            <a:r>
              <a:rPr sz="2600" spc="65" dirty="0">
                <a:latin typeface="Carlito"/>
                <a:cs typeface="Carlito"/>
              </a:rPr>
              <a:t> </a:t>
            </a:r>
            <a:r>
              <a:rPr sz="2600" b="1" spc="-10" dirty="0">
                <a:latin typeface="Carlito"/>
                <a:cs typeface="Carlito"/>
              </a:rPr>
              <a:t>Τέλος_αν</a:t>
            </a:r>
            <a:r>
              <a:rPr sz="2600" spc="-10" dirty="0" smtClean="0"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6200" y="5181600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5080" indent="-360045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72745" algn="l"/>
              </a:tabLst>
            </a:pPr>
            <a:r>
              <a:rPr lang="el-GR" sz="2600" spc="-15" dirty="0">
                <a:latin typeface="Carlito"/>
                <a:cs typeface="Carlito"/>
              </a:rPr>
              <a:t>Αν </a:t>
            </a:r>
            <a:r>
              <a:rPr lang="el-GR" sz="2600" spc="-5" dirty="0">
                <a:latin typeface="Carlito"/>
                <a:cs typeface="Carlito"/>
              </a:rPr>
              <a:t>η </a:t>
            </a:r>
            <a:r>
              <a:rPr lang="el-GR" sz="2600" dirty="0">
                <a:latin typeface="Carlito"/>
                <a:cs typeface="Carlito"/>
              </a:rPr>
              <a:t>Συνθήκη </a:t>
            </a:r>
            <a:r>
              <a:rPr lang="el-GR" sz="2600" spc="-15" dirty="0">
                <a:latin typeface="Carlito"/>
                <a:cs typeface="Carlito"/>
              </a:rPr>
              <a:t>είναι </a:t>
            </a:r>
            <a:r>
              <a:rPr lang="el-GR" sz="2600" b="1" spc="-5" dirty="0">
                <a:solidFill>
                  <a:srgbClr val="FF0000"/>
                </a:solidFill>
                <a:latin typeface="Carlito"/>
                <a:cs typeface="Carlito"/>
              </a:rPr>
              <a:t>ψευδής</a:t>
            </a:r>
            <a:r>
              <a:rPr lang="el-GR" sz="2600" spc="-5" dirty="0">
                <a:latin typeface="Carlito"/>
                <a:cs typeface="Carlito"/>
              </a:rPr>
              <a:t>, τότε εκτελούνται οι </a:t>
            </a:r>
            <a:r>
              <a:rPr lang="el-GR" sz="2600" spc="-10" dirty="0">
                <a:latin typeface="Carlito"/>
                <a:cs typeface="Carlito"/>
              </a:rPr>
              <a:t>Εντολές_2  </a:t>
            </a:r>
            <a:r>
              <a:rPr lang="el-GR" sz="2600" spc="-40" dirty="0">
                <a:latin typeface="Carlito"/>
                <a:cs typeface="Carlito"/>
              </a:rPr>
              <a:t>και </a:t>
            </a:r>
            <a:r>
              <a:rPr lang="el-GR" sz="2600" spc="-5" dirty="0">
                <a:latin typeface="Carlito"/>
                <a:cs typeface="Carlito"/>
              </a:rPr>
              <a:t>συνεχίζει </a:t>
            </a:r>
            <a:r>
              <a:rPr lang="el-GR" sz="2600" spc="-10" dirty="0">
                <a:latin typeface="Carlito"/>
                <a:cs typeface="Carlito"/>
              </a:rPr>
              <a:t>με </a:t>
            </a:r>
            <a:r>
              <a:rPr lang="el-GR" sz="2600" spc="-25" dirty="0">
                <a:latin typeface="Carlito"/>
                <a:cs typeface="Carlito"/>
              </a:rPr>
              <a:t>την </a:t>
            </a:r>
            <a:r>
              <a:rPr lang="el-GR" sz="2600" spc="-5" dirty="0">
                <a:latin typeface="Carlito"/>
                <a:cs typeface="Carlito"/>
              </a:rPr>
              <a:t>εκτέλεση </a:t>
            </a:r>
            <a:r>
              <a:rPr lang="el-GR" sz="2600" spc="-10" dirty="0">
                <a:latin typeface="Carlito"/>
                <a:cs typeface="Carlito"/>
              </a:rPr>
              <a:t>της εντολής </a:t>
            </a:r>
            <a:r>
              <a:rPr lang="el-GR" sz="2600" spc="-5" dirty="0">
                <a:latin typeface="Carlito"/>
                <a:cs typeface="Carlito"/>
              </a:rPr>
              <a:t>που </a:t>
            </a:r>
            <a:r>
              <a:rPr lang="el-GR" sz="2600" spc="-10" dirty="0">
                <a:latin typeface="Carlito"/>
                <a:cs typeface="Carlito"/>
              </a:rPr>
              <a:t>βρίσκεται  </a:t>
            </a:r>
            <a:r>
              <a:rPr lang="el-GR" sz="2600" spc="-15" dirty="0">
                <a:latin typeface="Carlito"/>
                <a:cs typeface="Carlito"/>
              </a:rPr>
              <a:t>μετά το</a:t>
            </a:r>
            <a:r>
              <a:rPr lang="el-GR" sz="2600" spc="65" dirty="0">
                <a:latin typeface="Carlito"/>
                <a:cs typeface="Carlito"/>
              </a:rPr>
              <a:t> </a:t>
            </a:r>
            <a:r>
              <a:rPr lang="el-GR" sz="2600" b="1" spc="-10" dirty="0" err="1">
                <a:latin typeface="Carlito"/>
                <a:cs typeface="Carlito"/>
              </a:rPr>
              <a:t>Τέλος_αν</a:t>
            </a:r>
            <a:r>
              <a:rPr lang="el-GR" sz="2600" spc="-10" dirty="0">
                <a:latin typeface="Carlito"/>
                <a:cs typeface="Carlito"/>
              </a:rPr>
              <a:t>.</a:t>
            </a:r>
            <a:endParaRPr lang="el-GR" sz="2600" dirty="0">
              <a:latin typeface="Carlito"/>
              <a:cs typeface="Carlit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45474"/>
            <a:ext cx="2398758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2297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u="sng" dirty="0" smtClean="0">
                <a:solidFill>
                  <a:schemeClr val="tx1"/>
                </a:solidFill>
              </a:rPr>
              <a:t>Δομή</a:t>
            </a:r>
            <a:r>
              <a:rPr lang="el-GR" sz="2400" b="1" u="sng" dirty="0" smtClean="0">
                <a:solidFill>
                  <a:srgbClr val="92D050"/>
                </a:solidFill>
              </a:rPr>
              <a:t> </a:t>
            </a:r>
            <a:r>
              <a:rPr lang="el-GR" sz="2400" b="1" u="sng" dirty="0" smtClean="0">
                <a:solidFill>
                  <a:srgbClr val="CC9B00"/>
                </a:solidFill>
              </a:rPr>
              <a:t>Σύνθετης</a:t>
            </a:r>
            <a:r>
              <a:rPr lang="el-GR" sz="2400" b="1" u="sng" dirty="0" smtClean="0">
                <a:solidFill>
                  <a:srgbClr val="92D050"/>
                </a:solidFill>
              </a:rPr>
              <a:t> </a:t>
            </a:r>
            <a:r>
              <a:rPr lang="el-GR" sz="2400" b="1" u="sng" dirty="0" smtClean="0">
                <a:solidFill>
                  <a:schemeClr val="tx1"/>
                </a:solidFill>
              </a:rPr>
              <a:t>Επιλογής</a:t>
            </a:r>
            <a:r>
              <a:rPr lang="el-GR" sz="2400" b="1" dirty="0" smtClean="0">
                <a:solidFill>
                  <a:schemeClr val="tx1"/>
                </a:solidFill>
              </a:rPr>
              <a:t>: </a:t>
            </a:r>
            <a:r>
              <a:rPr lang="el-GR" sz="2400" b="1" dirty="0" smtClean="0">
                <a:solidFill>
                  <a:srgbClr val="0070C0"/>
                </a:solidFill>
              </a:rPr>
              <a:t>Σύνταξη - </a:t>
            </a:r>
            <a:r>
              <a:rPr lang="el-GR" sz="2400" b="1" dirty="0" smtClean="0">
                <a:solidFill>
                  <a:srgbClr val="FF0000"/>
                </a:solidFill>
              </a:rPr>
              <a:t>ΔΡΔ</a:t>
            </a:r>
            <a:endParaRPr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1" y="1066800"/>
            <a:ext cx="8001000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rlito"/>
                <a:cs typeface="Carlito"/>
              </a:rPr>
              <a:t>Ένας </a:t>
            </a:r>
            <a:r>
              <a:rPr sz="2000" spc="-15" dirty="0">
                <a:latin typeface="Carlito"/>
                <a:cs typeface="Carlito"/>
              </a:rPr>
              <a:t>μαθητής </a:t>
            </a:r>
            <a:r>
              <a:rPr sz="2000" spc="-5" dirty="0">
                <a:latin typeface="Carlito"/>
                <a:cs typeface="Carlito"/>
              </a:rPr>
              <a:t>όταν </a:t>
            </a:r>
            <a:r>
              <a:rPr sz="2000" u="sng" spc="-10" dirty="0">
                <a:latin typeface="Carlito"/>
                <a:cs typeface="Carlito"/>
              </a:rPr>
              <a:t>ξεπεράσει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συνολικά </a:t>
            </a:r>
            <a:r>
              <a:rPr sz="2000" spc="-5" dirty="0">
                <a:latin typeface="Carlito"/>
                <a:cs typeface="Carlito"/>
              </a:rPr>
              <a:t>τον </a:t>
            </a:r>
            <a:r>
              <a:rPr sz="2000" spc="-15" dirty="0">
                <a:latin typeface="Carlito"/>
                <a:cs typeface="Carlito"/>
              </a:rPr>
              <a:t>αριθμό </a:t>
            </a:r>
            <a:r>
              <a:rPr sz="2000" dirty="0">
                <a:latin typeface="Carlito"/>
                <a:cs typeface="Carlito"/>
              </a:rPr>
              <a:t>των </a:t>
            </a:r>
            <a:r>
              <a:rPr sz="2000" u="sng" dirty="0">
                <a:latin typeface="Carlito"/>
                <a:cs typeface="Carlito"/>
              </a:rPr>
              <a:t>114</a:t>
            </a:r>
            <a:r>
              <a:rPr sz="2000" dirty="0">
                <a:latin typeface="Carlito"/>
                <a:cs typeface="Carlito"/>
              </a:rPr>
              <a:t>  </a:t>
            </a:r>
            <a:r>
              <a:rPr sz="2000" spc="-5" dirty="0">
                <a:latin typeface="Carlito"/>
                <a:cs typeface="Carlito"/>
              </a:rPr>
              <a:t>απουσιών στο </a:t>
            </a:r>
            <a:r>
              <a:rPr sz="2000" spc="-15" dirty="0">
                <a:latin typeface="Carlito"/>
                <a:cs typeface="Carlito"/>
              </a:rPr>
              <a:t>διδακτικό </a:t>
            </a:r>
            <a:r>
              <a:rPr sz="2000" spc="-10" dirty="0">
                <a:latin typeface="Carlito"/>
                <a:cs typeface="Carlito"/>
              </a:rPr>
              <a:t>έτος, </a:t>
            </a:r>
            <a:r>
              <a:rPr sz="2000" spc="-5" dirty="0">
                <a:latin typeface="Carlito"/>
                <a:cs typeface="Carlito"/>
              </a:rPr>
              <a:t>πρέπει </a:t>
            </a:r>
            <a:r>
              <a:rPr sz="2000" dirty="0">
                <a:latin typeface="Carlito"/>
                <a:cs typeface="Carlito"/>
              </a:rPr>
              <a:t>να </a:t>
            </a:r>
            <a:r>
              <a:rPr sz="2000" spc="-15" dirty="0">
                <a:latin typeface="Carlito"/>
                <a:cs typeface="Carlito"/>
              </a:rPr>
              <a:t>επαναλάβει την </a:t>
            </a:r>
            <a:r>
              <a:rPr sz="2000" dirty="0">
                <a:latin typeface="Carlito"/>
                <a:cs typeface="Carlito"/>
              </a:rPr>
              <a:t>τάξη  </a:t>
            </a:r>
            <a:r>
              <a:rPr sz="2000" spc="-15" dirty="0">
                <a:latin typeface="Carlito"/>
                <a:cs typeface="Carlito"/>
              </a:rPr>
              <a:t>χωρίς δικαίωμα </a:t>
            </a:r>
            <a:r>
              <a:rPr sz="2000" spc="5" dirty="0">
                <a:latin typeface="Carlito"/>
                <a:cs typeface="Carlito"/>
              </a:rPr>
              <a:t>στις </a:t>
            </a:r>
            <a:r>
              <a:rPr sz="2000" spc="-10" dirty="0">
                <a:latin typeface="Carlito"/>
                <a:cs typeface="Carlito"/>
              </a:rPr>
              <a:t>εξετάσεις, </a:t>
            </a:r>
            <a:r>
              <a:rPr sz="2000" spc="-5" dirty="0">
                <a:latin typeface="Carlito"/>
                <a:cs typeface="Carlito"/>
              </a:rPr>
              <a:t>ενώ </a:t>
            </a:r>
            <a:r>
              <a:rPr sz="2000" spc="-10" dirty="0">
                <a:latin typeface="Carlito"/>
                <a:cs typeface="Carlito"/>
              </a:rPr>
              <a:t>αν </a:t>
            </a:r>
            <a:r>
              <a:rPr sz="2000" dirty="0">
                <a:latin typeface="Carlito"/>
                <a:cs typeface="Carlito"/>
              </a:rPr>
              <a:t>δεν </a:t>
            </a:r>
            <a:r>
              <a:rPr sz="2000" spc="-5" dirty="0">
                <a:latin typeface="Carlito"/>
                <a:cs typeface="Carlito"/>
              </a:rPr>
              <a:t>ξεπεράσει </a:t>
            </a:r>
            <a:r>
              <a:rPr sz="2000" spc="-10" dirty="0">
                <a:latin typeface="Carlito"/>
                <a:cs typeface="Carlito"/>
              </a:rPr>
              <a:t>τον  </a:t>
            </a:r>
            <a:r>
              <a:rPr sz="2000" spc="-20" dirty="0">
                <a:latin typeface="Carlito"/>
                <a:cs typeface="Carlito"/>
              </a:rPr>
              <a:t>αριθμό </a:t>
            </a:r>
            <a:r>
              <a:rPr sz="2000" spc="-10" dirty="0">
                <a:latin typeface="Carlito"/>
                <a:cs typeface="Carlito"/>
              </a:rPr>
              <a:t>αυτών των απουσιών έχει </a:t>
            </a:r>
            <a:r>
              <a:rPr sz="2000" spc="-20" dirty="0">
                <a:latin typeface="Carlito"/>
                <a:cs typeface="Carlito"/>
              </a:rPr>
              <a:t>το </a:t>
            </a:r>
            <a:r>
              <a:rPr sz="2000" spc="-25" dirty="0">
                <a:latin typeface="Carlito"/>
                <a:cs typeface="Carlito"/>
              </a:rPr>
              <a:t>δικαίωμα </a:t>
            </a:r>
            <a:r>
              <a:rPr sz="2000" spc="-15" dirty="0">
                <a:latin typeface="Carlito"/>
                <a:cs typeface="Carlito"/>
              </a:rPr>
              <a:t>να</a:t>
            </a:r>
            <a:r>
              <a:rPr sz="2000" spc="36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εξεταστεί.</a:t>
            </a:r>
            <a:endParaRPr sz="20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latin typeface="Carlito"/>
                <a:cs typeface="Carlito"/>
              </a:rPr>
              <a:t>Να </a:t>
            </a:r>
            <a:r>
              <a:rPr sz="2000" spc="-15" dirty="0">
                <a:latin typeface="Carlito"/>
                <a:cs typeface="Carlito"/>
              </a:rPr>
              <a:t>αναπτύξετε </a:t>
            </a:r>
            <a:r>
              <a:rPr sz="2000" spc="-25" dirty="0">
                <a:latin typeface="Carlito"/>
                <a:cs typeface="Carlito"/>
              </a:rPr>
              <a:t>αλγόριθμο </a:t>
            </a:r>
            <a:r>
              <a:rPr sz="2000" spc="-15" dirty="0">
                <a:latin typeface="Carlito"/>
                <a:cs typeface="Carlito"/>
              </a:rPr>
              <a:t>σε </a:t>
            </a:r>
            <a:r>
              <a:rPr sz="2000" spc="-20" dirty="0">
                <a:latin typeface="Carlito"/>
                <a:cs typeface="Carlito"/>
              </a:rPr>
              <a:t>ψευδογλώσσα, </a:t>
            </a:r>
            <a:r>
              <a:rPr sz="2000" spc="-5" dirty="0">
                <a:latin typeface="Carlito"/>
                <a:cs typeface="Carlito"/>
              </a:rPr>
              <a:t>ο</a:t>
            </a:r>
            <a:r>
              <a:rPr sz="2000" spc="3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οποίος:</a:t>
            </a:r>
            <a:endParaRPr sz="2000" dirty="0">
              <a:latin typeface="Carlito"/>
              <a:cs typeface="Carlito"/>
            </a:endParaRPr>
          </a:p>
          <a:p>
            <a:pPr marL="552450" indent="-540385" algn="just">
              <a:lnSpc>
                <a:spcPct val="100000"/>
              </a:lnSpc>
              <a:spcBef>
                <a:spcPts val="1205"/>
              </a:spcBef>
              <a:buAutoNum type="romanLcPeriod"/>
              <a:tabLst>
                <a:tab pos="553085" algn="l"/>
              </a:tabLst>
            </a:pPr>
            <a:r>
              <a:rPr sz="2000" spc="-10" dirty="0">
                <a:latin typeface="Carlito"/>
                <a:cs typeface="Carlito"/>
              </a:rPr>
              <a:t>διαβάζει </a:t>
            </a:r>
            <a:r>
              <a:rPr sz="2000" spc="-15" dirty="0">
                <a:latin typeface="Carlito"/>
                <a:cs typeface="Carlito"/>
              </a:rPr>
              <a:t>το </a:t>
            </a:r>
            <a:r>
              <a:rPr sz="2000" u="sng" spc="-5" dirty="0">
                <a:latin typeface="Carlito"/>
                <a:cs typeface="Carlito"/>
              </a:rPr>
              <a:t>πλήθος </a:t>
            </a:r>
            <a:r>
              <a:rPr sz="2000" u="sng" spc="-10" dirty="0">
                <a:latin typeface="Carlito"/>
                <a:cs typeface="Carlito"/>
              </a:rPr>
              <a:t>των απουσιών </a:t>
            </a:r>
            <a:r>
              <a:rPr sz="2000" spc="-15" dirty="0">
                <a:latin typeface="Carlito"/>
                <a:cs typeface="Carlito"/>
              </a:rPr>
              <a:t>του</a:t>
            </a:r>
            <a:r>
              <a:rPr sz="2000" spc="16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μαθητή,</a:t>
            </a:r>
            <a:endParaRPr sz="2000" dirty="0">
              <a:latin typeface="Carlito"/>
              <a:cs typeface="Carlito"/>
            </a:endParaRPr>
          </a:p>
          <a:p>
            <a:pPr marL="552450" marR="5080" indent="-540385" algn="just">
              <a:lnSpc>
                <a:spcPct val="100000"/>
              </a:lnSpc>
              <a:spcBef>
                <a:spcPts val="1200"/>
              </a:spcBef>
              <a:buAutoNum type="romanLcPeriod"/>
              <a:tabLst>
                <a:tab pos="553085" algn="l"/>
              </a:tabLst>
            </a:pPr>
            <a:r>
              <a:rPr sz="2000" spc="-10" dirty="0">
                <a:latin typeface="Carlito"/>
                <a:cs typeface="Carlito"/>
              </a:rPr>
              <a:t>εμφανίζει </a:t>
            </a:r>
            <a:r>
              <a:rPr sz="2000" spc="-15" dirty="0">
                <a:latin typeface="Carlito"/>
                <a:cs typeface="Carlito"/>
              </a:rPr>
              <a:t>το </a:t>
            </a:r>
            <a:r>
              <a:rPr sz="2000" spc="-20" dirty="0">
                <a:latin typeface="Carlito"/>
                <a:cs typeface="Carlito"/>
              </a:rPr>
              <a:t>μήνυμα </a:t>
            </a:r>
            <a:r>
              <a:rPr sz="2000" spc="-10" dirty="0">
                <a:latin typeface="Carlito"/>
                <a:cs typeface="Carlito"/>
              </a:rPr>
              <a:t>"Επανάληψη τάξης" </a:t>
            </a:r>
            <a:r>
              <a:rPr sz="2000" dirty="0">
                <a:latin typeface="Carlito"/>
                <a:cs typeface="Carlito"/>
              </a:rPr>
              <a:t>αν </a:t>
            </a:r>
            <a:r>
              <a:rPr sz="2000" spc="-5" dirty="0">
                <a:latin typeface="Carlito"/>
                <a:cs typeface="Carlito"/>
              </a:rPr>
              <a:t>οι απουσίες  </a:t>
            </a:r>
            <a:r>
              <a:rPr sz="2000" spc="-15" dirty="0">
                <a:latin typeface="Carlito"/>
                <a:cs typeface="Carlito"/>
              </a:rPr>
              <a:t>του</a:t>
            </a:r>
            <a:r>
              <a:rPr sz="2000" spc="55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είναι  </a:t>
            </a:r>
            <a:r>
              <a:rPr sz="2000" u="sng" spc="-15" dirty="0">
                <a:latin typeface="Carlito"/>
                <a:cs typeface="Carlito"/>
              </a:rPr>
              <a:t>άνω  </a:t>
            </a:r>
            <a:r>
              <a:rPr sz="2000" u="sng" spc="-10" dirty="0">
                <a:latin typeface="Carlito"/>
                <a:cs typeface="Carlito"/>
              </a:rPr>
              <a:t>των </a:t>
            </a:r>
            <a:r>
              <a:rPr sz="2000" u="sng" dirty="0">
                <a:latin typeface="Carlito"/>
                <a:cs typeface="Carlito"/>
              </a:rPr>
              <a:t>114 </a:t>
            </a:r>
            <a:r>
              <a:rPr sz="2000" spc="-5" dirty="0">
                <a:latin typeface="Carlito"/>
                <a:cs typeface="Carlito"/>
              </a:rPr>
              <a:t>ή </a:t>
            </a:r>
            <a:r>
              <a:rPr sz="2000" spc="-15" dirty="0">
                <a:latin typeface="Carlito"/>
                <a:cs typeface="Carlito"/>
              </a:rPr>
              <a:t>το  </a:t>
            </a:r>
            <a:r>
              <a:rPr sz="2000" spc="-20" dirty="0">
                <a:latin typeface="Carlito"/>
                <a:cs typeface="Carlito"/>
              </a:rPr>
              <a:t>μήνυμα </a:t>
            </a:r>
            <a:r>
              <a:rPr sz="2000" spc="-5" dirty="0">
                <a:latin typeface="Carlito"/>
                <a:cs typeface="Carlito"/>
              </a:rPr>
              <a:t>"Μπορεί </a:t>
            </a:r>
            <a:r>
              <a:rPr sz="2000" spc="30" dirty="0">
                <a:latin typeface="Carlito"/>
                <a:cs typeface="Carlito"/>
              </a:rPr>
              <a:t>να  </a:t>
            </a:r>
            <a:r>
              <a:rPr sz="2000" spc="-15" dirty="0">
                <a:latin typeface="Carlito"/>
                <a:cs typeface="Carlito"/>
              </a:rPr>
              <a:t>εξεταστεί" </a:t>
            </a:r>
            <a:r>
              <a:rPr sz="2000" spc="-10" dirty="0">
                <a:latin typeface="Carlito"/>
                <a:cs typeface="Carlito"/>
              </a:rPr>
              <a:t>αν </a:t>
            </a:r>
            <a:r>
              <a:rPr sz="2000" spc="-5" dirty="0">
                <a:latin typeface="Carlito"/>
                <a:cs typeface="Carlito"/>
              </a:rPr>
              <a:t>οι </a:t>
            </a:r>
            <a:r>
              <a:rPr sz="2000" spc="-10" dirty="0">
                <a:latin typeface="Carlito"/>
                <a:cs typeface="Carlito"/>
              </a:rPr>
              <a:t>απουσίες </a:t>
            </a:r>
            <a:r>
              <a:rPr sz="2000" spc="-15" dirty="0">
                <a:latin typeface="Carlito"/>
                <a:cs typeface="Carlito"/>
              </a:rPr>
              <a:t>του </a:t>
            </a:r>
            <a:r>
              <a:rPr sz="2000" spc="-20" dirty="0">
                <a:latin typeface="Carlito"/>
                <a:cs typeface="Carlito"/>
              </a:rPr>
              <a:t>είναι </a:t>
            </a:r>
            <a:r>
              <a:rPr sz="2000" spc="-10" dirty="0">
                <a:latin typeface="Carlito"/>
                <a:cs typeface="Carlito"/>
              </a:rPr>
              <a:t>από </a:t>
            </a:r>
            <a:r>
              <a:rPr sz="2000" u="sng" spc="-5" dirty="0">
                <a:latin typeface="Carlito"/>
                <a:cs typeface="Carlito"/>
              </a:rPr>
              <a:t>114 </a:t>
            </a:r>
            <a:r>
              <a:rPr sz="2000" u="sng" spc="-40" dirty="0">
                <a:latin typeface="Carlito"/>
                <a:cs typeface="Carlito"/>
              </a:rPr>
              <a:t>και</a:t>
            </a:r>
            <a:r>
              <a:rPr sz="2000" u="sng" spc="355" dirty="0">
                <a:latin typeface="Carlito"/>
                <a:cs typeface="Carlito"/>
              </a:rPr>
              <a:t> </a:t>
            </a:r>
            <a:r>
              <a:rPr sz="2000" u="sng" spc="-30" dirty="0">
                <a:latin typeface="Carlito"/>
                <a:cs typeface="Carlito"/>
              </a:rPr>
              <a:t>κάτω</a:t>
            </a:r>
            <a:r>
              <a:rPr sz="2000" spc="-30" dirty="0"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7 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845" y="1097991"/>
            <a:ext cx="5477155" cy="453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b="1" spc="5" dirty="0" err="1">
                <a:solidFill>
                  <a:srgbClr val="0000FF"/>
                </a:solidFill>
                <a:latin typeface="DejaVu Sans Mono"/>
                <a:cs typeface="DejaVu Sans Mono"/>
              </a:rPr>
              <a:t>Αλγόριθμος</a:t>
            </a:r>
            <a:r>
              <a:rPr sz="2400" b="1" spc="-7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400" dirty="0" err="1" smtClean="0">
                <a:latin typeface="DejaVu Sans Mono"/>
                <a:cs typeface="DejaVu Sans Mono"/>
              </a:rPr>
              <a:t>Απουσίες</a:t>
            </a:r>
            <a:endParaRPr lang="el-GR" sz="2400" dirty="0" smtClean="0">
              <a:latin typeface="DejaVu Sans Mono"/>
              <a:cs typeface="DejaVu Sans Mono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l-GR" sz="2400" b="1" spc="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Διάβασε</a:t>
            </a:r>
            <a:r>
              <a:rPr lang="el-GR" sz="2400" b="1" spc="-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l-GR" sz="2400" spc="-10" dirty="0" smtClean="0">
                <a:latin typeface="DejaVu Sans Mono"/>
                <a:cs typeface="DejaVu Sans Mono"/>
              </a:rPr>
              <a:t>απ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l-GR" sz="2400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Αν </a:t>
            </a:r>
            <a:r>
              <a:rPr lang="el-GR" sz="2400" spc="-5" dirty="0" smtClean="0">
                <a:latin typeface="DejaVu Sans Mono"/>
                <a:cs typeface="DejaVu Sans Mono"/>
              </a:rPr>
              <a:t>απ</a:t>
            </a:r>
            <a:r>
              <a:rPr lang="el-GR" sz="2400" spc="-105" dirty="0" smtClean="0">
                <a:latin typeface="DejaVu Sans Mono"/>
                <a:cs typeface="DejaVu Sans Mono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&gt; </a:t>
            </a:r>
            <a:r>
              <a:rPr lang="el-GR" sz="2400" dirty="0" smtClean="0">
                <a:solidFill>
                  <a:srgbClr val="92D050"/>
                </a:solidFill>
                <a:latin typeface="DejaVu Sans Mono"/>
                <a:cs typeface="DejaVu Sans Mono"/>
              </a:rPr>
              <a:t>114</a:t>
            </a:r>
            <a:r>
              <a:rPr lang="el-GR" sz="2400" spc="-90" dirty="0" smtClean="0">
                <a:solidFill>
                  <a:srgbClr val="92D050"/>
                </a:solidFill>
                <a:latin typeface="DejaVu Sans Mono"/>
                <a:cs typeface="DejaVu Sans Mono"/>
              </a:rPr>
              <a:t> </a:t>
            </a:r>
            <a:r>
              <a:rPr lang="el-GR" sz="2400" b="1" spc="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τότε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	Εμφάνισε </a:t>
            </a:r>
            <a:r>
              <a:rPr lang="el-GR" sz="2400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"</a:t>
            </a:r>
            <a:r>
              <a:rPr lang="el-GR" sz="2400" dirty="0" smtClean="0">
                <a:latin typeface="DejaVu Sans Mono"/>
                <a:cs typeface="DejaVu Sans Mono"/>
              </a:rPr>
              <a:t>Επανάληψη</a:t>
            </a:r>
            <a:r>
              <a:rPr lang="el-GR" sz="2400" spc="-50" dirty="0" smtClean="0">
                <a:latin typeface="DejaVu Sans Mono"/>
                <a:cs typeface="DejaVu Sans Mono"/>
              </a:rPr>
              <a:t> </a:t>
            </a:r>
            <a:r>
              <a:rPr lang="el-GR" sz="2400" dirty="0" smtClean="0">
                <a:latin typeface="DejaVu Sans Mono"/>
                <a:cs typeface="DejaVu Sans Mono"/>
              </a:rPr>
              <a:t>τάξης</a:t>
            </a:r>
            <a:r>
              <a:rPr lang="el-GR" sz="2400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 "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l-GR"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α</a:t>
            </a:r>
            <a:r>
              <a:rPr lang="el-GR" sz="2400" b="1" spc="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λλιώς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l-GR" sz="2400" b="1" spc="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	Εμ</a:t>
            </a: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φ</a:t>
            </a:r>
            <a:r>
              <a:rPr lang="el-GR" sz="2400" b="1" spc="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ά</a:t>
            </a: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ν</a:t>
            </a:r>
            <a:r>
              <a:rPr lang="el-GR" sz="2400" b="1" spc="-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ι</a:t>
            </a:r>
            <a:r>
              <a:rPr lang="el-GR" sz="2400" b="1" spc="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σ</a:t>
            </a:r>
            <a:r>
              <a:rPr lang="el-GR" sz="24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ε </a:t>
            </a:r>
            <a:r>
              <a:rPr lang="el-GR" sz="2400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"</a:t>
            </a:r>
            <a:r>
              <a:rPr lang="el-GR" sz="2400" dirty="0" smtClean="0">
                <a:latin typeface="DejaVu Sans Mono"/>
                <a:cs typeface="DejaVu Sans Mono"/>
              </a:rPr>
              <a:t>Μπορεί</a:t>
            </a:r>
            <a:r>
              <a:rPr lang="el-GR" sz="2400" spc="-20" dirty="0" smtClean="0">
                <a:latin typeface="DejaVu Sans Mono"/>
                <a:cs typeface="DejaVu Sans Mono"/>
              </a:rPr>
              <a:t> </a:t>
            </a:r>
            <a:r>
              <a:rPr lang="el-GR" sz="2400" spc="5" dirty="0" smtClean="0">
                <a:latin typeface="DejaVu Sans Mono"/>
                <a:cs typeface="DejaVu Sans Mono"/>
              </a:rPr>
              <a:t>να </a:t>
            </a:r>
            <a:r>
              <a:rPr lang="el-GR" sz="2400" dirty="0" smtClean="0">
                <a:latin typeface="DejaVu Sans Mono"/>
                <a:cs typeface="DejaVu Sans Mono"/>
              </a:rPr>
              <a:t>ε</a:t>
            </a:r>
            <a:r>
              <a:rPr lang="el-GR" sz="2400" spc="-10" dirty="0" smtClean="0">
                <a:latin typeface="DejaVu Sans Mono"/>
                <a:cs typeface="DejaVu Sans Mono"/>
              </a:rPr>
              <a:t>ξ</a:t>
            </a:r>
            <a:r>
              <a:rPr lang="el-GR" sz="2400" spc="15" dirty="0" smtClean="0">
                <a:latin typeface="DejaVu Sans Mono"/>
                <a:cs typeface="DejaVu Sans Mono"/>
              </a:rPr>
              <a:t>ε</a:t>
            </a:r>
            <a:r>
              <a:rPr lang="el-GR" sz="2400" dirty="0" smtClean="0">
                <a:latin typeface="DejaVu Sans Mono"/>
                <a:cs typeface="DejaVu Sans Mono"/>
              </a:rPr>
              <a:t>τ</a:t>
            </a:r>
            <a:r>
              <a:rPr lang="el-GR" sz="2400" spc="10" dirty="0" smtClean="0">
                <a:latin typeface="DejaVu Sans Mono"/>
                <a:cs typeface="DejaVu Sans Mono"/>
              </a:rPr>
              <a:t>α</a:t>
            </a:r>
            <a:r>
              <a:rPr lang="el-GR" sz="2400" dirty="0" smtClean="0">
                <a:latin typeface="DejaVu Sans Mono"/>
                <a:cs typeface="DejaVu Sans Mono"/>
              </a:rPr>
              <a:t>σ</a:t>
            </a:r>
            <a:r>
              <a:rPr lang="el-GR" sz="2400" spc="-10" dirty="0" smtClean="0">
                <a:latin typeface="DejaVu Sans Mono"/>
                <a:cs typeface="DejaVu Sans Mono"/>
              </a:rPr>
              <a:t>τ</a:t>
            </a:r>
            <a:r>
              <a:rPr lang="el-GR" sz="2400" spc="15" dirty="0" smtClean="0">
                <a:latin typeface="DejaVu Sans Mono"/>
                <a:cs typeface="DejaVu Sans Mono"/>
              </a:rPr>
              <a:t>ε</a:t>
            </a:r>
            <a:r>
              <a:rPr lang="el-GR" sz="2400" spc="-30" dirty="0" smtClean="0">
                <a:latin typeface="DejaVu Sans Mono"/>
                <a:cs typeface="DejaVu Sans Mono"/>
              </a:rPr>
              <a:t>ί</a:t>
            </a:r>
            <a:r>
              <a:rPr lang="el-GR" sz="2400" dirty="0" smtClean="0">
                <a:solidFill>
                  <a:srgbClr val="800080"/>
                </a:solidFill>
                <a:latin typeface="DejaVu Sans Mono"/>
                <a:cs typeface="DejaVu Sans Mono"/>
              </a:rPr>
              <a:t> "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l-GR" sz="2400" b="1" spc="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l-GR" sz="2400" b="1" spc="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Τέλος</a:t>
            </a:r>
            <a:r>
              <a:rPr lang="el-GR" sz="2400" b="1" spc="-5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l-GR" sz="2400" spc="-5" dirty="0" smtClean="0">
                <a:latin typeface="DejaVu Sans Mono"/>
                <a:cs typeface="DejaVu Sans Mono"/>
              </a:rPr>
              <a:t>Απουσίες</a:t>
            </a:r>
            <a:endParaRPr sz="2400" dirty="0">
              <a:latin typeface="DejaVu Sans Mono"/>
              <a:cs typeface="DejaVu Sans Mono"/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7 – </a:t>
            </a:r>
            <a:r>
              <a:rPr lang="el-GR" sz="2400" b="1" spc="-5" dirty="0" smtClean="0">
                <a:solidFill>
                  <a:srgbClr val="00B050"/>
                </a:solidFill>
              </a:rPr>
              <a:t>Απάντηση</a:t>
            </a:r>
            <a:r>
              <a:rPr lang="el-GR" sz="2400" b="1" spc="-5" dirty="0" smtClean="0">
                <a:solidFill>
                  <a:srgbClr val="7030A0"/>
                </a:solidFill>
              </a:rPr>
              <a:t> 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066800"/>
            <a:ext cx="8414385" cy="29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3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rlito"/>
                <a:cs typeface="Carlito"/>
              </a:rPr>
              <a:t>Σε </a:t>
            </a:r>
            <a:r>
              <a:rPr sz="2000" spc="-5" dirty="0">
                <a:latin typeface="Carlito"/>
                <a:cs typeface="Carlito"/>
              </a:rPr>
              <a:t>έναν </a:t>
            </a:r>
            <a:r>
              <a:rPr sz="2000" spc="-10" dirty="0">
                <a:latin typeface="Carlito"/>
                <a:cs typeface="Carlito"/>
              </a:rPr>
              <a:t>αγώνα </a:t>
            </a:r>
            <a:r>
              <a:rPr sz="2000" spc="-5" dirty="0">
                <a:latin typeface="Carlito"/>
                <a:cs typeface="Carlito"/>
              </a:rPr>
              <a:t>στον </a:t>
            </a:r>
            <a:r>
              <a:rPr sz="2000" spc="-25" dirty="0">
                <a:latin typeface="Carlito"/>
                <a:cs typeface="Carlito"/>
              </a:rPr>
              <a:t>τελικό </a:t>
            </a:r>
            <a:r>
              <a:rPr sz="2000" spc="-5" dirty="0">
                <a:latin typeface="Carlito"/>
                <a:cs typeface="Carlito"/>
              </a:rPr>
              <a:t>του </a:t>
            </a:r>
            <a:r>
              <a:rPr sz="2000" spc="-10" dirty="0">
                <a:latin typeface="Carlito"/>
                <a:cs typeface="Carlito"/>
              </a:rPr>
              <a:t>άλματος </a:t>
            </a:r>
            <a:r>
              <a:rPr sz="2000" spc="-5" dirty="0">
                <a:latin typeface="Carlito"/>
                <a:cs typeface="Carlito"/>
              </a:rPr>
              <a:t>εις </a:t>
            </a:r>
            <a:r>
              <a:rPr sz="2000" spc="-20" dirty="0">
                <a:latin typeface="Carlito"/>
                <a:cs typeface="Carlito"/>
              </a:rPr>
              <a:t>μήκος, </a:t>
            </a:r>
            <a:r>
              <a:rPr sz="2000" spc="-5" dirty="0">
                <a:latin typeface="Carlito"/>
                <a:cs typeface="Carlito"/>
              </a:rPr>
              <a:t>ο </a:t>
            </a:r>
            <a:r>
              <a:rPr sz="2000" spc="-15" dirty="0">
                <a:latin typeface="Carlito"/>
                <a:cs typeface="Carlito"/>
              </a:rPr>
              <a:t>αθλητής </a:t>
            </a:r>
            <a:r>
              <a:rPr sz="2000" spc="5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πραγματοποιεί </a:t>
            </a:r>
            <a:r>
              <a:rPr sz="2000" spc="-25" dirty="0">
                <a:latin typeface="Carlito"/>
                <a:cs typeface="Carlito"/>
              </a:rPr>
              <a:t>την </a:t>
            </a:r>
            <a:r>
              <a:rPr sz="2000" spc="-10" dirty="0">
                <a:latin typeface="Carlito"/>
                <a:cs typeface="Carlito"/>
              </a:rPr>
              <a:t>τελική </a:t>
            </a:r>
            <a:r>
              <a:rPr sz="2000" spc="-15" dirty="0">
                <a:latin typeface="Carlito"/>
                <a:cs typeface="Carlito"/>
              </a:rPr>
              <a:t>του</a:t>
            </a:r>
            <a:r>
              <a:rPr sz="2000" spc="16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προσπάθεια.</a:t>
            </a:r>
            <a:endParaRPr sz="200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latin typeface="Carlito"/>
                <a:cs typeface="Carlito"/>
              </a:rPr>
              <a:t>Να </a:t>
            </a:r>
            <a:r>
              <a:rPr sz="2000" spc="-15" dirty="0">
                <a:latin typeface="Carlito"/>
                <a:cs typeface="Carlito"/>
              </a:rPr>
              <a:t>αναπτύξετε </a:t>
            </a:r>
            <a:r>
              <a:rPr sz="2000" spc="-25" dirty="0">
                <a:latin typeface="Carlito"/>
                <a:cs typeface="Carlito"/>
              </a:rPr>
              <a:t>αλγόριθμο </a:t>
            </a:r>
            <a:r>
              <a:rPr sz="2000" spc="-15" dirty="0">
                <a:latin typeface="Carlito"/>
                <a:cs typeface="Carlito"/>
              </a:rPr>
              <a:t>σε </a:t>
            </a:r>
            <a:r>
              <a:rPr sz="2000" spc="-20" dirty="0">
                <a:latin typeface="Carlito"/>
                <a:cs typeface="Carlito"/>
              </a:rPr>
              <a:t>ψευδογλώσσα, </a:t>
            </a:r>
            <a:r>
              <a:rPr sz="2000" spc="-5" dirty="0">
                <a:latin typeface="Carlito"/>
                <a:cs typeface="Carlito"/>
              </a:rPr>
              <a:t>ο</a:t>
            </a:r>
            <a:r>
              <a:rPr sz="2000" spc="3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οποίος:</a:t>
            </a:r>
            <a:endParaRPr sz="2000" dirty="0">
              <a:latin typeface="Carlito"/>
              <a:cs typeface="Carlito"/>
            </a:endParaRPr>
          </a:p>
          <a:p>
            <a:pPr marL="585470" marR="5080" indent="-573405" algn="just">
              <a:lnSpc>
                <a:spcPct val="100000"/>
              </a:lnSpc>
              <a:spcBef>
                <a:spcPts val="1200"/>
              </a:spcBef>
              <a:buAutoNum type="romanLcPeriod"/>
              <a:tabLst>
                <a:tab pos="586105" algn="l"/>
              </a:tabLst>
            </a:pPr>
            <a:r>
              <a:rPr lang="el-GR" sz="2000" b="1" spc="-15" dirty="0">
                <a:latin typeface="Carlito"/>
                <a:cs typeface="Carlito"/>
              </a:rPr>
              <a:t>Δ</a:t>
            </a:r>
            <a:r>
              <a:rPr sz="2000" b="1" spc="-15" dirty="0" err="1" smtClean="0">
                <a:latin typeface="Carlito"/>
                <a:cs typeface="Carlito"/>
              </a:rPr>
              <a:t>ιαβάζει</a:t>
            </a:r>
            <a:r>
              <a:rPr sz="2000" spc="-15" dirty="0" smtClean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το </a:t>
            </a:r>
            <a:r>
              <a:rPr sz="2000" spc="-30" dirty="0">
                <a:latin typeface="Carlito"/>
                <a:cs typeface="Carlito"/>
              </a:rPr>
              <a:t>μήκος </a:t>
            </a:r>
            <a:r>
              <a:rPr sz="2000" spc="-15" dirty="0">
                <a:latin typeface="Carlito"/>
                <a:cs typeface="Carlito"/>
              </a:rPr>
              <a:t>του </a:t>
            </a:r>
            <a:r>
              <a:rPr sz="2000" spc="-20" dirty="0">
                <a:latin typeface="Carlito"/>
                <a:cs typeface="Carlito"/>
              </a:rPr>
              <a:t>άλματος </a:t>
            </a:r>
            <a:r>
              <a:rPr sz="2000" spc="-15" dirty="0">
                <a:latin typeface="Carlito"/>
                <a:cs typeface="Carlito"/>
              </a:rPr>
              <a:t>του </a:t>
            </a:r>
            <a:r>
              <a:rPr sz="2000" spc="-20" dirty="0">
                <a:latin typeface="Carlito"/>
                <a:cs typeface="Carlito"/>
              </a:rPr>
              <a:t>αθλητή. </a:t>
            </a:r>
            <a:r>
              <a:rPr sz="2000" spc="-5" dirty="0">
                <a:latin typeface="Carlito"/>
                <a:cs typeface="Carlito"/>
              </a:rPr>
              <a:t>Θεωρήστε </a:t>
            </a:r>
            <a:r>
              <a:rPr sz="2000" spc="-10" dirty="0">
                <a:latin typeface="Carlito"/>
                <a:cs typeface="Carlito"/>
              </a:rPr>
              <a:t>ότι  για </a:t>
            </a:r>
            <a:r>
              <a:rPr sz="2000" spc="-20" dirty="0">
                <a:latin typeface="Carlito"/>
                <a:cs typeface="Carlito"/>
              </a:rPr>
              <a:t>άκυρο άλμα </a:t>
            </a:r>
            <a:r>
              <a:rPr sz="2000" spc="-15" dirty="0">
                <a:latin typeface="Carlito"/>
                <a:cs typeface="Carlito"/>
              </a:rPr>
              <a:t>δίνεται </a:t>
            </a:r>
            <a:r>
              <a:rPr sz="2000" spc="-10" dirty="0">
                <a:latin typeface="Carlito"/>
                <a:cs typeface="Carlito"/>
              </a:rPr>
              <a:t>ως </a:t>
            </a:r>
            <a:r>
              <a:rPr sz="2000" spc="-30" dirty="0">
                <a:latin typeface="Carlito"/>
                <a:cs typeface="Carlito"/>
              </a:rPr>
              <a:t>μήκος </a:t>
            </a:r>
            <a:r>
              <a:rPr sz="2000" spc="-5" dirty="0">
                <a:latin typeface="Carlito"/>
                <a:cs typeface="Carlito"/>
              </a:rPr>
              <a:t>ο </a:t>
            </a:r>
            <a:r>
              <a:rPr sz="2000" spc="-20" dirty="0">
                <a:latin typeface="Carlito"/>
                <a:cs typeface="Carlito"/>
              </a:rPr>
              <a:t>αριθμός </a:t>
            </a:r>
            <a:r>
              <a:rPr sz="2000" spc="-5" dirty="0">
                <a:latin typeface="Carlito"/>
                <a:cs typeface="Carlito"/>
              </a:rPr>
              <a:t>μηδέν</a:t>
            </a:r>
            <a:r>
              <a:rPr sz="2000" spc="-9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(0).</a:t>
            </a:r>
          </a:p>
          <a:p>
            <a:pPr marL="585470" marR="5080" indent="-573405" algn="just">
              <a:lnSpc>
                <a:spcPct val="100000"/>
              </a:lnSpc>
              <a:spcBef>
                <a:spcPts val="1205"/>
              </a:spcBef>
              <a:buAutoNum type="romanLcPeriod"/>
              <a:tabLst>
                <a:tab pos="586105" algn="l"/>
              </a:tabLst>
            </a:pPr>
            <a:r>
              <a:rPr lang="el-GR" sz="2000" b="1" spc="-10" dirty="0">
                <a:latin typeface="Carlito"/>
                <a:cs typeface="Carlito"/>
              </a:rPr>
              <a:t>Ε</a:t>
            </a:r>
            <a:r>
              <a:rPr sz="2000" b="1" spc="-10" dirty="0" err="1" smtClean="0">
                <a:latin typeface="Carlito"/>
                <a:cs typeface="Carlito"/>
              </a:rPr>
              <a:t>μφανίζει</a:t>
            </a:r>
            <a:r>
              <a:rPr sz="2000" b="1" spc="-10" dirty="0" smtClean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το μήνυμα "Άκυρο Άλμα" </a:t>
            </a:r>
            <a:r>
              <a:rPr sz="2000" spc="-10" dirty="0">
                <a:latin typeface="Carlito"/>
                <a:cs typeface="Carlito"/>
              </a:rPr>
              <a:t>αν δόθηκε ως </a:t>
            </a:r>
            <a:r>
              <a:rPr sz="2000" spc="-25" dirty="0">
                <a:latin typeface="Carlito"/>
                <a:cs typeface="Carlito"/>
              </a:rPr>
              <a:t>μήκος  </a:t>
            </a:r>
            <a:r>
              <a:rPr sz="2000" spc="-5" dirty="0">
                <a:latin typeface="Carlito"/>
                <a:cs typeface="Carlito"/>
              </a:rPr>
              <a:t>ο </a:t>
            </a:r>
            <a:r>
              <a:rPr sz="2000" spc="-10" dirty="0">
                <a:latin typeface="Carlito"/>
                <a:cs typeface="Carlito"/>
              </a:rPr>
              <a:t>αριθμός </a:t>
            </a:r>
            <a:r>
              <a:rPr sz="2000" spc="-5" dirty="0">
                <a:latin typeface="Carlito"/>
                <a:cs typeface="Carlito"/>
              </a:rPr>
              <a:t>μηδέν </a:t>
            </a:r>
            <a:r>
              <a:rPr sz="2000" dirty="0">
                <a:latin typeface="Carlito"/>
                <a:cs typeface="Carlito"/>
              </a:rPr>
              <a:t>(0) </a:t>
            </a:r>
            <a:r>
              <a:rPr sz="2000" spc="-5" dirty="0">
                <a:latin typeface="Carlito"/>
                <a:cs typeface="Carlito"/>
              </a:rPr>
              <a:t>ή </a:t>
            </a:r>
            <a:r>
              <a:rPr sz="2000" spc="-15" dirty="0">
                <a:latin typeface="Carlito"/>
                <a:cs typeface="Carlito"/>
              </a:rPr>
              <a:t>το μήνυμα </a:t>
            </a:r>
            <a:r>
              <a:rPr sz="2000" spc="-5" dirty="0">
                <a:latin typeface="Carlito"/>
                <a:cs typeface="Carlito"/>
              </a:rPr>
              <a:t>"</a:t>
            </a:r>
            <a:r>
              <a:rPr sz="2000" spc="-5" dirty="0" err="1" smtClean="0">
                <a:latin typeface="Carlito"/>
                <a:cs typeface="Carlito"/>
              </a:rPr>
              <a:t>Έγκυρο</a:t>
            </a:r>
            <a:r>
              <a:rPr lang="el-GR" sz="2000" spc="-5" dirty="0" smtClean="0">
                <a:latin typeface="Carlito"/>
                <a:cs typeface="Carlito"/>
              </a:rPr>
              <a:t> </a:t>
            </a:r>
            <a:r>
              <a:rPr lang="el-GR" sz="2000" spc="-15" dirty="0" smtClean="0">
                <a:latin typeface="Carlito"/>
                <a:cs typeface="Carlito"/>
              </a:rPr>
              <a:t>Άλμα" </a:t>
            </a:r>
            <a:r>
              <a:rPr lang="el-GR" sz="2000" spc="10" dirty="0" smtClean="0">
                <a:latin typeface="Carlito"/>
                <a:cs typeface="Carlito"/>
              </a:rPr>
              <a:t>αν </a:t>
            </a:r>
            <a:r>
              <a:rPr lang="el-GR" sz="2000" spc="605" dirty="0" smtClean="0">
                <a:latin typeface="Carlito"/>
                <a:cs typeface="Carlito"/>
              </a:rPr>
              <a:t> </a:t>
            </a:r>
            <a:r>
              <a:rPr lang="el-GR" sz="2000" spc="-20" dirty="0" smtClean="0">
                <a:latin typeface="Carlito"/>
                <a:cs typeface="Carlito"/>
              </a:rPr>
              <a:t>δόθηκε </a:t>
            </a:r>
            <a:r>
              <a:rPr lang="el-GR" sz="2000" spc="-10" dirty="0" smtClean="0">
                <a:latin typeface="Carlito"/>
                <a:cs typeface="Carlito"/>
              </a:rPr>
              <a:t>ως </a:t>
            </a:r>
            <a:r>
              <a:rPr lang="el-GR" sz="2000" spc="-30" dirty="0" smtClean="0">
                <a:latin typeface="Carlito"/>
                <a:cs typeface="Carlito"/>
              </a:rPr>
              <a:t>μήκος </a:t>
            </a:r>
            <a:r>
              <a:rPr lang="el-GR" sz="2000" spc="-15" dirty="0" smtClean="0">
                <a:latin typeface="Carlito"/>
                <a:cs typeface="Carlito"/>
              </a:rPr>
              <a:t>αριθμός </a:t>
            </a:r>
            <a:r>
              <a:rPr lang="el-GR" sz="2000" spc="-10" dirty="0" smtClean="0">
                <a:latin typeface="Carlito"/>
                <a:cs typeface="Carlito"/>
              </a:rPr>
              <a:t>διάφορος </a:t>
            </a:r>
            <a:r>
              <a:rPr lang="el-GR" sz="2000" spc="-15" dirty="0" smtClean="0">
                <a:latin typeface="Carlito"/>
                <a:cs typeface="Carlito"/>
              </a:rPr>
              <a:t>του</a:t>
            </a:r>
            <a:r>
              <a:rPr lang="el-GR" sz="2000" spc="295" dirty="0" smtClean="0">
                <a:latin typeface="Carlito"/>
                <a:cs typeface="Carlito"/>
              </a:rPr>
              <a:t> </a:t>
            </a:r>
            <a:r>
              <a:rPr lang="el-GR" sz="2000" spc="-10" dirty="0" smtClean="0">
                <a:latin typeface="Carlito"/>
                <a:cs typeface="Carlito"/>
              </a:rPr>
              <a:t>μηδενός.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8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845" y="1021522"/>
            <a:ext cx="3158490" cy="13525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Αλγόριθμος</a:t>
            </a:r>
            <a:r>
              <a:rPr sz="2400" b="1" spc="-6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Στίβος</a:t>
            </a:r>
            <a:endParaRPr sz="240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Διάβασε</a:t>
            </a:r>
            <a:r>
              <a:rPr sz="2400" b="1" spc="-10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400" spc="-10" dirty="0">
                <a:latin typeface="DejaVu Sans Mono"/>
                <a:cs typeface="DejaVu Sans Mono"/>
              </a:rPr>
              <a:t>άλμα</a:t>
            </a:r>
            <a:endParaRPr sz="240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spc="10" dirty="0">
                <a:solidFill>
                  <a:srgbClr val="0000FF"/>
                </a:solidFill>
                <a:latin typeface="DejaVu Sans Mono"/>
                <a:cs typeface="DejaVu Sans Mono"/>
              </a:rPr>
              <a:t>Αν </a:t>
            </a:r>
            <a:r>
              <a:rPr sz="2400" spc="-5" dirty="0">
                <a:latin typeface="DejaVu Sans Mono"/>
                <a:cs typeface="DejaVu Sans Mono"/>
              </a:rPr>
              <a:t>άλμα </a:t>
            </a:r>
            <a:r>
              <a:rPr sz="2400" dirty="0">
                <a:solidFill>
                  <a:srgbClr val="FF0000"/>
                </a:solidFill>
                <a:latin typeface="DejaVu Sans Mono"/>
                <a:cs typeface="DejaVu Sans Mono"/>
              </a:rPr>
              <a:t>= </a:t>
            </a:r>
            <a:r>
              <a:rPr sz="2400" dirty="0">
                <a:solidFill>
                  <a:srgbClr val="92D050"/>
                </a:solidFill>
                <a:latin typeface="DejaVu Sans Mono"/>
                <a:cs typeface="DejaVu Sans Mono"/>
              </a:rPr>
              <a:t>0</a:t>
            </a:r>
            <a:r>
              <a:rPr sz="2400" spc="-50" dirty="0">
                <a:solidFill>
                  <a:srgbClr val="92D050"/>
                </a:solidFill>
                <a:latin typeface="DejaVu Sans Mono"/>
                <a:cs typeface="DejaVu Sans Mono"/>
              </a:rPr>
              <a:t> </a:t>
            </a:r>
            <a:r>
              <a:rPr sz="2400" b="1" spc="15" dirty="0">
                <a:solidFill>
                  <a:srgbClr val="0000FF"/>
                </a:solidFill>
                <a:latin typeface="DejaVu Sans Mono"/>
                <a:cs typeface="DejaVu Sans Mono"/>
              </a:rPr>
              <a:t>τότε</a:t>
            </a:r>
            <a:endParaRPr sz="2400">
              <a:latin typeface="DejaVu Sans Mono"/>
              <a:cs typeface="DejaVu Sans Mo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3545" y="2424506"/>
            <a:ext cx="2599690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80"/>
                </a:solidFill>
                <a:latin typeface="DejaVu Sans Mono"/>
                <a:cs typeface="DejaVu Sans Mono"/>
              </a:rPr>
              <a:t>"</a:t>
            </a:r>
            <a:r>
              <a:rPr sz="2400" dirty="0">
                <a:latin typeface="DejaVu Sans Mono"/>
                <a:cs typeface="DejaVu Sans Mono"/>
              </a:rPr>
              <a:t>Άκυρο</a:t>
            </a:r>
            <a:r>
              <a:rPr sz="2400" spc="-15" dirty="0">
                <a:latin typeface="DejaVu Sans Mono"/>
                <a:cs typeface="DejaVu Sans Mono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άλμα</a:t>
            </a:r>
            <a:r>
              <a:rPr sz="2400" dirty="0">
                <a:solidFill>
                  <a:srgbClr val="800080"/>
                </a:solidFill>
                <a:latin typeface="DejaVu Sans Mono"/>
                <a:cs typeface="DejaVu Sans Mono"/>
              </a:rPr>
              <a:t>"</a:t>
            </a:r>
            <a:endParaRPr sz="2400">
              <a:latin typeface="DejaVu Sans Mono"/>
              <a:cs typeface="DejaVu Sans Mon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DejaVu Sans Mono"/>
              <a:cs typeface="DejaVu Sans Mono"/>
            </a:endParaRPr>
          </a:p>
          <a:p>
            <a:pPr marL="195580">
              <a:lnSpc>
                <a:spcPct val="100000"/>
              </a:lnSpc>
            </a:pPr>
            <a:r>
              <a:rPr sz="2400" dirty="0">
                <a:solidFill>
                  <a:srgbClr val="800080"/>
                </a:solidFill>
                <a:latin typeface="DejaVu Sans Mono"/>
                <a:cs typeface="DejaVu Sans Mono"/>
              </a:rPr>
              <a:t>"</a:t>
            </a:r>
            <a:r>
              <a:rPr sz="2400" dirty="0">
                <a:latin typeface="DejaVu Sans Mono"/>
                <a:cs typeface="DejaVu Sans Mono"/>
              </a:rPr>
              <a:t>Έγκυρο</a:t>
            </a:r>
            <a:r>
              <a:rPr sz="2400" spc="-70" dirty="0">
                <a:latin typeface="DejaVu Sans Mono"/>
                <a:cs typeface="DejaVu Sans Mono"/>
              </a:rPr>
              <a:t> </a:t>
            </a:r>
            <a:r>
              <a:rPr sz="2400" dirty="0">
                <a:latin typeface="DejaVu Sans Mono"/>
                <a:cs typeface="DejaVu Sans Mono"/>
              </a:rPr>
              <a:t>άλμα</a:t>
            </a:r>
            <a:r>
              <a:rPr sz="2400" dirty="0">
                <a:solidFill>
                  <a:srgbClr val="800080"/>
                </a:solidFill>
                <a:latin typeface="DejaVu Sans Mono"/>
                <a:cs typeface="DejaVu Sans Mono"/>
              </a:rPr>
              <a:t>"</a:t>
            </a:r>
            <a:endParaRPr sz="2400">
              <a:latin typeface="DejaVu Sans Mono"/>
              <a:cs typeface="DejaVu Sans Mo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845" y="2348036"/>
            <a:ext cx="1867535" cy="17945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705"/>
              </a:spcBef>
            </a:pPr>
            <a:r>
              <a:rPr sz="2400" b="1" dirty="0">
                <a:solidFill>
                  <a:srgbClr val="0000FF"/>
                </a:solidFill>
                <a:latin typeface="DejaVu Sans Mono"/>
                <a:cs typeface="DejaVu Sans Mono"/>
              </a:rPr>
              <a:t>Εμφάνισε</a:t>
            </a:r>
            <a:endParaRPr sz="240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Αλλιώς</a:t>
            </a:r>
            <a:endParaRPr sz="2400">
              <a:latin typeface="DejaVu Sans Mono"/>
              <a:cs typeface="DejaVu Sans Mono"/>
            </a:endParaRPr>
          </a:p>
          <a:p>
            <a:pPr marL="12700" marR="5080" indent="365760">
              <a:lnSpc>
                <a:spcPct val="120800"/>
              </a:lnSpc>
              <a:spcBef>
                <a:spcPts val="5"/>
              </a:spcBef>
            </a:pPr>
            <a:r>
              <a:rPr sz="2400" b="1" spc="15" dirty="0">
                <a:solidFill>
                  <a:srgbClr val="0000FF"/>
                </a:solidFill>
                <a:latin typeface="DejaVu Sans Mono"/>
                <a:cs typeface="DejaVu Sans Mono"/>
              </a:rPr>
              <a:t>Εμφ</a:t>
            </a:r>
            <a:r>
              <a:rPr sz="2400" b="1" dirty="0">
                <a:solidFill>
                  <a:srgbClr val="0000FF"/>
                </a:solidFill>
                <a:latin typeface="DejaVu Sans Mono"/>
                <a:cs typeface="DejaVu Sans Mono"/>
              </a:rPr>
              <a:t>ά</a:t>
            </a:r>
            <a:r>
              <a:rPr sz="2400" b="1" spc="-15" dirty="0">
                <a:solidFill>
                  <a:srgbClr val="0000FF"/>
                </a:solidFill>
                <a:latin typeface="DejaVu Sans Mono"/>
                <a:cs typeface="DejaVu Sans Mono"/>
              </a:rPr>
              <a:t>ν</a:t>
            </a:r>
            <a:r>
              <a:rPr sz="2400" b="1" spc="15" dirty="0">
                <a:solidFill>
                  <a:srgbClr val="0000FF"/>
                </a:solidFill>
                <a:latin typeface="DejaVu Sans Mono"/>
                <a:cs typeface="DejaVu Sans Mono"/>
              </a:rPr>
              <a:t>ι</a:t>
            </a:r>
            <a:r>
              <a:rPr sz="2400" b="1" dirty="0">
                <a:solidFill>
                  <a:srgbClr val="0000FF"/>
                </a:solidFill>
                <a:latin typeface="DejaVu Sans Mono"/>
                <a:cs typeface="DejaVu Sans Mono"/>
              </a:rPr>
              <a:t>σε  </a:t>
            </a:r>
            <a:r>
              <a:rPr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  <a:endParaRPr sz="2400">
              <a:latin typeface="DejaVu Sans Mono"/>
              <a:cs typeface="DejaVu Sans Mon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4190492"/>
            <a:ext cx="2234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0000FF"/>
                </a:solidFill>
                <a:latin typeface="DejaVu Sans Mono"/>
                <a:cs typeface="DejaVu Sans Mono"/>
              </a:rPr>
              <a:t>Τέλος</a:t>
            </a:r>
            <a:r>
              <a:rPr sz="2400" b="1" spc="-60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400" spc="-5" dirty="0">
                <a:latin typeface="DejaVu Sans Mono"/>
                <a:cs typeface="DejaVu Sans Mono"/>
              </a:rPr>
              <a:t>Στίβος</a:t>
            </a:r>
            <a:endParaRPr sz="2400">
              <a:latin typeface="DejaVu Sans Mono"/>
              <a:cs typeface="DejaVu Sans Mono"/>
            </a:endParaRP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8 - </a:t>
            </a:r>
            <a:r>
              <a:rPr lang="el-GR" sz="2400" b="1" spc="-5" dirty="0" smtClean="0">
                <a:solidFill>
                  <a:srgbClr val="00B050"/>
                </a:solidFill>
              </a:rPr>
              <a:t>Απάντηση</a:t>
            </a:r>
            <a:endParaRPr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844" y="1094994"/>
            <a:ext cx="6391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Δίνεται </a:t>
            </a:r>
            <a:r>
              <a:rPr sz="2400" spc="-10" dirty="0">
                <a:latin typeface="Carlito"/>
                <a:cs typeface="Carlito"/>
              </a:rPr>
              <a:t>το </a:t>
            </a:r>
            <a:r>
              <a:rPr sz="2400" spc="-15" dirty="0" err="1">
                <a:latin typeface="Carlito"/>
                <a:cs typeface="Carlito"/>
              </a:rPr>
              <a:t>παρακάτω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 err="1" smtClean="0">
                <a:latin typeface="Carlito"/>
                <a:cs typeface="Carlito"/>
              </a:rPr>
              <a:t>τμήμα</a:t>
            </a:r>
            <a:r>
              <a:rPr lang="el-GR" sz="2400" dirty="0" smtClean="0">
                <a:latin typeface="Carlito"/>
                <a:cs typeface="Carlito"/>
              </a:rPr>
              <a:t> </a:t>
            </a:r>
            <a:r>
              <a:rPr lang="el-GR" sz="2400" spc="-15" dirty="0" smtClean="0">
                <a:latin typeface="Carlito"/>
                <a:cs typeface="Carlito"/>
              </a:rPr>
              <a:t>αλγορίθμου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1060" y="2546349"/>
            <a:ext cx="17056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DejaVu Sans Mono"/>
                <a:cs typeface="DejaVu Sans Mono"/>
              </a:rPr>
              <a:t>c </a:t>
            </a:r>
            <a:r>
              <a:rPr sz="2200" b="1" spc="5" dirty="0">
                <a:solidFill>
                  <a:srgbClr val="FF0000"/>
                </a:solidFill>
                <a:latin typeface="DejaVu Sans Mono"/>
                <a:cs typeface="DejaVu Sans Mono"/>
              </a:rPr>
              <a:t>&gt; </a:t>
            </a:r>
            <a:r>
              <a:rPr sz="2200" spc="5" dirty="0">
                <a:latin typeface="DejaVu Sans Mono"/>
                <a:cs typeface="DejaVu Sans Mono"/>
              </a:rPr>
              <a:t>b</a:t>
            </a:r>
            <a:r>
              <a:rPr sz="2200" spc="-130" dirty="0">
                <a:latin typeface="DejaVu Sans Mono"/>
                <a:cs typeface="DejaVu Sans Mono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DejaVu Sans Mono"/>
                <a:cs typeface="DejaVu Sans Mono"/>
              </a:rPr>
              <a:t>τότε</a:t>
            </a:r>
            <a:endParaRPr sz="2200">
              <a:latin typeface="DejaVu Sans Mono"/>
              <a:cs typeface="DejaVu Sans Mo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524000"/>
            <a:ext cx="3225800" cy="306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5" dirty="0">
                <a:latin typeface="DejaVu Sans Mono"/>
                <a:cs typeface="DejaVu Sans Mono"/>
              </a:rPr>
              <a:t>1. </a:t>
            </a:r>
            <a:r>
              <a:rPr lang="el-GR" sz="2200" b="1" spc="-5" dirty="0" smtClean="0">
                <a:latin typeface="DejaVu Sans Mono"/>
                <a:cs typeface="DejaVu Sans Mono"/>
              </a:rPr>
              <a:t>   </a:t>
            </a:r>
            <a:r>
              <a:rPr sz="22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Διάβασε</a:t>
            </a:r>
            <a:r>
              <a:rPr sz="22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200" spc="5" dirty="0">
                <a:latin typeface="DejaVu Sans Mono"/>
                <a:cs typeface="DejaVu Sans Mono"/>
              </a:rPr>
              <a:t>a</a:t>
            </a:r>
            <a:endParaRPr sz="2200" dirty="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DejaVu Sans Mono"/>
                <a:cs typeface="DejaVu Sans Mono"/>
              </a:rPr>
              <a:t>2. </a:t>
            </a:r>
            <a:r>
              <a:rPr lang="el-GR" sz="2200" b="1" dirty="0" smtClean="0">
                <a:latin typeface="DejaVu Sans Mono"/>
                <a:cs typeface="DejaVu Sans Mono"/>
              </a:rPr>
              <a:t>    </a:t>
            </a:r>
            <a:r>
              <a:rPr sz="2200" spc="5" dirty="0" smtClean="0">
                <a:latin typeface="DejaVu Sans Mono"/>
                <a:cs typeface="DejaVu Sans Mono"/>
              </a:rPr>
              <a:t>b </a:t>
            </a:r>
            <a:r>
              <a:rPr sz="2200" b="1" spc="5" dirty="0">
                <a:solidFill>
                  <a:srgbClr val="FF0000"/>
                </a:solidFill>
                <a:latin typeface="DejaVu Sans Mono"/>
                <a:cs typeface="DejaVu Sans Mono"/>
              </a:rPr>
              <a:t>← </a:t>
            </a:r>
            <a:r>
              <a:rPr sz="2200" dirty="0">
                <a:solidFill>
                  <a:srgbClr val="9BBA58"/>
                </a:solidFill>
                <a:latin typeface="DejaVu Sans Mono"/>
                <a:cs typeface="DejaVu Sans Mono"/>
              </a:rPr>
              <a:t>2</a:t>
            </a:r>
            <a:r>
              <a:rPr sz="2200" b="1" dirty="0">
                <a:solidFill>
                  <a:srgbClr val="FF0000"/>
                </a:solidFill>
                <a:latin typeface="DejaVu Sans Mono"/>
                <a:cs typeface="DejaVu Sans Mono"/>
              </a:rPr>
              <a:t>*</a:t>
            </a:r>
            <a:r>
              <a:rPr sz="2200" dirty="0">
                <a:latin typeface="DejaVu Sans Mono"/>
                <a:cs typeface="DejaVu Sans Mono"/>
              </a:rPr>
              <a:t>a </a:t>
            </a:r>
            <a:r>
              <a:rPr sz="2200" b="1" spc="5" dirty="0">
                <a:solidFill>
                  <a:srgbClr val="FF0000"/>
                </a:solidFill>
                <a:latin typeface="DejaVu Sans Mono"/>
                <a:cs typeface="DejaVu Sans Mono"/>
              </a:rPr>
              <a:t>+</a:t>
            </a:r>
            <a:r>
              <a:rPr sz="2200" b="1" spc="-60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200" spc="5" dirty="0" smtClean="0">
                <a:solidFill>
                  <a:srgbClr val="9BBA58"/>
                </a:solidFill>
                <a:latin typeface="DejaVu Sans Mono"/>
                <a:cs typeface="DejaVu Sans Mono"/>
              </a:rPr>
              <a:t>1</a:t>
            </a:r>
            <a:endParaRPr sz="2200" dirty="0" smtClean="0">
              <a:latin typeface="DejaVu Sans Mono"/>
              <a:cs typeface="DejaVu Sans Mono"/>
            </a:endParaRPr>
          </a:p>
          <a:p>
            <a:pPr marL="521334" indent="-509270">
              <a:lnSpc>
                <a:spcPct val="100000"/>
              </a:lnSpc>
              <a:buFont typeface="DejaVu Sans Mono"/>
              <a:buAutoNum type="arabicPeriod" startAt="3"/>
              <a:tabLst>
                <a:tab pos="521970" algn="l"/>
              </a:tabLst>
            </a:pPr>
            <a:r>
              <a:rPr lang="el-GR" sz="2200" spc="5" dirty="0" smtClean="0">
                <a:latin typeface="DejaVu Sans Mono"/>
                <a:cs typeface="DejaVu Sans Mono"/>
              </a:rPr>
              <a:t> </a:t>
            </a:r>
            <a:r>
              <a:rPr sz="2200" spc="5" dirty="0" smtClean="0">
                <a:latin typeface="DejaVu Sans Mono"/>
                <a:cs typeface="DejaVu Sans Mono"/>
              </a:rPr>
              <a:t>c </a:t>
            </a:r>
            <a:r>
              <a:rPr sz="2200" b="1" spc="5" dirty="0">
                <a:solidFill>
                  <a:srgbClr val="FF0000"/>
                </a:solidFill>
                <a:latin typeface="DejaVu Sans Mono"/>
                <a:cs typeface="DejaVu Sans Mono"/>
              </a:rPr>
              <a:t>← </a:t>
            </a:r>
            <a:r>
              <a:rPr sz="2200" spc="5" dirty="0">
                <a:latin typeface="DejaVu Sans Mono"/>
                <a:cs typeface="DejaVu Sans Mono"/>
              </a:rPr>
              <a:t>a </a:t>
            </a:r>
            <a:r>
              <a:rPr sz="2200" b="1" spc="5" dirty="0">
                <a:solidFill>
                  <a:srgbClr val="FF0000"/>
                </a:solidFill>
                <a:latin typeface="DejaVu Sans Mono"/>
                <a:cs typeface="DejaVu Sans Mono"/>
              </a:rPr>
              <a:t>+</a:t>
            </a:r>
            <a:r>
              <a:rPr sz="2200" b="1" spc="-10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200" spc="5" dirty="0">
                <a:latin typeface="DejaVu Sans Mono"/>
                <a:cs typeface="DejaVu Sans Mono"/>
              </a:rPr>
              <a:t>b</a:t>
            </a:r>
            <a:endParaRPr sz="2200" dirty="0">
              <a:latin typeface="DejaVu Sans Mono"/>
              <a:cs typeface="DejaVu Sans Mono"/>
            </a:endParaRPr>
          </a:p>
          <a:p>
            <a:pPr marL="518159" indent="-50609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 startAt="3"/>
              <a:tabLst>
                <a:tab pos="518795" algn="l"/>
              </a:tabLst>
            </a:pPr>
            <a:r>
              <a:rPr lang="el-GR" sz="2200" b="1" spc="-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200" b="1" spc="-10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Αν</a:t>
            </a:r>
            <a:endParaRPr sz="2200" dirty="0">
              <a:latin typeface="DejaVu Sans Mono"/>
              <a:cs typeface="DejaVu Sans Mono"/>
            </a:endParaRPr>
          </a:p>
          <a:p>
            <a:pPr marL="685800" indent="-673735">
              <a:lnSpc>
                <a:spcPct val="100000"/>
              </a:lnSpc>
              <a:buFont typeface="DejaVu Sans Mono"/>
              <a:buAutoNum type="arabicPeriod" startAt="3"/>
              <a:tabLst>
                <a:tab pos="685800" algn="l"/>
                <a:tab pos="686435" algn="l"/>
              </a:tabLst>
            </a:pPr>
            <a:r>
              <a:rPr sz="2200" spc="5" dirty="0">
                <a:latin typeface="DejaVu Sans Mono"/>
                <a:cs typeface="DejaVu Sans Mono"/>
              </a:rPr>
              <a:t>b </a:t>
            </a:r>
            <a:r>
              <a:rPr sz="2200" b="1" spc="5" dirty="0">
                <a:solidFill>
                  <a:srgbClr val="FF0000"/>
                </a:solidFill>
                <a:latin typeface="DejaVu Sans Mono"/>
                <a:cs typeface="DejaVu Sans Mono"/>
              </a:rPr>
              <a:t>←</a:t>
            </a:r>
            <a:r>
              <a:rPr sz="2200" b="1" spc="-3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200" spc="5" dirty="0">
                <a:latin typeface="DejaVu Sans Mono"/>
                <a:cs typeface="DejaVu Sans Mono"/>
              </a:rPr>
              <a:t>c</a:t>
            </a:r>
            <a:endParaRPr sz="2200" dirty="0">
              <a:latin typeface="DejaVu Sans Mono"/>
              <a:cs typeface="DejaVu Sans Mono"/>
            </a:endParaRPr>
          </a:p>
          <a:p>
            <a:pPr marL="518159" indent="-506095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518795" algn="l"/>
              </a:tabLst>
            </a:pPr>
            <a:r>
              <a:rPr lang="el-GR" sz="2200" b="1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200" b="1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αλλιώς</a:t>
            </a:r>
            <a:endParaRPr sz="2200" dirty="0">
              <a:latin typeface="DejaVu Sans Mono"/>
              <a:cs typeface="DejaVu Sans Mono"/>
            </a:endParaRPr>
          </a:p>
          <a:p>
            <a:pPr marL="685800" indent="-673735">
              <a:lnSpc>
                <a:spcPct val="100000"/>
              </a:lnSpc>
              <a:buFont typeface="DejaVu Sans Mono"/>
              <a:buAutoNum type="arabicPeriod" startAt="3"/>
              <a:tabLst>
                <a:tab pos="685800" algn="l"/>
                <a:tab pos="686435" algn="l"/>
              </a:tabLst>
            </a:pPr>
            <a:r>
              <a:rPr sz="2200" spc="5" dirty="0">
                <a:latin typeface="DejaVu Sans Mono"/>
                <a:cs typeface="DejaVu Sans Mono"/>
              </a:rPr>
              <a:t>c </a:t>
            </a:r>
            <a:r>
              <a:rPr sz="2200" b="1" spc="5" dirty="0">
                <a:solidFill>
                  <a:srgbClr val="FF0000"/>
                </a:solidFill>
                <a:latin typeface="DejaVu Sans Mono"/>
                <a:cs typeface="DejaVu Sans Mono"/>
              </a:rPr>
              <a:t>←</a:t>
            </a:r>
            <a:r>
              <a:rPr sz="2200" b="1" spc="-3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200" spc="5" dirty="0">
                <a:latin typeface="DejaVu Sans Mono"/>
                <a:cs typeface="DejaVu Sans Mono"/>
              </a:rPr>
              <a:t>b</a:t>
            </a:r>
            <a:endParaRPr sz="2200" dirty="0">
              <a:latin typeface="DejaVu Sans Mono"/>
              <a:cs typeface="DejaVu Sans Mono"/>
            </a:endParaRPr>
          </a:p>
          <a:p>
            <a:pPr marL="518159" indent="-50609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 startAt="3"/>
              <a:tabLst>
                <a:tab pos="518795" algn="l"/>
              </a:tabLst>
            </a:pPr>
            <a:r>
              <a:rPr lang="el-GR" sz="22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2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  <a:endParaRPr sz="2200" dirty="0">
              <a:latin typeface="DejaVu Sans Mono"/>
              <a:cs typeface="DejaVu Sans Mono"/>
            </a:endParaRPr>
          </a:p>
          <a:p>
            <a:pPr marL="518159" indent="-506095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518795" algn="l"/>
              </a:tabLst>
            </a:pPr>
            <a:r>
              <a:rPr lang="el-GR" sz="22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2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Εμφάνισε</a:t>
            </a:r>
            <a:r>
              <a:rPr sz="22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200" spc="-5" dirty="0">
                <a:latin typeface="DejaVu Sans Mono"/>
                <a:cs typeface="DejaVu Sans Mono"/>
              </a:rPr>
              <a:t>a</a:t>
            </a:r>
            <a:r>
              <a:rPr sz="22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, </a:t>
            </a:r>
            <a:r>
              <a:rPr sz="2200" spc="-5" dirty="0">
                <a:latin typeface="DejaVu Sans Mono"/>
                <a:cs typeface="DejaVu Sans Mono"/>
              </a:rPr>
              <a:t>b</a:t>
            </a:r>
            <a:r>
              <a:rPr sz="22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,</a:t>
            </a:r>
            <a:r>
              <a:rPr sz="2200" b="1" spc="-50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200" spc="5" dirty="0">
                <a:latin typeface="DejaVu Sans Mono"/>
                <a:cs typeface="DejaVu Sans Mono"/>
              </a:rPr>
              <a:t>c</a:t>
            </a:r>
            <a:endParaRPr sz="2200" dirty="0">
              <a:latin typeface="DejaVu Sans Mono"/>
              <a:cs typeface="DejaVu Sans Mon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845" y="4632197"/>
            <a:ext cx="836231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Μετά </a:t>
            </a:r>
            <a:r>
              <a:rPr sz="2400" spc="-15" dirty="0">
                <a:latin typeface="Carlito"/>
                <a:cs typeface="Carlito"/>
              </a:rPr>
              <a:t>την </a:t>
            </a:r>
            <a:r>
              <a:rPr sz="2400" spc="-5" dirty="0">
                <a:latin typeface="Carlito"/>
                <a:cs typeface="Carlito"/>
              </a:rPr>
              <a:t>εκτέλεση </a:t>
            </a:r>
            <a:r>
              <a:rPr sz="2400" spc="-10" dirty="0">
                <a:latin typeface="Carlito"/>
                <a:cs typeface="Carlito"/>
              </a:rPr>
              <a:t>του παραπάνω </a:t>
            </a:r>
            <a:r>
              <a:rPr sz="2400" spc="-5" dirty="0">
                <a:latin typeface="Carlito"/>
                <a:cs typeface="Carlito"/>
              </a:rPr>
              <a:t>τμήματος </a:t>
            </a:r>
            <a:r>
              <a:rPr sz="2400" spc="-15" dirty="0">
                <a:latin typeface="Carlito"/>
                <a:cs typeface="Carlito"/>
              </a:rPr>
              <a:t>αλγορίθμου, </a:t>
            </a:r>
            <a:r>
              <a:rPr sz="2400" spc="-5" dirty="0">
                <a:latin typeface="Carlito"/>
                <a:cs typeface="Carlito"/>
              </a:rPr>
              <a:t>ποιες</a:t>
            </a:r>
            <a:r>
              <a:rPr sz="2400" spc="-1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θα  </a:t>
            </a:r>
            <a:r>
              <a:rPr sz="2400" spc="-5" dirty="0">
                <a:latin typeface="Carlito"/>
                <a:cs typeface="Carlito"/>
              </a:rPr>
              <a:t>είναι οι τιμές </a:t>
            </a:r>
            <a:r>
              <a:rPr sz="2400" dirty="0">
                <a:latin typeface="Carlito"/>
                <a:cs typeface="Carlito"/>
              </a:rPr>
              <a:t>των a, b, c </a:t>
            </a:r>
            <a:r>
              <a:rPr sz="2400" spc="-5" dirty="0">
                <a:latin typeface="Carlito"/>
                <a:cs typeface="Carlito"/>
              </a:rPr>
              <a:t>που </a:t>
            </a:r>
            <a:r>
              <a:rPr sz="2400" dirty="0">
                <a:latin typeface="Carlito"/>
                <a:cs typeface="Carlito"/>
              </a:rPr>
              <a:t>θα </a:t>
            </a:r>
            <a:r>
              <a:rPr sz="2400" spc="-5" dirty="0">
                <a:latin typeface="Carlito"/>
                <a:cs typeface="Carlito"/>
              </a:rPr>
              <a:t>εμφανιστούν,</a:t>
            </a:r>
            <a:r>
              <a:rPr sz="2400" spc="-1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όταν:</a:t>
            </a:r>
            <a:endParaRPr sz="2400">
              <a:latin typeface="Carlito"/>
              <a:cs typeface="Carlito"/>
            </a:endParaRPr>
          </a:p>
          <a:p>
            <a:pPr marL="368935" indent="-356870">
              <a:lnSpc>
                <a:spcPct val="100000"/>
              </a:lnSpc>
              <a:spcBef>
                <a:spcPts val="600"/>
              </a:spcBef>
              <a:buAutoNum type="romanLcParenR"/>
              <a:tabLst>
                <a:tab pos="368935" algn="l"/>
                <a:tab pos="369570" algn="l"/>
              </a:tabLst>
            </a:pPr>
            <a:r>
              <a:rPr sz="2400" dirty="0">
                <a:latin typeface="Carlito"/>
                <a:cs typeface="Carlito"/>
              </a:rPr>
              <a:t>a = 10,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και</a:t>
            </a:r>
            <a:endParaRPr sz="2400">
              <a:latin typeface="Carlito"/>
              <a:cs typeface="Carlito"/>
            </a:endParaRPr>
          </a:p>
          <a:p>
            <a:pPr marL="368935" indent="-356870">
              <a:lnSpc>
                <a:spcPct val="100000"/>
              </a:lnSpc>
              <a:spcBef>
                <a:spcPts val="605"/>
              </a:spcBef>
              <a:buAutoNum type="romanLcParenR"/>
              <a:tabLst>
                <a:tab pos="369570" algn="l"/>
              </a:tabLst>
            </a:pPr>
            <a:r>
              <a:rPr sz="2400" dirty="0">
                <a:latin typeface="Carlito"/>
                <a:cs typeface="Carlito"/>
              </a:rPr>
              <a:t>a =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-10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9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908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</a:t>
            </a:r>
            <a:r>
              <a:rPr sz="2400" b="1" dirty="0" smtClean="0">
                <a:solidFill>
                  <a:srgbClr val="7030A0"/>
                </a:solidFill>
              </a:rPr>
              <a:t>1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609600"/>
            <a:ext cx="8382000" cy="64383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>
                <a:latin typeface="Comic Sans MS" pitchFamily="66" charset="0"/>
                <a:cs typeface="Carlito"/>
              </a:rPr>
              <a:t>Να </a:t>
            </a:r>
            <a:r>
              <a:rPr spc="-5" dirty="0">
                <a:latin typeface="Comic Sans MS" pitchFamily="66" charset="0"/>
                <a:cs typeface="Carlito"/>
              </a:rPr>
              <a:t>αναπτύξετε </a:t>
            </a:r>
            <a:r>
              <a:rPr spc="-10" dirty="0">
                <a:latin typeface="Comic Sans MS" pitchFamily="66" charset="0"/>
                <a:cs typeface="Carlito"/>
              </a:rPr>
              <a:t>αλγόριθμο </a:t>
            </a:r>
            <a:r>
              <a:rPr spc="5" dirty="0">
                <a:latin typeface="Comic Sans MS" pitchFamily="66" charset="0"/>
                <a:cs typeface="Carlito"/>
              </a:rPr>
              <a:t>σε </a:t>
            </a:r>
            <a:r>
              <a:rPr b="1" spc="-5" dirty="0">
                <a:latin typeface="Comic Sans MS" pitchFamily="66" charset="0"/>
                <a:cs typeface="Carlito"/>
              </a:rPr>
              <a:t>ψευδογλώσσα</a:t>
            </a:r>
            <a:r>
              <a:rPr spc="-5" dirty="0">
                <a:latin typeface="Comic Sans MS" pitchFamily="66" charset="0"/>
                <a:cs typeface="Carlito"/>
              </a:rPr>
              <a:t>, </a:t>
            </a:r>
            <a:r>
              <a:rPr spc="5" dirty="0">
                <a:latin typeface="Comic Sans MS" pitchFamily="66" charset="0"/>
                <a:cs typeface="Carlito"/>
              </a:rPr>
              <a:t>ο</a:t>
            </a:r>
            <a:r>
              <a:rPr spc="-120" dirty="0">
                <a:latin typeface="Comic Sans MS" pitchFamily="66" charset="0"/>
                <a:cs typeface="Carlito"/>
              </a:rPr>
              <a:t> </a:t>
            </a:r>
            <a:r>
              <a:rPr spc="5" dirty="0">
                <a:latin typeface="Comic Sans MS" pitchFamily="66" charset="0"/>
                <a:cs typeface="Carlito"/>
              </a:rPr>
              <a:t>οποίος:</a:t>
            </a:r>
            <a:endParaRPr dirty="0">
              <a:latin typeface="Comic Sans MS" pitchFamily="66" charset="0"/>
              <a:cs typeface="Carlito"/>
            </a:endParaRPr>
          </a:p>
          <a:p>
            <a:pPr marL="12700" algn="just">
              <a:lnSpc>
                <a:spcPct val="150000"/>
              </a:lnSpc>
              <a:spcBef>
                <a:spcPts val="385"/>
              </a:spcBef>
              <a:buFont typeface="Arial" pitchFamily="34" charset="0"/>
              <a:buChar char="•"/>
              <a:tabLst>
                <a:tab pos="551815" algn="l"/>
              </a:tabLst>
            </a:pPr>
            <a:r>
              <a:rPr lang="el-GR" spc="-5" dirty="0" smtClean="0">
                <a:latin typeface="Comic Sans MS" pitchFamily="66" charset="0"/>
                <a:cs typeface="Carlito"/>
              </a:rPr>
              <a:t> </a:t>
            </a:r>
            <a:r>
              <a:rPr lang="el-GR" b="1" spc="-5" dirty="0" smtClean="0">
                <a:latin typeface="Comic Sans MS" pitchFamily="66" charset="0"/>
                <a:cs typeface="Carlito"/>
              </a:rPr>
              <a:t>Διαβάζει</a:t>
            </a:r>
            <a:r>
              <a:rPr spc="295" dirty="0" smtClean="0">
                <a:latin typeface="Comic Sans MS" pitchFamily="66" charset="0"/>
                <a:cs typeface="Carlito"/>
              </a:rPr>
              <a:t> </a:t>
            </a:r>
            <a:r>
              <a:rPr spc="-20" dirty="0" err="1" smtClean="0">
                <a:latin typeface="Comic Sans MS" pitchFamily="66" charset="0"/>
                <a:cs typeface="Carlito"/>
              </a:rPr>
              <a:t>το</a:t>
            </a:r>
            <a:r>
              <a:rPr spc="285" dirty="0" smtClean="0">
                <a:latin typeface="Comic Sans MS" pitchFamily="66" charset="0"/>
                <a:cs typeface="Carlito"/>
              </a:rPr>
              <a:t> </a:t>
            </a:r>
            <a:r>
              <a:rPr u="sng" dirty="0">
                <a:latin typeface="Comic Sans MS" pitchFamily="66" charset="0"/>
                <a:cs typeface="Carlito"/>
              </a:rPr>
              <a:t>όνομα</a:t>
            </a:r>
            <a:r>
              <a:rPr spc="265" dirty="0">
                <a:latin typeface="Comic Sans MS" pitchFamily="66" charset="0"/>
                <a:cs typeface="Carlito"/>
              </a:rPr>
              <a:t> </a:t>
            </a:r>
            <a:r>
              <a:rPr spc="-5" dirty="0">
                <a:latin typeface="Comic Sans MS" pitchFamily="66" charset="0"/>
                <a:cs typeface="Carlito"/>
              </a:rPr>
              <a:t>ενός</a:t>
            </a:r>
            <a:r>
              <a:rPr spc="254" dirty="0">
                <a:latin typeface="Comic Sans MS" pitchFamily="66" charset="0"/>
                <a:cs typeface="Carlito"/>
              </a:rPr>
              <a:t> </a:t>
            </a:r>
            <a:r>
              <a:rPr spc="-10" dirty="0">
                <a:latin typeface="Comic Sans MS" pitchFamily="66" charset="0"/>
                <a:cs typeface="Carlito"/>
              </a:rPr>
              <a:t>μαθητή,</a:t>
            </a:r>
            <a:r>
              <a:rPr spc="310" dirty="0">
                <a:latin typeface="Comic Sans MS" pitchFamily="66" charset="0"/>
                <a:cs typeface="Carlito"/>
              </a:rPr>
              <a:t> </a:t>
            </a:r>
            <a:r>
              <a:rPr spc="-10" dirty="0">
                <a:latin typeface="Comic Sans MS" pitchFamily="66" charset="0"/>
                <a:cs typeface="Carlito"/>
              </a:rPr>
              <a:t>τον</a:t>
            </a:r>
            <a:r>
              <a:rPr spc="270" dirty="0">
                <a:latin typeface="Comic Sans MS" pitchFamily="66" charset="0"/>
                <a:cs typeface="Carlito"/>
              </a:rPr>
              <a:t> </a:t>
            </a:r>
            <a:r>
              <a:rPr u="sng" spc="-10" dirty="0">
                <a:latin typeface="Comic Sans MS" pitchFamily="66" charset="0"/>
                <a:cs typeface="Carlito"/>
              </a:rPr>
              <a:t>προφορικό</a:t>
            </a:r>
            <a:r>
              <a:rPr u="sng" spc="290" dirty="0">
                <a:latin typeface="Comic Sans MS" pitchFamily="66" charset="0"/>
                <a:cs typeface="Carlito"/>
              </a:rPr>
              <a:t> </a:t>
            </a:r>
            <a:r>
              <a:rPr u="sng" spc="-5" dirty="0">
                <a:latin typeface="Comic Sans MS" pitchFamily="66" charset="0"/>
                <a:cs typeface="Carlito"/>
              </a:rPr>
              <a:t>βαθμό</a:t>
            </a:r>
            <a:r>
              <a:rPr u="sng" spc="290" dirty="0">
                <a:latin typeface="Comic Sans MS" pitchFamily="66" charset="0"/>
                <a:cs typeface="Carlito"/>
              </a:rPr>
              <a:t> </a:t>
            </a:r>
            <a:r>
              <a:rPr dirty="0" err="1">
                <a:latin typeface="Comic Sans MS" pitchFamily="66" charset="0"/>
                <a:cs typeface="Carlito"/>
              </a:rPr>
              <a:t>που</a:t>
            </a:r>
            <a:r>
              <a:rPr spc="280" dirty="0">
                <a:latin typeface="Comic Sans MS" pitchFamily="66" charset="0"/>
                <a:cs typeface="Carlito"/>
              </a:rPr>
              <a:t> </a:t>
            </a:r>
            <a:r>
              <a:rPr spc="-10" dirty="0" err="1" smtClean="0">
                <a:latin typeface="Comic Sans MS" pitchFamily="66" charset="0"/>
                <a:cs typeface="Carlito"/>
              </a:rPr>
              <a:t>έλαβε</a:t>
            </a:r>
            <a:r>
              <a:rPr lang="el-GR" spc="-10" dirty="0" smtClean="0">
                <a:latin typeface="Comic Sans MS" pitchFamily="66" charset="0"/>
                <a:cs typeface="Carlito"/>
              </a:rPr>
              <a:t> </a:t>
            </a:r>
            <a:r>
              <a:rPr lang="el-GR" spc="-20" dirty="0" smtClean="0">
                <a:latin typeface="Comic Sans MS" pitchFamily="66" charset="0"/>
                <a:cs typeface="Carlito"/>
              </a:rPr>
              <a:t>τ</a:t>
            </a:r>
            <a:r>
              <a:rPr lang="el-GR" spc="5" dirty="0" smtClean="0">
                <a:latin typeface="Comic Sans MS" pitchFamily="66" charset="0"/>
                <a:cs typeface="Carlito"/>
              </a:rPr>
              <a:t>ο </a:t>
            </a:r>
            <a:r>
              <a:rPr lang="el-GR" spc="-10" dirty="0" smtClean="0">
                <a:latin typeface="Comic Sans MS" pitchFamily="66" charset="0"/>
                <a:cs typeface="Carlito"/>
              </a:rPr>
              <a:t>1</a:t>
            </a:r>
            <a:r>
              <a:rPr lang="el-GR" spc="5" dirty="0" smtClean="0">
                <a:latin typeface="Comic Sans MS" pitchFamily="66" charset="0"/>
                <a:cs typeface="Carlito"/>
              </a:rPr>
              <a:t>ο</a:t>
            </a:r>
            <a:r>
              <a:rPr lang="el-GR" dirty="0" smtClean="0">
                <a:latin typeface="Comic Sans MS" pitchFamily="66" charset="0"/>
                <a:cs typeface="Carlito"/>
              </a:rPr>
              <a:t>	</a:t>
            </a:r>
            <a:r>
              <a:rPr lang="el-GR" spc="5" dirty="0" smtClean="0">
                <a:latin typeface="Comic Sans MS" pitchFamily="66" charset="0"/>
                <a:cs typeface="Carlito"/>
              </a:rPr>
              <a:t>τ</a:t>
            </a:r>
            <a:r>
              <a:rPr lang="el-GR" spc="-25" dirty="0" smtClean="0">
                <a:latin typeface="Comic Sans MS" pitchFamily="66" charset="0"/>
                <a:cs typeface="Carlito"/>
              </a:rPr>
              <a:t>ε</a:t>
            </a:r>
            <a:r>
              <a:rPr lang="el-GR" spc="5" dirty="0" smtClean="0">
                <a:latin typeface="Comic Sans MS" pitchFamily="66" charset="0"/>
                <a:cs typeface="Carlito"/>
              </a:rPr>
              <a:t>τρ</a:t>
            </a:r>
            <a:r>
              <a:rPr lang="el-GR" spc="-25" dirty="0" smtClean="0">
                <a:latin typeface="Comic Sans MS" pitchFamily="66" charset="0"/>
                <a:cs typeface="Carlito"/>
              </a:rPr>
              <a:t>ά</a:t>
            </a:r>
            <a:r>
              <a:rPr lang="el-GR" spc="10" dirty="0" smtClean="0">
                <a:latin typeface="Comic Sans MS" pitchFamily="66" charset="0"/>
                <a:cs typeface="Carlito"/>
              </a:rPr>
              <a:t>μ</a:t>
            </a:r>
            <a:r>
              <a:rPr lang="el-GR" spc="-55" dirty="0" smtClean="0">
                <a:latin typeface="Comic Sans MS" pitchFamily="66" charset="0"/>
                <a:cs typeface="Carlito"/>
              </a:rPr>
              <a:t>η</a:t>
            </a:r>
            <a:r>
              <a:rPr lang="el-GR" spc="-10" dirty="0" smtClean="0">
                <a:latin typeface="Comic Sans MS" pitchFamily="66" charset="0"/>
                <a:cs typeface="Carlito"/>
              </a:rPr>
              <a:t>ν</a:t>
            </a:r>
            <a:r>
              <a:rPr lang="el-GR" spc="5" dirty="0" smtClean="0">
                <a:latin typeface="Comic Sans MS" pitchFamily="66" charset="0"/>
                <a:cs typeface="Carlito"/>
              </a:rPr>
              <a:t>ο</a:t>
            </a:r>
            <a:r>
              <a:rPr lang="el-GR" dirty="0">
                <a:latin typeface="Comic Sans MS" pitchFamily="66" charset="0"/>
                <a:cs typeface="Carlito"/>
              </a:rPr>
              <a:t> </a:t>
            </a:r>
            <a:r>
              <a:rPr lang="el-GR" spc="-70" dirty="0" smtClean="0">
                <a:latin typeface="Comic Sans MS" pitchFamily="66" charset="0"/>
                <a:cs typeface="Carlito"/>
              </a:rPr>
              <a:t>κ</a:t>
            </a:r>
            <a:r>
              <a:rPr lang="el-GR" dirty="0" smtClean="0">
                <a:latin typeface="Comic Sans MS" pitchFamily="66" charset="0"/>
                <a:cs typeface="Carlito"/>
              </a:rPr>
              <a:t>αι </a:t>
            </a:r>
            <a:r>
              <a:rPr lang="el-GR" spc="-45" dirty="0" smtClean="0">
                <a:latin typeface="Comic Sans MS" pitchFamily="66" charset="0"/>
                <a:cs typeface="Carlito"/>
              </a:rPr>
              <a:t>τ</a:t>
            </a:r>
            <a:r>
              <a:rPr lang="el-GR" spc="-10" dirty="0" smtClean="0">
                <a:latin typeface="Comic Sans MS" pitchFamily="66" charset="0"/>
                <a:cs typeface="Carlito"/>
              </a:rPr>
              <a:t>ο</a:t>
            </a:r>
            <a:r>
              <a:rPr lang="el-GR" dirty="0" smtClean="0">
                <a:latin typeface="Comic Sans MS" pitchFamily="66" charset="0"/>
                <a:cs typeface="Carlito"/>
              </a:rPr>
              <a:t>ν</a:t>
            </a:r>
            <a:r>
              <a:rPr lang="el-GR" dirty="0">
                <a:latin typeface="Comic Sans MS" pitchFamily="66" charset="0"/>
                <a:cs typeface="Carlito"/>
              </a:rPr>
              <a:t> </a:t>
            </a:r>
            <a:r>
              <a:rPr lang="el-GR" u="sng" spc="5" dirty="0" smtClean="0">
                <a:latin typeface="Comic Sans MS" pitchFamily="66" charset="0"/>
                <a:cs typeface="Carlito"/>
              </a:rPr>
              <a:t>π</a:t>
            </a:r>
            <a:r>
              <a:rPr lang="el-GR" u="sng" spc="-10" dirty="0" smtClean="0">
                <a:latin typeface="Comic Sans MS" pitchFamily="66" charset="0"/>
                <a:cs typeface="Carlito"/>
              </a:rPr>
              <a:t>ρ</a:t>
            </a:r>
            <a:r>
              <a:rPr lang="el-GR" u="sng" spc="15" dirty="0" smtClean="0">
                <a:latin typeface="Comic Sans MS" pitchFamily="66" charset="0"/>
                <a:cs typeface="Carlito"/>
              </a:rPr>
              <a:t>ο</a:t>
            </a:r>
            <a:r>
              <a:rPr lang="el-GR" u="sng" dirty="0" smtClean="0">
                <a:latin typeface="Comic Sans MS" pitchFamily="66" charset="0"/>
                <a:cs typeface="Carlito"/>
              </a:rPr>
              <a:t>φ</a:t>
            </a:r>
            <a:r>
              <a:rPr lang="el-GR" u="sng" spc="15" dirty="0" smtClean="0">
                <a:latin typeface="Comic Sans MS" pitchFamily="66" charset="0"/>
                <a:cs typeface="Carlito"/>
              </a:rPr>
              <a:t>ο</a:t>
            </a:r>
            <a:r>
              <a:rPr lang="el-GR" u="sng" spc="5" dirty="0" smtClean="0">
                <a:latin typeface="Comic Sans MS" pitchFamily="66" charset="0"/>
                <a:cs typeface="Carlito"/>
              </a:rPr>
              <a:t>ρ</a:t>
            </a:r>
            <a:r>
              <a:rPr lang="el-GR" u="sng" spc="-25" dirty="0" smtClean="0">
                <a:latin typeface="Comic Sans MS" pitchFamily="66" charset="0"/>
                <a:cs typeface="Carlito"/>
              </a:rPr>
              <a:t>ι</a:t>
            </a:r>
            <a:r>
              <a:rPr lang="el-GR" u="sng" spc="-70" dirty="0" smtClean="0">
                <a:latin typeface="Comic Sans MS" pitchFamily="66" charset="0"/>
                <a:cs typeface="Carlito"/>
              </a:rPr>
              <a:t>κ</a:t>
            </a:r>
            <a:r>
              <a:rPr lang="el-GR" u="sng" spc="5" dirty="0" smtClean="0">
                <a:latin typeface="Comic Sans MS" pitchFamily="66" charset="0"/>
                <a:cs typeface="Carlito"/>
              </a:rPr>
              <a:t>ό</a:t>
            </a:r>
            <a:r>
              <a:rPr lang="el-GR" u="sng" dirty="0">
                <a:latin typeface="Comic Sans MS" pitchFamily="66" charset="0"/>
                <a:cs typeface="Carlito"/>
              </a:rPr>
              <a:t> </a:t>
            </a:r>
            <a:r>
              <a:rPr lang="el-GR" u="sng" dirty="0" smtClean="0">
                <a:latin typeface="Comic Sans MS" pitchFamily="66" charset="0"/>
                <a:cs typeface="Carlito"/>
              </a:rPr>
              <a:t>βαθ</a:t>
            </a:r>
            <a:r>
              <a:rPr lang="el-GR" u="sng" spc="-40" dirty="0" smtClean="0">
                <a:latin typeface="Comic Sans MS" pitchFamily="66" charset="0"/>
                <a:cs typeface="Carlito"/>
              </a:rPr>
              <a:t>μ</a:t>
            </a:r>
            <a:r>
              <a:rPr lang="el-GR" u="sng" spc="5" dirty="0" smtClean="0">
                <a:latin typeface="Comic Sans MS" pitchFamily="66" charset="0"/>
                <a:cs typeface="Carlito"/>
              </a:rPr>
              <a:t>ό</a:t>
            </a:r>
            <a:r>
              <a:rPr lang="el-GR" u="sng" dirty="0" smtClean="0">
                <a:latin typeface="Comic Sans MS" pitchFamily="66" charset="0"/>
                <a:cs typeface="Carlito"/>
              </a:rPr>
              <a:t> </a:t>
            </a:r>
            <a:r>
              <a:rPr lang="el-GR" spc="5" dirty="0" smtClean="0">
                <a:latin typeface="Comic Sans MS" pitchFamily="66" charset="0"/>
                <a:cs typeface="Carlito"/>
              </a:rPr>
              <a:t>π</a:t>
            </a:r>
            <a:r>
              <a:rPr lang="el-GR" spc="-10" dirty="0" smtClean="0">
                <a:latin typeface="Comic Sans MS" pitchFamily="66" charset="0"/>
                <a:cs typeface="Carlito"/>
              </a:rPr>
              <a:t>ο</a:t>
            </a:r>
            <a:r>
              <a:rPr lang="el-GR" spc="5" dirty="0" smtClean="0">
                <a:latin typeface="Comic Sans MS" pitchFamily="66" charset="0"/>
                <a:cs typeface="Carlito"/>
              </a:rPr>
              <a:t>υ</a:t>
            </a:r>
            <a:r>
              <a:rPr lang="el-GR" dirty="0">
                <a:latin typeface="Comic Sans MS" pitchFamily="66" charset="0"/>
                <a:cs typeface="Carlito"/>
              </a:rPr>
              <a:t> </a:t>
            </a:r>
            <a:r>
              <a:rPr lang="el-GR" spc="-25" dirty="0" smtClean="0">
                <a:latin typeface="Comic Sans MS" pitchFamily="66" charset="0"/>
                <a:cs typeface="Carlito"/>
              </a:rPr>
              <a:t>έ</a:t>
            </a:r>
            <a:r>
              <a:rPr lang="el-GR" spc="-20" dirty="0" smtClean="0">
                <a:latin typeface="Comic Sans MS" pitchFamily="66" charset="0"/>
                <a:cs typeface="Carlito"/>
              </a:rPr>
              <a:t>λ</a:t>
            </a:r>
            <a:r>
              <a:rPr lang="el-GR" dirty="0" smtClean="0">
                <a:latin typeface="Comic Sans MS" pitchFamily="66" charset="0"/>
                <a:cs typeface="Carlito"/>
              </a:rPr>
              <a:t>αβε </a:t>
            </a:r>
            <a:r>
              <a:rPr lang="el-GR" spc="-40" dirty="0" smtClean="0">
                <a:latin typeface="Comic Sans MS" pitchFamily="66" charset="0"/>
                <a:cs typeface="Carlito"/>
              </a:rPr>
              <a:t>τ</a:t>
            </a:r>
            <a:r>
              <a:rPr lang="el-GR" spc="5" dirty="0" smtClean="0">
                <a:latin typeface="Comic Sans MS" pitchFamily="66" charset="0"/>
                <a:cs typeface="Carlito"/>
              </a:rPr>
              <a:t>ο </a:t>
            </a:r>
            <a:r>
              <a:rPr lang="el-GR" spc="-15" dirty="0" smtClean="0">
                <a:latin typeface="Comic Sans MS" pitchFamily="66" charset="0"/>
                <a:cs typeface="Carlito"/>
              </a:rPr>
              <a:t>2</a:t>
            </a:r>
            <a:r>
              <a:rPr lang="el-GR" spc="5" baseline="30000" dirty="0" smtClean="0">
                <a:latin typeface="Comic Sans MS" pitchFamily="66" charset="0"/>
                <a:cs typeface="Carlito"/>
              </a:rPr>
              <a:t>ο</a:t>
            </a:r>
            <a:r>
              <a:rPr lang="el-GR" spc="5" dirty="0" smtClean="0">
                <a:latin typeface="Comic Sans MS" pitchFamily="66" charset="0"/>
                <a:cs typeface="Carlito"/>
              </a:rPr>
              <a:t> </a:t>
            </a:r>
            <a:r>
              <a:rPr lang="el-GR" spc="-5" dirty="0" smtClean="0">
                <a:latin typeface="Comic Sans MS" pitchFamily="66" charset="0"/>
                <a:cs typeface="Carlito"/>
              </a:rPr>
              <a:t>τετράμηνο </a:t>
            </a:r>
            <a:r>
              <a:rPr lang="el-GR" dirty="0" smtClean="0">
                <a:latin typeface="Comic Sans MS" pitchFamily="66" charset="0"/>
                <a:cs typeface="Carlito"/>
              </a:rPr>
              <a:t>στο μάθημα 	της</a:t>
            </a:r>
            <a:r>
              <a:rPr lang="el-GR" spc="-80" dirty="0" smtClean="0">
                <a:latin typeface="Comic Sans MS" pitchFamily="66" charset="0"/>
                <a:cs typeface="Carlito"/>
              </a:rPr>
              <a:t> </a:t>
            </a:r>
            <a:r>
              <a:rPr lang="el-GR" dirty="0" smtClean="0">
                <a:latin typeface="Comic Sans MS" pitchFamily="66" charset="0"/>
                <a:cs typeface="Carlito"/>
              </a:rPr>
              <a:t>Πληροφορικής.</a:t>
            </a:r>
          </a:p>
          <a:p>
            <a:pPr marL="12700" algn="just">
              <a:lnSpc>
                <a:spcPct val="150000"/>
              </a:lnSpc>
              <a:spcBef>
                <a:spcPts val="385"/>
              </a:spcBef>
              <a:buFont typeface="Arial" pitchFamily="34" charset="0"/>
              <a:buChar char="•"/>
              <a:tabLst>
                <a:tab pos="551815" algn="l"/>
              </a:tabLst>
            </a:pPr>
            <a:r>
              <a:rPr lang="el-GR" b="1" spc="-15" dirty="0" smtClean="0">
                <a:latin typeface="Comic Sans MS" pitchFamily="66" charset="0"/>
                <a:cs typeface="Carlito"/>
              </a:rPr>
              <a:t>Υπολογίζει</a:t>
            </a:r>
            <a:r>
              <a:rPr lang="el-GR" spc="-15" dirty="0" smtClean="0">
                <a:latin typeface="Comic Sans MS" pitchFamily="66" charset="0"/>
                <a:cs typeface="Carlito"/>
              </a:rPr>
              <a:t> τον </a:t>
            </a:r>
            <a:r>
              <a:rPr lang="el-GR" u="sng" spc="-15" dirty="0" smtClean="0">
                <a:latin typeface="Comic Sans MS" pitchFamily="66" charset="0"/>
                <a:cs typeface="Carlito"/>
              </a:rPr>
              <a:t>ετήσιο προφορικό </a:t>
            </a:r>
            <a:r>
              <a:rPr lang="el-GR" spc="-15" dirty="0" smtClean="0">
                <a:latin typeface="Comic Sans MS" pitchFamily="66" charset="0"/>
                <a:cs typeface="Carlito"/>
              </a:rPr>
              <a:t>βαθμό του μαθητή που προκύπτει από το μέσο όρο των προφορικών βαθμών των δύο τετράμηνων,</a:t>
            </a:r>
          </a:p>
          <a:p>
            <a:pPr marL="12700" algn="just">
              <a:lnSpc>
                <a:spcPct val="150000"/>
              </a:lnSpc>
              <a:spcBef>
                <a:spcPts val="385"/>
              </a:spcBef>
              <a:buFont typeface="Arial" pitchFamily="34" charset="0"/>
              <a:buChar char="•"/>
              <a:tabLst>
                <a:tab pos="551815" algn="l"/>
              </a:tabLst>
            </a:pPr>
            <a:r>
              <a:rPr lang="el-GR" b="1" spc="-5" dirty="0" smtClean="0">
                <a:latin typeface="Comic Sans MS" pitchFamily="66" charset="0"/>
                <a:cs typeface="Carlito"/>
              </a:rPr>
              <a:t>Διαβάζει </a:t>
            </a:r>
            <a:r>
              <a:rPr lang="el-GR" spc="-15" dirty="0" smtClean="0">
                <a:latin typeface="Comic Sans MS" pitchFamily="66" charset="0"/>
                <a:cs typeface="Carlito"/>
              </a:rPr>
              <a:t>τον βαθμό που έλαβε στις προαγωγικές εξετάσεις,</a:t>
            </a:r>
          </a:p>
          <a:p>
            <a:pPr marL="12700" algn="just">
              <a:lnSpc>
                <a:spcPct val="150000"/>
              </a:lnSpc>
              <a:spcBef>
                <a:spcPts val="385"/>
              </a:spcBef>
              <a:buFont typeface="Arial" pitchFamily="34" charset="0"/>
              <a:buChar char="•"/>
              <a:tabLst>
                <a:tab pos="551815" algn="l"/>
              </a:tabLst>
            </a:pPr>
            <a:r>
              <a:rPr lang="el-GR" b="1" spc="-15" dirty="0" smtClean="0">
                <a:latin typeface="Comic Sans MS" pitchFamily="66" charset="0"/>
                <a:cs typeface="Carlito"/>
              </a:rPr>
              <a:t>Υπολογίζει </a:t>
            </a:r>
            <a:r>
              <a:rPr lang="el-GR" spc="-15" dirty="0" smtClean="0">
                <a:latin typeface="Comic Sans MS" pitchFamily="66" charset="0"/>
                <a:cs typeface="Carlito"/>
              </a:rPr>
              <a:t>το </a:t>
            </a:r>
            <a:r>
              <a:rPr lang="el-GR" u="sng" spc="-15" dirty="0" smtClean="0">
                <a:latin typeface="Comic Sans MS" pitchFamily="66" charset="0"/>
                <a:cs typeface="Carlito"/>
              </a:rPr>
              <a:t>βαθμό προαγωγής </a:t>
            </a:r>
            <a:r>
              <a:rPr lang="el-GR" spc="-15" dirty="0" smtClean="0">
                <a:latin typeface="Comic Sans MS" pitchFamily="66" charset="0"/>
                <a:cs typeface="Carlito"/>
              </a:rPr>
              <a:t>που προκύπτει από το μέσο όρο  του ετήσιου προφορικού βαθμού του μαθητή με τον βαθμό που  έλαβε στις προαγωγικές εξετάσεις,</a:t>
            </a:r>
          </a:p>
          <a:p>
            <a:pPr marL="12700" algn="just">
              <a:lnSpc>
                <a:spcPct val="150000"/>
              </a:lnSpc>
              <a:spcBef>
                <a:spcPts val="385"/>
              </a:spcBef>
              <a:buFont typeface="Arial" pitchFamily="34" charset="0"/>
              <a:buChar char="•"/>
              <a:tabLst>
                <a:tab pos="551815" algn="l"/>
              </a:tabLst>
            </a:pPr>
            <a:r>
              <a:rPr lang="el-GR" dirty="0" smtClean="0">
                <a:latin typeface="Comic Sans MS" pitchFamily="66" charset="0"/>
                <a:cs typeface="Carlito"/>
              </a:rPr>
              <a:t> </a:t>
            </a:r>
            <a:r>
              <a:rPr lang="el-GR" b="1" dirty="0" smtClean="0">
                <a:latin typeface="Comic Sans MS" pitchFamily="66" charset="0"/>
                <a:cs typeface="Carlito"/>
              </a:rPr>
              <a:t>Ελέγχει</a:t>
            </a:r>
            <a:r>
              <a:rPr lang="el-GR" dirty="0" smtClean="0">
                <a:latin typeface="Comic Sans MS" pitchFamily="66" charset="0"/>
                <a:cs typeface="Carlito"/>
              </a:rPr>
              <a:t>  </a:t>
            </a:r>
            <a:r>
              <a:rPr lang="el-GR" spc="-20" dirty="0" smtClean="0">
                <a:latin typeface="Comic Sans MS" pitchFamily="66" charset="0"/>
                <a:cs typeface="Carlito"/>
              </a:rPr>
              <a:t>τ</a:t>
            </a:r>
            <a:r>
              <a:rPr lang="el-GR" spc="10" dirty="0" smtClean="0">
                <a:latin typeface="Comic Sans MS" pitchFamily="66" charset="0"/>
                <a:cs typeface="Carlito"/>
              </a:rPr>
              <a:t>ο</a:t>
            </a:r>
            <a:r>
              <a:rPr lang="el-GR" dirty="0" smtClean="0">
                <a:latin typeface="Comic Sans MS" pitchFamily="66" charset="0"/>
                <a:cs typeface="Carlito"/>
              </a:rPr>
              <a:t>ν βαθ</a:t>
            </a:r>
            <a:r>
              <a:rPr lang="el-GR" spc="-15" dirty="0" smtClean="0">
                <a:latin typeface="Comic Sans MS" pitchFamily="66" charset="0"/>
                <a:cs typeface="Carlito"/>
              </a:rPr>
              <a:t>μ</a:t>
            </a:r>
            <a:r>
              <a:rPr lang="el-GR" spc="5" dirty="0" smtClean="0">
                <a:latin typeface="Comic Sans MS" pitchFamily="66" charset="0"/>
                <a:cs typeface="Carlito"/>
              </a:rPr>
              <a:t>ό</a:t>
            </a:r>
            <a:r>
              <a:rPr lang="el-GR" dirty="0">
                <a:latin typeface="Comic Sans MS" pitchFamily="66" charset="0"/>
                <a:cs typeface="Carlito"/>
              </a:rPr>
              <a:t> </a:t>
            </a:r>
            <a:r>
              <a:rPr lang="el-GR" spc="5" dirty="0" smtClean="0">
                <a:latin typeface="Comic Sans MS" pitchFamily="66" charset="0"/>
                <a:cs typeface="Carlito"/>
              </a:rPr>
              <a:t>π</a:t>
            </a:r>
            <a:r>
              <a:rPr lang="el-GR" spc="-15" dirty="0" smtClean="0">
                <a:latin typeface="Comic Sans MS" pitchFamily="66" charset="0"/>
                <a:cs typeface="Carlito"/>
              </a:rPr>
              <a:t>ρ</a:t>
            </a:r>
            <a:r>
              <a:rPr lang="el-GR" spc="10" dirty="0" smtClean="0">
                <a:latin typeface="Comic Sans MS" pitchFamily="66" charset="0"/>
                <a:cs typeface="Carlito"/>
              </a:rPr>
              <a:t>ο</a:t>
            </a:r>
            <a:r>
              <a:rPr lang="el-GR" dirty="0" smtClean="0">
                <a:latin typeface="Comic Sans MS" pitchFamily="66" charset="0"/>
                <a:cs typeface="Carlito"/>
              </a:rPr>
              <a:t>α</a:t>
            </a:r>
            <a:r>
              <a:rPr lang="el-GR" spc="-10" dirty="0" smtClean="0">
                <a:latin typeface="Comic Sans MS" pitchFamily="66" charset="0"/>
                <a:cs typeface="Carlito"/>
              </a:rPr>
              <a:t>γ</a:t>
            </a:r>
            <a:r>
              <a:rPr lang="el-GR" dirty="0" smtClean="0">
                <a:latin typeface="Comic Sans MS" pitchFamily="66" charset="0"/>
                <a:cs typeface="Carlito"/>
              </a:rPr>
              <a:t>ωγ</a:t>
            </a:r>
            <a:r>
              <a:rPr lang="el-GR" spc="-15" dirty="0" smtClean="0">
                <a:latin typeface="Comic Sans MS" pitchFamily="66" charset="0"/>
                <a:cs typeface="Carlito"/>
              </a:rPr>
              <a:t>ή</a:t>
            </a:r>
            <a:r>
              <a:rPr lang="el-GR" dirty="0" smtClean="0">
                <a:latin typeface="Comic Sans MS" pitchFamily="66" charset="0"/>
                <a:cs typeface="Carlito"/>
              </a:rPr>
              <a:t>ς </a:t>
            </a:r>
            <a:r>
              <a:rPr lang="el-GR" spc="-70" dirty="0" smtClean="0">
                <a:latin typeface="Comic Sans MS" pitchFamily="66" charset="0"/>
                <a:cs typeface="Carlito"/>
              </a:rPr>
              <a:t>κ</a:t>
            </a:r>
            <a:r>
              <a:rPr lang="el-GR" dirty="0" smtClean="0">
                <a:latin typeface="Comic Sans MS" pitchFamily="66" charset="0"/>
                <a:cs typeface="Carlito"/>
              </a:rPr>
              <a:t>αι </a:t>
            </a:r>
            <a:r>
              <a:rPr lang="el-GR" spc="-25" dirty="0" smtClean="0">
                <a:latin typeface="Comic Sans MS" pitchFamily="66" charset="0"/>
                <a:cs typeface="Carlito"/>
              </a:rPr>
              <a:t>ε</a:t>
            </a:r>
            <a:r>
              <a:rPr lang="el-GR" spc="10" dirty="0" smtClean="0">
                <a:latin typeface="Comic Sans MS" pitchFamily="66" charset="0"/>
                <a:cs typeface="Carlito"/>
              </a:rPr>
              <a:t>μ</a:t>
            </a:r>
            <a:r>
              <a:rPr lang="el-GR" dirty="0" smtClean="0">
                <a:latin typeface="Comic Sans MS" pitchFamily="66" charset="0"/>
                <a:cs typeface="Carlito"/>
              </a:rPr>
              <a:t>φα</a:t>
            </a:r>
            <a:r>
              <a:rPr lang="el-GR" spc="-15" dirty="0" smtClean="0">
                <a:latin typeface="Comic Sans MS" pitchFamily="66" charset="0"/>
                <a:cs typeface="Carlito"/>
              </a:rPr>
              <a:t>ν</a:t>
            </a:r>
            <a:r>
              <a:rPr lang="el-GR" spc="-5" dirty="0" smtClean="0">
                <a:latin typeface="Comic Sans MS" pitchFamily="66" charset="0"/>
                <a:cs typeface="Carlito"/>
              </a:rPr>
              <a:t>ί</a:t>
            </a:r>
            <a:r>
              <a:rPr lang="el-GR" spc="-35" dirty="0" smtClean="0">
                <a:latin typeface="Comic Sans MS" pitchFamily="66" charset="0"/>
                <a:cs typeface="Carlito"/>
              </a:rPr>
              <a:t>ζ</a:t>
            </a:r>
            <a:r>
              <a:rPr lang="el-GR" dirty="0" smtClean="0">
                <a:latin typeface="Comic Sans MS" pitchFamily="66" charset="0"/>
                <a:cs typeface="Carlito"/>
              </a:rPr>
              <a:t>ει </a:t>
            </a:r>
            <a:r>
              <a:rPr lang="el-GR" spc="-20" dirty="0" smtClean="0">
                <a:latin typeface="Comic Sans MS" pitchFamily="66" charset="0"/>
                <a:cs typeface="Carlito"/>
              </a:rPr>
              <a:t>τ</a:t>
            </a:r>
            <a:r>
              <a:rPr lang="el-GR" spc="5" dirty="0" smtClean="0">
                <a:latin typeface="Comic Sans MS" pitchFamily="66" charset="0"/>
                <a:cs typeface="Carlito"/>
              </a:rPr>
              <a:t>ο</a:t>
            </a:r>
            <a:r>
              <a:rPr lang="el-GR" dirty="0">
                <a:latin typeface="Comic Sans MS" pitchFamily="66" charset="0"/>
                <a:cs typeface="Carlito"/>
              </a:rPr>
              <a:t> </a:t>
            </a:r>
            <a:r>
              <a:rPr lang="el-GR" spc="10" dirty="0" smtClean="0">
                <a:latin typeface="Comic Sans MS" pitchFamily="66" charset="0"/>
                <a:cs typeface="Carlito"/>
              </a:rPr>
              <a:t>μ</a:t>
            </a:r>
            <a:r>
              <a:rPr lang="el-GR" spc="-55" dirty="0" smtClean="0">
                <a:latin typeface="Comic Sans MS" pitchFamily="66" charset="0"/>
                <a:cs typeface="Carlito"/>
              </a:rPr>
              <a:t>ή</a:t>
            </a:r>
            <a:r>
              <a:rPr lang="el-GR" spc="-10" dirty="0" smtClean="0">
                <a:latin typeface="Comic Sans MS" pitchFamily="66" charset="0"/>
                <a:cs typeface="Carlito"/>
              </a:rPr>
              <a:t>ν</a:t>
            </a:r>
            <a:r>
              <a:rPr lang="el-GR" spc="-20" dirty="0" smtClean="0">
                <a:latin typeface="Comic Sans MS" pitchFamily="66" charset="0"/>
                <a:cs typeface="Carlito"/>
              </a:rPr>
              <a:t>υ</a:t>
            </a:r>
            <a:r>
              <a:rPr lang="el-GR" spc="10" dirty="0" smtClean="0">
                <a:latin typeface="Comic Sans MS" pitchFamily="66" charset="0"/>
                <a:cs typeface="Carlito"/>
              </a:rPr>
              <a:t>μ</a:t>
            </a:r>
            <a:r>
              <a:rPr lang="el-GR" spc="5" dirty="0" smtClean="0">
                <a:latin typeface="Comic Sans MS" pitchFamily="66" charset="0"/>
                <a:cs typeface="Carlito"/>
              </a:rPr>
              <a:t>α: </a:t>
            </a:r>
            <a:r>
              <a:rPr lang="el-GR" spc="-5" dirty="0" smtClean="0">
                <a:latin typeface="Carlito"/>
                <a:cs typeface="Carlito"/>
              </a:rPr>
              <a:t>«Προάγεται</a:t>
            </a:r>
            <a:r>
              <a:rPr lang="el-GR" spc="5" dirty="0" smtClean="0">
                <a:latin typeface="Carlito"/>
                <a:cs typeface="Carlito"/>
              </a:rPr>
              <a:t>», </a:t>
            </a:r>
            <a:r>
              <a:rPr lang="el-GR" u="sng" dirty="0" smtClean="0">
                <a:solidFill>
                  <a:srgbClr val="FF0000"/>
                </a:solidFill>
                <a:latin typeface="Carlito"/>
                <a:cs typeface="Carlito"/>
              </a:rPr>
              <a:t>αν ο </a:t>
            </a:r>
            <a:r>
              <a:rPr lang="el-GR" u="sng" spc="-5" dirty="0" smtClean="0">
                <a:solidFill>
                  <a:srgbClr val="FF0000"/>
                </a:solidFill>
                <a:latin typeface="Carlito"/>
                <a:cs typeface="Carlito"/>
              </a:rPr>
              <a:t>βαθμός </a:t>
            </a:r>
            <a:r>
              <a:rPr lang="el-GR" u="sng" spc="-10" dirty="0" smtClean="0">
                <a:solidFill>
                  <a:srgbClr val="FF0000"/>
                </a:solidFill>
                <a:latin typeface="Carlito"/>
                <a:cs typeface="Carlito"/>
              </a:rPr>
              <a:t>είναι </a:t>
            </a:r>
            <a:r>
              <a:rPr lang="el-GR" u="sng" spc="-5" dirty="0" smtClean="0">
                <a:solidFill>
                  <a:srgbClr val="FF0000"/>
                </a:solidFill>
                <a:latin typeface="Carlito"/>
                <a:cs typeface="Carlito"/>
              </a:rPr>
              <a:t>μεγαλύτερος </a:t>
            </a:r>
            <a:r>
              <a:rPr lang="el-GR" u="sng" dirty="0" smtClean="0">
                <a:solidFill>
                  <a:srgbClr val="FF0000"/>
                </a:solidFill>
                <a:latin typeface="Carlito"/>
                <a:cs typeface="Carlito"/>
              </a:rPr>
              <a:t>ή  ίσος </a:t>
            </a:r>
            <a:r>
              <a:rPr lang="el-GR" u="sng" spc="-10" dirty="0" smtClean="0">
                <a:solidFill>
                  <a:srgbClr val="FF0000"/>
                </a:solidFill>
                <a:latin typeface="Carlito"/>
                <a:cs typeface="Carlito"/>
              </a:rPr>
              <a:t>του </a:t>
            </a:r>
            <a:r>
              <a:rPr lang="el-GR" u="sng" spc="-5" dirty="0" smtClean="0">
                <a:solidFill>
                  <a:srgbClr val="FF0000"/>
                </a:solidFill>
                <a:latin typeface="Carlito"/>
                <a:cs typeface="Carlito"/>
              </a:rPr>
              <a:t>10</a:t>
            </a:r>
            <a:r>
              <a:rPr lang="el-GR" spc="-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l-GR" spc="5" dirty="0" smtClean="0">
                <a:latin typeface="Carlito"/>
                <a:cs typeface="Carlito"/>
              </a:rPr>
              <a:t>ή </a:t>
            </a:r>
            <a:r>
              <a:rPr lang="el-GR" spc="-10" dirty="0" smtClean="0">
                <a:latin typeface="Carlito"/>
                <a:cs typeface="Carlito"/>
              </a:rPr>
              <a:t>το μήνυμα </a:t>
            </a:r>
            <a:r>
              <a:rPr lang="el-GR" spc="-5" dirty="0" smtClean="0">
                <a:latin typeface="Carlito"/>
                <a:cs typeface="Carlito"/>
              </a:rPr>
              <a:t>«Δεν προάγεται</a:t>
            </a:r>
            <a:r>
              <a:rPr lang="el-GR" spc="10" dirty="0" smtClean="0">
                <a:latin typeface="Carlito"/>
                <a:cs typeface="Carlito"/>
              </a:rPr>
              <a:t>» </a:t>
            </a:r>
            <a:r>
              <a:rPr lang="el-GR" u="sng" dirty="0" smtClean="0">
                <a:solidFill>
                  <a:srgbClr val="FF0000"/>
                </a:solidFill>
                <a:latin typeface="Carlito"/>
                <a:cs typeface="Carlito"/>
              </a:rPr>
              <a:t>αν </a:t>
            </a:r>
            <a:r>
              <a:rPr lang="el-GR" u="sng" spc="5" dirty="0" smtClean="0">
                <a:solidFill>
                  <a:srgbClr val="FF0000"/>
                </a:solidFill>
                <a:latin typeface="Carlito"/>
                <a:cs typeface="Carlito"/>
              </a:rPr>
              <a:t>ο </a:t>
            </a:r>
            <a:r>
              <a:rPr lang="el-GR" u="sng" spc="-5" dirty="0" smtClean="0">
                <a:solidFill>
                  <a:srgbClr val="FF0000"/>
                </a:solidFill>
                <a:latin typeface="Carlito"/>
                <a:cs typeface="Carlito"/>
              </a:rPr>
              <a:t>βαθμός </a:t>
            </a:r>
            <a:r>
              <a:rPr lang="el-GR" u="sng" spc="-10" dirty="0" smtClean="0">
                <a:solidFill>
                  <a:srgbClr val="FF0000"/>
                </a:solidFill>
                <a:latin typeface="Carlito"/>
                <a:cs typeface="Carlito"/>
              </a:rPr>
              <a:t>είναι  </a:t>
            </a:r>
            <a:r>
              <a:rPr lang="el-GR" u="sng" dirty="0" smtClean="0">
                <a:solidFill>
                  <a:srgbClr val="FF0000"/>
                </a:solidFill>
                <a:latin typeface="Carlito"/>
                <a:cs typeface="Carlito"/>
              </a:rPr>
              <a:t>μικρότερος του</a:t>
            </a:r>
            <a:r>
              <a:rPr lang="el-GR" u="sng" spc="-9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l-GR" u="sng" spc="5" dirty="0" smtClean="0">
                <a:solidFill>
                  <a:srgbClr val="FF0000"/>
                </a:solidFill>
                <a:latin typeface="Carlito"/>
                <a:cs typeface="Carlito"/>
              </a:rPr>
              <a:t>10</a:t>
            </a:r>
            <a:r>
              <a:rPr lang="el-GR" spc="5" dirty="0" smtClean="0">
                <a:solidFill>
                  <a:srgbClr val="FF0000"/>
                </a:solidFill>
                <a:latin typeface="Carlito"/>
                <a:cs typeface="Carlito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385"/>
              </a:spcBef>
              <a:buFont typeface="Arial" pitchFamily="34" charset="0"/>
              <a:buChar char="•"/>
              <a:tabLst>
                <a:tab pos="551815" algn="l"/>
              </a:tabLst>
            </a:pPr>
            <a:r>
              <a:rPr lang="el-GR" spc="-15" dirty="0" smtClean="0">
                <a:latin typeface="Carlito"/>
                <a:cs typeface="Carlito"/>
              </a:rPr>
              <a:t> </a:t>
            </a:r>
            <a:r>
              <a:rPr lang="el-GR" b="1" spc="-15" dirty="0" smtClean="0">
                <a:latin typeface="Carlito"/>
                <a:cs typeface="Carlito"/>
              </a:rPr>
              <a:t>Εμφανίζει </a:t>
            </a:r>
            <a:r>
              <a:rPr lang="el-GR" spc="-15" dirty="0" smtClean="0">
                <a:latin typeface="Carlito"/>
                <a:cs typeface="Carlito"/>
              </a:rPr>
              <a:t>το όνομα και το βαθμό προαγωγής του μαθητή,</a:t>
            </a:r>
          </a:p>
          <a:p>
            <a:pPr marL="12700" algn="just">
              <a:spcBef>
                <a:spcPts val="385"/>
              </a:spcBef>
              <a:tabLst>
                <a:tab pos="551815" algn="l"/>
              </a:tabLst>
            </a:pPr>
            <a:endParaRPr lang="el-GR" spc="-15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5" y="231254"/>
            <a:ext cx="76663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9: </a:t>
            </a:r>
            <a:r>
              <a:rPr lang="el-GR" sz="2400" b="1" spc="-5" dirty="0" smtClean="0">
                <a:solidFill>
                  <a:srgbClr val="00B050"/>
                </a:solidFill>
              </a:rPr>
              <a:t>Απάντηση για a = 10</a:t>
            </a:r>
            <a:endParaRPr lang="el-GR" sz="2400" b="1" spc="-5" dirty="0">
              <a:solidFill>
                <a:srgbClr val="00B05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1361897"/>
            <a:ext cx="3090266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DejaVu Sans Mono"/>
                <a:cs typeface="DejaVu Sans Mono"/>
              </a:rPr>
              <a:t>1. </a:t>
            </a:r>
            <a:r>
              <a:rPr lang="en-US" sz="2000" b="1" spc="-5" dirty="0" smtClean="0">
                <a:latin typeface="DejaVu Sans Mono"/>
                <a:cs typeface="DejaVu Sans Mono"/>
              </a:rPr>
              <a:t>   </a:t>
            </a:r>
            <a:r>
              <a:rPr sz="20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Διά</a:t>
            </a:r>
            <a:r>
              <a:rPr sz="20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βασε</a:t>
            </a:r>
            <a:r>
              <a:rPr sz="2000" b="1" spc="-4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a</a:t>
            </a:r>
            <a:endParaRPr sz="2000" dirty="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DejaVu Sans Mono"/>
                <a:cs typeface="DejaVu Sans Mono"/>
              </a:rPr>
              <a:t>2. </a:t>
            </a:r>
            <a:r>
              <a:rPr lang="en-US" sz="2000" b="1" spc="-5" dirty="0" smtClean="0">
                <a:latin typeface="DejaVu Sans Mono"/>
                <a:cs typeface="DejaVu Sans Mono"/>
              </a:rPr>
              <a:t>   </a:t>
            </a:r>
            <a:r>
              <a:rPr sz="2000" spc="-5" dirty="0" smtClean="0">
                <a:latin typeface="DejaVu Sans Mono"/>
                <a:cs typeface="DejaVu Sans Mono"/>
              </a:rPr>
              <a:t>b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← </a:t>
            </a:r>
            <a:r>
              <a:rPr sz="2000" spc="-10" dirty="0">
                <a:solidFill>
                  <a:srgbClr val="9BBA58"/>
                </a:solidFill>
                <a:latin typeface="DejaVu Sans Mono"/>
                <a:cs typeface="DejaVu Sans Mono"/>
              </a:rPr>
              <a:t>2</a:t>
            </a:r>
            <a:r>
              <a:rPr sz="2000" b="1" spc="-10" dirty="0">
                <a:solidFill>
                  <a:srgbClr val="FF0000"/>
                </a:solidFill>
                <a:latin typeface="DejaVu Sans Mono"/>
                <a:cs typeface="DejaVu Sans Mono"/>
              </a:rPr>
              <a:t>*</a:t>
            </a:r>
            <a:r>
              <a:rPr sz="2000" spc="-10" dirty="0">
                <a:latin typeface="DejaVu Sans Mono"/>
                <a:cs typeface="DejaVu Sans Mono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+</a:t>
            </a:r>
            <a:r>
              <a:rPr sz="2000" b="1" spc="-70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 smtClean="0">
                <a:solidFill>
                  <a:srgbClr val="9BBA58"/>
                </a:solidFill>
                <a:latin typeface="DejaVu Sans Mono"/>
                <a:cs typeface="DejaVu Sans Mono"/>
              </a:rPr>
              <a:t>1</a:t>
            </a:r>
            <a:endParaRPr sz="2000" dirty="0" smtClean="0">
              <a:latin typeface="DejaVu Sans Mono"/>
              <a:cs typeface="DejaVu Sans Mono"/>
            </a:endParaRPr>
          </a:p>
          <a:p>
            <a:pPr marL="472440" indent="-460375">
              <a:lnSpc>
                <a:spcPct val="100000"/>
              </a:lnSpc>
              <a:buFont typeface="DejaVu Sans Mono"/>
              <a:buAutoNum type="arabicPeriod" startAt="3"/>
              <a:tabLst>
                <a:tab pos="473075" algn="l"/>
              </a:tabLst>
            </a:pPr>
            <a:r>
              <a:rPr sz="2000" spc="-5" dirty="0">
                <a:latin typeface="DejaVu Sans Mono"/>
                <a:cs typeface="DejaVu Sans Mono"/>
              </a:rPr>
              <a:t>c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← </a:t>
            </a:r>
            <a:r>
              <a:rPr sz="2000" spc="-5" dirty="0">
                <a:latin typeface="DejaVu Sans Mono"/>
                <a:cs typeface="DejaVu Sans Mono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+</a:t>
            </a:r>
            <a:r>
              <a:rPr sz="2000" b="1" spc="-7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b</a:t>
            </a:r>
            <a:endParaRPr sz="2000" dirty="0">
              <a:latin typeface="DejaVu Sans Mono"/>
              <a:cs typeface="DejaVu Sans Mono"/>
            </a:endParaRPr>
          </a:p>
          <a:p>
            <a:pPr marL="469900" indent="-457200">
              <a:spcBef>
                <a:spcPts val="5"/>
              </a:spcBef>
              <a:buClr>
                <a:srgbClr val="000000"/>
              </a:buClr>
              <a:buFontTx/>
              <a:buAutoNum type="arabicPeriod" startAt="3"/>
              <a:tabLst>
                <a:tab pos="469900" algn="l"/>
              </a:tabLst>
            </a:pPr>
            <a:r>
              <a:rPr sz="20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Αν</a:t>
            </a:r>
            <a:r>
              <a:rPr sz="20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c</a:t>
            </a:r>
            <a:r>
              <a:rPr sz="2000" spc="-40" dirty="0">
                <a:latin typeface="DejaVu Sans Mono"/>
                <a:cs typeface="DejaVu Sans Mono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&gt;</a:t>
            </a:r>
            <a:r>
              <a:rPr lang="en-US" sz="2000" b="1" spc="-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lang="en-US" sz="2000" spc="-5" dirty="0">
                <a:latin typeface="DejaVu Sans Mono"/>
                <a:cs typeface="DejaVu Sans Mono"/>
              </a:rPr>
              <a:t>b</a:t>
            </a:r>
            <a:r>
              <a:rPr lang="en-US" sz="2000" spc="-120" dirty="0">
                <a:latin typeface="DejaVu Sans Mono"/>
                <a:cs typeface="DejaVu Sans Mono"/>
              </a:rPr>
              <a:t> </a:t>
            </a:r>
            <a:r>
              <a:rPr lang="el-GR" sz="2000" b="1" spc="-10" dirty="0">
                <a:solidFill>
                  <a:srgbClr val="0000FF"/>
                </a:solidFill>
                <a:latin typeface="DejaVu Sans Mono"/>
                <a:cs typeface="DejaVu Sans Mono"/>
              </a:rPr>
              <a:t>τότε</a:t>
            </a:r>
            <a:endParaRPr lang="el-GR" sz="2000" dirty="0">
              <a:latin typeface="DejaVu Sans Mono"/>
              <a:cs typeface="DejaVu Sans Mono"/>
            </a:endParaRPr>
          </a:p>
          <a:p>
            <a:pPr marL="625475" indent="-613410">
              <a:lnSpc>
                <a:spcPct val="100000"/>
              </a:lnSpc>
              <a:buFont typeface="DejaVu Sans Mono"/>
              <a:buAutoNum type="arabicPeriod" startAt="3"/>
              <a:tabLst>
                <a:tab pos="625475" algn="l"/>
                <a:tab pos="626110" algn="l"/>
              </a:tabLst>
            </a:pPr>
            <a:r>
              <a:rPr lang="en-US" sz="2000" spc="-5" dirty="0" smtClean="0">
                <a:latin typeface="DejaVu Sans Mono"/>
                <a:cs typeface="DejaVu Sans Mono"/>
              </a:rPr>
              <a:t>  </a:t>
            </a:r>
            <a:r>
              <a:rPr sz="2000" spc="-5" dirty="0" smtClean="0">
                <a:latin typeface="DejaVu Sans Mono"/>
                <a:cs typeface="DejaVu Sans Mono"/>
              </a:rPr>
              <a:t>b </a:t>
            </a:r>
            <a:r>
              <a:rPr sz="2000" b="1" spc="-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←</a:t>
            </a:r>
            <a:r>
              <a:rPr sz="2000" b="1" spc="-3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 smtClean="0">
                <a:latin typeface="DejaVu Sans Mono"/>
                <a:cs typeface="DejaVu Sans Mono"/>
              </a:rPr>
              <a:t>c</a:t>
            </a:r>
            <a:endParaRPr sz="2000" dirty="0" smtClean="0">
              <a:latin typeface="DejaVu Sans Mono"/>
              <a:cs typeface="DejaVu Sans Mono"/>
            </a:endParaRPr>
          </a:p>
          <a:p>
            <a:pPr marL="469900" indent="-45720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469900" algn="l"/>
              </a:tabLst>
            </a:pPr>
            <a:r>
              <a:rPr sz="20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α</a:t>
            </a:r>
            <a:r>
              <a:rPr sz="20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λλιώς</a:t>
            </a:r>
            <a:endParaRPr sz="2000" dirty="0">
              <a:latin typeface="DejaVu Sans Mono"/>
              <a:cs typeface="DejaVu Sans Mono"/>
            </a:endParaRPr>
          </a:p>
          <a:p>
            <a:pPr marL="625475" indent="-613410">
              <a:lnSpc>
                <a:spcPct val="100000"/>
              </a:lnSpc>
              <a:buFont typeface="DejaVu Sans Mono"/>
              <a:buAutoNum type="arabicPeriod" startAt="3"/>
              <a:tabLst>
                <a:tab pos="625475" algn="l"/>
                <a:tab pos="626110" algn="l"/>
              </a:tabLst>
            </a:pPr>
            <a:r>
              <a:rPr lang="en-US" sz="2000" spc="-5" dirty="0" smtClean="0">
                <a:latin typeface="DejaVu Sans Mono"/>
                <a:cs typeface="DejaVu Sans Mono"/>
              </a:rPr>
              <a:t>  </a:t>
            </a:r>
            <a:r>
              <a:rPr sz="2000" spc="-5" dirty="0" smtClean="0">
                <a:latin typeface="DejaVu Sans Mono"/>
                <a:cs typeface="DejaVu Sans Mono"/>
              </a:rPr>
              <a:t>c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←</a:t>
            </a:r>
            <a:r>
              <a:rPr sz="2000" b="1" spc="-3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b</a:t>
            </a:r>
            <a:endParaRPr sz="2000" dirty="0">
              <a:latin typeface="DejaVu Sans Mono"/>
              <a:cs typeface="DejaVu Sans Mono"/>
            </a:endParaRPr>
          </a:p>
          <a:p>
            <a:pPr marL="469900" indent="-45720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469900" algn="l"/>
              </a:tabLst>
            </a:pPr>
            <a:r>
              <a:rPr sz="20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  <a:endParaRPr sz="2000" dirty="0">
              <a:latin typeface="DejaVu Sans Mono"/>
              <a:cs typeface="DejaVu Sans Mono"/>
            </a:endParaRPr>
          </a:p>
          <a:p>
            <a:pPr marL="469900" indent="-457200">
              <a:spcBef>
                <a:spcPts val="5"/>
              </a:spcBef>
              <a:buClr>
                <a:srgbClr val="000000"/>
              </a:buClr>
              <a:buFontTx/>
              <a:buAutoNum type="arabicPeriod" startAt="3"/>
              <a:tabLst>
                <a:tab pos="469900" algn="l"/>
              </a:tabLst>
            </a:pPr>
            <a:r>
              <a:rPr sz="20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Εμφάνισε</a:t>
            </a:r>
            <a:r>
              <a:rPr lang="en-US" sz="20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n-US" sz="2000" spc="-20" dirty="0">
                <a:latin typeface="DejaVu Sans Mono"/>
                <a:cs typeface="DejaVu Sans Mono"/>
              </a:rPr>
              <a:t>a</a:t>
            </a:r>
            <a:r>
              <a:rPr lang="en-US" sz="2000" b="1" spc="-20" dirty="0">
                <a:solidFill>
                  <a:srgbClr val="FF0000"/>
                </a:solidFill>
                <a:latin typeface="DejaVu Sans Mono"/>
                <a:cs typeface="DejaVu Sans Mono"/>
              </a:rPr>
              <a:t>, </a:t>
            </a:r>
            <a:r>
              <a:rPr lang="en-US" sz="2000" spc="-20" dirty="0">
                <a:latin typeface="DejaVu Sans Mono"/>
                <a:cs typeface="DejaVu Sans Mono"/>
              </a:rPr>
              <a:t>b</a:t>
            </a:r>
            <a:r>
              <a:rPr lang="en-US" sz="2000" b="1" spc="-20" dirty="0">
                <a:solidFill>
                  <a:srgbClr val="FF0000"/>
                </a:solidFill>
                <a:latin typeface="DejaVu Sans Mono"/>
                <a:cs typeface="DejaVu Sans Mono"/>
              </a:rPr>
              <a:t>,</a:t>
            </a:r>
            <a:r>
              <a:rPr lang="en-US" sz="2000" b="1" spc="-3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lang="en-US" sz="2000" spc="-5" dirty="0" smtClean="0">
                <a:latin typeface="DejaVu Sans Mono"/>
                <a:cs typeface="DejaVu Sans Mono"/>
              </a:rPr>
              <a:t>c</a:t>
            </a:r>
            <a:endParaRPr lang="en-US" sz="2000" dirty="0">
              <a:latin typeface="DejaVu Sans Mono"/>
              <a:cs typeface="DejaVu Sans Mono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59325"/>
              </p:ext>
            </p:extLst>
          </p:nvPr>
        </p:nvGraphicFramePr>
        <p:xfrm>
          <a:off x="3962400" y="762000"/>
          <a:ext cx="4655183" cy="4536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375"/>
                <a:gridCol w="648335"/>
                <a:gridCol w="720089"/>
                <a:gridCol w="791845"/>
                <a:gridCol w="1399539"/>
              </a:tblGrid>
              <a:tr h="64808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Αρ.</a:t>
                      </a:r>
                      <a:r>
                        <a:rPr sz="24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Εν.</a:t>
                      </a: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b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c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έξοδος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1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10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2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21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3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31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2400" dirty="0" smtClean="0">
                          <a:latin typeface="Carlito"/>
                          <a:cs typeface="Carlito"/>
                        </a:rPr>
                        <a:t>4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Αληθής</a:t>
                      </a:r>
                      <a:endParaRPr sz="1800" dirty="0">
                        <a:solidFill>
                          <a:srgbClr val="00B05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5</a:t>
                      </a: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31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9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0"/>
                        </a:spcBef>
                        <a:tabLst>
                          <a:tab pos="448309" algn="l"/>
                          <a:tab pos="892810" algn="l"/>
                        </a:tabLst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10	31	</a:t>
                      </a:r>
                      <a:r>
                        <a:rPr sz="2400" spc="5" dirty="0">
                          <a:latin typeface="Carlito"/>
                          <a:cs typeface="Carlito"/>
                        </a:rPr>
                        <a:t>31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15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5181600" y="15240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5828489" y="2133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6629400" y="2895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5094051" y="3544110"/>
            <a:ext cx="73443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5864157" y="4144069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7315200" y="49530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5" y="231254"/>
            <a:ext cx="78066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9: </a:t>
            </a:r>
            <a:r>
              <a:rPr lang="el-GR" sz="2400" b="1" spc="-5" dirty="0" smtClean="0">
                <a:solidFill>
                  <a:srgbClr val="00B050"/>
                </a:solidFill>
              </a:rPr>
              <a:t>Απάντηση για a = -10</a:t>
            </a:r>
            <a:endParaRPr lang="el-GR" sz="2400" b="1" spc="-5" dirty="0">
              <a:solidFill>
                <a:srgbClr val="00B050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152736"/>
              </p:ext>
            </p:extLst>
          </p:nvPr>
        </p:nvGraphicFramePr>
        <p:xfrm>
          <a:off x="4403471" y="1291971"/>
          <a:ext cx="4655183" cy="4536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375"/>
                <a:gridCol w="648335"/>
                <a:gridCol w="720089"/>
                <a:gridCol w="791845"/>
                <a:gridCol w="1399539"/>
              </a:tblGrid>
              <a:tr h="64808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Αρ.</a:t>
                      </a:r>
                      <a:r>
                        <a:rPr sz="24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Εν.</a:t>
                      </a: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a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b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c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έξοδος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1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-10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2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-19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3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-29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2400" dirty="0" smtClean="0">
                          <a:latin typeface="Carlito"/>
                          <a:cs typeface="Carlito"/>
                        </a:rPr>
                        <a:t>4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Ψευδής</a:t>
                      </a:r>
                      <a:endParaRPr sz="18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7</a:t>
                      </a: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400" spc="5" dirty="0">
                          <a:latin typeface="Carlito"/>
                          <a:cs typeface="Carlito"/>
                        </a:rPr>
                        <a:t>-19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9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000" dirty="0">
                          <a:latin typeface="Carlito"/>
                          <a:cs typeface="Carlito"/>
                        </a:rPr>
                        <a:t>-10 -19</a:t>
                      </a:r>
                      <a:r>
                        <a:rPr sz="2000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5" dirty="0">
                          <a:latin typeface="Carlito"/>
                          <a:cs typeface="Carlito"/>
                        </a:rPr>
                        <a:t>-19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86334" y="1361897"/>
            <a:ext cx="3014066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DejaVu Sans Mono"/>
                <a:cs typeface="DejaVu Sans Mono"/>
              </a:rPr>
              <a:t>1. </a:t>
            </a:r>
            <a:r>
              <a:rPr lang="el-GR" sz="2000" b="1" spc="-5" dirty="0" smtClean="0">
                <a:latin typeface="DejaVu Sans Mono"/>
                <a:cs typeface="DejaVu Sans Mono"/>
              </a:rPr>
              <a:t>   </a:t>
            </a:r>
            <a:r>
              <a:rPr sz="20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Διάβασε</a:t>
            </a:r>
            <a:r>
              <a:rPr sz="2000" b="1" spc="-4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a</a:t>
            </a:r>
            <a:endParaRPr sz="2000" dirty="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DejaVu Sans Mono"/>
                <a:cs typeface="DejaVu Sans Mono"/>
              </a:rPr>
              <a:t>2. </a:t>
            </a:r>
            <a:r>
              <a:rPr lang="el-GR" sz="2000" b="1" spc="-5" dirty="0" smtClean="0">
                <a:latin typeface="DejaVu Sans Mono"/>
                <a:cs typeface="DejaVu Sans Mono"/>
              </a:rPr>
              <a:t>   </a:t>
            </a:r>
            <a:r>
              <a:rPr sz="2000" spc="-5" dirty="0" smtClean="0">
                <a:latin typeface="DejaVu Sans Mono"/>
                <a:cs typeface="DejaVu Sans Mono"/>
              </a:rPr>
              <a:t>b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← </a:t>
            </a:r>
            <a:r>
              <a:rPr sz="2000" spc="-10" dirty="0">
                <a:solidFill>
                  <a:srgbClr val="9BBA58"/>
                </a:solidFill>
                <a:latin typeface="DejaVu Sans Mono"/>
                <a:cs typeface="DejaVu Sans Mono"/>
              </a:rPr>
              <a:t>2</a:t>
            </a:r>
            <a:r>
              <a:rPr sz="2000" b="1" spc="-10" dirty="0">
                <a:solidFill>
                  <a:srgbClr val="FF0000"/>
                </a:solidFill>
                <a:latin typeface="DejaVu Sans Mono"/>
                <a:cs typeface="DejaVu Sans Mono"/>
              </a:rPr>
              <a:t>*</a:t>
            </a:r>
            <a:r>
              <a:rPr sz="2000" spc="-10" dirty="0">
                <a:latin typeface="DejaVu Sans Mono"/>
                <a:cs typeface="DejaVu Sans Mono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+</a:t>
            </a:r>
            <a:r>
              <a:rPr sz="2000" b="1" spc="-70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solidFill>
                  <a:srgbClr val="9BBA58"/>
                </a:solidFill>
                <a:latin typeface="DejaVu Sans Mono"/>
                <a:cs typeface="DejaVu Sans Mono"/>
              </a:rPr>
              <a:t>1</a:t>
            </a:r>
            <a:endParaRPr sz="2000" dirty="0">
              <a:latin typeface="DejaVu Sans Mono"/>
              <a:cs typeface="DejaVu Sans Mono"/>
            </a:endParaRPr>
          </a:p>
          <a:p>
            <a:pPr marL="472440" indent="-460375">
              <a:lnSpc>
                <a:spcPct val="100000"/>
              </a:lnSpc>
              <a:buFont typeface="DejaVu Sans Mono"/>
              <a:buAutoNum type="arabicPeriod" startAt="3"/>
              <a:tabLst>
                <a:tab pos="473075" algn="l"/>
              </a:tabLst>
            </a:pPr>
            <a:r>
              <a:rPr sz="2000" spc="-5" dirty="0">
                <a:latin typeface="DejaVu Sans Mono"/>
                <a:cs typeface="DejaVu Sans Mono"/>
              </a:rPr>
              <a:t>c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← </a:t>
            </a:r>
            <a:r>
              <a:rPr sz="2000" spc="-5" dirty="0">
                <a:latin typeface="DejaVu Sans Mono"/>
                <a:cs typeface="DejaVu Sans Mono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+</a:t>
            </a:r>
            <a:r>
              <a:rPr sz="2000" b="1" spc="-7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b</a:t>
            </a:r>
            <a:endParaRPr sz="2000" dirty="0">
              <a:latin typeface="DejaVu Sans Mono"/>
              <a:cs typeface="DejaVu Sans Mono"/>
            </a:endParaRPr>
          </a:p>
          <a:p>
            <a:pPr marL="469900" indent="-457200">
              <a:spcBef>
                <a:spcPts val="5"/>
              </a:spcBef>
              <a:buClr>
                <a:srgbClr val="000000"/>
              </a:buClr>
              <a:buFontTx/>
              <a:buAutoNum type="arabicPeriod" startAt="3"/>
              <a:tabLst>
                <a:tab pos="469900" algn="l"/>
              </a:tabLst>
            </a:pPr>
            <a:r>
              <a:rPr sz="20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Αν </a:t>
            </a:r>
            <a:r>
              <a:rPr sz="2000" spc="-5" dirty="0">
                <a:latin typeface="DejaVu Sans Mono"/>
                <a:cs typeface="DejaVu Sans Mono"/>
              </a:rPr>
              <a:t>c</a:t>
            </a:r>
            <a:r>
              <a:rPr sz="2000" spc="-40" dirty="0">
                <a:latin typeface="DejaVu Sans Mono"/>
                <a:cs typeface="DejaVu Sans Mono"/>
              </a:rPr>
              <a:t> </a:t>
            </a:r>
            <a:r>
              <a:rPr sz="2000" b="1" spc="-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&gt;</a:t>
            </a:r>
            <a:r>
              <a:rPr lang="el-GR" sz="2000" b="1" spc="-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lang="en-US" sz="2000" spc="-5" dirty="0" smtClean="0">
                <a:latin typeface="DejaVu Sans Mono"/>
                <a:cs typeface="DejaVu Sans Mono"/>
              </a:rPr>
              <a:t>b</a:t>
            </a:r>
            <a:r>
              <a:rPr lang="en-US" sz="2000" spc="-120" dirty="0" smtClean="0">
                <a:latin typeface="DejaVu Sans Mono"/>
                <a:cs typeface="DejaVu Sans Mono"/>
              </a:rPr>
              <a:t> </a:t>
            </a:r>
            <a:r>
              <a:rPr lang="el-GR" sz="2000" b="1" spc="-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τότε</a:t>
            </a:r>
            <a:endParaRPr sz="2000" dirty="0" smtClean="0">
              <a:latin typeface="DejaVu Sans Mono"/>
              <a:cs typeface="DejaVu Sans Mono"/>
            </a:endParaRPr>
          </a:p>
          <a:p>
            <a:pPr marL="625475" indent="-613410">
              <a:lnSpc>
                <a:spcPct val="100000"/>
              </a:lnSpc>
              <a:buFont typeface="DejaVu Sans Mono"/>
              <a:buAutoNum type="arabicPeriod" startAt="3"/>
              <a:tabLst>
                <a:tab pos="625475" algn="l"/>
                <a:tab pos="626110" algn="l"/>
              </a:tabLst>
            </a:pPr>
            <a:r>
              <a:rPr sz="2000" spc="-5" dirty="0" smtClean="0">
                <a:latin typeface="DejaVu Sans Mono"/>
                <a:cs typeface="DejaVu Sans Mono"/>
              </a:rPr>
              <a:t>b </a:t>
            </a:r>
            <a:r>
              <a:rPr sz="2000" b="1" spc="-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←</a:t>
            </a:r>
            <a:r>
              <a:rPr sz="2000" b="1" spc="-35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 smtClean="0">
                <a:latin typeface="DejaVu Sans Mono"/>
                <a:cs typeface="DejaVu Sans Mono"/>
              </a:rPr>
              <a:t>c</a:t>
            </a:r>
            <a:endParaRPr sz="2000" dirty="0" smtClean="0">
              <a:latin typeface="DejaVu Sans Mono"/>
              <a:cs typeface="DejaVu Sans Mono"/>
            </a:endParaRPr>
          </a:p>
          <a:p>
            <a:pPr marL="469900" indent="-45720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469900" algn="l"/>
              </a:tabLst>
            </a:pPr>
            <a:r>
              <a:rPr sz="2000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αλλιώς</a:t>
            </a:r>
            <a:endParaRPr sz="2000" dirty="0">
              <a:latin typeface="DejaVu Sans Mono"/>
              <a:cs typeface="DejaVu Sans Mono"/>
            </a:endParaRPr>
          </a:p>
          <a:p>
            <a:pPr marL="625475" indent="-613410">
              <a:lnSpc>
                <a:spcPct val="100000"/>
              </a:lnSpc>
              <a:buFont typeface="DejaVu Sans Mono"/>
              <a:buAutoNum type="arabicPeriod" startAt="3"/>
              <a:tabLst>
                <a:tab pos="625475" algn="l"/>
                <a:tab pos="626110" algn="l"/>
              </a:tabLst>
            </a:pPr>
            <a:r>
              <a:rPr sz="2000" spc="-5" dirty="0">
                <a:latin typeface="DejaVu Sans Mono"/>
                <a:cs typeface="DejaVu Sans Mono"/>
              </a:rPr>
              <a:t>c </a:t>
            </a:r>
            <a:r>
              <a:rPr sz="2000" b="1" spc="-5" dirty="0">
                <a:solidFill>
                  <a:srgbClr val="FF0000"/>
                </a:solidFill>
                <a:latin typeface="DejaVu Sans Mono"/>
                <a:cs typeface="DejaVu Sans Mono"/>
              </a:rPr>
              <a:t>←</a:t>
            </a:r>
            <a:r>
              <a:rPr sz="2000" b="1" spc="-3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b</a:t>
            </a:r>
            <a:endParaRPr sz="2000" dirty="0">
              <a:latin typeface="DejaVu Sans Mono"/>
              <a:cs typeface="DejaVu Sans Mono"/>
            </a:endParaRPr>
          </a:p>
          <a:p>
            <a:pPr marL="469900" indent="-45720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469900" algn="l"/>
              </a:tabLst>
            </a:pPr>
            <a:r>
              <a:rPr sz="20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  <a:endParaRPr sz="2000" dirty="0">
              <a:latin typeface="DejaVu Sans Mono"/>
              <a:cs typeface="DejaVu Sans Mono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 startAt="3"/>
              <a:tabLst>
                <a:tab pos="469900" algn="l"/>
              </a:tabLst>
            </a:pPr>
            <a:r>
              <a:rPr sz="20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Εμφάνισε</a:t>
            </a:r>
            <a:endParaRPr sz="2000" dirty="0">
              <a:latin typeface="DejaVu Sans Mono"/>
              <a:cs typeface="DejaVu Sans Mon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8792" y="3801871"/>
            <a:ext cx="10928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latin typeface="DejaVu Sans Mono"/>
                <a:cs typeface="DejaVu Sans Mono"/>
              </a:rPr>
              <a:t>a</a:t>
            </a:r>
            <a:r>
              <a:rPr sz="2000" b="1" spc="-20" dirty="0">
                <a:solidFill>
                  <a:srgbClr val="FF0000"/>
                </a:solidFill>
                <a:latin typeface="DejaVu Sans Mono"/>
                <a:cs typeface="DejaVu Sans Mono"/>
              </a:rPr>
              <a:t>, </a:t>
            </a:r>
            <a:r>
              <a:rPr sz="2000" spc="-20" dirty="0">
                <a:latin typeface="DejaVu Sans Mono"/>
                <a:cs typeface="DejaVu Sans Mono"/>
              </a:rPr>
              <a:t>b</a:t>
            </a:r>
            <a:r>
              <a:rPr sz="2000" b="1" spc="-20" dirty="0">
                <a:solidFill>
                  <a:srgbClr val="FF0000"/>
                </a:solidFill>
                <a:latin typeface="DejaVu Sans Mono"/>
                <a:cs typeface="DejaVu Sans Mono"/>
              </a:rPr>
              <a:t>,</a:t>
            </a:r>
            <a:r>
              <a:rPr sz="2000" b="1" spc="-35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sz="2000" spc="-5" dirty="0">
                <a:latin typeface="DejaVu Sans Mono"/>
                <a:cs typeface="DejaVu Sans Mono"/>
              </a:rPr>
              <a:t>c</a:t>
            </a:r>
            <a:endParaRPr sz="2000">
              <a:latin typeface="DejaVu Sans Mono"/>
              <a:cs typeface="DejaVu Sans Mono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562600" y="21336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324600" y="2701102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6934200" y="33528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5507476" y="4089283"/>
            <a:ext cx="81712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6971489" y="46482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7696200" y="53340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99120" y="838200"/>
            <a:ext cx="3482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Arial"/>
              </a:rPr>
              <a:t>Δίνεται ο </a:t>
            </a:r>
            <a:r>
              <a:rPr lang="el-GR" dirty="0" smtClean="0">
                <a:solidFill>
                  <a:prstClr val="black"/>
                </a:solidFill>
                <a:latin typeface="Arial"/>
              </a:rPr>
              <a:t>αλγόριθμος </a:t>
            </a:r>
            <a:r>
              <a:rPr lang="el-GR" dirty="0">
                <a:solidFill>
                  <a:prstClr val="black"/>
                </a:solidFill>
                <a:latin typeface="Arial"/>
              </a:rPr>
              <a:t>(</a:t>
            </a:r>
            <a:r>
              <a:rPr lang="el-GR" b="1" dirty="0">
                <a:solidFill>
                  <a:prstClr val="black"/>
                </a:solidFill>
                <a:latin typeface="Arial"/>
              </a:rPr>
              <a:t>στήλη Β</a:t>
            </a:r>
            <a:r>
              <a:rPr lang="el-GR" dirty="0">
                <a:solidFill>
                  <a:prstClr val="black"/>
                </a:solidFill>
                <a:latin typeface="Arial"/>
              </a:rPr>
              <a:t>) με αριθμημένες τις γραμμές </a:t>
            </a:r>
            <a:r>
              <a:rPr lang="el-GR" dirty="0" smtClean="0">
                <a:solidFill>
                  <a:prstClr val="black"/>
                </a:solidFill>
                <a:latin typeface="Arial"/>
              </a:rPr>
              <a:t>του. Θεωρήστε </a:t>
            </a:r>
            <a:r>
              <a:rPr lang="el-GR" dirty="0">
                <a:solidFill>
                  <a:prstClr val="black"/>
                </a:solidFill>
                <a:latin typeface="Arial"/>
              </a:rPr>
              <a:t>ότι κατά την εκτέλεσή του στην εντολή "Διάβασε Χ", δίνεται ως είσοδος η τιμή </a:t>
            </a:r>
            <a:r>
              <a:rPr lang="el-GR" dirty="0" smtClean="0">
                <a:solidFill>
                  <a:prstClr val="black"/>
                </a:solidFill>
                <a:latin typeface="Arial"/>
              </a:rPr>
              <a:t>2. </a:t>
            </a:r>
            <a:r>
              <a:rPr lang="el-GR" b="1" dirty="0" smtClean="0">
                <a:solidFill>
                  <a:prstClr val="black"/>
                </a:solidFill>
                <a:latin typeface="Arial"/>
              </a:rPr>
              <a:t>Συμπληρώστε σωστά τη </a:t>
            </a:r>
            <a:r>
              <a:rPr lang="el-GR" b="1" dirty="0">
                <a:solidFill>
                  <a:prstClr val="black"/>
                </a:solidFill>
                <a:latin typeface="Arial"/>
              </a:rPr>
              <a:t>στήλη Γ</a:t>
            </a:r>
            <a:r>
              <a:rPr lang="el-GR" dirty="0">
                <a:solidFill>
                  <a:prstClr val="black"/>
                </a:solidFill>
                <a:latin typeface="Arial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Arial"/>
              </a:rPr>
              <a:t>ως </a:t>
            </a:r>
            <a:r>
              <a:rPr lang="el-GR" dirty="0">
                <a:solidFill>
                  <a:prstClr val="black"/>
                </a:solidFill>
                <a:latin typeface="Arial"/>
              </a:rPr>
              <a:t>εξής: </a:t>
            </a:r>
            <a:endParaRPr lang="el-GR" dirty="0" smtClean="0">
              <a:solidFill>
                <a:prstClr val="black"/>
              </a:solidFill>
              <a:latin typeface="Arial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Arial"/>
              </a:rPr>
              <a:t>Δίπλα </a:t>
            </a:r>
            <a:r>
              <a:rPr lang="el-GR" dirty="0">
                <a:solidFill>
                  <a:prstClr val="black"/>
                </a:solidFill>
                <a:latin typeface="Arial"/>
              </a:rPr>
              <a:t>σε </a:t>
            </a:r>
            <a:r>
              <a:rPr lang="el-GR" dirty="0" smtClean="0">
                <a:solidFill>
                  <a:prstClr val="black"/>
                </a:solidFill>
                <a:latin typeface="Arial"/>
              </a:rPr>
              <a:t>κάθε μεταβλητή </a:t>
            </a:r>
            <a:r>
              <a:rPr lang="el-GR" dirty="0">
                <a:solidFill>
                  <a:prstClr val="black"/>
                </a:solidFill>
                <a:latin typeface="Arial"/>
              </a:rPr>
              <a:t>και στο χώρο των κενών γράψτε την αριθμητική τιμή της μεταβλητής, ενώ </a:t>
            </a:r>
            <a:r>
              <a:rPr lang="el-GR" dirty="0" smtClean="0">
                <a:solidFill>
                  <a:prstClr val="black"/>
                </a:solidFill>
                <a:latin typeface="Arial"/>
              </a:rPr>
              <a:t>στις γραμμές </a:t>
            </a:r>
            <a:r>
              <a:rPr lang="el-GR" dirty="0">
                <a:solidFill>
                  <a:prstClr val="black"/>
                </a:solidFill>
                <a:latin typeface="Arial"/>
              </a:rPr>
              <a:t>4 και 7 διαγράψτε μια από τις δύο λέξεις "Αληθής" ή "Ψευδής" έτσι ώστε αυτή που </a:t>
            </a:r>
            <a:r>
              <a:rPr lang="el-GR" dirty="0" smtClean="0">
                <a:solidFill>
                  <a:prstClr val="black"/>
                </a:solidFill>
                <a:latin typeface="Arial"/>
              </a:rPr>
              <a:t>θα απομείνει </a:t>
            </a:r>
            <a:r>
              <a:rPr lang="el-GR" dirty="0">
                <a:solidFill>
                  <a:prstClr val="black"/>
                </a:solidFill>
                <a:latin typeface="Arial"/>
              </a:rPr>
              <a:t>να εκφράζει τη λογική τιμή κάθε συνθήκης. </a:t>
            </a:r>
            <a:endParaRPr lang="el-GR" dirty="0">
              <a:solidFill>
                <a:prstClr val="black"/>
              </a:solidFill>
              <a:latin typeface="Century Gothic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3635896" y="762000"/>
            <a:ext cx="5400600" cy="5096708"/>
            <a:chOff x="3635896" y="764704"/>
            <a:chExt cx="5400600" cy="51845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764704"/>
              <a:ext cx="5400600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1"/>
            <a:stretch/>
          </p:blipFill>
          <p:spPr bwMode="auto">
            <a:xfrm>
              <a:off x="3636013" y="4941168"/>
              <a:ext cx="540048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059832" y="276319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  <a:latin typeface="Century Gothic"/>
              </a:rPr>
              <a:t>Δραστηριότητα</a:t>
            </a:r>
            <a:endParaRPr lang="el-GR" sz="24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7924800" y="25908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27548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7162800" y="38100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39740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7364" y="48884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r>
              <a:rPr lang="el-GR" dirty="0" smtClean="0"/>
              <a:t> Βιβλίου – </a:t>
            </a:r>
            <a:r>
              <a:rPr lang="el-GR" b="1" dirty="0" smtClean="0"/>
              <a:t>24</a:t>
            </a:r>
            <a:r>
              <a:rPr lang="el-GR" dirty="0" smtClean="0"/>
              <a:t>  </a:t>
            </a:r>
            <a:r>
              <a:rPr lang="el-GR" sz="2200" dirty="0" smtClean="0"/>
              <a:t>(σελ.52)</a:t>
            </a:r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463688" y="685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Να αναπτύξετε αλγόριθμο ο οποίος θα </a:t>
            </a:r>
            <a:r>
              <a:rPr lang="el-GR" b="1" dirty="0" smtClean="0"/>
              <a:t>διαβάζει</a:t>
            </a:r>
            <a:r>
              <a:rPr lang="el-GR" dirty="0" smtClean="0"/>
              <a:t> </a:t>
            </a:r>
            <a:r>
              <a:rPr lang="el-GR" dirty="0"/>
              <a:t>έναν ακέραιο αριθμό και θα </a:t>
            </a:r>
            <a:r>
              <a:rPr lang="el-GR" b="1" dirty="0" smtClean="0"/>
              <a:t>υπολογίζει</a:t>
            </a:r>
            <a:r>
              <a:rPr lang="el-GR" dirty="0" smtClean="0"/>
              <a:t> και </a:t>
            </a:r>
            <a:r>
              <a:rPr lang="el-GR" dirty="0"/>
              <a:t>θα </a:t>
            </a:r>
            <a:r>
              <a:rPr lang="el-GR" b="1" dirty="0"/>
              <a:t>εμφανίζει</a:t>
            </a:r>
            <a:r>
              <a:rPr lang="el-GR" dirty="0"/>
              <a:t> τον </a:t>
            </a:r>
            <a:r>
              <a:rPr lang="el-GR" b="1" dirty="0">
                <a:solidFill>
                  <a:srgbClr val="00B050"/>
                </a:solidFill>
              </a:rPr>
              <a:t>επόμενο άρτιο</a:t>
            </a:r>
            <a:r>
              <a:rPr lang="el-GR" dirty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66800" y="1398687"/>
            <a:ext cx="7016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βιβ_24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b="1" dirty="0" smtClean="0">
                <a:solidFill>
                  <a:srgbClr val="0070C0"/>
                </a:solidFill>
              </a:rPr>
              <a:t>Τέλος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βιβ_24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371600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 "Δώστε έναν ακέραιο αριθμό"</a:t>
            </a:r>
            <a:br>
              <a:rPr lang="el-GR" dirty="0"/>
            </a:b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 Χ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447800" y="3352800"/>
            <a:ext cx="65532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Αν</a:t>
            </a:r>
            <a:r>
              <a:rPr lang="el-GR" dirty="0" smtClean="0"/>
              <a:t> Χ </a:t>
            </a:r>
            <a:r>
              <a:rPr lang="el-GR" b="1" dirty="0" err="1" smtClean="0"/>
              <a:t>mod</a:t>
            </a:r>
            <a:r>
              <a:rPr lang="el-GR" dirty="0" smtClean="0"/>
              <a:t> 2 = 1 </a:t>
            </a:r>
            <a:r>
              <a:rPr lang="el-GR" b="1" dirty="0" smtClean="0">
                <a:solidFill>
                  <a:srgbClr val="00B0F0"/>
                </a:solidFill>
              </a:rPr>
              <a:t>τότε</a:t>
            </a:r>
            <a:r>
              <a:rPr lang="el-GR" dirty="0" smtClean="0">
                <a:solidFill>
                  <a:srgbClr val="00B0F0"/>
                </a:solidFill>
              </a:rPr>
              <a:t/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/>
              <a:t>  </a:t>
            </a:r>
            <a:r>
              <a:rPr lang="el-GR" b="1" dirty="0" smtClean="0">
                <a:solidFill>
                  <a:srgbClr val="0070C0"/>
                </a:solidFill>
              </a:rPr>
              <a:t>Εμφάνισε</a:t>
            </a:r>
            <a:r>
              <a:rPr lang="el-GR" dirty="0" smtClean="0"/>
              <a:t>  </a:t>
            </a:r>
            <a:r>
              <a:rPr lang="el-GR" dirty="0"/>
              <a:t>"Ο επόμενος </a:t>
            </a:r>
            <a:r>
              <a:rPr lang="el-GR" dirty="0" smtClean="0"/>
              <a:t>άρτιος </a:t>
            </a:r>
            <a:r>
              <a:rPr lang="el-GR" dirty="0"/>
              <a:t>του "</a:t>
            </a:r>
            <a:r>
              <a:rPr lang="el-GR" b="1" dirty="0"/>
              <a:t>,</a:t>
            </a:r>
            <a:r>
              <a:rPr lang="el-GR" dirty="0"/>
              <a:t> Χ</a:t>
            </a:r>
            <a:r>
              <a:rPr lang="el-GR" b="1" dirty="0"/>
              <a:t>,</a:t>
            </a:r>
            <a:r>
              <a:rPr lang="el-GR" dirty="0"/>
              <a:t> " είναι ο "</a:t>
            </a:r>
            <a:r>
              <a:rPr lang="el-GR" b="1" dirty="0"/>
              <a:t>,</a:t>
            </a:r>
            <a:r>
              <a:rPr lang="el-GR" dirty="0"/>
              <a:t> Χ </a:t>
            </a:r>
            <a:r>
              <a:rPr lang="el-GR" b="1" dirty="0"/>
              <a:t>+</a:t>
            </a:r>
            <a:r>
              <a:rPr lang="el-GR" dirty="0"/>
              <a:t> 1 </a:t>
            </a:r>
            <a:endParaRPr lang="el-GR" dirty="0" smtClean="0"/>
          </a:p>
          <a:p>
            <a:r>
              <a:rPr lang="el-GR" b="1" dirty="0" smtClean="0">
                <a:solidFill>
                  <a:srgbClr val="00B0F0"/>
                </a:solidFill>
              </a:rPr>
              <a:t>αλλιώς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 </a:t>
            </a:r>
            <a:r>
              <a:rPr lang="el-GR" b="1" dirty="0" smtClean="0">
                <a:solidFill>
                  <a:srgbClr val="0070C0"/>
                </a:solidFill>
              </a:rPr>
              <a:t>Εμφάνισε</a:t>
            </a:r>
            <a:r>
              <a:rPr lang="el-GR" dirty="0" smtClean="0">
                <a:solidFill>
                  <a:srgbClr val="00B0F0"/>
                </a:solidFill>
              </a:rPr>
              <a:t> </a:t>
            </a:r>
            <a:r>
              <a:rPr lang="el-GR" dirty="0"/>
              <a:t>"Ο επόμενος </a:t>
            </a:r>
            <a:r>
              <a:rPr lang="el-GR" dirty="0" smtClean="0"/>
              <a:t>άρτιος </a:t>
            </a:r>
            <a:r>
              <a:rPr lang="el-GR" dirty="0"/>
              <a:t>του "</a:t>
            </a:r>
            <a:r>
              <a:rPr lang="el-GR" b="1" dirty="0"/>
              <a:t>,</a:t>
            </a:r>
            <a:r>
              <a:rPr lang="el-GR" dirty="0"/>
              <a:t> Χ</a:t>
            </a:r>
            <a:r>
              <a:rPr lang="el-GR" b="1" dirty="0"/>
              <a:t>,</a:t>
            </a:r>
            <a:r>
              <a:rPr lang="el-GR" dirty="0"/>
              <a:t> " είναι ο "</a:t>
            </a:r>
            <a:r>
              <a:rPr lang="el-GR" b="1" dirty="0"/>
              <a:t>,</a:t>
            </a:r>
            <a:r>
              <a:rPr lang="el-GR" dirty="0"/>
              <a:t> Χ </a:t>
            </a:r>
            <a:r>
              <a:rPr lang="el-GR" b="1" dirty="0"/>
              <a:t>+</a:t>
            </a:r>
            <a:r>
              <a:rPr lang="el-GR" dirty="0"/>
              <a:t> 2 </a:t>
            </a:r>
            <a:endParaRPr lang="el-GR" dirty="0" smtClean="0"/>
          </a:p>
          <a:p>
            <a:r>
              <a:rPr lang="el-GR" b="1" dirty="0" err="1" smtClean="0">
                <a:solidFill>
                  <a:srgbClr val="00B0F0"/>
                </a:solidFill>
              </a:rPr>
              <a:t>Τέλος_αν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371600" y="2590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!</a:t>
            </a:r>
            <a:r>
              <a:rPr lang="el-GR" dirty="0"/>
              <a:t> </a:t>
            </a:r>
            <a:r>
              <a:rPr lang="el-GR" b="1" dirty="0">
                <a:solidFill>
                  <a:srgbClr val="00B050"/>
                </a:solidFill>
              </a:rPr>
              <a:t>Αν</a:t>
            </a:r>
            <a:r>
              <a:rPr lang="el-GR" dirty="0"/>
              <a:t> ο αριθμός είναι </a:t>
            </a:r>
            <a:r>
              <a:rPr lang="el-GR" b="1" dirty="0"/>
              <a:t>περιττός</a:t>
            </a:r>
            <a:r>
              <a:rPr lang="el-GR" dirty="0"/>
              <a:t> </a:t>
            </a:r>
            <a:r>
              <a:rPr lang="el-GR" b="1" dirty="0">
                <a:solidFill>
                  <a:srgbClr val="00B050"/>
                </a:solidFill>
              </a:rPr>
              <a:t>τότε</a:t>
            </a:r>
            <a:r>
              <a:rPr lang="el-GR" dirty="0"/>
              <a:t> επόμενος άρτιος είναι ο </a:t>
            </a:r>
            <a:r>
              <a:rPr lang="el-GR" dirty="0" smtClean="0"/>
              <a:t>επόμενός του 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!</a:t>
            </a:r>
            <a:r>
              <a:rPr lang="el-GR" dirty="0"/>
              <a:t> </a:t>
            </a:r>
            <a:r>
              <a:rPr lang="el-GR" b="1" dirty="0">
                <a:solidFill>
                  <a:srgbClr val="00B050"/>
                </a:solidFill>
              </a:rPr>
              <a:t>αλλιώς</a:t>
            </a:r>
            <a:r>
              <a:rPr lang="el-GR" dirty="0"/>
              <a:t> είναι ο </a:t>
            </a:r>
            <a:r>
              <a:rPr lang="el-GR" dirty="0" smtClean="0"/>
              <a:t>μεθεπόμενος αριθμός</a:t>
            </a:r>
            <a:endParaRPr lang="el-GR" dirty="0"/>
          </a:p>
        </p:txBody>
      </p:sp>
      <p:sp>
        <p:nvSpPr>
          <p:cNvPr id="8" name="Δεξιό βέλος 7">
            <a:hlinkClick r:id="rId2" action="ppaction://hlinkfile"/>
          </p:cNvPr>
          <p:cNvSpPr/>
          <p:nvPr/>
        </p:nvSpPr>
        <p:spPr>
          <a:xfrm>
            <a:off x="5562600" y="187405"/>
            <a:ext cx="457200" cy="42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5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r>
              <a:rPr lang="el-GR" dirty="0" smtClean="0"/>
              <a:t> Βιβλίου – </a:t>
            </a:r>
            <a:r>
              <a:rPr lang="el-GR" b="1" dirty="0" smtClean="0"/>
              <a:t>26</a:t>
            </a:r>
            <a:r>
              <a:rPr lang="el-GR" dirty="0" smtClean="0"/>
              <a:t>  </a:t>
            </a:r>
            <a:r>
              <a:rPr lang="el-GR" sz="2200" dirty="0" smtClean="0"/>
              <a:t>(σελ.52)</a:t>
            </a:r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228600" y="6858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Να αναπτύξετε αλγόριθμο ο οποίος θα </a:t>
            </a:r>
            <a:r>
              <a:rPr lang="el-GR" dirty="0" smtClean="0"/>
              <a:t>διαβάζει </a:t>
            </a:r>
            <a:r>
              <a:rPr lang="el-GR" dirty="0"/>
              <a:t>το τρέχον έτος και αν αυτό είναι από</a:t>
            </a:r>
            <a:br>
              <a:rPr lang="el-GR" dirty="0"/>
            </a:br>
            <a:r>
              <a:rPr lang="el-GR" dirty="0" smtClean="0"/>
              <a:t>το </a:t>
            </a:r>
            <a:r>
              <a:rPr lang="el-GR" dirty="0"/>
              <a:t>2001 μέχρι και το 2099 να εμφανίζει </a:t>
            </a:r>
            <a:r>
              <a:rPr lang="el-GR" dirty="0" smtClean="0"/>
              <a:t>το μήνυμα </a:t>
            </a:r>
            <a:r>
              <a:rPr lang="el-GR" dirty="0"/>
              <a:t>«21ος αιώνας». Αν το έτος είναι από</a:t>
            </a:r>
            <a:br>
              <a:rPr lang="el-GR" dirty="0"/>
            </a:br>
            <a:r>
              <a:rPr lang="el-GR" dirty="0" smtClean="0"/>
              <a:t>το </a:t>
            </a:r>
            <a:r>
              <a:rPr lang="el-GR" dirty="0"/>
              <a:t>2002 και πάνω, να εμφανίζει το </a:t>
            </a:r>
            <a:r>
              <a:rPr lang="el-GR" dirty="0" smtClean="0"/>
              <a:t>μήνυμα «Χρήση </a:t>
            </a:r>
            <a:r>
              <a:rPr lang="el-GR" dirty="0"/>
              <a:t>του </a:t>
            </a:r>
            <a:r>
              <a:rPr lang="el-GR" dirty="0" err="1"/>
              <a:t>euro</a:t>
            </a:r>
            <a:r>
              <a:rPr lang="el-GR" dirty="0"/>
              <a:t>».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731196" y="1828800"/>
            <a:ext cx="7016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βιβ_26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b="1" dirty="0" smtClean="0">
              <a:solidFill>
                <a:srgbClr val="0070C0"/>
              </a:solidFill>
            </a:endParaRPr>
          </a:p>
          <a:p>
            <a:endParaRPr lang="el-GR" b="1" dirty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Τέλος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βιβ_26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112196" y="2286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 "Δώστε </a:t>
            </a:r>
            <a:r>
              <a:rPr lang="el-GR" dirty="0" smtClean="0"/>
              <a:t>έτος"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 smtClean="0"/>
              <a:t>έτος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112196" y="2895600"/>
            <a:ext cx="65532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Αν</a:t>
            </a:r>
            <a:r>
              <a:rPr lang="el-GR" dirty="0" smtClean="0"/>
              <a:t> έτος &gt;= 2001 και έτος &lt;= 2099 </a:t>
            </a:r>
            <a:r>
              <a:rPr lang="el-GR" b="1" dirty="0" smtClean="0">
                <a:solidFill>
                  <a:srgbClr val="00B0F0"/>
                </a:solidFill>
              </a:rPr>
              <a:t>τότε</a:t>
            </a:r>
            <a:r>
              <a:rPr lang="el-GR" dirty="0" smtClean="0">
                <a:solidFill>
                  <a:srgbClr val="00B0F0"/>
                </a:solidFill>
              </a:rPr>
              <a:t/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/>
              <a:t>   </a:t>
            </a:r>
            <a:r>
              <a:rPr lang="el-GR" b="1" dirty="0" smtClean="0">
                <a:solidFill>
                  <a:srgbClr val="0070C0"/>
                </a:solidFill>
              </a:rPr>
              <a:t>Εμφάνισε</a:t>
            </a:r>
            <a:r>
              <a:rPr lang="el-GR" dirty="0" smtClean="0"/>
              <a:t> "</a:t>
            </a:r>
            <a:r>
              <a:rPr lang="el-GR" dirty="0"/>
              <a:t> 21ος αιώνας </a:t>
            </a:r>
            <a:r>
              <a:rPr lang="el-GR" dirty="0" smtClean="0"/>
              <a:t>"</a:t>
            </a:r>
          </a:p>
          <a:p>
            <a:r>
              <a:rPr lang="el-GR" b="1" dirty="0" err="1" smtClean="0">
                <a:solidFill>
                  <a:srgbClr val="00B0F0"/>
                </a:solidFill>
              </a:rPr>
              <a:t>Τέλος_αν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8" name="Δεξιό βέλος 7">
            <a:hlinkClick r:id="rId2" action="ppaction://hlinkfile"/>
          </p:cNvPr>
          <p:cNvSpPr/>
          <p:nvPr/>
        </p:nvSpPr>
        <p:spPr>
          <a:xfrm>
            <a:off x="5638800" y="187405"/>
            <a:ext cx="457200" cy="42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1112196" y="3962400"/>
            <a:ext cx="65532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Αν</a:t>
            </a:r>
            <a:r>
              <a:rPr lang="el-GR" dirty="0" smtClean="0"/>
              <a:t> </a:t>
            </a:r>
            <a:r>
              <a:rPr lang="el-GR" smtClean="0"/>
              <a:t>έτος &gt;= </a:t>
            </a:r>
            <a:r>
              <a:rPr lang="el-GR" dirty="0" smtClean="0"/>
              <a:t>2002 </a:t>
            </a:r>
            <a:r>
              <a:rPr lang="el-GR" b="1" dirty="0" smtClean="0">
                <a:solidFill>
                  <a:srgbClr val="00B0F0"/>
                </a:solidFill>
              </a:rPr>
              <a:t>τότε</a:t>
            </a:r>
            <a:r>
              <a:rPr lang="el-GR" dirty="0" smtClean="0">
                <a:solidFill>
                  <a:srgbClr val="00B0F0"/>
                </a:solidFill>
              </a:rPr>
              <a:t/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/>
              <a:t>   </a:t>
            </a:r>
            <a:r>
              <a:rPr lang="el-GR" b="1" dirty="0" smtClean="0">
                <a:solidFill>
                  <a:srgbClr val="0070C0"/>
                </a:solidFill>
              </a:rPr>
              <a:t>Εμφάνισε</a:t>
            </a:r>
            <a:r>
              <a:rPr lang="el-GR" dirty="0" smtClean="0"/>
              <a:t> "Χρήση του </a:t>
            </a:r>
            <a:r>
              <a:rPr lang="el-GR" dirty="0" err="1" smtClean="0"/>
              <a:t>euro</a:t>
            </a:r>
            <a:r>
              <a:rPr lang="el-GR" dirty="0" smtClean="0"/>
              <a:t> "</a:t>
            </a:r>
          </a:p>
          <a:p>
            <a:r>
              <a:rPr lang="el-GR" b="1" dirty="0" err="1" smtClean="0">
                <a:solidFill>
                  <a:srgbClr val="00B0F0"/>
                </a:solidFill>
              </a:rPr>
              <a:t>Τέλος_αν</a:t>
            </a:r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r>
              <a:rPr lang="el-GR" dirty="0" smtClean="0"/>
              <a:t> Βιβλίου – </a:t>
            </a:r>
            <a:r>
              <a:rPr lang="el-GR" b="1" dirty="0" smtClean="0"/>
              <a:t>23</a:t>
            </a:r>
            <a:r>
              <a:rPr lang="el-GR" dirty="0" smtClean="0"/>
              <a:t>  </a:t>
            </a:r>
            <a:r>
              <a:rPr lang="el-GR" sz="2200" dirty="0" smtClean="0"/>
              <a:t>(σελ.52)</a:t>
            </a:r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533400" y="685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Να αναπτύξετε αλγόριθμο ο οποίος θα </a:t>
            </a:r>
            <a:r>
              <a:rPr lang="el-GR" b="1" dirty="0" smtClean="0"/>
              <a:t>διαβάζει</a:t>
            </a:r>
            <a:r>
              <a:rPr lang="el-GR" dirty="0" smtClean="0"/>
              <a:t> </a:t>
            </a:r>
            <a:r>
              <a:rPr lang="el-GR" dirty="0"/>
              <a:t>έναν </a:t>
            </a:r>
            <a:r>
              <a:rPr lang="el-GR" u="sng" dirty="0"/>
              <a:t>πραγματικό</a:t>
            </a:r>
            <a:r>
              <a:rPr lang="el-GR" dirty="0"/>
              <a:t> αριθμό με </a:t>
            </a:r>
            <a:r>
              <a:rPr lang="el-GR" u="sng" dirty="0"/>
              <a:t>2 </a:t>
            </a:r>
            <a:r>
              <a:rPr lang="el-GR" u="sng" dirty="0" smtClean="0"/>
              <a:t>δεκαδικά ψηφία</a:t>
            </a:r>
            <a:r>
              <a:rPr lang="el-GR" dirty="0" smtClean="0"/>
              <a:t> </a:t>
            </a:r>
            <a:r>
              <a:rPr lang="el-GR" dirty="0"/>
              <a:t>και θα τον </a:t>
            </a:r>
            <a:r>
              <a:rPr lang="el-GR" dirty="0">
                <a:solidFill>
                  <a:srgbClr val="FF0000"/>
                </a:solidFill>
              </a:rPr>
              <a:t>στρογγυλοποιεί </a:t>
            </a:r>
            <a:r>
              <a:rPr lang="el-GR" dirty="0"/>
              <a:t>στον </a:t>
            </a:r>
            <a:r>
              <a:rPr lang="el-GR" dirty="0" smtClean="0"/>
              <a:t>πλησιέστερο </a:t>
            </a:r>
            <a:r>
              <a:rPr lang="el-GR" dirty="0"/>
              <a:t>ακέραιο. </a:t>
            </a:r>
            <a:endParaRPr lang="el-GR" dirty="0" smtClean="0"/>
          </a:p>
          <a:p>
            <a:r>
              <a:rPr lang="el-GR" dirty="0" smtClean="0"/>
              <a:t>Για </a:t>
            </a:r>
            <a:r>
              <a:rPr lang="el-GR" dirty="0"/>
              <a:t>παράδειγμα, αν </a:t>
            </a:r>
            <a:r>
              <a:rPr lang="el-GR" dirty="0" smtClean="0"/>
              <a:t>διαβαστεί </a:t>
            </a:r>
            <a:r>
              <a:rPr lang="el-GR" dirty="0"/>
              <a:t>ο αριθμός 4.23, να εμφανίζει 4, ενώ </a:t>
            </a:r>
            <a:r>
              <a:rPr lang="el-GR" dirty="0" smtClean="0"/>
              <a:t>αν είναι </a:t>
            </a:r>
            <a:r>
              <a:rPr lang="el-GR" dirty="0"/>
              <a:t>ο 4.70 να εμφανίζει 5.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66800" y="2057400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βιβ_23_στρογγυλοποίηση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b="1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Τέλος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βιβ_23_στρογγυλοποίηση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371600" y="24875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 "Δώστε έναν </a:t>
            </a:r>
            <a:r>
              <a:rPr lang="el-GR" dirty="0" smtClean="0"/>
              <a:t>πραγματικό </a:t>
            </a:r>
            <a:r>
              <a:rPr lang="el-GR" dirty="0"/>
              <a:t>αριθμό"</a:t>
            </a:r>
            <a:br>
              <a:rPr lang="el-GR" dirty="0"/>
            </a:b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 smtClean="0"/>
              <a:t>Υ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447800" y="4161472"/>
            <a:ext cx="65532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Αν</a:t>
            </a:r>
            <a:r>
              <a:rPr lang="el-GR" dirty="0" smtClean="0"/>
              <a:t> Υ – </a:t>
            </a:r>
            <a:r>
              <a:rPr lang="el-GR" dirty="0" smtClean="0">
                <a:solidFill>
                  <a:srgbClr val="0070C0"/>
                </a:solidFill>
              </a:rPr>
              <a:t>Α_Μ</a:t>
            </a:r>
            <a:r>
              <a:rPr lang="el-GR" dirty="0" smtClean="0"/>
              <a:t>(Υ)  &gt;= 0.5 </a:t>
            </a:r>
            <a:r>
              <a:rPr lang="el-GR" b="1" dirty="0" smtClean="0">
                <a:solidFill>
                  <a:srgbClr val="00B0F0"/>
                </a:solidFill>
              </a:rPr>
              <a:t>τότε</a:t>
            </a:r>
            <a:r>
              <a:rPr lang="el-GR" dirty="0" smtClean="0">
                <a:solidFill>
                  <a:srgbClr val="00B0F0"/>
                </a:solidFill>
              </a:rPr>
              <a:t/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/>
              <a:t>  </a:t>
            </a:r>
            <a:r>
              <a:rPr lang="el-GR" b="1" dirty="0" smtClean="0">
                <a:solidFill>
                  <a:srgbClr val="0070C0"/>
                </a:solidFill>
              </a:rPr>
              <a:t>Εμφάνισε</a:t>
            </a:r>
            <a:r>
              <a:rPr lang="el-GR" dirty="0" smtClean="0"/>
              <a:t>  </a:t>
            </a:r>
            <a:r>
              <a:rPr lang="el-GR" dirty="0"/>
              <a:t>"Ο αριθμός </a:t>
            </a:r>
            <a:r>
              <a:rPr lang="el-GR" dirty="0" smtClean="0"/>
              <a:t>στρογγυλοποιείται </a:t>
            </a:r>
            <a:r>
              <a:rPr lang="el-GR" dirty="0"/>
              <a:t>σε: ", </a:t>
            </a:r>
            <a:r>
              <a:rPr lang="el-GR" dirty="0" smtClean="0">
                <a:solidFill>
                  <a:srgbClr val="0070C0"/>
                </a:solidFill>
              </a:rPr>
              <a:t>Α_Μ</a:t>
            </a:r>
            <a:r>
              <a:rPr lang="el-GR" dirty="0" smtClean="0"/>
              <a:t>(Υ) + 1</a:t>
            </a:r>
          </a:p>
          <a:p>
            <a:r>
              <a:rPr lang="el-GR" b="1" dirty="0" smtClean="0">
                <a:solidFill>
                  <a:srgbClr val="00B0F0"/>
                </a:solidFill>
              </a:rPr>
              <a:t>αλλιώς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 </a:t>
            </a:r>
            <a:r>
              <a:rPr lang="el-GR" b="1" dirty="0" smtClean="0">
                <a:solidFill>
                  <a:srgbClr val="0070C0"/>
                </a:solidFill>
              </a:rPr>
              <a:t>Εμφάνισε</a:t>
            </a:r>
            <a:r>
              <a:rPr lang="el-GR" dirty="0" smtClean="0">
                <a:solidFill>
                  <a:srgbClr val="00B0F0"/>
                </a:solidFill>
              </a:rPr>
              <a:t>  </a:t>
            </a:r>
            <a:r>
              <a:rPr lang="el-GR" dirty="0"/>
              <a:t>"Ο αριθμός </a:t>
            </a:r>
            <a:r>
              <a:rPr lang="el-GR" dirty="0" smtClean="0"/>
              <a:t>στρογγυλοποιείται </a:t>
            </a:r>
            <a:r>
              <a:rPr lang="el-GR" dirty="0"/>
              <a:t>σε: ",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Α_Μ</a:t>
            </a:r>
            <a:r>
              <a:rPr lang="el-GR" dirty="0" smtClean="0"/>
              <a:t>(Υ</a:t>
            </a:r>
            <a:r>
              <a:rPr lang="el-GR" dirty="0"/>
              <a:t>)</a:t>
            </a:r>
            <a:endParaRPr lang="el-GR" dirty="0" smtClean="0"/>
          </a:p>
          <a:p>
            <a:r>
              <a:rPr lang="el-GR" b="1" dirty="0" err="1" smtClean="0">
                <a:solidFill>
                  <a:srgbClr val="00B0F0"/>
                </a:solidFill>
              </a:rPr>
              <a:t>Τέλος_αν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371600" y="31242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!</a:t>
            </a:r>
            <a:r>
              <a:rPr lang="el-GR" dirty="0"/>
              <a:t> </a:t>
            </a:r>
            <a:r>
              <a:rPr lang="el-GR" b="1" dirty="0">
                <a:solidFill>
                  <a:srgbClr val="00B050"/>
                </a:solidFill>
              </a:rPr>
              <a:t>Αν</a:t>
            </a:r>
            <a:r>
              <a:rPr lang="el-GR" dirty="0"/>
              <a:t> </a:t>
            </a:r>
            <a:r>
              <a:rPr lang="el-GR" dirty="0" smtClean="0"/>
              <a:t>το δεκαδικό μέρος του αριθμού </a:t>
            </a:r>
            <a:r>
              <a:rPr lang="el-GR" smtClean="0"/>
              <a:t>είναι </a:t>
            </a:r>
            <a:r>
              <a:rPr lang="el-GR" b="1" smtClean="0"/>
              <a:t>&gt;= </a:t>
            </a:r>
            <a:r>
              <a:rPr lang="el-GR" b="1" dirty="0" smtClean="0"/>
              <a:t>0.5 </a:t>
            </a:r>
            <a:r>
              <a:rPr lang="el-GR" b="1" dirty="0" smtClean="0">
                <a:solidFill>
                  <a:srgbClr val="00B050"/>
                </a:solidFill>
              </a:rPr>
              <a:t>τότε</a:t>
            </a:r>
            <a:r>
              <a:rPr lang="el-GR" dirty="0" smtClean="0"/>
              <a:t> ο αριθμός !στρογγυλοποιείται προς τα πάνω (αυξάνει κατά 1 το ακέραιο μέρος του)</a:t>
            </a:r>
          </a:p>
          <a:p>
            <a:r>
              <a:rPr lang="el-GR" dirty="0" smtClean="0"/>
              <a:t>!αλλιώς παραμένει το ίδιο ακέραιο μέρος και αποκόπτεται το δεκαδικό.</a:t>
            </a:r>
            <a:endParaRPr lang="el-GR" dirty="0"/>
          </a:p>
        </p:txBody>
      </p:sp>
      <p:sp>
        <p:nvSpPr>
          <p:cNvPr id="8" name="Δεξιό βέλος 7">
            <a:hlinkClick r:id="rId2" action="ppaction://hlinkfile"/>
          </p:cNvPr>
          <p:cNvSpPr/>
          <p:nvPr/>
        </p:nvSpPr>
        <p:spPr>
          <a:xfrm>
            <a:off x="5867400" y="187405"/>
            <a:ext cx="457200" cy="42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9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r>
              <a:rPr lang="el-GR" dirty="0" smtClean="0"/>
              <a:t> Βιβλίου – </a:t>
            </a:r>
            <a:r>
              <a:rPr lang="el-GR" b="1" dirty="0" smtClean="0"/>
              <a:t>25</a:t>
            </a:r>
            <a:r>
              <a:rPr lang="el-GR" dirty="0" smtClean="0"/>
              <a:t>  </a:t>
            </a:r>
            <a:r>
              <a:rPr lang="el-GR" sz="2200" dirty="0" smtClean="0"/>
              <a:t>(σελ.52)</a:t>
            </a:r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228600" y="685800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Σε έναν λογαριασμό τραπέζης παρέχεται </a:t>
            </a:r>
            <a:r>
              <a:rPr lang="el-GR" dirty="0" smtClean="0"/>
              <a:t>  </a:t>
            </a: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κλιμακωτά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dirty="0" smtClean="0"/>
              <a:t> το </a:t>
            </a:r>
            <a:r>
              <a:rPr lang="el-GR" dirty="0"/>
              <a:t>ακόλουθο επιτόκιο:</a:t>
            </a:r>
            <a:br>
              <a:rPr lang="el-GR" dirty="0"/>
            </a:br>
            <a:r>
              <a:rPr lang="el-GR" dirty="0"/>
              <a:t>	</a:t>
            </a:r>
            <a:r>
              <a:rPr lang="el-GR" dirty="0" smtClean="0"/>
              <a:t>		</a:t>
            </a:r>
            <a:r>
              <a:rPr lang="el-GR" b="1" dirty="0" smtClean="0"/>
              <a:t>Ποσό</a:t>
            </a:r>
            <a:r>
              <a:rPr lang="el-GR" dirty="0"/>
              <a:t>	</a:t>
            </a:r>
            <a:r>
              <a:rPr lang="el-GR" b="1" dirty="0" smtClean="0"/>
              <a:t>Επιτόκιο</a:t>
            </a:r>
            <a:r>
              <a:rPr lang="el-GR" b="1" dirty="0"/>
              <a:t/>
            </a:r>
            <a:br>
              <a:rPr lang="el-GR" b="1" dirty="0"/>
            </a:br>
            <a:r>
              <a:rPr lang="el-GR" dirty="0"/>
              <a:t>	</a:t>
            </a:r>
            <a:r>
              <a:rPr lang="el-GR" dirty="0" smtClean="0"/>
              <a:t>		≤ </a:t>
            </a:r>
            <a:r>
              <a:rPr lang="el-GR" dirty="0"/>
              <a:t>5.000   1,8% το έτος</a:t>
            </a:r>
            <a:br>
              <a:rPr lang="el-GR" dirty="0"/>
            </a:br>
            <a:r>
              <a:rPr lang="el-GR" dirty="0"/>
              <a:t>	</a:t>
            </a:r>
            <a:r>
              <a:rPr lang="el-GR" dirty="0" smtClean="0"/>
              <a:t>		&gt; </a:t>
            </a:r>
            <a:r>
              <a:rPr lang="el-GR" dirty="0"/>
              <a:t>5.000   1,5% το έτος</a:t>
            </a:r>
            <a:br>
              <a:rPr lang="el-GR" dirty="0"/>
            </a:br>
            <a:r>
              <a:rPr lang="el-GR" dirty="0" smtClean="0"/>
              <a:t>Να </a:t>
            </a:r>
            <a:r>
              <a:rPr lang="el-GR" dirty="0"/>
              <a:t>αναπτύξετε αλγόριθμο ο οποίος θα </a:t>
            </a:r>
            <a:r>
              <a:rPr lang="el-GR" b="1" dirty="0" smtClean="0"/>
              <a:t>διαβάζει</a:t>
            </a:r>
            <a:r>
              <a:rPr lang="el-GR" dirty="0" smtClean="0"/>
              <a:t> </a:t>
            </a:r>
            <a:r>
              <a:rPr lang="el-GR" dirty="0"/>
              <a:t>το </a:t>
            </a:r>
            <a:r>
              <a:rPr lang="el-GR" u="sng" dirty="0"/>
              <a:t>ποσό χρημάτων</a:t>
            </a:r>
            <a:r>
              <a:rPr lang="el-GR" dirty="0"/>
              <a:t> που έχει ο </a:t>
            </a:r>
            <a:r>
              <a:rPr lang="el-GR" dirty="0" smtClean="0"/>
              <a:t>λογαριασμός και </a:t>
            </a:r>
            <a:r>
              <a:rPr lang="el-GR" dirty="0"/>
              <a:t>θα </a:t>
            </a:r>
            <a:r>
              <a:rPr lang="el-GR" b="1" dirty="0"/>
              <a:t>υπολογίζει</a:t>
            </a:r>
            <a:r>
              <a:rPr lang="el-GR" dirty="0"/>
              <a:t> και θα </a:t>
            </a:r>
            <a:r>
              <a:rPr lang="el-GR" b="1" dirty="0"/>
              <a:t>εμφανίζει </a:t>
            </a:r>
            <a:r>
              <a:rPr lang="el-GR" dirty="0"/>
              <a:t>τον </a:t>
            </a:r>
            <a:r>
              <a:rPr lang="el-GR" u="sng" dirty="0" smtClean="0"/>
              <a:t>τόκο</a:t>
            </a:r>
            <a:r>
              <a:rPr lang="el-GR" dirty="0" smtClean="0"/>
              <a:t> που </a:t>
            </a:r>
            <a:r>
              <a:rPr lang="el-GR" dirty="0"/>
              <a:t>θα λάβει μετά από ένα έτος, καθώς και </a:t>
            </a:r>
            <a:r>
              <a:rPr lang="el-GR" dirty="0" smtClean="0"/>
              <a:t>το </a:t>
            </a:r>
            <a:r>
              <a:rPr lang="el-GR" u="sng" dirty="0" smtClean="0"/>
              <a:t>συνολικό </a:t>
            </a:r>
            <a:r>
              <a:rPr lang="el-GR" u="sng" dirty="0"/>
              <a:t>ποσό χρημάτων</a:t>
            </a:r>
            <a:r>
              <a:rPr lang="el-GR" dirty="0"/>
              <a:t> μαζί με τον τόκο.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990600" y="2819400"/>
            <a:ext cx="7016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Αλγόριθμος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βιβ_25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b="1" dirty="0" smtClean="0">
              <a:solidFill>
                <a:srgbClr val="0070C0"/>
              </a:solidFill>
            </a:endParaRPr>
          </a:p>
          <a:p>
            <a:endParaRPr lang="el-GR" b="1" dirty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Τέλος</a:t>
            </a:r>
            <a:r>
              <a:rPr lang="el-GR" dirty="0">
                <a:solidFill>
                  <a:srgbClr val="0070C0"/>
                </a:solidFill>
              </a:rPr>
              <a:t> </a:t>
            </a:r>
            <a:r>
              <a:rPr lang="el-GR" dirty="0" smtClean="0"/>
              <a:t>βιβ_25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371600" y="3200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 "Δώστε </a:t>
            </a:r>
            <a:r>
              <a:rPr lang="el-GR" dirty="0" smtClean="0"/>
              <a:t>το ποσό των χρημάτων του λογαριασμού"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70C0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 smtClean="0"/>
              <a:t>ποσό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371600" y="3810000"/>
            <a:ext cx="65532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Αν</a:t>
            </a:r>
            <a:r>
              <a:rPr lang="el-GR" dirty="0" smtClean="0"/>
              <a:t> ποσό &lt;= 5000 </a:t>
            </a:r>
            <a:r>
              <a:rPr lang="el-GR" b="1" dirty="0" smtClean="0">
                <a:solidFill>
                  <a:srgbClr val="00B0F0"/>
                </a:solidFill>
              </a:rPr>
              <a:t>τότε</a:t>
            </a:r>
            <a:r>
              <a:rPr lang="el-GR" dirty="0" smtClean="0">
                <a:solidFill>
                  <a:srgbClr val="00B0F0"/>
                </a:solidFill>
              </a:rPr>
              <a:t/>
            </a:r>
            <a:br>
              <a:rPr lang="el-GR" dirty="0" smtClean="0">
                <a:solidFill>
                  <a:srgbClr val="00B0F0"/>
                </a:solidFill>
              </a:rPr>
            </a:br>
            <a:r>
              <a:rPr lang="el-GR" dirty="0" smtClean="0"/>
              <a:t>   τόκος &lt;- ποσό * 1.8/100 </a:t>
            </a:r>
          </a:p>
          <a:p>
            <a:r>
              <a:rPr lang="el-GR" b="1" dirty="0" smtClean="0">
                <a:solidFill>
                  <a:srgbClr val="00B0F0"/>
                </a:solidFill>
              </a:rPr>
              <a:t>αλλιώς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  τόκος &lt;- 5000 </a:t>
            </a:r>
            <a:r>
              <a:rPr lang="el-GR" dirty="0"/>
              <a:t>* 1.8/100</a:t>
            </a:r>
            <a:r>
              <a:rPr lang="el-GR" dirty="0" smtClean="0"/>
              <a:t> + </a:t>
            </a:r>
            <a:r>
              <a:rPr lang="el-GR" dirty="0"/>
              <a:t>(ποσό - 5000)* 1.5/ 100</a:t>
            </a:r>
            <a:endParaRPr lang="el-GR" dirty="0" smtClean="0"/>
          </a:p>
          <a:p>
            <a:r>
              <a:rPr lang="el-GR" b="1" dirty="0" err="1" smtClean="0">
                <a:solidFill>
                  <a:srgbClr val="00B0F0"/>
                </a:solidFill>
              </a:rPr>
              <a:t>Τέλος_αν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8" name="Δεξιό βέλος 7">
            <a:hlinkClick r:id="rId2" action="ppaction://hlinkfile"/>
          </p:cNvPr>
          <p:cNvSpPr/>
          <p:nvPr/>
        </p:nvSpPr>
        <p:spPr>
          <a:xfrm>
            <a:off x="5715000" y="187405"/>
            <a:ext cx="457200" cy="42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371600" y="5373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 "Τόκος : ", τόκος</a:t>
            </a:r>
            <a:br>
              <a:rPr lang="el-GR" dirty="0"/>
            </a:br>
            <a:r>
              <a:rPr lang="el-GR" dirty="0">
                <a:solidFill>
                  <a:srgbClr val="0070C0"/>
                </a:solidFill>
              </a:rPr>
              <a:t>Εμφάνισε</a:t>
            </a:r>
            <a:r>
              <a:rPr lang="el-GR" dirty="0"/>
              <a:t> "Σύνολο: ", ποσό + τόκος</a:t>
            </a:r>
          </a:p>
        </p:txBody>
      </p:sp>
    </p:spTree>
    <p:extLst>
      <p:ext uri="{BB962C8B-B14F-4D97-AF65-F5344CB8AC3E}">
        <p14:creationId xmlns:p14="http://schemas.microsoft.com/office/powerpoint/2010/main" val="18674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72297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u="sng" dirty="0" smtClean="0">
                <a:solidFill>
                  <a:schemeClr val="tx1"/>
                </a:solidFill>
              </a:rPr>
              <a:t>Δομή</a:t>
            </a:r>
            <a:r>
              <a:rPr lang="el-GR" sz="2400" b="1" u="sng" dirty="0">
                <a:solidFill>
                  <a:srgbClr val="FF0000"/>
                </a:solidFill>
              </a:rPr>
              <a:t> </a:t>
            </a:r>
            <a:r>
              <a:rPr lang="el-GR" sz="2400" b="1" u="sng" dirty="0" smtClean="0">
                <a:solidFill>
                  <a:srgbClr val="FF0000"/>
                </a:solidFill>
              </a:rPr>
              <a:t>Πολλαπλής </a:t>
            </a:r>
            <a:r>
              <a:rPr lang="el-GR" sz="2400" b="1" u="sng" dirty="0" smtClean="0">
                <a:solidFill>
                  <a:schemeClr val="tx1"/>
                </a:solidFill>
              </a:rPr>
              <a:t>Επιλογής</a:t>
            </a:r>
            <a:r>
              <a:rPr lang="el-GR" sz="2400" b="1" dirty="0" smtClean="0">
                <a:solidFill>
                  <a:schemeClr val="tx1"/>
                </a:solidFill>
              </a:rPr>
              <a:t>: </a:t>
            </a:r>
            <a:r>
              <a:rPr lang="el-GR" sz="2400" b="1" dirty="0" smtClean="0">
                <a:solidFill>
                  <a:srgbClr val="0070C0"/>
                </a:solidFill>
              </a:rPr>
              <a:t>Σύνταξη - </a:t>
            </a:r>
            <a:r>
              <a:rPr lang="el-GR" sz="2400" b="1" dirty="0" smtClean="0">
                <a:solidFill>
                  <a:srgbClr val="FF0000"/>
                </a:solidFill>
              </a:rPr>
              <a:t>ΔΡΔ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28601" y="4572000"/>
            <a:ext cx="8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5080" indent="-36004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72745" algn="l"/>
              </a:tabLst>
            </a:pPr>
            <a:r>
              <a:rPr lang="el-GR" sz="2000" spc="-40" dirty="0">
                <a:cs typeface="Carlito"/>
              </a:rPr>
              <a:t>Αν η </a:t>
            </a:r>
            <a:r>
              <a:rPr lang="el-GR" sz="2000" b="1" spc="-40" dirty="0" err="1">
                <a:cs typeface="Carlito"/>
              </a:rPr>
              <a:t>συνθήκη_k</a:t>
            </a:r>
            <a:r>
              <a:rPr lang="el-GR" sz="2000" spc="-40" dirty="0">
                <a:cs typeface="Carlito"/>
              </a:rPr>
              <a:t> είναι </a:t>
            </a:r>
            <a:r>
              <a:rPr lang="el-GR" sz="2000" b="1" spc="-40" dirty="0">
                <a:solidFill>
                  <a:srgbClr val="00B050"/>
                </a:solidFill>
                <a:cs typeface="Carlito"/>
              </a:rPr>
              <a:t>αληθής</a:t>
            </a:r>
            <a:r>
              <a:rPr lang="el-GR" sz="2000" spc="-40" dirty="0">
                <a:cs typeface="Carlito"/>
              </a:rPr>
              <a:t>, τότε εκτελούνται οι </a:t>
            </a:r>
            <a:r>
              <a:rPr lang="el-GR" sz="2000" b="1" spc="-40" dirty="0" err="1">
                <a:cs typeface="Carlito"/>
              </a:rPr>
              <a:t>εντολές_k</a:t>
            </a:r>
            <a:r>
              <a:rPr lang="el-GR" sz="2000" spc="-40" dirty="0">
                <a:cs typeface="Carlito"/>
              </a:rPr>
              <a:t> </a:t>
            </a:r>
            <a:r>
              <a:rPr lang="el-GR" sz="2000" spc="-40" dirty="0" smtClean="0">
                <a:cs typeface="Carlito"/>
              </a:rPr>
              <a:t>και </a:t>
            </a:r>
            <a:r>
              <a:rPr lang="el-GR" sz="2000" spc="-5" dirty="0">
                <a:cs typeface="Carlito"/>
              </a:rPr>
              <a:t>συνεχίζει </a:t>
            </a:r>
            <a:r>
              <a:rPr lang="el-GR" sz="2000" spc="-10" dirty="0">
                <a:cs typeface="Carlito"/>
              </a:rPr>
              <a:t>με </a:t>
            </a:r>
            <a:r>
              <a:rPr lang="el-GR" sz="2000" spc="-25" dirty="0">
                <a:cs typeface="Carlito"/>
              </a:rPr>
              <a:t>την </a:t>
            </a:r>
            <a:r>
              <a:rPr lang="el-GR" sz="2000" spc="-5" dirty="0">
                <a:cs typeface="Carlito"/>
              </a:rPr>
              <a:t>εκτέλεση </a:t>
            </a:r>
            <a:r>
              <a:rPr lang="el-GR" sz="2000" spc="-10" dirty="0">
                <a:cs typeface="Carlito"/>
              </a:rPr>
              <a:t>της εντολής </a:t>
            </a:r>
            <a:r>
              <a:rPr lang="el-GR" sz="2000" spc="-5" dirty="0">
                <a:cs typeface="Carlito"/>
              </a:rPr>
              <a:t>που </a:t>
            </a:r>
            <a:r>
              <a:rPr lang="el-GR" sz="2000" spc="-10" dirty="0">
                <a:cs typeface="Carlito"/>
              </a:rPr>
              <a:t>βρίσκεται </a:t>
            </a:r>
            <a:r>
              <a:rPr lang="el-GR" sz="2000" spc="-15" dirty="0" smtClean="0">
                <a:cs typeface="Carlito"/>
              </a:rPr>
              <a:t>μετά </a:t>
            </a:r>
            <a:r>
              <a:rPr lang="el-GR" sz="2000" spc="-15" dirty="0">
                <a:cs typeface="Carlito"/>
              </a:rPr>
              <a:t>το</a:t>
            </a:r>
            <a:r>
              <a:rPr lang="el-GR" sz="2000" spc="65" dirty="0">
                <a:cs typeface="Carlito"/>
              </a:rPr>
              <a:t> </a:t>
            </a:r>
            <a:r>
              <a:rPr lang="el-GR" sz="2000" b="1" spc="-10" dirty="0" err="1">
                <a:cs typeface="Carlito"/>
              </a:rPr>
              <a:t>Τέλος_αν</a:t>
            </a:r>
            <a:r>
              <a:rPr lang="el-GR" sz="2000" spc="-10" dirty="0">
                <a:cs typeface="Carlito"/>
              </a:rPr>
              <a:t>.</a:t>
            </a:r>
            <a:endParaRPr lang="el-GR" sz="2000" dirty="0">
              <a:cs typeface="Carlito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04800" y="5391090"/>
            <a:ext cx="8915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Εφόσον </a:t>
            </a:r>
            <a:r>
              <a:rPr lang="el-GR" sz="2000" b="1" dirty="0"/>
              <a:t>καμία</a:t>
            </a:r>
            <a:r>
              <a:rPr lang="el-GR" sz="2000" dirty="0"/>
              <a:t> συνθήκη δεν είναι αληθής, τότε εκτελούνται </a:t>
            </a:r>
            <a:r>
              <a:rPr lang="el-GR" sz="2000" dirty="0" smtClean="0"/>
              <a:t>οι </a:t>
            </a:r>
            <a:r>
              <a:rPr lang="el-GR" sz="2000" b="1" dirty="0" err="1" smtClean="0">
                <a:solidFill>
                  <a:srgbClr val="7030A0"/>
                </a:solidFill>
              </a:rPr>
              <a:t>εντολές_αλλιώς</a:t>
            </a:r>
            <a:r>
              <a:rPr lang="el-GR" sz="2000" dirty="0"/>
              <a:t>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04800" y="59068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</a:t>
            </a:r>
            <a:r>
              <a:rPr lang="el-GR" b="1" dirty="0" err="1"/>
              <a:t>εντολές_αλλιώς</a:t>
            </a:r>
            <a:r>
              <a:rPr lang="el-GR" dirty="0"/>
              <a:t> χρησιμοποιούνται </a:t>
            </a:r>
            <a:r>
              <a:rPr lang="el-GR" b="1" dirty="0"/>
              <a:t>κατά </a:t>
            </a:r>
            <a:r>
              <a:rPr lang="el-GR" b="1" dirty="0" smtClean="0"/>
              <a:t>περίπτωση </a:t>
            </a:r>
            <a:r>
              <a:rPr lang="el-GR" dirty="0" smtClean="0"/>
              <a:t>(δηλαδή, μπορεί και να μη χρησιμοποιηθούν εάν δεν απαιτούνται από το πρόβλημα).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60" y="225866"/>
            <a:ext cx="2004119" cy="3584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object 3"/>
          <p:cNvSpPr txBox="1"/>
          <p:nvPr/>
        </p:nvSpPr>
        <p:spPr>
          <a:xfrm>
            <a:off x="2744554" y="797668"/>
            <a:ext cx="3350090" cy="34361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b="1" spc="-5" dirty="0" err="1">
                <a:solidFill>
                  <a:srgbClr val="0000FF"/>
                </a:solidFill>
                <a:latin typeface="DejaVu Sans Mono"/>
                <a:cs typeface="DejaVu Sans Mono"/>
              </a:rPr>
              <a:t>Αν</a:t>
            </a:r>
            <a:r>
              <a:rPr b="1" spc="-6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l-GR" b="1" spc="-10" dirty="0">
                <a:latin typeface="DejaVu Sans Mono"/>
                <a:cs typeface="DejaVu Sans Mono"/>
              </a:rPr>
              <a:t>σ</a:t>
            </a:r>
            <a:r>
              <a:rPr b="1" spc="-10" dirty="0" err="1" smtClean="0">
                <a:latin typeface="DejaVu Sans Mono"/>
                <a:cs typeface="DejaVu Sans Mono"/>
              </a:rPr>
              <a:t>υνθήκη</a:t>
            </a:r>
            <a:r>
              <a:rPr lang="el-GR" b="1" spc="-10" dirty="0" smtClean="0">
                <a:latin typeface="DejaVu Sans Mono"/>
                <a:cs typeface="DejaVu Sans Mono"/>
              </a:rPr>
              <a:t>_1</a:t>
            </a:r>
            <a:r>
              <a:rPr lang="el-GR" spc="-10" dirty="0" smtClean="0">
                <a:latin typeface="DejaVu Sans Mono"/>
                <a:cs typeface="DejaVu Sans Mono"/>
              </a:rPr>
              <a:t>  </a:t>
            </a:r>
            <a:r>
              <a:rPr lang="el-GR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b="1" spc="-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ό</a:t>
            </a:r>
            <a:r>
              <a:rPr lang="el-GR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ε</a:t>
            </a:r>
            <a:endParaRPr lang="el-GR" dirty="0" smtClean="0">
              <a:latin typeface="DejaVu Sans Mono"/>
              <a:cs typeface="DejaVu Sans Mono"/>
            </a:endParaRP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spc="-10" dirty="0" smtClean="0">
                <a:latin typeface="DejaVu Sans Mono"/>
                <a:cs typeface="DejaVu Sans Mono"/>
              </a:rPr>
              <a:t>  </a:t>
            </a:r>
            <a:r>
              <a:rPr lang="el-GR" spc="-10" dirty="0" smtClean="0">
                <a:latin typeface="DejaVu Sans Mono"/>
                <a:cs typeface="DejaVu Sans Mono"/>
              </a:rPr>
              <a:t>   </a:t>
            </a:r>
            <a:r>
              <a:rPr lang="el-GR" spc="-10" dirty="0">
                <a:latin typeface="DejaVu Sans Mono"/>
                <a:cs typeface="DejaVu Sans Mono"/>
              </a:rPr>
              <a:t>ε</a:t>
            </a:r>
            <a:r>
              <a:rPr spc="-10" dirty="0" err="1" smtClean="0">
                <a:latin typeface="DejaVu Sans Mono"/>
                <a:cs typeface="DejaVu Sans Mono"/>
              </a:rPr>
              <a:t>ντολές</a:t>
            </a:r>
            <a:r>
              <a:rPr lang="el-GR" spc="-10" dirty="0" smtClean="0">
                <a:latin typeface="DejaVu Sans Mono"/>
                <a:cs typeface="DejaVu Sans Mono"/>
              </a:rPr>
              <a:t>_1</a:t>
            </a: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lang="el-GR" b="1" spc="-5" dirty="0" err="1">
                <a:solidFill>
                  <a:srgbClr val="0000FF"/>
                </a:solidFill>
                <a:latin typeface="DejaVu Sans Mono"/>
                <a:cs typeface="DejaVu Sans Mono"/>
              </a:rPr>
              <a:t>α</a:t>
            </a:r>
            <a:r>
              <a:rPr lang="el-GR"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λλιώς_αν</a:t>
            </a:r>
            <a:r>
              <a:rPr lang="el-GR" b="1" spc="-6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l-GR" b="1" spc="-10" dirty="0" smtClean="0">
                <a:latin typeface="DejaVu Sans Mono"/>
                <a:cs typeface="DejaVu Sans Mono"/>
              </a:rPr>
              <a:t>συνθήκη_2</a:t>
            </a:r>
            <a:r>
              <a:rPr lang="el-GR" spc="-10" dirty="0" smtClean="0">
                <a:latin typeface="DejaVu Sans Mono"/>
                <a:cs typeface="DejaVu Sans Mono"/>
              </a:rPr>
              <a:t>  </a:t>
            </a:r>
            <a:r>
              <a:rPr lang="el-GR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b="1" spc="-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ό</a:t>
            </a:r>
            <a:r>
              <a:rPr lang="el-GR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ε</a:t>
            </a:r>
            <a:endParaRPr lang="el-GR" dirty="0">
              <a:latin typeface="DejaVu Sans Mono"/>
              <a:cs typeface="DejaVu Sans Mono"/>
            </a:endParaRP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lang="el-GR" spc="-10" dirty="0">
                <a:latin typeface="DejaVu Sans Mono"/>
                <a:cs typeface="DejaVu Sans Mono"/>
              </a:rPr>
              <a:t>     </a:t>
            </a:r>
            <a:r>
              <a:rPr lang="el-GR" spc="-10" dirty="0" smtClean="0">
                <a:latin typeface="DejaVu Sans Mono"/>
                <a:cs typeface="DejaVu Sans Mono"/>
              </a:rPr>
              <a:t>εντολές_2</a:t>
            </a: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lang="el-GR" spc="-10" dirty="0" smtClean="0">
                <a:latin typeface="DejaVu Sans Mono"/>
                <a:cs typeface="DejaVu Sans Mono"/>
              </a:rPr>
              <a:t>………………………..</a:t>
            </a:r>
            <a:endParaRPr lang="el-GR" spc="-10" dirty="0">
              <a:latin typeface="DejaVu Sans Mono"/>
              <a:cs typeface="DejaVu Sans Mono"/>
            </a:endParaRP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lang="el-GR" b="1" spc="-5" dirty="0" err="1">
                <a:solidFill>
                  <a:srgbClr val="0000FF"/>
                </a:solidFill>
                <a:latin typeface="DejaVu Sans Mono"/>
                <a:cs typeface="DejaVu Sans Mono"/>
              </a:rPr>
              <a:t>αλλιώς_αν</a:t>
            </a:r>
            <a:r>
              <a:rPr lang="el-GR" b="1" spc="-6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l-GR" b="1" spc="-10" dirty="0" err="1" smtClean="0">
                <a:latin typeface="DejaVu Sans Mono"/>
                <a:cs typeface="DejaVu Sans Mono"/>
              </a:rPr>
              <a:t>συνθήκη_ν</a:t>
            </a:r>
            <a:r>
              <a:rPr lang="el-GR" spc="-10" dirty="0" smtClean="0">
                <a:latin typeface="DejaVu Sans Mono"/>
                <a:cs typeface="DejaVu Sans Mono"/>
              </a:rPr>
              <a:t>  </a:t>
            </a:r>
            <a:r>
              <a:rPr lang="el-GR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b="1" spc="-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ό</a:t>
            </a:r>
            <a:r>
              <a:rPr lang="el-GR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ε</a:t>
            </a:r>
            <a:endParaRPr lang="el-GR" dirty="0">
              <a:latin typeface="DejaVu Sans Mono"/>
              <a:cs typeface="DejaVu Sans Mono"/>
            </a:endParaRP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lang="el-GR" spc="-10" dirty="0">
                <a:latin typeface="DejaVu Sans Mono"/>
                <a:cs typeface="DejaVu Sans Mono"/>
              </a:rPr>
              <a:t>     </a:t>
            </a:r>
            <a:r>
              <a:rPr lang="el-GR" spc="-10" dirty="0" err="1" smtClean="0">
                <a:latin typeface="DejaVu Sans Mono"/>
                <a:cs typeface="DejaVu Sans Mono"/>
              </a:rPr>
              <a:t>εντολές_ν</a:t>
            </a:r>
            <a:endParaRPr lang="el-GR" spc="-10" dirty="0">
              <a:latin typeface="DejaVu Sans Mono"/>
              <a:cs typeface="DejaVu Sans Mono"/>
            </a:endParaRP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lang="el-GR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αλλιώς</a:t>
            </a:r>
            <a:r>
              <a:rPr lang="el-GR" b="1" spc="-6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endParaRPr lang="el-GR" dirty="0">
              <a:latin typeface="DejaVu Sans Mono"/>
              <a:cs typeface="DejaVu Sans Mono"/>
            </a:endParaRP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lang="el-GR" spc="-10" dirty="0">
                <a:latin typeface="DejaVu Sans Mono"/>
                <a:cs typeface="DejaVu Sans Mono"/>
              </a:rPr>
              <a:t>     </a:t>
            </a:r>
            <a:r>
              <a:rPr lang="el-GR" spc="-10" dirty="0" err="1" smtClean="0">
                <a:latin typeface="DejaVu Sans Mono"/>
                <a:cs typeface="DejaVu Sans Mono"/>
              </a:rPr>
              <a:t>εντολές_αλλιώς</a:t>
            </a:r>
            <a:endParaRPr lang="el-GR" spc="-10" dirty="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b="1" spc="-5" dirty="0" err="1" smtClean="0">
                <a:solidFill>
                  <a:srgbClr val="0000FF"/>
                </a:solidFill>
                <a:latin typeface="DejaVu Sans Mono"/>
                <a:cs typeface="DejaVu Sans Mono"/>
              </a:rPr>
              <a:t>Τέλος</a:t>
            </a:r>
            <a:r>
              <a:rPr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_αν</a:t>
            </a:r>
            <a:endParaRPr dirty="0">
              <a:latin typeface="DejaVu Sans Mono"/>
              <a:cs typeface="DejaVu Sans Mono"/>
            </a:endParaRPr>
          </a:p>
        </p:txBody>
      </p:sp>
    </p:spTree>
    <p:extLst>
      <p:ext uri="{BB962C8B-B14F-4D97-AF65-F5344CB8AC3E}">
        <p14:creationId xmlns:p14="http://schemas.microsoft.com/office/powerpoint/2010/main" val="6965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688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r>
              <a:rPr lang="el-GR" dirty="0" smtClean="0"/>
              <a:t> Βιβλίου </a:t>
            </a:r>
            <a:r>
              <a:rPr lang="el-GR" sz="2200" dirty="0" smtClean="0"/>
              <a:t>(σελ.37)</a:t>
            </a:r>
            <a:endParaRPr lang="el-G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" y="685800"/>
            <a:ext cx="481519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2590800" y="16764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1981200" y="190500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609600" y="36576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065545" cy="215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Ευθεία γραμμή σύνδεσης 23"/>
          <p:cNvCxnSpPr/>
          <p:nvPr/>
        </p:nvCxnSpPr>
        <p:spPr>
          <a:xfrm>
            <a:off x="6258129" y="1643215"/>
            <a:ext cx="182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6258129" y="1871815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6639129" y="2252815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2" y="3962401"/>
            <a:ext cx="318796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2905329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688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Παράδειγμα-1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(πολλαπλής επιλογής)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457200" y="685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Να διαβασθεί ένας ακέραιος και να εκτυπωθεί το αντίστοιχο γράμμα της αλφαβήτου αν ο ακέραιος έχει τιμή 1 ή 2 ή 3, διαφορετικά να εμφανιστεί η λέξη “άγνωστος”.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600200"/>
            <a:ext cx="351461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0000FF"/>
                </a:solidFill>
              </a:rPr>
              <a:t>Αλγόριθμος</a:t>
            </a:r>
            <a:r>
              <a:rPr lang="el-GR" sz="2000" dirty="0"/>
              <a:t> </a:t>
            </a:r>
            <a:r>
              <a:rPr lang="el-GR" sz="2000" dirty="0" err="1">
                <a:solidFill>
                  <a:srgbClr val="000000"/>
                </a:solidFill>
              </a:rPr>
              <a:t>αριθμοί_γράμματα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ΓΡΑΨΕ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800080"/>
                </a:solidFill>
              </a:rPr>
              <a:t>"Δώσε επιλογή 1, 2, ή 3"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ΔΙΑΒΑΣΕ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0000"/>
                </a:solidFill>
              </a:rPr>
              <a:t>a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ΑΝ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0000"/>
                </a:solidFill>
              </a:rPr>
              <a:t>a</a:t>
            </a:r>
            <a:r>
              <a:rPr lang="el-GR" sz="2000" dirty="0"/>
              <a:t> </a:t>
            </a:r>
            <a:r>
              <a:rPr lang="el-GR" sz="2000" b="1" dirty="0">
                <a:solidFill>
                  <a:srgbClr val="FF0000"/>
                </a:solidFill>
              </a:rPr>
              <a:t>=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8000"/>
                </a:solidFill>
              </a:rPr>
              <a:t>1</a:t>
            </a:r>
            <a:r>
              <a:rPr lang="el-GR" sz="2000" dirty="0"/>
              <a:t> </a:t>
            </a:r>
            <a:r>
              <a:rPr lang="el-GR" sz="2000" b="1" dirty="0">
                <a:solidFill>
                  <a:srgbClr val="0000FF"/>
                </a:solidFill>
              </a:rPr>
              <a:t>ΤΟΤΕ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       </a:t>
            </a:r>
            <a:r>
              <a:rPr lang="el-GR" sz="2000" b="1" dirty="0">
                <a:solidFill>
                  <a:srgbClr val="0000FF"/>
                </a:solidFill>
              </a:rPr>
              <a:t>ΓΡΑΨΕ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800080"/>
                </a:solidFill>
              </a:rPr>
              <a:t>"Α"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ΑΛΛΙΩΣ_ΑΝ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0000"/>
                </a:solidFill>
              </a:rPr>
              <a:t>a</a:t>
            </a:r>
            <a:r>
              <a:rPr lang="el-GR" sz="2000" dirty="0"/>
              <a:t> </a:t>
            </a:r>
            <a:r>
              <a:rPr lang="el-GR" sz="2000" b="1" dirty="0">
                <a:solidFill>
                  <a:srgbClr val="FF0000"/>
                </a:solidFill>
              </a:rPr>
              <a:t>=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8000"/>
                </a:solidFill>
              </a:rPr>
              <a:t>2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0000"/>
                </a:solidFill>
              </a:rPr>
              <a:t>TOTE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       </a:t>
            </a:r>
            <a:r>
              <a:rPr lang="el-GR" sz="2000" b="1" dirty="0">
                <a:solidFill>
                  <a:srgbClr val="0000FF"/>
                </a:solidFill>
              </a:rPr>
              <a:t>ΓΡΑΨΕ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800080"/>
                </a:solidFill>
              </a:rPr>
              <a:t>"Β"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ΑΛΛΙΩΣ_ΑΝ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0000"/>
                </a:solidFill>
              </a:rPr>
              <a:t>a</a:t>
            </a:r>
            <a:r>
              <a:rPr lang="el-GR" sz="2000" dirty="0"/>
              <a:t> </a:t>
            </a:r>
            <a:r>
              <a:rPr lang="el-GR" sz="2000" b="1" dirty="0">
                <a:solidFill>
                  <a:srgbClr val="FF0000"/>
                </a:solidFill>
              </a:rPr>
              <a:t>=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8000"/>
                </a:solidFill>
              </a:rPr>
              <a:t>3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000000"/>
                </a:solidFill>
              </a:rPr>
              <a:t>TOTE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       </a:t>
            </a:r>
            <a:r>
              <a:rPr lang="el-GR" sz="2000" b="1" dirty="0">
                <a:solidFill>
                  <a:srgbClr val="0000FF"/>
                </a:solidFill>
              </a:rPr>
              <a:t>ΓΡΑΨΕ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800080"/>
                </a:solidFill>
              </a:rPr>
              <a:t>"Γ"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ΑΛΛΙΩΣ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       </a:t>
            </a:r>
            <a:r>
              <a:rPr lang="el-GR" sz="2000" b="1" dirty="0">
                <a:solidFill>
                  <a:srgbClr val="0000FF"/>
                </a:solidFill>
              </a:rPr>
              <a:t>ΓΡΑΨΕ</a:t>
            </a:r>
            <a:r>
              <a:rPr lang="el-GR" sz="2000" dirty="0"/>
              <a:t> </a:t>
            </a:r>
            <a:r>
              <a:rPr lang="el-GR" sz="2000" dirty="0">
                <a:solidFill>
                  <a:srgbClr val="800080"/>
                </a:solidFill>
              </a:rPr>
              <a:t>"άγνωστος"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ΤΕΛΟΣ_ΑΝ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>
                <a:solidFill>
                  <a:srgbClr val="0000FF"/>
                </a:solidFill>
              </a:rPr>
              <a:t>Τέλος</a:t>
            </a:r>
            <a:r>
              <a:rPr lang="el-GR" sz="2000" dirty="0"/>
              <a:t> </a:t>
            </a:r>
            <a:r>
              <a:rPr lang="el-GR" sz="2000" dirty="0" err="1">
                <a:solidFill>
                  <a:srgbClr val="000000"/>
                </a:solidFill>
              </a:rPr>
              <a:t>αριθμοί_γράμματα</a:t>
            </a:r>
            <a:r>
              <a:rPr lang="el-GR" sz="2000" dirty="0"/>
              <a:t>  </a:t>
            </a:r>
          </a:p>
        </p:txBody>
      </p:sp>
      <p:sp>
        <p:nvSpPr>
          <p:cNvPr id="5" name="Δεξιό βέλος 4">
            <a:hlinkClick r:id="rId2" action="ppaction://hlinkfile"/>
          </p:cNvPr>
          <p:cNvSpPr/>
          <p:nvPr/>
        </p:nvSpPr>
        <p:spPr>
          <a:xfrm>
            <a:off x="6172200" y="19812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133600" y="28956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124200" y="35052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124200" y="4114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752600" y="4724400"/>
            <a:ext cx="2362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5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</a:t>
            </a:r>
            <a:r>
              <a:rPr sz="2400" b="1" dirty="0" smtClean="0">
                <a:solidFill>
                  <a:srgbClr val="7030A0"/>
                </a:solidFill>
              </a:rPr>
              <a:t>1</a:t>
            </a:r>
            <a:r>
              <a:rPr lang="el-GR" sz="2400" b="1" dirty="0" smtClean="0">
                <a:solidFill>
                  <a:srgbClr val="7030A0"/>
                </a:solidFill>
              </a:rPr>
              <a:t> - Απάντηση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6880538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Δρ1_δομή_επιλογής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"δώσε επίθετο, βαθμό Α </a:t>
            </a:r>
            <a:r>
              <a:rPr lang="el-GR" dirty="0" err="1">
                <a:solidFill>
                  <a:srgbClr val="800080"/>
                </a:solidFill>
              </a:rPr>
              <a:t>τριμ</a:t>
            </a:r>
            <a:r>
              <a:rPr lang="el-GR" dirty="0">
                <a:solidFill>
                  <a:srgbClr val="800080"/>
                </a:solidFill>
              </a:rPr>
              <a:t>, βαθμό β </a:t>
            </a:r>
            <a:r>
              <a:rPr lang="el-GR" dirty="0" err="1">
                <a:solidFill>
                  <a:srgbClr val="800080"/>
                </a:solidFill>
              </a:rPr>
              <a:t>τριμ</a:t>
            </a:r>
            <a:r>
              <a:rPr lang="el-GR" dirty="0">
                <a:solidFill>
                  <a:srgbClr val="800080"/>
                </a:solidFill>
              </a:rPr>
              <a:t>, βαθμό Εξετάσεων"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Επώνυμο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ΒΑ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ΒΒ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ΒΕ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rgbClr val="000000"/>
                </a:solidFill>
              </a:rPr>
              <a:t>ΜΟ1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000000"/>
                </a:solidFill>
              </a:rPr>
              <a:t>ΒΑ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+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ΒΒ</a:t>
            </a:r>
            <a:r>
              <a:rPr lang="el-GR" b="1" dirty="0">
                <a:solidFill>
                  <a:srgbClr val="FF0000"/>
                </a:solidFill>
              </a:rPr>
              <a:t>)/</a:t>
            </a:r>
            <a:r>
              <a:rPr lang="el-GR" dirty="0">
                <a:solidFill>
                  <a:srgbClr val="008000"/>
                </a:solidFill>
              </a:rPr>
              <a:t>2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rgbClr val="000000"/>
                </a:solidFill>
              </a:rPr>
              <a:t>ΜΟΤ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000000"/>
                </a:solidFill>
              </a:rPr>
              <a:t>ΜΟ1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+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ΒΕ</a:t>
            </a:r>
            <a:r>
              <a:rPr lang="el-GR" b="1" dirty="0">
                <a:solidFill>
                  <a:srgbClr val="FF0000"/>
                </a:solidFill>
              </a:rPr>
              <a:t>)/</a:t>
            </a:r>
            <a:r>
              <a:rPr lang="el-GR" dirty="0">
                <a:solidFill>
                  <a:srgbClr val="008000"/>
                </a:solidFill>
              </a:rPr>
              <a:t>2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Εμφάνισε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"Ο/Η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Επώνυμο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 έχει βαθμό προαγωγής: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ΜΟΤ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pPr>
              <a:lnSpc>
                <a:spcPct val="150000"/>
              </a:lnSpc>
            </a:pPr>
            <a:endParaRPr lang="el-GR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l-GR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Δρ1_δομή_επιλογής</a:t>
            </a:r>
            <a:r>
              <a:rPr lang="el-GR" dirty="0"/>
              <a:t>  </a:t>
            </a:r>
          </a:p>
        </p:txBody>
      </p:sp>
      <p:sp>
        <p:nvSpPr>
          <p:cNvPr id="10" name="Δεξιό βέλος 9">
            <a:hlinkClick r:id="rId2" action="ppaction://hlinkfile"/>
          </p:cNvPr>
          <p:cNvSpPr/>
          <p:nvPr/>
        </p:nvSpPr>
        <p:spPr>
          <a:xfrm>
            <a:off x="7010400" y="457200"/>
            <a:ext cx="3584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762000" y="4038600"/>
            <a:ext cx="308122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srgbClr val="000000"/>
                </a:solidFill>
              </a:rPr>
              <a:t>ΜΟΤ</a:t>
            </a:r>
            <a:r>
              <a:rPr lang="el-GR" dirty="0">
                <a:solidFill>
                  <a:prstClr val="black"/>
                </a:solidFill>
              </a:rPr>
              <a:t> </a:t>
            </a:r>
            <a:r>
              <a:rPr lang="el-GR" b="1" dirty="0">
                <a:solidFill>
                  <a:srgbClr val="FF0000"/>
                </a:solidFill>
              </a:rPr>
              <a:t>≥</a:t>
            </a:r>
            <a:r>
              <a:rPr lang="el-GR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srgbClr val="008000"/>
                </a:solidFill>
              </a:rPr>
              <a:t>10</a:t>
            </a:r>
            <a:r>
              <a:rPr lang="el-GR" dirty="0">
                <a:solidFill>
                  <a:prstClr val="black"/>
                </a:solidFill>
              </a:rPr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  </a:t>
            </a:r>
            <a:r>
              <a:rPr lang="el-GR" b="1" dirty="0"/>
              <a:t>Εμφάνισε</a:t>
            </a:r>
            <a:r>
              <a:rPr lang="el-GR" dirty="0">
                <a:solidFill>
                  <a:prstClr val="black"/>
                </a:solidFill>
              </a:rPr>
              <a:t> </a:t>
            </a:r>
            <a:r>
              <a:rPr lang="el-GR" dirty="0" smtClean="0">
                <a:solidFill>
                  <a:srgbClr val="800080"/>
                </a:solidFill>
              </a:rPr>
              <a:t>"</a:t>
            </a:r>
            <a:r>
              <a:rPr lang="el-GR" spc="-5" dirty="0">
                <a:latin typeface="Carlito"/>
                <a:cs typeface="Carlito"/>
              </a:rPr>
              <a:t> Προάγεται </a:t>
            </a:r>
            <a:r>
              <a:rPr lang="el-GR" dirty="0" smtClean="0">
                <a:solidFill>
                  <a:srgbClr val="800080"/>
                </a:solidFill>
              </a:rPr>
              <a:t>"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  </a:t>
            </a:r>
            <a:r>
              <a:rPr lang="el-GR" b="1" dirty="0"/>
              <a:t>Εμφάνισε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 " Δεν </a:t>
            </a:r>
            <a:r>
              <a:rPr lang="el-GR" spc="-5" dirty="0">
                <a:latin typeface="Carlito"/>
                <a:cs typeface="Carlito"/>
              </a:rPr>
              <a:t>Προάγεται </a:t>
            </a:r>
            <a:r>
              <a:rPr lang="el-GR" dirty="0" smtClean="0">
                <a:solidFill>
                  <a:srgbClr val="800080"/>
                </a:solidFill>
              </a:rPr>
              <a:t>"</a:t>
            </a:r>
          </a:p>
          <a:p>
            <a:r>
              <a:rPr lang="el-GR" b="1" dirty="0" err="1" smtClean="0">
                <a:solidFill>
                  <a:srgbClr val="0000FF"/>
                </a:solidFill>
              </a:rPr>
              <a:t>Τέλος_αν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688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200" dirty="0">
              <a:solidFill>
                <a:srgbClr val="7030A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57200" y="685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Να αναπτυχθεί αλγόριθμος ο οποίος θα διαβάζει το </a:t>
            </a:r>
            <a:r>
              <a:rPr lang="el-GR" b="1" dirty="0"/>
              <a:t>μέσο όρο </a:t>
            </a:r>
            <a:r>
              <a:rPr lang="el-GR" dirty="0"/>
              <a:t>ενός μαθητή κατά την περασμένη σχολική χρονιά και θα </a:t>
            </a:r>
            <a:r>
              <a:rPr lang="el-GR" b="1" dirty="0"/>
              <a:t>εκτυπώνει</a:t>
            </a:r>
            <a:r>
              <a:rPr lang="el-GR" dirty="0"/>
              <a:t> το αντίστοιχο μήνυμα σύμφωνα με τα ακόλουθα: 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α</a:t>
            </a:r>
            <a:r>
              <a:rPr lang="el-GR" dirty="0" smtClean="0"/>
              <a:t>ν </a:t>
            </a:r>
            <a:r>
              <a:rPr lang="el-GR" dirty="0"/>
              <a:t>ο βαθμός είναι μικρότερος από </a:t>
            </a:r>
            <a:r>
              <a:rPr lang="el-GR" dirty="0" smtClean="0"/>
              <a:t>9,5, </a:t>
            </a:r>
            <a:r>
              <a:rPr lang="el-GR" dirty="0"/>
              <a:t>ο μαθητής </a:t>
            </a:r>
            <a:r>
              <a:rPr lang="el-GR" u="sng" dirty="0"/>
              <a:t>απορρίπτεται</a:t>
            </a:r>
            <a:r>
              <a:rPr lang="el-GR" dirty="0"/>
              <a:t> στο </a:t>
            </a:r>
            <a:r>
              <a:rPr lang="el-GR" dirty="0" smtClean="0"/>
              <a:t>μάθημα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αν </a:t>
            </a:r>
            <a:r>
              <a:rPr lang="el-GR" dirty="0"/>
              <a:t>είναι μεγαλύτερος </a:t>
            </a:r>
            <a:r>
              <a:rPr lang="el-GR" dirty="0" smtClean="0"/>
              <a:t>ή ίσος από 9,5 </a:t>
            </a:r>
            <a:r>
              <a:rPr lang="el-GR" dirty="0"/>
              <a:t>και μικρότερος από </a:t>
            </a:r>
            <a:r>
              <a:rPr lang="el-GR" dirty="0" smtClean="0"/>
              <a:t>13, τότε </a:t>
            </a:r>
            <a:r>
              <a:rPr lang="el-GR" dirty="0"/>
              <a:t>ο χαρακτηρισμός του μαθητή είναι "</a:t>
            </a:r>
            <a:r>
              <a:rPr lang="el-GR" u="sng" dirty="0"/>
              <a:t>Σχεδόν καλά</a:t>
            </a:r>
            <a:r>
              <a:rPr lang="el-GR" dirty="0" smtClean="0"/>
              <a:t>"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αν </a:t>
            </a:r>
            <a:r>
              <a:rPr lang="el-GR" dirty="0"/>
              <a:t>είναι μεγαλύτερος </a:t>
            </a:r>
            <a:r>
              <a:rPr lang="el-GR" dirty="0" smtClean="0"/>
              <a:t>ή ίσος από </a:t>
            </a:r>
            <a:r>
              <a:rPr lang="el-GR" dirty="0"/>
              <a:t>13 έως </a:t>
            </a:r>
            <a:r>
              <a:rPr lang="el-GR" dirty="0" smtClean="0"/>
              <a:t>16, </a:t>
            </a:r>
            <a:r>
              <a:rPr lang="el-GR" dirty="0"/>
              <a:t>ο χαρακτηρισμός είναι "</a:t>
            </a:r>
            <a:r>
              <a:rPr lang="el-GR" u="sng" dirty="0"/>
              <a:t>Καλά</a:t>
            </a:r>
            <a:r>
              <a:rPr lang="el-GR" dirty="0"/>
              <a:t>", 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αν </a:t>
            </a:r>
            <a:r>
              <a:rPr lang="el-GR" dirty="0"/>
              <a:t>είναι μικρότερος του </a:t>
            </a:r>
            <a:r>
              <a:rPr lang="el-GR" dirty="0" smtClean="0"/>
              <a:t>18, </a:t>
            </a:r>
            <a:r>
              <a:rPr lang="el-GR" dirty="0"/>
              <a:t>"</a:t>
            </a:r>
            <a:r>
              <a:rPr lang="el-GR" b="1" dirty="0"/>
              <a:t>Πολύ καλά</a:t>
            </a:r>
            <a:r>
              <a:rPr lang="el-GR" dirty="0"/>
              <a:t>", 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αν </a:t>
            </a:r>
            <a:r>
              <a:rPr lang="el-GR" dirty="0"/>
              <a:t>ο μέσος όρος είναι μεγαλύτερος </a:t>
            </a:r>
            <a:r>
              <a:rPr lang="el-GR"/>
              <a:t>του </a:t>
            </a:r>
            <a:r>
              <a:rPr lang="el-GR" smtClean="0"/>
              <a:t>ή ίσος 18</a:t>
            </a:r>
            <a:r>
              <a:rPr lang="el-GR" dirty="0" smtClean="0"/>
              <a:t>, </a:t>
            </a:r>
            <a:r>
              <a:rPr lang="el-GR" dirty="0"/>
              <a:t>ο χαρακτηρισμός είναι "</a:t>
            </a:r>
            <a:r>
              <a:rPr lang="el-GR" dirty="0" smtClean="0"/>
              <a:t>Άριστα".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61836" y="4495800"/>
            <a:ext cx="8686800" cy="738664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/>
              </a:rPr>
              <a:t>Tip</a:t>
            </a:r>
            <a:r>
              <a:rPr lang="el-GR" sz="1400" b="1" dirty="0">
                <a:solidFill>
                  <a:srgbClr val="FF0000"/>
                </a:solidFill>
                <a:latin typeface="Verdana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latin typeface="Verdana"/>
              </a:rPr>
              <a:t>:</a:t>
            </a:r>
            <a:r>
              <a:rPr lang="el-GR" sz="1400" dirty="0" smtClean="0">
                <a:latin typeface="Verdana"/>
              </a:rPr>
              <a:t>Σημειώνεται </a:t>
            </a:r>
            <a:r>
              <a:rPr lang="el-GR" sz="1400" dirty="0">
                <a:latin typeface="Verdana"/>
              </a:rPr>
              <a:t>ότι </a:t>
            </a:r>
            <a:r>
              <a:rPr lang="el-GR" sz="1400" dirty="0" smtClean="0">
                <a:latin typeface="Verdana"/>
              </a:rPr>
              <a:t>καλό είναι ο αλγόριθμος να πραγματοποιεί </a:t>
            </a:r>
            <a:r>
              <a:rPr lang="el-GR" sz="1400" dirty="0">
                <a:latin typeface="Verdana"/>
              </a:rPr>
              <a:t>έλεγχο και για την περίπτωση ο χρήστης να έχει εισάγει κάποιον αριθμό εκτός των ορίων [0, 20] και σε αυτήν την περίπτωση να εκτυπωθεί αντίστοιχο μήνυμα λάθους. </a:t>
            </a:r>
            <a:endParaRPr lang="el-GR" sz="1400" dirty="0"/>
          </a:p>
        </p:txBody>
      </p:sp>
      <p:sp>
        <p:nvSpPr>
          <p:cNvPr id="7" name="Ορθογώνιο 6"/>
          <p:cNvSpPr/>
          <p:nvPr/>
        </p:nvSpPr>
        <p:spPr>
          <a:xfrm>
            <a:off x="274806" y="5486400"/>
            <a:ext cx="8524672" cy="73866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/>
              </a:rPr>
              <a:t>Tip</a:t>
            </a:r>
            <a:r>
              <a:rPr lang="el-GR" sz="1400" b="1" dirty="0">
                <a:solidFill>
                  <a:srgbClr val="FF0000"/>
                </a:solidFill>
                <a:latin typeface="Verdana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Verdana"/>
              </a:rPr>
              <a:t>: </a:t>
            </a:r>
            <a:r>
              <a:rPr lang="el-GR" sz="1400" dirty="0" smtClean="0">
                <a:latin typeface="Verdana"/>
              </a:rPr>
              <a:t>Για </a:t>
            </a:r>
            <a:r>
              <a:rPr lang="el-GR" sz="1400" dirty="0">
                <a:latin typeface="Verdana"/>
              </a:rPr>
              <a:t>την υλοποίηση του αλγορίθμου και δεδομένου ότι πρέπει να ελεγχθούν ουσιαστικά 6 περιπτώσεις η </a:t>
            </a:r>
            <a:r>
              <a:rPr lang="el-GR" sz="1400" dirty="0" smtClean="0">
                <a:latin typeface="Verdana"/>
              </a:rPr>
              <a:t>σύνθετη δομή </a:t>
            </a:r>
            <a:r>
              <a:rPr lang="el-GR" sz="1400" dirty="0">
                <a:latin typeface="Verdana"/>
              </a:rPr>
              <a:t>επιλογής δεν αρκεί. </a:t>
            </a:r>
            <a:r>
              <a:rPr lang="el-GR" sz="1400" dirty="0" smtClean="0">
                <a:latin typeface="Verdana"/>
              </a:rPr>
              <a:t>Θα πρέπει </a:t>
            </a:r>
            <a:r>
              <a:rPr lang="el-GR" sz="1400" dirty="0">
                <a:latin typeface="Verdana"/>
              </a:rPr>
              <a:t>να </a:t>
            </a:r>
            <a:r>
              <a:rPr lang="el-GR" sz="1400" dirty="0" smtClean="0">
                <a:latin typeface="Verdana"/>
              </a:rPr>
              <a:t>χρησιμοποιηθεί η </a:t>
            </a:r>
            <a:r>
              <a:rPr lang="el-GR" sz="1400" dirty="0">
                <a:latin typeface="Verdana"/>
              </a:rPr>
              <a:t>δομή πολλαπλής </a:t>
            </a:r>
            <a:r>
              <a:rPr lang="el-GR" sz="1400" dirty="0" smtClean="0">
                <a:latin typeface="Verdana"/>
              </a:rPr>
              <a:t>επιλογής</a:t>
            </a:r>
            <a:r>
              <a:rPr lang="el-GR" sz="1400" dirty="0">
                <a:latin typeface="Verdan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81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688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 – </a:t>
            </a:r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Ενδεικτική υλοποίηση</a:t>
            </a:r>
            <a:endParaRPr lang="el-GR" sz="2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541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l-GR" b="1" dirty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 smtClean="0"/>
              <a:t> </a:t>
            </a:r>
            <a:r>
              <a:rPr lang="el-GR" dirty="0" err="1" smtClean="0">
                <a:solidFill>
                  <a:srgbClr val="000000"/>
                </a:solidFill>
              </a:rPr>
              <a:t>Χαρακτηρισμός_ΜΟ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μέσος_όρος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Αν </a:t>
            </a:r>
            <a:r>
              <a:rPr lang="el-GR" dirty="0" err="1"/>
              <a:t>μέσος_όρος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00B050"/>
                </a:solidFill>
              </a:rPr>
              <a:t>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  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"Λάθος καταχώρηση δεδομένων"</a:t>
            </a:r>
            <a:br>
              <a:rPr lang="el-GR" dirty="0">
                <a:solidFill>
                  <a:srgbClr val="800080"/>
                </a:solidFill>
              </a:rPr>
            </a:br>
            <a:r>
              <a:rPr lang="el-GR" b="1" dirty="0" err="1">
                <a:solidFill>
                  <a:srgbClr val="0000FF"/>
                </a:solidFill>
              </a:rPr>
              <a:t>αλλιώς_αν</a:t>
            </a:r>
            <a:r>
              <a:rPr lang="el-GR" b="1" dirty="0">
                <a:solidFill>
                  <a:srgbClr val="0000FF"/>
                </a:solidFill>
              </a:rPr>
              <a:t> </a:t>
            </a:r>
            <a:r>
              <a:rPr lang="el-GR" dirty="0" err="1"/>
              <a:t>μέσος_όρος</a:t>
            </a:r>
            <a:r>
              <a:rPr lang="el-GR" dirty="0"/>
              <a:t> </a:t>
            </a:r>
            <a:r>
              <a:rPr lang="el-GR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00B050"/>
                </a:solidFill>
              </a:rPr>
              <a:t>9.5</a:t>
            </a:r>
            <a:r>
              <a:rPr lang="el-GR" b="1" dirty="0">
                <a:solidFill>
                  <a:srgbClr val="0000FF"/>
                </a:solidFill>
              </a:rPr>
              <a:t> τότε</a:t>
            </a:r>
            <a:br>
              <a:rPr lang="el-GR" b="1" dirty="0">
                <a:solidFill>
                  <a:srgbClr val="0000FF"/>
                </a:solidFill>
              </a:rPr>
            </a:br>
            <a:r>
              <a:rPr lang="el-GR" b="1" dirty="0">
                <a:solidFill>
                  <a:srgbClr val="0000FF"/>
                </a:solidFill>
              </a:rPr>
              <a:t>  Εκτύπωσε </a:t>
            </a:r>
            <a:r>
              <a:rPr lang="el-GR" dirty="0">
                <a:solidFill>
                  <a:srgbClr val="800080"/>
                </a:solidFill>
              </a:rPr>
              <a:t>"Ο μαθητής απορρίπτεται" </a:t>
            </a:r>
          </a:p>
          <a:p>
            <a:pPr>
              <a:lnSpc>
                <a:spcPts val="2400"/>
              </a:lnSpc>
            </a:pPr>
            <a:r>
              <a:rPr lang="el-GR" b="1" dirty="0" err="1" smtClean="0">
                <a:solidFill>
                  <a:srgbClr val="0000FF"/>
                </a:solidFill>
              </a:rPr>
              <a:t>αλλιώς_αν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μέσος_όρος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13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εννοείται σε αυτό το σημείο ό</a:t>
            </a:r>
            <a:r>
              <a:rPr lang="el-GR" i="1" dirty="0" smtClean="0">
                <a:solidFill>
                  <a:srgbClr val="808080"/>
                </a:solidFill>
              </a:rPr>
              <a:t>τι </a:t>
            </a:r>
            <a:r>
              <a:rPr lang="el-GR" i="1" dirty="0" err="1">
                <a:solidFill>
                  <a:srgbClr val="808080"/>
                </a:solidFill>
              </a:rPr>
              <a:t>μέσος_όρος</a:t>
            </a:r>
            <a:r>
              <a:rPr lang="el-GR" i="1" dirty="0">
                <a:solidFill>
                  <a:srgbClr val="808080"/>
                </a:solidFill>
              </a:rPr>
              <a:t> &gt;= 9,5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"Σχεδόν καλά"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αλλιώς_αν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μέσος_όρος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16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εννοείται σε αυτό το σημείο ότι</a:t>
            </a:r>
            <a:r>
              <a:rPr lang="el-GR" i="1" dirty="0" smtClean="0">
                <a:solidFill>
                  <a:srgbClr val="808080"/>
                </a:solidFill>
              </a:rPr>
              <a:t> </a:t>
            </a:r>
            <a:r>
              <a:rPr lang="el-GR" i="1" dirty="0" err="1">
                <a:solidFill>
                  <a:srgbClr val="808080"/>
                </a:solidFill>
              </a:rPr>
              <a:t>μέσος_όρος</a:t>
            </a:r>
            <a:r>
              <a:rPr lang="el-GR" i="1" dirty="0">
                <a:solidFill>
                  <a:srgbClr val="808080"/>
                </a:solidFill>
              </a:rPr>
              <a:t> &gt;= 13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"Καλά"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αλλιώς_αν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μέσος_όρος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18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εννοείται σε αυτό το σημείο ότι</a:t>
            </a:r>
            <a:r>
              <a:rPr lang="el-GR" i="1" dirty="0" smtClean="0">
                <a:solidFill>
                  <a:srgbClr val="808080"/>
                </a:solidFill>
              </a:rPr>
              <a:t> </a:t>
            </a:r>
            <a:r>
              <a:rPr lang="el-GR" i="1" dirty="0" err="1">
                <a:solidFill>
                  <a:srgbClr val="808080"/>
                </a:solidFill>
              </a:rPr>
              <a:t>μέσος_όρος</a:t>
            </a:r>
            <a:r>
              <a:rPr lang="el-GR" i="1" dirty="0">
                <a:solidFill>
                  <a:srgbClr val="808080"/>
                </a:solidFill>
              </a:rPr>
              <a:t> &gt;= 16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"Πολύ καλά"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αλλιώς_αν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μέσος_όρος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≤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εννοείται σε αυτό το σημείο ότι</a:t>
            </a:r>
            <a:r>
              <a:rPr lang="el-GR" i="1" dirty="0" smtClean="0">
                <a:solidFill>
                  <a:srgbClr val="808080"/>
                </a:solidFill>
              </a:rPr>
              <a:t> </a:t>
            </a:r>
            <a:r>
              <a:rPr lang="el-GR" i="1" dirty="0" err="1">
                <a:solidFill>
                  <a:srgbClr val="808080"/>
                </a:solidFill>
              </a:rPr>
              <a:t>μέσος_όρος</a:t>
            </a:r>
            <a:r>
              <a:rPr lang="el-GR" i="1" dirty="0">
                <a:solidFill>
                  <a:srgbClr val="808080"/>
                </a:solidFill>
              </a:rPr>
              <a:t> &gt;= 18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"Άριστα"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</a:t>
            </a:r>
            <a:r>
              <a:rPr lang="el-GR" i="1" dirty="0" err="1">
                <a:solidFill>
                  <a:srgbClr val="808080"/>
                </a:solidFill>
              </a:rPr>
              <a:t>μέσος_όρος</a:t>
            </a:r>
            <a:r>
              <a:rPr lang="el-GR" i="1" dirty="0">
                <a:solidFill>
                  <a:srgbClr val="808080"/>
                </a:solidFill>
              </a:rPr>
              <a:t> &gt; 20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"Λάθος καταχώρηση δεδομένων"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 smtClean="0"/>
              <a:t> </a:t>
            </a:r>
            <a:r>
              <a:rPr lang="el-GR" dirty="0" err="1" smtClean="0">
                <a:solidFill>
                  <a:srgbClr val="000000"/>
                </a:solidFill>
              </a:rPr>
              <a:t>Χαρακτηρισμός_ΜΟ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Δεξιό βέλος 4">
            <a:hlinkClick r:id="rId2" action="ppaction://hlinkfile"/>
          </p:cNvPr>
          <p:cNvSpPr/>
          <p:nvPr/>
        </p:nvSpPr>
        <p:spPr>
          <a:xfrm>
            <a:off x="7772400" y="3810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4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72297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u="sng" dirty="0" smtClean="0">
                <a:solidFill>
                  <a:srgbClr val="00B0F0"/>
                </a:solidFill>
              </a:rPr>
              <a:t>Εμφωλευμένες</a:t>
            </a:r>
            <a:r>
              <a:rPr lang="el-GR" sz="2400" b="1" u="sng" dirty="0" smtClean="0">
                <a:solidFill>
                  <a:schemeClr val="tx1"/>
                </a:solidFill>
              </a:rPr>
              <a:t> εντολές</a:t>
            </a:r>
            <a:r>
              <a:rPr lang="el-GR" sz="2400" b="1" u="sng" dirty="0" smtClean="0">
                <a:solidFill>
                  <a:srgbClr val="92D050"/>
                </a:solidFill>
              </a:rPr>
              <a:t> </a:t>
            </a:r>
            <a:r>
              <a:rPr lang="el-GR" sz="2400" b="1" u="sng" dirty="0" smtClean="0">
                <a:solidFill>
                  <a:schemeClr val="tx1"/>
                </a:solidFill>
              </a:rPr>
              <a:t>Επιλογής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83" y="838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Πολλές φορές χρειάζεται </a:t>
            </a:r>
            <a:r>
              <a:rPr lang="el-GR" dirty="0" smtClean="0"/>
              <a:t>να τοποθετήσουμε </a:t>
            </a:r>
            <a:r>
              <a:rPr lang="el-GR" dirty="0"/>
              <a:t>µια </a:t>
            </a:r>
            <a:r>
              <a:rPr lang="el-GR" dirty="0" smtClean="0"/>
              <a:t>δομή </a:t>
            </a:r>
            <a:r>
              <a:rPr lang="el-GR" dirty="0"/>
              <a:t>επιλογής </a:t>
            </a:r>
            <a:r>
              <a:rPr lang="el-GR" b="1" dirty="0" smtClean="0"/>
              <a:t>μέσα </a:t>
            </a:r>
            <a:r>
              <a:rPr lang="el-GR" b="1" dirty="0"/>
              <a:t>σε µια άλλη </a:t>
            </a:r>
            <a:r>
              <a:rPr lang="el-GR" dirty="0"/>
              <a:t>(</a:t>
            </a:r>
            <a:r>
              <a:rPr lang="el-GR" dirty="0" err="1"/>
              <a:t>εµφωλευµένη</a:t>
            </a:r>
            <a:r>
              <a:rPr lang="el-GR" dirty="0"/>
              <a:t> </a:t>
            </a:r>
            <a:r>
              <a:rPr lang="el-GR" dirty="0" err="1"/>
              <a:t>δοµή</a:t>
            </a:r>
            <a:r>
              <a:rPr lang="el-GR" dirty="0"/>
              <a:t> επιλογής)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17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Για παράδειγμα: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8799" y="1905000"/>
            <a:ext cx="28638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συνθήκη1 </a:t>
            </a:r>
            <a:r>
              <a:rPr lang="el-G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τότε </a:t>
            </a:r>
          </a:p>
          <a:p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    Αν </a:t>
            </a:r>
            <a:r>
              <a:rPr lang="el-GR" dirty="0"/>
              <a:t>συνθήκη2 </a:t>
            </a:r>
            <a:r>
              <a:rPr lang="el-GR" b="1" dirty="0">
                <a:solidFill>
                  <a:srgbClr val="0070C0"/>
                </a:solidFill>
              </a:rPr>
              <a:t>τότε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 </a:t>
            </a:r>
            <a:r>
              <a:rPr lang="el-GR" dirty="0" err="1" smtClean="0"/>
              <a:t>οµάδα</a:t>
            </a:r>
            <a:r>
              <a:rPr lang="el-GR" dirty="0" smtClean="0"/>
              <a:t> </a:t>
            </a:r>
            <a:r>
              <a:rPr lang="el-GR" dirty="0"/>
              <a:t>εντολών1 </a:t>
            </a:r>
          </a:p>
          <a:p>
            <a:r>
              <a:rPr lang="el-GR" dirty="0"/>
              <a:t> </a:t>
            </a:r>
            <a:r>
              <a:rPr lang="el-GR" dirty="0" smtClean="0"/>
              <a:t>     </a:t>
            </a:r>
            <a:r>
              <a:rPr lang="el-GR" b="1" dirty="0" smtClean="0">
                <a:solidFill>
                  <a:srgbClr val="0070C0"/>
                </a:solidFill>
              </a:rPr>
              <a:t>αλλιώς</a:t>
            </a:r>
            <a:r>
              <a:rPr lang="el-GR" dirty="0" smtClean="0"/>
              <a:t> </a:t>
            </a:r>
          </a:p>
          <a:p>
            <a:r>
              <a:rPr lang="el-GR" dirty="0"/>
              <a:t> </a:t>
            </a:r>
            <a:r>
              <a:rPr lang="el-GR" dirty="0" smtClean="0"/>
              <a:t>           </a:t>
            </a:r>
            <a:r>
              <a:rPr lang="el-GR" dirty="0" err="1" smtClean="0"/>
              <a:t>οµάδα</a:t>
            </a:r>
            <a:r>
              <a:rPr lang="el-GR" dirty="0" smtClean="0"/>
              <a:t> </a:t>
            </a:r>
            <a:r>
              <a:rPr lang="el-GR" dirty="0"/>
              <a:t>εντολών2 </a:t>
            </a:r>
          </a:p>
          <a:p>
            <a:r>
              <a:rPr lang="el-GR" dirty="0"/>
              <a:t> </a:t>
            </a:r>
            <a:r>
              <a:rPr lang="el-GR" dirty="0" smtClean="0"/>
              <a:t>     </a:t>
            </a:r>
            <a:r>
              <a:rPr lang="el-GR" b="1" dirty="0" err="1" smtClean="0">
                <a:solidFill>
                  <a:srgbClr val="0070C0"/>
                </a:solidFill>
              </a:rPr>
              <a:t>Τέλος_αν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  <a:endParaRPr lang="el-GR" b="1" dirty="0">
              <a:solidFill>
                <a:srgbClr val="0070C0"/>
              </a:solidFill>
            </a:endParaRPr>
          </a:p>
          <a:p>
            <a:r>
              <a:rPr lang="el-G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αλλιώς </a:t>
            </a:r>
          </a:p>
          <a:p>
            <a:r>
              <a:rPr lang="el-GR" dirty="0"/>
              <a:t> </a:t>
            </a:r>
            <a:r>
              <a:rPr lang="el-GR" dirty="0" smtClean="0"/>
              <a:t>     </a:t>
            </a:r>
            <a:r>
              <a:rPr lang="el-GR" b="1" dirty="0" smtClean="0">
                <a:solidFill>
                  <a:srgbClr val="0070C0"/>
                </a:solidFill>
              </a:rPr>
              <a:t>Αν</a:t>
            </a:r>
            <a:r>
              <a:rPr lang="el-GR" dirty="0" smtClean="0"/>
              <a:t> </a:t>
            </a:r>
            <a:r>
              <a:rPr lang="el-GR" dirty="0"/>
              <a:t>συνθήκη3 </a:t>
            </a:r>
            <a:r>
              <a:rPr lang="el-GR" b="1" dirty="0">
                <a:solidFill>
                  <a:srgbClr val="0070C0"/>
                </a:solidFill>
              </a:rPr>
              <a:t>τότε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</a:t>
            </a:r>
            <a:r>
              <a:rPr lang="el-GR" dirty="0" err="1" smtClean="0"/>
              <a:t>οµάδα</a:t>
            </a:r>
            <a:r>
              <a:rPr lang="el-GR" dirty="0" smtClean="0"/>
              <a:t> </a:t>
            </a:r>
            <a:r>
              <a:rPr lang="el-GR" dirty="0"/>
              <a:t>εντολών3 </a:t>
            </a:r>
          </a:p>
          <a:p>
            <a:r>
              <a:rPr lang="el-GR" dirty="0"/>
              <a:t> </a:t>
            </a:r>
            <a:r>
              <a:rPr lang="el-GR" dirty="0" smtClean="0"/>
              <a:t>     </a:t>
            </a:r>
            <a:r>
              <a:rPr lang="el-GR" b="1" dirty="0" smtClean="0">
                <a:solidFill>
                  <a:srgbClr val="0070C0"/>
                </a:solidFill>
              </a:rPr>
              <a:t>αλλιώς</a:t>
            </a:r>
            <a:r>
              <a:rPr lang="el-GR" dirty="0" smtClean="0"/>
              <a:t> </a:t>
            </a:r>
          </a:p>
          <a:p>
            <a:r>
              <a:rPr lang="el-GR" dirty="0"/>
              <a:t> </a:t>
            </a:r>
            <a:r>
              <a:rPr lang="el-GR" dirty="0" smtClean="0"/>
              <a:t>          </a:t>
            </a:r>
            <a:r>
              <a:rPr lang="el-GR" dirty="0" err="1" smtClean="0"/>
              <a:t>οµάδα</a:t>
            </a:r>
            <a:r>
              <a:rPr lang="el-GR" dirty="0" smtClean="0"/>
              <a:t> </a:t>
            </a:r>
            <a:r>
              <a:rPr lang="el-GR" dirty="0"/>
              <a:t>εντολών4 </a:t>
            </a:r>
          </a:p>
          <a:p>
            <a:r>
              <a:rPr lang="el-GR" dirty="0" smtClean="0"/>
              <a:t>      </a:t>
            </a:r>
            <a:r>
              <a:rPr lang="el-GR" b="1" dirty="0" err="1">
                <a:solidFill>
                  <a:srgbClr val="0070C0"/>
                </a:solidFill>
              </a:rPr>
              <a:t>Τέλος_αν</a:t>
            </a:r>
            <a:r>
              <a:rPr lang="el-GR" b="1" dirty="0">
                <a:solidFill>
                  <a:srgbClr val="0070C0"/>
                </a:solidFill>
              </a:rPr>
              <a:t> </a:t>
            </a:r>
          </a:p>
          <a:p>
            <a:r>
              <a:rPr lang="el-G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Τέλος_αν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5257800" y="2743200"/>
            <a:ext cx="3810000" cy="1600200"/>
            <a:chOff x="5257800" y="2743200"/>
            <a:chExt cx="3810000" cy="1600200"/>
          </a:xfrm>
        </p:grpSpPr>
        <p:sp>
          <p:nvSpPr>
            <p:cNvPr id="7" name="Ορθογώνιο 6"/>
            <p:cNvSpPr/>
            <p:nvPr/>
          </p:nvSpPr>
          <p:spPr>
            <a:xfrm>
              <a:off x="6019800" y="2797977"/>
              <a:ext cx="3048000" cy="120032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/>
                <a:t>Αυτές οι δύο </a:t>
              </a:r>
              <a:r>
                <a:rPr lang="el-GR" dirty="0" smtClean="0"/>
                <a:t>δομές </a:t>
              </a:r>
              <a:r>
                <a:rPr lang="el-GR" dirty="0"/>
                <a:t>επιλογής βρίσκονται </a:t>
              </a:r>
              <a:r>
                <a:rPr lang="el-GR" b="1" dirty="0" err="1"/>
                <a:t>φωλιασµένες</a:t>
              </a:r>
              <a:r>
                <a:rPr lang="el-GR" b="1" dirty="0"/>
                <a:t> </a:t>
              </a:r>
              <a:r>
                <a:rPr lang="el-GR" dirty="0" smtClean="0"/>
                <a:t>μέσα </a:t>
              </a:r>
              <a:r>
                <a:rPr lang="el-GR" dirty="0"/>
                <a:t>στην αρχική </a:t>
              </a:r>
              <a:r>
                <a:rPr lang="el-GR" dirty="0" smtClean="0"/>
                <a:t>δομή </a:t>
              </a:r>
              <a:r>
                <a:rPr lang="el-GR" dirty="0"/>
                <a:t>που είναι και αυτή </a:t>
              </a:r>
              <a:r>
                <a:rPr lang="el-GR" dirty="0" smtClean="0"/>
                <a:t>επιλογής. </a:t>
              </a:r>
              <a:endParaRPr lang="el-GR" dirty="0"/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 flipH="1" flipV="1">
              <a:off x="5257800" y="2743200"/>
              <a:ext cx="762000" cy="3048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 flipH="1">
              <a:off x="5257800" y="3848101"/>
              <a:ext cx="762000" cy="4952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Ορθογώνιο 17"/>
          <p:cNvSpPr/>
          <p:nvPr/>
        </p:nvSpPr>
        <p:spPr>
          <a:xfrm>
            <a:off x="2819400" y="2286000"/>
            <a:ext cx="2362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/>
          <p:cNvSpPr/>
          <p:nvPr/>
        </p:nvSpPr>
        <p:spPr>
          <a:xfrm>
            <a:off x="2895600" y="2286000"/>
            <a:ext cx="2362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2895600" y="3962400"/>
            <a:ext cx="2362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6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04800" y="6858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Εμφωλευμένες</a:t>
            </a:r>
            <a:r>
              <a:rPr lang="el-GR" dirty="0"/>
              <a:t> εντολές </a:t>
            </a:r>
            <a:r>
              <a:rPr lang="el-GR" dirty="0" smtClean="0"/>
              <a:t>επιλογής: σε όλες τις προηγούμενες περιπτώσεις όπου αναφέρεται εντολή ή εντολές, τίποτα δεν απαγορεύει αυτές </a:t>
            </a:r>
            <a:r>
              <a:rPr lang="el-GR" b="1" dirty="0" smtClean="0"/>
              <a:t>οι εντολές να είναι επίσης εντολές επιλογής</a:t>
            </a:r>
            <a:r>
              <a:rPr lang="el-GR" dirty="0" smtClean="0"/>
              <a:t>. Αναφερόμαστε τότε σε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εμφωλευμένες</a:t>
            </a:r>
            <a:r>
              <a:rPr lang="el-GR" dirty="0" smtClean="0"/>
              <a:t> εντολές επιλογής.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602"/>
            <a:ext cx="4572000" cy="32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867400" y="3886200"/>
            <a:ext cx="2667000" cy="1219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04800" y="76200"/>
            <a:ext cx="8229600" cy="533400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r>
              <a:rPr lang="el-GR" dirty="0" smtClean="0"/>
              <a:t> Βιβλίου </a:t>
            </a:r>
            <a:r>
              <a:rPr lang="el-GR" sz="2200" dirty="0" smtClean="0"/>
              <a:t>(σελ.38)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2739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u="sng" dirty="0" smtClean="0">
                <a:solidFill>
                  <a:srgbClr val="00B0F0"/>
                </a:solidFill>
              </a:rPr>
              <a:t>Εμφωλευμένες</a:t>
            </a:r>
            <a:r>
              <a:rPr lang="el-GR" sz="2400" b="1" u="sng" dirty="0" smtClean="0">
                <a:solidFill>
                  <a:schemeClr val="tx1"/>
                </a:solidFill>
              </a:rPr>
              <a:t> εντολές</a:t>
            </a:r>
            <a:r>
              <a:rPr lang="el-GR" sz="2400" b="1" u="sng" dirty="0" smtClean="0">
                <a:solidFill>
                  <a:srgbClr val="92D050"/>
                </a:solidFill>
              </a:rPr>
              <a:t> </a:t>
            </a:r>
            <a:r>
              <a:rPr lang="el-GR" sz="2400" b="1" u="sng" dirty="0" smtClean="0">
                <a:solidFill>
                  <a:schemeClr val="tx1"/>
                </a:solidFill>
              </a:rPr>
              <a:t>Επιλογής – </a:t>
            </a:r>
            <a:r>
              <a:rPr lang="el-GR" sz="2400" b="1" u="sng" dirty="0" smtClean="0">
                <a:solidFill>
                  <a:srgbClr val="00B050"/>
                </a:solidFill>
              </a:rPr>
              <a:t>Άσκηση εμπέδωσης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0094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Να </a:t>
            </a:r>
            <a:r>
              <a:rPr lang="el-GR" b="1" dirty="0"/>
              <a:t>διαβάζονται</a:t>
            </a:r>
            <a:r>
              <a:rPr lang="el-GR" dirty="0"/>
              <a:t> δύο </a:t>
            </a:r>
            <a:r>
              <a:rPr lang="el-GR" dirty="0" smtClean="0"/>
              <a:t>αριθμοί </a:t>
            </a:r>
            <a:r>
              <a:rPr lang="el-GR" dirty="0"/>
              <a:t>που αντιστοιχούν στο </a:t>
            </a:r>
            <a:r>
              <a:rPr lang="el-GR" b="1" dirty="0"/>
              <a:t>ύψος</a:t>
            </a:r>
            <a:r>
              <a:rPr lang="el-GR" dirty="0"/>
              <a:t> και </a:t>
            </a:r>
            <a:r>
              <a:rPr lang="el-GR" b="1" dirty="0"/>
              <a:t>βάρος</a:t>
            </a:r>
            <a:r>
              <a:rPr lang="el-GR" dirty="0"/>
              <a:t> ενός άνδρα. Να εκτυπώνεται ότι ο άνδρας είναι “ελαφρύς”, αν το βάρος του είναι κάτω από 80 κιλά, ή να εκτυπώνεται “βαρύς” στην αντίθετη περίπτωση. </a:t>
            </a:r>
            <a:r>
              <a:rPr lang="el-GR" dirty="0" smtClean="0"/>
              <a:t>Επίσης</a:t>
            </a:r>
            <a:r>
              <a:rPr lang="el-GR" u="sng" dirty="0" smtClean="0"/>
              <a:t>, στο ίδιο μήνυμα </a:t>
            </a:r>
            <a:r>
              <a:rPr lang="el-GR" dirty="0" smtClean="0"/>
              <a:t>να </a:t>
            </a:r>
            <a:r>
              <a:rPr lang="el-GR" dirty="0"/>
              <a:t>εκτυπώνεται “κοντός</a:t>
            </a:r>
            <a:r>
              <a:rPr lang="el-GR" dirty="0" smtClean="0"/>
              <a:t>”, </a:t>
            </a:r>
            <a:r>
              <a:rPr lang="el-GR" dirty="0"/>
              <a:t>αν το ύψος του είναι κάτω από 1.70, αλλιώς να εκτυπώνεται “ψηλός”. </a:t>
            </a:r>
            <a:r>
              <a:rPr lang="el-GR" dirty="0" smtClean="0"/>
              <a:t>(</a:t>
            </a:r>
            <a:r>
              <a:rPr lang="el-GR" dirty="0" err="1" smtClean="0"/>
              <a:t>Π.χ</a:t>
            </a:r>
            <a:r>
              <a:rPr lang="el-GR" dirty="0" smtClean="0"/>
              <a:t> Αν βάρος=75 και ύψος=1.65 να τυπωθεί «Ελαφρύς και κοντός»).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333685"/>
            <a:ext cx="34646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Παραδειγμα_Εμφ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βάρος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ύψος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βάρος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80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ύψος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808000"/>
                </a:solidFill>
              </a:rPr>
              <a:t>1.70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 smtClean="0">
                <a:solidFill>
                  <a:srgbClr val="800080"/>
                </a:solidFill>
              </a:rPr>
              <a:t>Ελαφρύς και κοντός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 smtClean="0">
                <a:solidFill>
                  <a:srgbClr val="800080"/>
                </a:solidFill>
              </a:rPr>
              <a:t>ελαφρύς και ψηλός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ύψος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808000"/>
                </a:solidFill>
              </a:rPr>
              <a:t>1.70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 smtClean="0">
                <a:solidFill>
                  <a:srgbClr val="800080"/>
                </a:solidFill>
              </a:rPr>
              <a:t>Βαρύς και κοντός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 smtClean="0">
                <a:solidFill>
                  <a:srgbClr val="800080"/>
                </a:solidFill>
              </a:rPr>
              <a:t>βαρύς και ψηλός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Παραδειγμα_Εμφ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81000" y="3200400"/>
            <a:ext cx="3657600" cy="13477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381000" y="4900643"/>
            <a:ext cx="3657600" cy="1347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βέλος 7">
            <a:hlinkClick r:id="rId2" action="ppaction://hlinkfile"/>
          </p:cNvPr>
          <p:cNvSpPr/>
          <p:nvPr/>
        </p:nvSpPr>
        <p:spPr>
          <a:xfrm>
            <a:off x="8229600" y="304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399"/>
            <a:ext cx="4648200" cy="421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95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8745" y="1066800"/>
            <a:ext cx="7458965" cy="5202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b="1" dirty="0" smtClean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βιβ_ασκ27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"Δώσε τον αριθμό των παρόντων μελών"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παρ_μέλη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παρ_μέλη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≥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1200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3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n-US" dirty="0" smtClean="0"/>
              <a:t>   </a:t>
            </a:r>
            <a:r>
              <a:rPr lang="el-GR" b="1" dirty="0" smtClean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"Πόσοι ψήφισαν υπέρ;"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n-US" dirty="0" smtClean="0"/>
              <a:t>   </a:t>
            </a:r>
            <a:r>
              <a:rPr lang="el-GR" b="1" dirty="0" smtClean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υπέρ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n-US" dirty="0" smtClean="0"/>
              <a:t>   </a:t>
            </a:r>
            <a:r>
              <a:rPr lang="el-GR" b="1" dirty="0" smtClean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υπέρ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&gt;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παρ_μέλη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2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n-US" dirty="0" smtClean="0"/>
              <a:t>        </a:t>
            </a:r>
            <a:r>
              <a:rPr lang="el-GR" b="1" dirty="0" smtClean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"Η πρόταση υπερψηφίζεται"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n-US" dirty="0" smtClean="0"/>
              <a:t>   </a:t>
            </a:r>
            <a:r>
              <a:rPr lang="el-GR" b="1" dirty="0" smtClean="0">
                <a:solidFill>
                  <a:srgbClr val="0000FF"/>
                </a:solidFill>
              </a:rPr>
              <a:t>αλλιώς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n-US" dirty="0" smtClean="0"/>
              <a:t>        </a:t>
            </a:r>
            <a:r>
              <a:rPr lang="el-GR" b="1" dirty="0" smtClean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"Η πρόταση καταψηφίζεται"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n-US" dirty="0" smtClean="0"/>
              <a:t>   </a:t>
            </a:r>
            <a:r>
              <a:rPr lang="el-GR" b="1" dirty="0" err="1" smtClean="0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n-US" dirty="0" smtClean="0"/>
              <a:t>   </a:t>
            </a:r>
            <a:r>
              <a:rPr lang="el-GR" b="1" dirty="0" smtClean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"Η πρόταση δεν μπορεί να ψηφιστεί, λόγω έλλειψη απαρτίας"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n-US" dirty="0" smtClean="0"/>
              <a:t>   </a:t>
            </a:r>
            <a:r>
              <a:rPr lang="el-GR" b="1" dirty="0" smtClean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"οι παρευρισκόμενοι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παρ_μέλη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", είναι λιγότεροι από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1200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3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βιβ_ασκ27 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1066800" y="3048000"/>
            <a:ext cx="4191000" cy="1600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r>
              <a:rPr lang="el-GR" dirty="0" smtClean="0"/>
              <a:t> Βιβλίου – </a:t>
            </a:r>
            <a:r>
              <a:rPr lang="el-GR" b="1" dirty="0" smtClean="0"/>
              <a:t>2</a:t>
            </a:r>
            <a:r>
              <a:rPr lang="en-US" b="1" dirty="0" smtClean="0"/>
              <a:t>7</a:t>
            </a:r>
            <a:r>
              <a:rPr lang="el-GR" dirty="0" smtClean="0"/>
              <a:t>  </a:t>
            </a:r>
            <a:r>
              <a:rPr lang="el-GR" sz="2200" dirty="0" smtClean="0"/>
              <a:t>(σελ.52)</a:t>
            </a:r>
            <a:endParaRPr lang="el-GR" sz="2200" dirty="0"/>
          </a:p>
        </p:txBody>
      </p:sp>
      <p:sp>
        <p:nvSpPr>
          <p:cNvPr id="8" name="Δεξιό βέλος 7">
            <a:hlinkClick r:id="rId2" action="ppaction://hlinkfile"/>
          </p:cNvPr>
          <p:cNvSpPr/>
          <p:nvPr/>
        </p:nvSpPr>
        <p:spPr>
          <a:xfrm>
            <a:off x="5715000" y="187405"/>
            <a:ext cx="457200" cy="422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807396" y="2087408"/>
            <a:ext cx="7574604" cy="37799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9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9463"/>
            <a:ext cx="7162800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</a:t>
            </a:r>
            <a:r>
              <a:rPr lang="el-GR" dirty="0" smtClean="0"/>
              <a:t> Βιβλίου – </a:t>
            </a:r>
            <a:r>
              <a:rPr lang="el-GR" b="1" dirty="0" smtClean="0"/>
              <a:t>2</a:t>
            </a:r>
            <a:r>
              <a:rPr lang="en-US" b="1" dirty="0"/>
              <a:t>8</a:t>
            </a:r>
            <a:r>
              <a:rPr lang="el-GR" dirty="0" smtClean="0"/>
              <a:t>  </a:t>
            </a:r>
            <a:r>
              <a:rPr lang="el-GR" sz="2200" dirty="0" smtClean="0"/>
              <a:t>(σελ.52)</a:t>
            </a:r>
            <a:endParaRPr lang="el-GR" sz="2200" dirty="0"/>
          </a:p>
        </p:txBody>
      </p:sp>
      <p:sp>
        <p:nvSpPr>
          <p:cNvPr id="8" name="Δεξιό βέλος 7">
            <a:hlinkClick r:id="rId2" action="ppaction://hlinkfile"/>
          </p:cNvPr>
          <p:cNvSpPr/>
          <p:nvPr/>
        </p:nvSpPr>
        <p:spPr>
          <a:xfrm>
            <a:off x="8013974" y="164375"/>
            <a:ext cx="457200" cy="42219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638800" y="158234"/>
            <a:ext cx="231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Ενδεικτική υλοποίηση</a:t>
            </a:r>
            <a:r>
              <a:rPr lang="el-GR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76264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Βιβ_Ασκ28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"Δώσε τα λεπτά ομιλίας"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λεπτά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"Δώσε το πλήθος των </a:t>
            </a:r>
            <a:r>
              <a:rPr lang="el-GR" dirty="0" err="1">
                <a:solidFill>
                  <a:srgbClr val="800080"/>
                </a:solidFill>
              </a:rPr>
              <a:t>sms</a:t>
            </a:r>
            <a:r>
              <a:rPr lang="el-GR" dirty="0">
                <a:solidFill>
                  <a:srgbClr val="800080"/>
                </a:solidFill>
              </a:rPr>
              <a:t>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sms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"Δώσε το πλήθος των MB"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ΜΒ</a:t>
            </a:r>
            <a:r>
              <a:rPr lang="el-GR" dirty="0"/>
              <a:t/>
            </a:r>
            <a:br>
              <a:rPr lang="el-GR" dirty="0"/>
            </a:br>
            <a:r>
              <a:rPr lang="el-GR" i="1" dirty="0">
                <a:solidFill>
                  <a:srgbClr val="808080"/>
                </a:solidFill>
              </a:rPr>
              <a:t>! το πάγιο είναι 50€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50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λεπτά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&gt;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1000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μετατρέπω τα επιπλέον λεπτά σε δευτερόλεπτα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>
                <a:solidFill>
                  <a:srgbClr val="000000"/>
                </a:solidFill>
              </a:rPr>
              <a:t>δεύτερα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000000"/>
                </a:solidFill>
              </a:rPr>
              <a:t>λεπτά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1000</a:t>
            </a:r>
            <a:r>
              <a:rPr lang="el-GR" b="1" dirty="0">
                <a:solidFill>
                  <a:srgbClr val="FF0000"/>
                </a:solidFill>
              </a:rPr>
              <a:t>)*</a:t>
            </a:r>
            <a:r>
              <a:rPr lang="el-GR" dirty="0">
                <a:solidFill>
                  <a:srgbClr val="008000"/>
                </a:solidFill>
              </a:rPr>
              <a:t>60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+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δεύτερα</a:t>
            </a:r>
            <a:r>
              <a:rPr lang="el-GR" b="1" dirty="0">
                <a:solidFill>
                  <a:srgbClr val="FF0000"/>
                </a:solidFill>
              </a:rPr>
              <a:t>*</a:t>
            </a:r>
            <a:r>
              <a:rPr lang="el-GR" dirty="0">
                <a:solidFill>
                  <a:srgbClr val="808000"/>
                </a:solidFill>
              </a:rPr>
              <a:t>0.0055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sms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&gt;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1000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+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dirty="0" err="1">
                <a:solidFill>
                  <a:srgbClr val="000000"/>
                </a:solidFill>
              </a:rPr>
              <a:t>sms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1000</a:t>
            </a:r>
            <a:r>
              <a:rPr lang="el-GR" b="1" dirty="0">
                <a:solidFill>
                  <a:srgbClr val="FF0000"/>
                </a:solidFill>
              </a:rPr>
              <a:t>)*</a:t>
            </a:r>
            <a:r>
              <a:rPr lang="el-GR" dirty="0">
                <a:solidFill>
                  <a:srgbClr val="808000"/>
                </a:solidFill>
              </a:rPr>
              <a:t>0.08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ΜΒ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&gt;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1000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+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000000"/>
                </a:solidFill>
              </a:rPr>
              <a:t>ΜΒ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1000</a:t>
            </a:r>
            <a:r>
              <a:rPr lang="el-GR" b="1" dirty="0">
                <a:solidFill>
                  <a:srgbClr val="FF0000"/>
                </a:solidFill>
              </a:rPr>
              <a:t>)*</a:t>
            </a:r>
            <a:r>
              <a:rPr lang="el-GR" dirty="0">
                <a:solidFill>
                  <a:srgbClr val="808000"/>
                </a:solidFill>
              </a:rPr>
              <a:t>0.05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Γράψε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"Η μηνιαία χρέωση είναι:"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κόστος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Βιβ_Ασκ28</a:t>
            </a:r>
            <a:r>
              <a:rPr lang="el-G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57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εξάσκηση)</a:t>
            </a:r>
            <a:r>
              <a:rPr lang="el-GR" dirty="0" smtClean="0"/>
              <a:t> </a:t>
            </a:r>
            <a:endParaRPr lang="el-GR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3688" y="914400"/>
            <a:ext cx="807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1</a:t>
            </a:r>
            <a:r>
              <a:rPr lang="el-GR" dirty="0" smtClean="0"/>
              <a:t>. Να </a:t>
            </a:r>
            <a:r>
              <a:rPr lang="el-GR" dirty="0"/>
              <a:t>αναπτυχθεί αλγόριθμος ο οποίος θα διαβάζει έναν αριθμό x και θα υπολογίζει και θα εκτυπώνει την τιμή της ακόλουθης </a:t>
            </a:r>
            <a:r>
              <a:rPr lang="el-GR" dirty="0" smtClean="0"/>
              <a:t>συνάρτησης: </a:t>
            </a:r>
            <a:endParaRPr lang="el-GR" dirty="0"/>
          </a:p>
        </p:txBody>
      </p:sp>
      <p:pic>
        <p:nvPicPr>
          <p:cNvPr id="2052" name="Picture 4" descr="http://users.sch.gr/ptsiotakis/aepp/old/image_book/ask2/ask22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4235"/>
            <a:ext cx="1384024" cy="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2782669"/>
            <a:ext cx="807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</a:lstStyle>
          <a:p>
            <a:r>
              <a:rPr lang="el-GR" b="1" dirty="0" smtClean="0"/>
              <a:t>2</a:t>
            </a:r>
            <a:r>
              <a:rPr lang="el-GR" dirty="0" smtClean="0"/>
              <a:t>. </a:t>
            </a:r>
            <a:r>
              <a:rPr lang="el-GR" dirty="0"/>
              <a:t> Να αναπτυχθεί αλγόριθμος ο οποίος θα διαβάζει έναν αριθμό x και θα υπολογίζει και θα εκτυπώνει την τιμή της ακόλουθης </a:t>
            </a:r>
            <a:r>
              <a:rPr lang="el-GR" dirty="0" smtClean="0"/>
              <a:t>συνάρτησης:</a:t>
            </a:r>
            <a:endParaRPr lang="el-GR" dirty="0"/>
          </a:p>
        </p:txBody>
      </p:sp>
      <p:pic>
        <p:nvPicPr>
          <p:cNvPr id="2055" name="Picture 7" descr="http://users.sch.gr/ptsiotakis/aepp/old/image_book/ask2/ask222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286000" cy="19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Ενδεικτικές Απαντήσεις</a:t>
            </a:r>
            <a:endParaRPr lang="el-GR" sz="2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628" y="653534"/>
            <a:ext cx="3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1.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16444" y="1005032"/>
            <a:ext cx="50413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Συνάρτηση_Fx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Χ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Χ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=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"Η συνάρτηση δεν ορίζεται για x = 1"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l-GR" dirty="0" err="1">
                <a:solidFill>
                  <a:srgbClr val="000000"/>
                </a:solidFill>
              </a:rPr>
              <a:t>Fx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smtClean="0">
                <a:solidFill>
                  <a:srgbClr val="008000"/>
                </a:solidFill>
              </a:rPr>
              <a:t>3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*</a:t>
            </a:r>
            <a:r>
              <a:rPr lang="el-GR" dirty="0"/>
              <a:t> </a:t>
            </a:r>
            <a:r>
              <a:rPr lang="el-GR" dirty="0" smtClean="0">
                <a:solidFill>
                  <a:srgbClr val="000000"/>
                </a:solidFill>
              </a:rPr>
              <a:t>X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dirty="0">
                <a:solidFill>
                  <a:srgbClr val="000000"/>
                </a:solidFill>
              </a:rPr>
              <a:t>X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</a:t>
            </a:r>
            <a:r>
              <a:rPr lang="el-GR" b="1" dirty="0">
                <a:solidFill>
                  <a:srgbClr val="FF0000"/>
                </a:solidFill>
              </a:rPr>
              <a:t>)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^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  </a:t>
            </a: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"Η τιμή της συνάρτησης είναι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Fx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b="1" dirty="0" err="1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Συνάρτηση_Fx</a:t>
            </a:r>
            <a:r>
              <a:rPr lang="el-GR" dirty="0"/>
              <a:t> </a:t>
            </a:r>
          </a:p>
        </p:txBody>
      </p:sp>
      <p:sp>
        <p:nvSpPr>
          <p:cNvPr id="6" name="Δεξιό βέλος 5">
            <a:hlinkClick r:id="rId3" action="ppaction://hlinkfile"/>
          </p:cNvPr>
          <p:cNvSpPr/>
          <p:nvPr/>
        </p:nvSpPr>
        <p:spPr>
          <a:xfrm>
            <a:off x="620140" y="63376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419600" y="3505200"/>
            <a:ext cx="4450001" cy="31393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Πολλαπλή_συνάρτηση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Χ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Χ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 err="1">
                <a:solidFill>
                  <a:srgbClr val="000000"/>
                </a:solidFill>
              </a:rPr>
              <a:t>Fx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5</a:t>
            </a:r>
            <a:r>
              <a:rPr lang="el-GR" b="1" dirty="0">
                <a:solidFill>
                  <a:srgbClr val="FF0000"/>
                </a:solidFill>
              </a:rPr>
              <a:t>/(</a:t>
            </a:r>
            <a:r>
              <a:rPr lang="el-GR" dirty="0">
                <a:solidFill>
                  <a:srgbClr val="000000"/>
                </a:solidFill>
              </a:rPr>
              <a:t>X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</a:t>
            </a:r>
            <a:r>
              <a:rPr lang="el-GR" b="1" dirty="0">
                <a:solidFill>
                  <a:srgbClr val="FF0000"/>
                </a:solidFill>
              </a:rPr>
              <a:t>)^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</a:t>
            </a:r>
            <a:r>
              <a:rPr lang="el-GR" dirty="0"/>
              <a:t> </a:t>
            </a:r>
            <a:endParaRPr lang="el-GR" dirty="0" smtClean="0"/>
          </a:p>
          <a:p>
            <a:r>
              <a:rPr lang="el-GR" b="1" dirty="0" err="1" smtClean="0">
                <a:solidFill>
                  <a:srgbClr val="0000FF"/>
                </a:solidFill>
              </a:rPr>
              <a:t>αλλιώς_αν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Χ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=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 err="1">
                <a:solidFill>
                  <a:srgbClr val="000000"/>
                </a:solidFill>
              </a:rPr>
              <a:t>Fx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 err="1">
                <a:solidFill>
                  <a:srgbClr val="000000"/>
                </a:solidFill>
              </a:rPr>
              <a:t>Fx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5</a:t>
            </a:r>
            <a:r>
              <a:rPr lang="el-GR" b="1" dirty="0">
                <a:solidFill>
                  <a:srgbClr val="FF0000"/>
                </a:solidFill>
              </a:rPr>
              <a:t>/(</a:t>
            </a:r>
            <a:r>
              <a:rPr lang="el-GR" dirty="0">
                <a:solidFill>
                  <a:srgbClr val="000000"/>
                </a:solidFill>
              </a:rPr>
              <a:t>Χ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-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</a:t>
            </a:r>
            <a:r>
              <a:rPr lang="el-GR" b="1" dirty="0">
                <a:solidFill>
                  <a:srgbClr val="FF0000"/>
                </a:solidFill>
              </a:rPr>
              <a:t>)^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3</a:t>
            </a:r>
            <a:r>
              <a:rPr lang="el-GR" dirty="0"/>
              <a:t> </a:t>
            </a:r>
            <a:endParaRPr lang="el-GR" dirty="0" smtClean="0"/>
          </a:p>
          <a:p>
            <a:r>
              <a:rPr lang="el-GR" b="1" dirty="0" err="1" smtClean="0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"Η τιμή της συνάρτησης είναι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Fx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Πολλαπλή_συνάρτηση</a:t>
            </a:r>
            <a:r>
              <a:rPr lang="el-GR" dirty="0">
                <a:solidFill>
                  <a:srgbClr val="000000"/>
                </a:solidFill>
              </a:rPr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507632"/>
            <a:ext cx="3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2</a:t>
            </a:r>
            <a:r>
              <a:rPr lang="el-GR" b="1" dirty="0" smtClean="0"/>
              <a:t>. </a:t>
            </a:r>
            <a:endParaRPr lang="el-GR" dirty="0"/>
          </a:p>
        </p:txBody>
      </p:sp>
      <p:sp>
        <p:nvSpPr>
          <p:cNvPr id="10" name="Δεξιό βέλος 9">
            <a:hlinkClick r:id="rId4" action="ppaction://hlinkfile"/>
          </p:cNvPr>
          <p:cNvSpPr/>
          <p:nvPr/>
        </p:nvSpPr>
        <p:spPr>
          <a:xfrm>
            <a:off x="3955912" y="3868698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6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243245"/>
            <a:ext cx="2870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5" dirty="0">
                <a:solidFill>
                  <a:srgbClr val="C00000"/>
                </a:solidFill>
              </a:rPr>
              <a:t>Δομή</a:t>
            </a:r>
            <a:r>
              <a:rPr sz="2800" b="1" spc="-105" dirty="0">
                <a:solidFill>
                  <a:srgbClr val="C00000"/>
                </a:solidFill>
              </a:rPr>
              <a:t> </a:t>
            </a:r>
            <a:r>
              <a:rPr sz="2800" b="1" dirty="0">
                <a:solidFill>
                  <a:srgbClr val="C00000"/>
                </a:solidFill>
              </a:rPr>
              <a:t>επιλογής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845" y="863998"/>
            <a:ext cx="837275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72110" algn="l"/>
                <a:tab pos="372745" algn="l"/>
                <a:tab pos="2951480" algn="l"/>
                <a:tab pos="3731895" algn="l"/>
                <a:tab pos="4530725" algn="l"/>
                <a:tab pos="6695440" algn="l"/>
                <a:tab pos="7491730" algn="l"/>
              </a:tabLst>
            </a:pPr>
            <a:r>
              <a:rPr sz="2600" spc="-10" dirty="0">
                <a:latin typeface="Carlito"/>
                <a:cs typeface="Carlito"/>
              </a:rPr>
              <a:t>Χρ</a:t>
            </a:r>
            <a:r>
              <a:rPr sz="2600" spc="10" dirty="0">
                <a:latin typeface="Carlito"/>
                <a:cs typeface="Carlito"/>
              </a:rPr>
              <a:t>η</a:t>
            </a:r>
            <a:r>
              <a:rPr sz="2600" spc="-20" dirty="0">
                <a:latin typeface="Carlito"/>
                <a:cs typeface="Carlito"/>
              </a:rPr>
              <a:t>σ</a:t>
            </a:r>
            <a:r>
              <a:rPr sz="2600" dirty="0">
                <a:latin typeface="Carlito"/>
                <a:cs typeface="Carlito"/>
              </a:rPr>
              <a:t>ι</a:t>
            </a:r>
            <a:r>
              <a:rPr sz="2600" spc="-40" dirty="0">
                <a:latin typeface="Carlito"/>
                <a:cs typeface="Carlito"/>
              </a:rPr>
              <a:t>μ</a:t>
            </a:r>
            <a:r>
              <a:rPr sz="2600" spc="-10" dirty="0">
                <a:latin typeface="Carlito"/>
                <a:cs typeface="Carlito"/>
              </a:rPr>
              <a:t>οπο</a:t>
            </a:r>
            <a:r>
              <a:rPr sz="2600" spc="30" dirty="0">
                <a:latin typeface="Carlito"/>
                <a:cs typeface="Carlito"/>
              </a:rPr>
              <a:t>ι</a:t>
            </a:r>
            <a:r>
              <a:rPr sz="2600" spc="-5" dirty="0">
                <a:latin typeface="Carlito"/>
                <a:cs typeface="Carlito"/>
              </a:rPr>
              <a:t>ε</a:t>
            </a:r>
            <a:r>
              <a:rPr sz="2600" spc="-55" dirty="0">
                <a:latin typeface="Carlito"/>
                <a:cs typeface="Carlito"/>
              </a:rPr>
              <a:t>ί</a:t>
            </a:r>
            <a:r>
              <a:rPr sz="2600" spc="-10" dirty="0">
                <a:latin typeface="Carlito"/>
                <a:cs typeface="Carlito"/>
              </a:rPr>
              <a:t>τα</a:t>
            </a:r>
            <a:r>
              <a:rPr sz="2600" spc="-5" dirty="0">
                <a:latin typeface="Carlito"/>
                <a:cs typeface="Carlito"/>
              </a:rPr>
              <a:t>ι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-10" dirty="0">
                <a:latin typeface="Carlito"/>
                <a:cs typeface="Carlito"/>
              </a:rPr>
              <a:t>γ</a:t>
            </a:r>
            <a:r>
              <a:rPr sz="2600" spc="-5" dirty="0">
                <a:latin typeface="Carlito"/>
                <a:cs typeface="Carlito"/>
              </a:rPr>
              <a:t>ια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-10" dirty="0">
                <a:latin typeface="Carlito"/>
                <a:cs typeface="Carlito"/>
              </a:rPr>
              <a:t>τ</a:t>
            </a:r>
            <a:r>
              <a:rPr sz="2600" spc="-50" dirty="0">
                <a:latin typeface="Carlito"/>
                <a:cs typeface="Carlito"/>
              </a:rPr>
              <a:t>η</a:t>
            </a:r>
            <a:r>
              <a:rPr sz="2600" spc="-5" dirty="0">
                <a:latin typeface="Carlito"/>
                <a:cs typeface="Carlito"/>
              </a:rPr>
              <a:t>ν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b="1" spc="-10" dirty="0" smtClean="0">
                <a:solidFill>
                  <a:srgbClr val="0070C0"/>
                </a:solidFill>
                <a:latin typeface="Carlito"/>
                <a:cs typeface="Carlito"/>
              </a:rPr>
              <a:t>τρο</a:t>
            </a:r>
            <a:r>
              <a:rPr sz="2600" b="1" dirty="0" smtClean="0">
                <a:solidFill>
                  <a:srgbClr val="0070C0"/>
                </a:solidFill>
                <a:latin typeface="Carlito"/>
                <a:cs typeface="Carlito"/>
              </a:rPr>
              <a:t>π</a:t>
            </a:r>
            <a:r>
              <a:rPr sz="2600" b="1" spc="-10" dirty="0" smtClean="0">
                <a:solidFill>
                  <a:srgbClr val="0070C0"/>
                </a:solidFill>
                <a:latin typeface="Carlito"/>
                <a:cs typeface="Carlito"/>
              </a:rPr>
              <a:t>ο</a:t>
            </a:r>
            <a:r>
              <a:rPr sz="2600" b="1" spc="20" dirty="0" smtClean="0">
                <a:solidFill>
                  <a:srgbClr val="0070C0"/>
                </a:solidFill>
                <a:latin typeface="Carlito"/>
                <a:cs typeface="Carlito"/>
              </a:rPr>
              <a:t>π</a:t>
            </a:r>
            <a:r>
              <a:rPr sz="2600" b="1" spc="-10" dirty="0" smtClean="0">
                <a:solidFill>
                  <a:srgbClr val="0070C0"/>
                </a:solidFill>
                <a:latin typeface="Carlito"/>
                <a:cs typeface="Carlito"/>
              </a:rPr>
              <a:t>ο</a:t>
            </a:r>
            <a:r>
              <a:rPr sz="2600" b="1" dirty="0" smtClean="0">
                <a:solidFill>
                  <a:srgbClr val="0070C0"/>
                </a:solidFill>
                <a:latin typeface="Carlito"/>
                <a:cs typeface="Carlito"/>
              </a:rPr>
              <a:t>ί</a:t>
            </a:r>
            <a:r>
              <a:rPr sz="2600" b="1" spc="-10" dirty="0" smtClean="0">
                <a:solidFill>
                  <a:srgbClr val="0070C0"/>
                </a:solidFill>
                <a:latin typeface="Carlito"/>
                <a:cs typeface="Carlito"/>
              </a:rPr>
              <a:t>η</a:t>
            </a:r>
            <a:r>
              <a:rPr sz="2600" b="1" dirty="0" smtClean="0">
                <a:solidFill>
                  <a:srgbClr val="0070C0"/>
                </a:solidFill>
                <a:latin typeface="Carlito"/>
                <a:cs typeface="Carlito"/>
              </a:rPr>
              <a:t>σ</a:t>
            </a:r>
            <a:r>
              <a:rPr sz="2600" b="1" spc="-5" dirty="0" smtClean="0">
                <a:solidFill>
                  <a:srgbClr val="0070C0"/>
                </a:solidFill>
                <a:latin typeface="Carlito"/>
                <a:cs typeface="Carlito"/>
              </a:rPr>
              <a:t>η</a:t>
            </a:r>
            <a:r>
              <a:rPr lang="el-GR" sz="2600" b="1" spc="-5" dirty="0" smtClean="0">
                <a:solidFill>
                  <a:srgbClr val="0070C0"/>
                </a:solidFill>
                <a:latin typeface="Carlito"/>
                <a:cs typeface="Carlito"/>
              </a:rPr>
              <a:t> </a:t>
            </a:r>
            <a:r>
              <a:rPr sz="2600" b="1" spc="-10" dirty="0" err="1" smtClean="0">
                <a:solidFill>
                  <a:srgbClr val="0070C0"/>
                </a:solidFill>
                <a:latin typeface="Carlito"/>
                <a:cs typeface="Carlito"/>
              </a:rPr>
              <a:t>τη</a:t>
            </a:r>
            <a:r>
              <a:rPr sz="2600" b="1" spc="-5" dirty="0" err="1" smtClean="0">
                <a:solidFill>
                  <a:srgbClr val="0070C0"/>
                </a:solidFill>
                <a:latin typeface="Carlito"/>
                <a:cs typeface="Carlito"/>
              </a:rPr>
              <a:t>ς</a:t>
            </a:r>
            <a:r>
              <a:rPr lang="el-GR" sz="2600" b="1" spc="-5" dirty="0" smtClean="0">
                <a:solidFill>
                  <a:srgbClr val="0070C0"/>
                </a:solidFill>
                <a:latin typeface="Carlito"/>
                <a:cs typeface="Carlito"/>
              </a:rPr>
              <a:t> </a:t>
            </a:r>
            <a:r>
              <a:rPr sz="2600" b="1" spc="-20" dirty="0" err="1" smtClean="0">
                <a:solidFill>
                  <a:srgbClr val="0070C0"/>
                </a:solidFill>
                <a:latin typeface="Carlito"/>
                <a:cs typeface="Carlito"/>
              </a:rPr>
              <a:t>σ</a:t>
            </a:r>
            <a:r>
              <a:rPr sz="2600" b="1" spc="-5" dirty="0" err="1" smtClean="0">
                <a:solidFill>
                  <a:srgbClr val="0070C0"/>
                </a:solidFill>
                <a:latin typeface="Carlito"/>
                <a:cs typeface="Carlito"/>
              </a:rPr>
              <a:t>ει</a:t>
            </a:r>
            <a:r>
              <a:rPr sz="2600" b="1" spc="15" dirty="0" err="1" smtClean="0">
                <a:solidFill>
                  <a:srgbClr val="0070C0"/>
                </a:solidFill>
                <a:latin typeface="Carlito"/>
                <a:cs typeface="Carlito"/>
              </a:rPr>
              <a:t>ρ</a:t>
            </a:r>
            <a:r>
              <a:rPr sz="2600" b="1" spc="-10" dirty="0" err="1" smtClean="0">
                <a:solidFill>
                  <a:srgbClr val="0070C0"/>
                </a:solidFill>
                <a:latin typeface="Carlito"/>
                <a:cs typeface="Carlito"/>
              </a:rPr>
              <a:t>άς</a:t>
            </a:r>
            <a:r>
              <a:rPr lang="el-GR" sz="2600" b="1" spc="-10" dirty="0" smtClean="0">
                <a:latin typeface="Carlito"/>
                <a:cs typeface="Carlito"/>
              </a:rPr>
              <a:t> </a:t>
            </a:r>
            <a:r>
              <a:rPr lang="el-GR" sz="2600" spc="-15" dirty="0" smtClean="0">
                <a:latin typeface="Carlito"/>
                <a:cs typeface="Carlito"/>
              </a:rPr>
              <a:t>εκτέλεσης </a:t>
            </a:r>
            <a:r>
              <a:rPr lang="el-GR" sz="2600" spc="-10" dirty="0" smtClean="0">
                <a:latin typeface="Carlito"/>
                <a:cs typeface="Carlito"/>
              </a:rPr>
              <a:t>των </a:t>
            </a:r>
            <a:r>
              <a:rPr lang="el-GR" sz="2600" spc="-20" dirty="0" smtClean="0">
                <a:latin typeface="Carlito"/>
                <a:cs typeface="Carlito"/>
              </a:rPr>
              <a:t>εντολών </a:t>
            </a:r>
            <a:r>
              <a:rPr lang="el-GR" sz="2600" spc="-10" dirty="0" smtClean="0">
                <a:latin typeface="Carlito"/>
                <a:cs typeface="Carlito"/>
              </a:rPr>
              <a:t>ενός</a:t>
            </a:r>
            <a:r>
              <a:rPr lang="el-GR" sz="2600" spc="170" dirty="0" smtClean="0">
                <a:latin typeface="Carlito"/>
                <a:cs typeface="Carlito"/>
              </a:rPr>
              <a:t> </a:t>
            </a:r>
            <a:r>
              <a:rPr lang="el-GR" sz="2600" spc="-20" dirty="0" smtClean="0">
                <a:latin typeface="Carlito"/>
                <a:cs typeface="Carlito"/>
              </a:rPr>
              <a:t>αλγορίθμου.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04254" y="1981200"/>
            <a:ext cx="77777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10160" indent="-360045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72745" algn="l"/>
              </a:tabLst>
            </a:pPr>
            <a:r>
              <a:rPr lang="el-GR" sz="2600" spc="-10" dirty="0">
                <a:latin typeface="Carlito"/>
                <a:cs typeface="Carlito"/>
              </a:rPr>
              <a:t>Περιλαμβάνει </a:t>
            </a:r>
            <a:r>
              <a:rPr lang="el-GR" sz="2600" spc="-5" dirty="0">
                <a:latin typeface="Carlito"/>
                <a:cs typeface="Carlito"/>
              </a:rPr>
              <a:t>τον </a:t>
            </a:r>
            <a:r>
              <a:rPr lang="el-GR" sz="2600" b="1" spc="-5" dirty="0">
                <a:solidFill>
                  <a:srgbClr val="0070C0"/>
                </a:solidFill>
                <a:latin typeface="Carlito"/>
                <a:cs typeface="Carlito"/>
              </a:rPr>
              <a:t>έλεγχο </a:t>
            </a:r>
            <a:r>
              <a:rPr lang="el-GR" sz="2600" b="1" spc="-10" dirty="0">
                <a:solidFill>
                  <a:srgbClr val="0070C0"/>
                </a:solidFill>
                <a:latin typeface="Carlito"/>
                <a:cs typeface="Carlito"/>
              </a:rPr>
              <a:t>μιας </a:t>
            </a:r>
            <a:r>
              <a:rPr lang="el-GR" sz="2600" b="1" spc="-5" dirty="0">
                <a:solidFill>
                  <a:srgbClr val="0070C0"/>
                </a:solidFill>
                <a:latin typeface="Carlito"/>
                <a:cs typeface="Carlito"/>
              </a:rPr>
              <a:t>συνθήκης </a:t>
            </a:r>
            <a:r>
              <a:rPr lang="el-GR" sz="2600" dirty="0">
                <a:latin typeface="Carlito"/>
                <a:cs typeface="Carlito"/>
              </a:rPr>
              <a:t>που </a:t>
            </a:r>
            <a:r>
              <a:rPr lang="el-GR" sz="2600" spc="-5" dirty="0">
                <a:latin typeface="Carlito"/>
                <a:cs typeface="Carlito"/>
              </a:rPr>
              <a:t>μπορεί </a:t>
            </a:r>
            <a:r>
              <a:rPr lang="el-GR" sz="2600" spc="-20" dirty="0">
                <a:latin typeface="Carlito"/>
                <a:cs typeface="Carlito"/>
              </a:rPr>
              <a:t>να  </a:t>
            </a:r>
            <a:r>
              <a:rPr lang="el-GR" sz="2600" spc="-10" dirty="0">
                <a:latin typeface="Carlito"/>
                <a:cs typeface="Carlito"/>
              </a:rPr>
              <a:t>έχει δύο </a:t>
            </a:r>
            <a:r>
              <a:rPr lang="el-GR" sz="2600" spc="-5" dirty="0">
                <a:latin typeface="Carlito"/>
                <a:cs typeface="Carlito"/>
              </a:rPr>
              <a:t>τιμές </a:t>
            </a:r>
            <a:r>
              <a:rPr lang="el-GR" sz="2600" spc="-10" dirty="0">
                <a:latin typeface="Carlito"/>
                <a:cs typeface="Carlito"/>
              </a:rPr>
              <a:t>(</a:t>
            </a:r>
            <a:r>
              <a:rPr lang="el-GR" sz="2600" b="1" spc="-1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  <a:r>
              <a:rPr lang="el-GR" sz="2600" spc="-10" dirty="0">
                <a:latin typeface="Carlito"/>
                <a:cs typeface="Carlito"/>
              </a:rPr>
              <a:t> </a:t>
            </a:r>
            <a:r>
              <a:rPr lang="el-GR" sz="2600" spc="-5" dirty="0">
                <a:latin typeface="Carlito"/>
                <a:cs typeface="Carlito"/>
              </a:rPr>
              <a:t>ή</a:t>
            </a:r>
            <a:r>
              <a:rPr lang="el-GR" sz="2600" spc="135" dirty="0">
                <a:latin typeface="Carlito"/>
                <a:cs typeface="Carlito"/>
              </a:rPr>
              <a:t> </a:t>
            </a:r>
            <a:r>
              <a:rPr lang="el-GR" sz="2600" b="1" spc="-10" dirty="0">
                <a:solidFill>
                  <a:srgbClr val="C00000"/>
                </a:solidFill>
                <a:latin typeface="Carlito"/>
                <a:cs typeface="Carlito"/>
              </a:rPr>
              <a:t>Ψευδής</a:t>
            </a:r>
            <a:r>
              <a:rPr lang="el-GR" sz="2600" spc="-10" dirty="0" smtClean="0">
                <a:latin typeface="Carlito"/>
                <a:cs typeface="Carlito"/>
              </a:rPr>
              <a:t>).</a:t>
            </a:r>
            <a:endParaRPr lang="el-GR" sz="2600" dirty="0">
              <a:latin typeface="Carlito"/>
              <a:cs typeface="Carlito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18844" y="3121224"/>
            <a:ext cx="79155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5080" indent="-360045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72745" algn="l"/>
              </a:tabLst>
            </a:pPr>
            <a:r>
              <a:rPr lang="el-GR" sz="2600" spc="-20" dirty="0">
                <a:latin typeface="Carlito"/>
                <a:cs typeface="Carlito"/>
              </a:rPr>
              <a:t>Ακολουθεί </a:t>
            </a:r>
            <a:r>
              <a:rPr lang="el-GR" sz="2600" spc="-5" dirty="0">
                <a:latin typeface="Carlito"/>
                <a:cs typeface="Carlito"/>
              </a:rPr>
              <a:t>η </a:t>
            </a:r>
            <a:r>
              <a:rPr lang="el-GR" sz="2600" b="1" spc="-10" dirty="0">
                <a:latin typeface="Carlito"/>
                <a:cs typeface="Carlito"/>
              </a:rPr>
              <a:t>απόφαση </a:t>
            </a:r>
            <a:r>
              <a:rPr lang="el-GR" sz="2600" b="1" spc="-5" dirty="0">
                <a:latin typeface="Carlito"/>
                <a:cs typeface="Carlito"/>
              </a:rPr>
              <a:t>εκτέλεσης </a:t>
            </a:r>
            <a:r>
              <a:rPr lang="el-GR" sz="2600" b="1" spc="-15" dirty="0">
                <a:latin typeface="Carlito"/>
                <a:cs typeface="Carlito"/>
              </a:rPr>
              <a:t>εντολών </a:t>
            </a:r>
            <a:r>
              <a:rPr lang="el-GR" sz="2600" spc="-15" dirty="0">
                <a:latin typeface="Carlito"/>
                <a:cs typeface="Carlito"/>
              </a:rPr>
              <a:t>με βάση </a:t>
            </a:r>
            <a:r>
              <a:rPr lang="el-GR" sz="2600" spc="-15" dirty="0" smtClean="0">
                <a:latin typeface="Carlito"/>
                <a:cs typeface="Carlito"/>
              </a:rPr>
              <a:t>την </a:t>
            </a:r>
            <a:r>
              <a:rPr lang="el-GR" sz="2600" b="1" spc="-5" dirty="0">
                <a:latin typeface="Carlito"/>
                <a:cs typeface="Carlito"/>
              </a:rPr>
              <a:t>τιμή</a:t>
            </a:r>
            <a:r>
              <a:rPr lang="el-GR" sz="2600" spc="-5" dirty="0">
                <a:latin typeface="Carlito"/>
                <a:cs typeface="Carlito"/>
              </a:rPr>
              <a:t> </a:t>
            </a:r>
            <a:r>
              <a:rPr lang="el-GR" sz="2600" spc="-10" dirty="0">
                <a:latin typeface="Carlito"/>
                <a:cs typeface="Carlito"/>
              </a:rPr>
              <a:t>αυτής της</a:t>
            </a:r>
            <a:r>
              <a:rPr lang="el-GR" sz="2600" spc="75" dirty="0">
                <a:latin typeface="Carlito"/>
                <a:cs typeface="Carlito"/>
              </a:rPr>
              <a:t> </a:t>
            </a:r>
            <a:r>
              <a:rPr lang="el-GR" sz="2600" spc="-15" dirty="0">
                <a:latin typeface="Carlito"/>
                <a:cs typeface="Carlito"/>
              </a:rPr>
              <a:t>συνθήκης</a:t>
            </a:r>
            <a:r>
              <a:rPr lang="el-GR" sz="2600" spc="-15" dirty="0" smtClean="0">
                <a:latin typeface="Carlito"/>
                <a:cs typeface="Carlito"/>
              </a:rPr>
              <a:t>.</a:t>
            </a:r>
            <a:endParaRPr lang="el-GR" sz="2600" dirty="0">
              <a:latin typeface="Carlito"/>
              <a:cs typeface="Carlito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18846" y="4343400"/>
            <a:ext cx="79155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6985" indent="-360045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72745" algn="l"/>
              </a:tabLst>
            </a:pPr>
            <a:r>
              <a:rPr lang="el-GR" sz="2600" spc="-5" dirty="0">
                <a:latin typeface="Carlito"/>
                <a:cs typeface="Carlito"/>
              </a:rPr>
              <a:t>Για </a:t>
            </a:r>
            <a:r>
              <a:rPr lang="el-GR" sz="2600" b="1" spc="-15" dirty="0">
                <a:latin typeface="Carlito"/>
                <a:cs typeface="Carlito"/>
              </a:rPr>
              <a:t>παράδειγμα</a:t>
            </a:r>
            <a:r>
              <a:rPr lang="el-GR" sz="2600" spc="-15" dirty="0">
                <a:latin typeface="Carlito"/>
                <a:cs typeface="Carlito"/>
              </a:rPr>
              <a:t> το </a:t>
            </a:r>
            <a:r>
              <a:rPr lang="el-GR" sz="2600" spc="-5" dirty="0">
                <a:latin typeface="Carlito"/>
                <a:cs typeface="Carlito"/>
              </a:rPr>
              <a:t>πρόβλημα </a:t>
            </a:r>
            <a:r>
              <a:rPr lang="el-GR" sz="2600" spc="-10" dirty="0">
                <a:latin typeface="Carlito"/>
                <a:cs typeface="Carlito"/>
              </a:rPr>
              <a:t>της </a:t>
            </a:r>
            <a:r>
              <a:rPr lang="el-GR" sz="2600" spc="-5" dirty="0">
                <a:latin typeface="Carlito"/>
                <a:cs typeface="Carlito"/>
              </a:rPr>
              <a:t>εξόδου </a:t>
            </a:r>
            <a:r>
              <a:rPr lang="el-GR" sz="2600" spc="-10" dirty="0">
                <a:latin typeface="Carlito"/>
                <a:cs typeface="Carlito"/>
              </a:rPr>
              <a:t>(από </a:t>
            </a:r>
            <a:r>
              <a:rPr lang="el-GR" sz="2600" spc="-15" dirty="0">
                <a:latin typeface="Carlito"/>
                <a:cs typeface="Carlito"/>
              </a:rPr>
              <a:t>το </a:t>
            </a:r>
            <a:r>
              <a:rPr lang="el-GR" sz="2600" spc="-10" dirty="0">
                <a:latin typeface="Carlito"/>
                <a:cs typeface="Carlito"/>
              </a:rPr>
              <a:t>σπίτι) </a:t>
            </a:r>
            <a:r>
              <a:rPr lang="el-GR" sz="2600" spc="-10" dirty="0" smtClean="0">
                <a:latin typeface="Carlito"/>
                <a:cs typeface="Carlito"/>
              </a:rPr>
              <a:t>σχετίζεται </a:t>
            </a:r>
            <a:r>
              <a:rPr lang="el-GR" sz="2600" dirty="0">
                <a:latin typeface="Carlito"/>
                <a:cs typeface="Carlito"/>
              </a:rPr>
              <a:t>με </a:t>
            </a:r>
            <a:r>
              <a:rPr lang="el-GR" sz="2600" spc="-5" dirty="0">
                <a:latin typeface="Carlito"/>
                <a:cs typeface="Carlito"/>
              </a:rPr>
              <a:t>τις </a:t>
            </a:r>
            <a:r>
              <a:rPr lang="el-GR" sz="2600" spc="-20" dirty="0">
                <a:latin typeface="Carlito"/>
                <a:cs typeface="Carlito"/>
              </a:rPr>
              <a:t>καιρικές </a:t>
            </a:r>
            <a:r>
              <a:rPr lang="el-GR" sz="2600" spc="-10" dirty="0">
                <a:latin typeface="Carlito"/>
                <a:cs typeface="Carlito"/>
              </a:rPr>
              <a:t>συνθήκες. </a:t>
            </a:r>
            <a:r>
              <a:rPr lang="el-GR" sz="2600" dirty="0">
                <a:latin typeface="Carlito"/>
                <a:cs typeface="Carlito"/>
              </a:rPr>
              <a:t>Έτσι </a:t>
            </a:r>
            <a:r>
              <a:rPr lang="el-GR" sz="2600" spc="-15" dirty="0">
                <a:latin typeface="Carlito"/>
                <a:cs typeface="Carlito"/>
              </a:rPr>
              <a:t>κάποιος </a:t>
            </a:r>
            <a:r>
              <a:rPr lang="el-GR" sz="2600" spc="-5" dirty="0">
                <a:latin typeface="Carlito"/>
                <a:cs typeface="Carlito"/>
              </a:rPr>
              <a:t>μπορεί  </a:t>
            </a:r>
            <a:r>
              <a:rPr lang="el-GR" sz="2600" spc="-15" dirty="0">
                <a:latin typeface="Carlito"/>
                <a:cs typeface="Carlito"/>
              </a:rPr>
              <a:t>να </a:t>
            </a:r>
            <a:r>
              <a:rPr lang="el-GR" sz="2600" spc="-5" dirty="0">
                <a:latin typeface="Carlito"/>
                <a:cs typeface="Carlito"/>
              </a:rPr>
              <a:t>πει ότι, </a:t>
            </a:r>
            <a:r>
              <a:rPr lang="el-GR" sz="2600" spc="-15" dirty="0">
                <a:latin typeface="Carlito"/>
                <a:cs typeface="Carlito"/>
              </a:rPr>
              <a:t>«</a:t>
            </a:r>
            <a:r>
              <a:rPr lang="el-GR" sz="2600" b="1" spc="-15" dirty="0">
                <a:latin typeface="Carlito"/>
                <a:cs typeface="Carlito"/>
              </a:rPr>
              <a:t>αν</a:t>
            </a:r>
            <a:r>
              <a:rPr lang="el-GR" sz="2600" spc="-15" dirty="0">
                <a:latin typeface="Carlito"/>
                <a:cs typeface="Carlito"/>
              </a:rPr>
              <a:t> </a:t>
            </a:r>
            <a:r>
              <a:rPr lang="el-GR" sz="2600" spc="-10" dirty="0">
                <a:latin typeface="Carlito"/>
                <a:cs typeface="Carlito"/>
              </a:rPr>
              <a:t>βρέχει, </a:t>
            </a:r>
            <a:r>
              <a:rPr lang="el-GR" sz="2600" spc="-15" dirty="0">
                <a:solidFill>
                  <a:srgbClr val="00B050"/>
                </a:solidFill>
                <a:latin typeface="Carlito"/>
                <a:cs typeface="Carlito"/>
              </a:rPr>
              <a:t>θα</a:t>
            </a:r>
            <a:r>
              <a:rPr lang="el-GR" sz="2600" spc="-15" dirty="0">
                <a:latin typeface="Carlito"/>
                <a:cs typeface="Carlito"/>
              </a:rPr>
              <a:t> πάρω</a:t>
            </a:r>
            <a:r>
              <a:rPr lang="el-GR" sz="2600" spc="195" dirty="0">
                <a:latin typeface="Carlito"/>
                <a:cs typeface="Carlito"/>
              </a:rPr>
              <a:t> </a:t>
            </a:r>
            <a:r>
              <a:rPr lang="el-GR" sz="2600" spc="-15" dirty="0">
                <a:latin typeface="Carlito"/>
                <a:cs typeface="Carlito"/>
              </a:rPr>
              <a:t>ομπρέλα».</a:t>
            </a:r>
            <a:endParaRPr lang="el-GR" sz="2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εξάσκηση)</a:t>
            </a:r>
            <a:r>
              <a:rPr lang="el-GR" dirty="0" smtClean="0"/>
              <a:t> </a:t>
            </a:r>
            <a:endParaRPr lang="el-GR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838200"/>
            <a:ext cx="8070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</a:lstStyle>
          <a:p>
            <a:r>
              <a:rPr lang="el-GR" b="1" dirty="0"/>
              <a:t>3</a:t>
            </a:r>
            <a:r>
              <a:rPr lang="el-GR" dirty="0" smtClean="0"/>
              <a:t>. </a:t>
            </a:r>
            <a:r>
              <a:rPr lang="el-GR" sz="2000" dirty="0"/>
              <a:t>Μια </a:t>
            </a:r>
            <a:r>
              <a:rPr lang="el-GR" sz="2000" dirty="0" smtClean="0"/>
              <a:t>εταιρεία </a:t>
            </a:r>
            <a:r>
              <a:rPr lang="el-GR" sz="2000" dirty="0"/>
              <a:t>αποφάσισε να εφαρμόσει ενιαία πολιτική στη μισθοδοσία του προσωπικού της. </a:t>
            </a:r>
            <a:r>
              <a:rPr lang="el-GR" sz="2000" dirty="0" smtClean="0"/>
              <a:t>Έτσι</a:t>
            </a:r>
            <a:r>
              <a:rPr lang="el-GR" sz="2000" dirty="0"/>
              <a:t>, </a:t>
            </a:r>
            <a:endParaRPr lang="el-G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ο </a:t>
            </a:r>
            <a:r>
              <a:rPr lang="el-GR" sz="2000" dirty="0"/>
              <a:t>βασικός μισθός είναι 1200 </a:t>
            </a:r>
            <a:r>
              <a:rPr lang="el-GR" sz="2000" dirty="0" smtClean="0"/>
              <a:t>€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γ</a:t>
            </a:r>
            <a:r>
              <a:rPr lang="el-GR" sz="2000" dirty="0" smtClean="0"/>
              <a:t>ια </a:t>
            </a:r>
            <a:r>
              <a:rPr lang="el-GR" sz="2000" dirty="0"/>
              <a:t>τους αποφοίτους ΑΕΙ/ΤΕΙ υπάρχει επίδομα 20</a:t>
            </a:r>
            <a:r>
              <a:rPr lang="el-GR" sz="2000" dirty="0" smtClean="0"/>
              <a:t>%, </a:t>
            </a:r>
            <a:r>
              <a:rPr lang="el-GR" sz="2000" dirty="0"/>
              <a:t>ενώ αν κάποιος διαθέτει μεταπτυχιακό τίτλο τότε το επίδομα σπουδών γίνεται 29</a:t>
            </a:r>
            <a:r>
              <a:rPr lang="el-GR" sz="2000" dirty="0" smtClean="0"/>
              <a:t>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u="sng" dirty="0" smtClean="0"/>
              <a:t>κάθε</a:t>
            </a:r>
            <a:r>
              <a:rPr lang="el-GR" sz="2000" dirty="0" smtClean="0"/>
              <a:t> </a:t>
            </a:r>
            <a:r>
              <a:rPr lang="el-GR" sz="2000" dirty="0"/>
              <a:t>υπάλληλος λαμβάνει χρονοεπίδομα 15% επί του βασικού μισθού αν βρίσκεται μέχρι και 5 χρόνια στην εταιρεία, 25% αν βρίσκεται μέχρι και 15 </a:t>
            </a:r>
            <a:r>
              <a:rPr lang="el-GR" sz="2000" dirty="0" smtClean="0"/>
              <a:t>χρόνια, </a:t>
            </a:r>
            <a:r>
              <a:rPr lang="el-GR" sz="2000" dirty="0"/>
              <a:t>ενώ 35% αν εργάζεται περισσότερα από 15 χρόνια στην εταιρεία. 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Να </a:t>
            </a:r>
            <a:r>
              <a:rPr lang="el-GR" sz="2000" dirty="0"/>
              <a:t>αναπτύξετε αλγόριθμο που θα διαβάζει το </a:t>
            </a:r>
            <a:r>
              <a:rPr lang="el-GR" sz="2000" b="1" dirty="0"/>
              <a:t>όνομα</a:t>
            </a:r>
            <a:r>
              <a:rPr lang="el-GR" sz="2000" dirty="0"/>
              <a:t> του μισθωτού, το </a:t>
            </a:r>
            <a:r>
              <a:rPr lang="el-GR" sz="2000" b="1" dirty="0"/>
              <a:t>επίπεδο σπουδών </a:t>
            </a:r>
            <a:r>
              <a:rPr lang="el-GR" sz="2000" dirty="0"/>
              <a:t>(1. βασική εκπαίδευση, 2. ΑΕΙ/ΤΕΙ και 3. Μεταπτυχιακές σπουδές) καθώς και τα </a:t>
            </a:r>
            <a:r>
              <a:rPr lang="el-GR" sz="2000" b="1" dirty="0"/>
              <a:t>έτη υπηρεσίας </a:t>
            </a:r>
            <a:r>
              <a:rPr lang="el-GR" sz="2000" dirty="0"/>
              <a:t>και στη συνέχεια να υπολογίζει και να εκτυπώνει τις </a:t>
            </a:r>
            <a:r>
              <a:rPr lang="el-GR" sz="2000" u="sng" dirty="0"/>
              <a:t>μηνιαίες αποδοχές </a:t>
            </a:r>
            <a:r>
              <a:rPr lang="el-GR" sz="2000" dirty="0" smtClean="0"/>
              <a:t>του.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619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63688" y="76200"/>
            <a:ext cx="82296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Ενδεικτική Υλοποίηση</a:t>
            </a:r>
            <a:endParaRPr lang="el-GR" sz="2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27297"/>
            <a:ext cx="3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3</a:t>
            </a:r>
            <a:r>
              <a:rPr lang="el-GR" b="1" dirty="0" smtClean="0"/>
              <a:t>.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14710" y="658238"/>
            <a:ext cx="89275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Αλγόριθμος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Μισθολόγιο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endParaRPr lang="el-GR" b="1" dirty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endParaRPr lang="el-GR" b="1" dirty="0" smtClean="0">
              <a:solidFill>
                <a:srgbClr val="0000FF"/>
              </a:solidFill>
            </a:endParaRPr>
          </a:p>
          <a:p>
            <a:r>
              <a:rPr lang="el-GR" b="1" dirty="0" smtClean="0">
                <a:solidFill>
                  <a:srgbClr val="0000FF"/>
                </a:solidFill>
              </a:rPr>
              <a:t>Τέλος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Μισθολόγιο</a:t>
            </a:r>
            <a:r>
              <a:rPr lang="el-GR" dirty="0"/>
              <a:t> </a:t>
            </a:r>
          </a:p>
        </p:txBody>
      </p:sp>
      <p:sp>
        <p:nvSpPr>
          <p:cNvPr id="6" name="Δεξιό βέλος 5">
            <a:hlinkClick r:id="rId2" action="ppaction://hlinkfile"/>
          </p:cNvPr>
          <p:cNvSpPr/>
          <p:nvPr/>
        </p:nvSpPr>
        <p:spPr>
          <a:xfrm>
            <a:off x="5867400" y="244972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28600" y="1626275"/>
            <a:ext cx="6553200" cy="203132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επίπεδο_σπουδών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=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 err="1">
                <a:solidFill>
                  <a:srgbClr val="000000"/>
                </a:solidFill>
              </a:rPr>
              <a:t>επίδομα_σπουδών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0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πρέπει να αρχικοποιηθεί η μεταβλητή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αλλιώς_αν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επίπεδο_σπουδών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=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 err="1">
                <a:solidFill>
                  <a:srgbClr val="000000"/>
                </a:solidFill>
              </a:rPr>
              <a:t>επίδομα_σπουδών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Βασικός_Μισθός</a:t>
            </a:r>
            <a:r>
              <a:rPr lang="el-GR" b="1" dirty="0">
                <a:solidFill>
                  <a:srgbClr val="FF0000"/>
                </a:solidFill>
              </a:rPr>
              <a:t>*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20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100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</a:t>
            </a:r>
            <a:r>
              <a:rPr lang="el-GR" i="1" dirty="0" err="1">
                <a:solidFill>
                  <a:srgbClr val="808080"/>
                </a:solidFill>
              </a:rPr>
              <a:t>επίπεδο_σπουδών</a:t>
            </a:r>
            <a:r>
              <a:rPr lang="el-GR" i="1" dirty="0">
                <a:solidFill>
                  <a:srgbClr val="808080"/>
                </a:solidFill>
              </a:rPr>
              <a:t> = 3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 err="1">
                <a:solidFill>
                  <a:srgbClr val="000000"/>
                </a:solidFill>
              </a:rPr>
              <a:t>επίδομα_σπουδών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Βασικός_Μισθός</a:t>
            </a:r>
            <a:r>
              <a:rPr lang="el-GR" b="1" dirty="0">
                <a:solidFill>
                  <a:srgbClr val="FF0000"/>
                </a:solidFill>
              </a:rPr>
              <a:t>*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29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100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 smtClean="0">
                <a:solidFill>
                  <a:srgbClr val="0000FF"/>
                </a:solidFill>
              </a:rPr>
              <a:t>Τέλος_αν</a:t>
            </a:r>
            <a:endParaRPr lang="el-GR" dirty="0" smtClean="0"/>
          </a:p>
        </p:txBody>
      </p:sp>
      <p:sp>
        <p:nvSpPr>
          <p:cNvPr id="8" name="Ορθογώνιο 7"/>
          <p:cNvSpPr/>
          <p:nvPr/>
        </p:nvSpPr>
        <p:spPr>
          <a:xfrm>
            <a:off x="228600" y="3815477"/>
            <a:ext cx="7848600" cy="258532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έτη_υπηρεσίας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≤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5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>
                <a:solidFill>
                  <a:srgbClr val="000000"/>
                </a:solidFill>
              </a:rPr>
              <a:t>χρονοεπίδομα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Βασικός_Μισθός</a:t>
            </a:r>
            <a:r>
              <a:rPr lang="el-GR" b="1" dirty="0">
                <a:solidFill>
                  <a:srgbClr val="FF0000"/>
                </a:solidFill>
              </a:rPr>
              <a:t>*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15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100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αλλιώς_αν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έτη_υπηρεσίας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≤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15</a:t>
            </a:r>
            <a:r>
              <a:rPr lang="el-GR" dirty="0"/>
              <a:t> </a:t>
            </a:r>
            <a:r>
              <a:rPr lang="el-GR" b="1" dirty="0">
                <a:solidFill>
                  <a:srgbClr val="0000FF"/>
                </a:solidFill>
              </a:rPr>
              <a:t>τότε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>
                <a:solidFill>
                  <a:srgbClr val="000000"/>
                </a:solidFill>
              </a:rPr>
              <a:t>χρονοεπίδομα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Βασικός_Μισθός</a:t>
            </a:r>
            <a:r>
              <a:rPr lang="el-GR" b="1" dirty="0">
                <a:solidFill>
                  <a:srgbClr val="FF0000"/>
                </a:solidFill>
              </a:rPr>
              <a:t>*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25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100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αλλιώς</a:t>
            </a:r>
            <a:r>
              <a:rPr lang="el-GR" dirty="0"/>
              <a:t> </a:t>
            </a:r>
            <a:r>
              <a:rPr lang="el-GR" i="1" dirty="0">
                <a:solidFill>
                  <a:srgbClr val="808080"/>
                </a:solidFill>
              </a:rPr>
              <a:t>! </a:t>
            </a:r>
            <a:r>
              <a:rPr lang="el-GR" i="1" dirty="0" err="1">
                <a:solidFill>
                  <a:srgbClr val="808080"/>
                </a:solidFill>
              </a:rPr>
              <a:t>έτη_υπηρεσίας</a:t>
            </a:r>
            <a:r>
              <a:rPr lang="el-GR" i="1" dirty="0">
                <a:solidFill>
                  <a:srgbClr val="808080"/>
                </a:solidFill>
              </a:rPr>
              <a:t> &gt; 15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 </a:t>
            </a:r>
            <a:r>
              <a:rPr lang="el-GR" dirty="0">
                <a:solidFill>
                  <a:srgbClr val="000000"/>
                </a:solidFill>
              </a:rPr>
              <a:t>χρονοεπίδομα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Βασικός_Μισθός</a:t>
            </a:r>
            <a:r>
              <a:rPr lang="el-GR" b="1" dirty="0">
                <a:solidFill>
                  <a:srgbClr val="FF0000"/>
                </a:solidFill>
              </a:rPr>
              <a:t>*</a:t>
            </a:r>
            <a:r>
              <a:rPr lang="el-GR" dirty="0"/>
              <a:t> </a:t>
            </a:r>
            <a:r>
              <a:rPr lang="el-GR" dirty="0">
                <a:solidFill>
                  <a:srgbClr val="008000"/>
                </a:solidFill>
              </a:rPr>
              <a:t>35</a:t>
            </a:r>
            <a:r>
              <a:rPr lang="el-GR" b="1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008000"/>
                </a:solidFill>
              </a:rPr>
              <a:t>100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 err="1">
                <a:solidFill>
                  <a:srgbClr val="0000FF"/>
                </a:solidFill>
              </a:rPr>
              <a:t>Τέλος_αν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>
                <a:solidFill>
                  <a:srgbClr val="000000"/>
                </a:solidFill>
              </a:rPr>
              <a:t>μηνιαίες_αποδοχές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Βασικός_Μισθός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+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επίδομα_σπουδών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+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χρονοεπίδομα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>
                <a:solidFill>
                  <a:srgbClr val="0000FF"/>
                </a:solidFill>
              </a:rPr>
              <a:t>Εκτύπωσε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"Ο μισθωτός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όνομα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>
                <a:solidFill>
                  <a:srgbClr val="800080"/>
                </a:solidFill>
              </a:rPr>
              <a:t>" έχει μηνιαίες αποδοχές "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 err="1" smtClean="0">
                <a:solidFill>
                  <a:srgbClr val="000000"/>
                </a:solidFill>
              </a:rPr>
              <a:t>μηνιαίες_αποδοχές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22860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Διάβασε</a:t>
            </a:r>
            <a:r>
              <a:rPr lang="el-GR" dirty="0"/>
              <a:t> </a:t>
            </a:r>
            <a:r>
              <a:rPr lang="el-GR" dirty="0">
                <a:solidFill>
                  <a:srgbClr val="000000"/>
                </a:solidFill>
              </a:rPr>
              <a:t>όνομα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dirty="0"/>
              <a:t> </a:t>
            </a:r>
            <a:r>
              <a:rPr lang="el-GR" dirty="0" err="1">
                <a:solidFill>
                  <a:srgbClr val="000000"/>
                </a:solidFill>
              </a:rPr>
              <a:t>επίπεδο_σπουδών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l-GR" dirty="0" err="1">
                <a:solidFill>
                  <a:srgbClr val="000000"/>
                </a:solidFill>
              </a:rPr>
              <a:t>έτη_υπηρεσίας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228600" y="9144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rgbClr val="000000"/>
                </a:solidFill>
              </a:rPr>
              <a:t>Βασικός_Μισθός</a:t>
            </a:r>
            <a:r>
              <a:rPr lang="el-GR" dirty="0"/>
              <a:t> </a:t>
            </a:r>
            <a:r>
              <a:rPr lang="el-GR" b="1" dirty="0">
                <a:solidFill>
                  <a:srgbClr val="FF0000"/>
                </a:solidFill>
              </a:rPr>
              <a:t>←</a:t>
            </a:r>
            <a:r>
              <a:rPr lang="el-GR" dirty="0"/>
              <a:t> </a:t>
            </a:r>
            <a:r>
              <a:rPr lang="el-GR" dirty="0" smtClean="0">
                <a:solidFill>
                  <a:srgbClr val="008000"/>
                </a:solidFill>
              </a:rPr>
              <a:t>1200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2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19445"/>
            <a:ext cx="6248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</a:rPr>
              <a:t>Συνθήκη - </a:t>
            </a:r>
            <a:r>
              <a:rPr sz="2800" b="1" dirty="0" err="1">
                <a:solidFill>
                  <a:srgbClr val="C00000"/>
                </a:solidFill>
              </a:rPr>
              <a:t>Λογική</a:t>
            </a:r>
            <a:r>
              <a:rPr sz="2800" b="1" dirty="0">
                <a:solidFill>
                  <a:srgbClr val="C00000"/>
                </a:solidFill>
              </a:rPr>
              <a:t> </a:t>
            </a:r>
            <a:r>
              <a:rPr sz="2800" b="1" spc="-15" dirty="0" err="1" smtClean="0">
                <a:solidFill>
                  <a:srgbClr val="C00000"/>
                </a:solidFill>
              </a:rPr>
              <a:t>έκφραση</a:t>
            </a:r>
            <a:endParaRPr sz="2800" b="1" spc="-5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114232"/>
            <a:ext cx="8411210" cy="376256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600" spc="-20" dirty="0">
                <a:latin typeface="Carlito"/>
                <a:cs typeface="Carlito"/>
              </a:rPr>
              <a:t>Την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b="1" spc="-15" dirty="0" err="1">
                <a:latin typeface="Carlito"/>
                <a:cs typeface="Carlito"/>
              </a:rPr>
              <a:t>συνθέτουν</a:t>
            </a:r>
            <a:r>
              <a:rPr sz="2600" b="1" spc="-15" dirty="0" smtClean="0">
                <a:latin typeface="Carlito"/>
                <a:cs typeface="Carlito"/>
              </a:rPr>
              <a:t>:</a:t>
            </a:r>
            <a:endParaRPr lang="el-GR" sz="2600" b="1" spc="-15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2600" b="1" dirty="0">
              <a:latin typeface="Carlito"/>
              <a:cs typeface="Carlito"/>
            </a:endParaRPr>
          </a:p>
          <a:p>
            <a:pPr marL="372110" marR="5080" indent="-36004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72110" algn="l"/>
                <a:tab pos="372745" algn="l"/>
                <a:tab pos="1871980" algn="l"/>
                <a:tab pos="3421379" algn="l"/>
                <a:tab pos="4006850" algn="l"/>
                <a:tab pos="5735320" algn="l"/>
                <a:tab pos="6445885" algn="l"/>
                <a:tab pos="7866380" algn="l"/>
              </a:tabLst>
            </a:pPr>
            <a:r>
              <a:rPr sz="2600" b="1" spc="-5" dirty="0">
                <a:latin typeface="Carlito"/>
                <a:cs typeface="Carlito"/>
              </a:rPr>
              <a:t>Τε</a:t>
            </a:r>
            <a:r>
              <a:rPr sz="2600" b="1" spc="-15" dirty="0">
                <a:latin typeface="Carlito"/>
                <a:cs typeface="Carlito"/>
              </a:rPr>
              <a:t>λ</a:t>
            </a:r>
            <a:r>
              <a:rPr sz="2600" b="1" spc="-35" dirty="0">
                <a:latin typeface="Carlito"/>
                <a:cs typeface="Carlito"/>
              </a:rPr>
              <a:t>ε</a:t>
            </a:r>
            <a:r>
              <a:rPr sz="2600" b="1" spc="5" dirty="0">
                <a:latin typeface="Carlito"/>
                <a:cs typeface="Carlito"/>
              </a:rPr>
              <a:t>σ</a:t>
            </a:r>
            <a:r>
              <a:rPr sz="2600" b="1" spc="20" dirty="0">
                <a:latin typeface="Carlito"/>
                <a:cs typeface="Carlito"/>
              </a:rPr>
              <a:t>τ</a:t>
            </a:r>
            <a:r>
              <a:rPr sz="2600" b="1" spc="-5" dirty="0">
                <a:latin typeface="Carlito"/>
                <a:cs typeface="Carlito"/>
              </a:rPr>
              <a:t>έοι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20" dirty="0">
                <a:latin typeface="Carlito"/>
                <a:cs typeface="Carlito"/>
              </a:rPr>
              <a:t>(</a:t>
            </a:r>
            <a:r>
              <a:rPr sz="2600" spc="30" dirty="0">
                <a:latin typeface="Carlito"/>
                <a:cs typeface="Carlito"/>
              </a:rPr>
              <a:t>σ</a:t>
            </a:r>
            <a:r>
              <a:rPr sz="2600" spc="-30" dirty="0">
                <a:latin typeface="Carlito"/>
                <a:cs typeface="Carlito"/>
              </a:rPr>
              <a:t>τ</a:t>
            </a:r>
            <a:r>
              <a:rPr sz="2600" spc="5" dirty="0">
                <a:latin typeface="Carlito"/>
                <a:cs typeface="Carlito"/>
              </a:rPr>
              <a:t>α</a:t>
            </a:r>
            <a:r>
              <a:rPr sz="2600" spc="-20" dirty="0">
                <a:latin typeface="Carlito"/>
                <a:cs typeface="Carlito"/>
              </a:rPr>
              <a:t>θ</a:t>
            </a:r>
            <a:r>
              <a:rPr sz="2600" spc="-5" dirty="0">
                <a:latin typeface="Carlito"/>
                <a:cs typeface="Carlito"/>
              </a:rPr>
              <a:t>ε</a:t>
            </a:r>
            <a:r>
              <a:rPr sz="2600" spc="5" dirty="0">
                <a:latin typeface="Carlito"/>
                <a:cs typeface="Carlito"/>
              </a:rPr>
              <a:t>ρ</a:t>
            </a:r>
            <a:r>
              <a:rPr sz="2600" spc="-5" dirty="0">
                <a:latin typeface="Carlito"/>
                <a:cs typeface="Carlito"/>
              </a:rPr>
              <a:t>ές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-110" dirty="0">
                <a:latin typeface="Carlito"/>
                <a:cs typeface="Carlito"/>
              </a:rPr>
              <a:t>κ</a:t>
            </a:r>
            <a:r>
              <a:rPr sz="2600" spc="-10" dirty="0">
                <a:latin typeface="Carlito"/>
                <a:cs typeface="Carlito"/>
              </a:rPr>
              <a:t>α</a:t>
            </a:r>
            <a:r>
              <a:rPr sz="2600" spc="-5" dirty="0">
                <a:latin typeface="Carlito"/>
                <a:cs typeface="Carlito"/>
              </a:rPr>
              <a:t>ι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5" dirty="0">
                <a:latin typeface="Carlito"/>
                <a:cs typeface="Carlito"/>
              </a:rPr>
              <a:t>μ</a:t>
            </a:r>
            <a:r>
              <a:rPr sz="2600" spc="-5" dirty="0">
                <a:latin typeface="Carlito"/>
                <a:cs typeface="Carlito"/>
              </a:rPr>
              <a:t>ετ</a:t>
            </a:r>
            <a:r>
              <a:rPr sz="2600" spc="5" dirty="0">
                <a:latin typeface="Carlito"/>
                <a:cs typeface="Carlito"/>
              </a:rPr>
              <a:t>α</a:t>
            </a:r>
            <a:r>
              <a:rPr sz="2600" spc="-40" dirty="0">
                <a:latin typeface="Carlito"/>
                <a:cs typeface="Carlito"/>
              </a:rPr>
              <a:t>β</a:t>
            </a:r>
            <a:r>
              <a:rPr sz="2600" spc="15" dirty="0">
                <a:latin typeface="Carlito"/>
                <a:cs typeface="Carlito"/>
              </a:rPr>
              <a:t>λ</a:t>
            </a:r>
            <a:r>
              <a:rPr sz="2600" spc="-55" dirty="0">
                <a:latin typeface="Carlito"/>
                <a:cs typeface="Carlito"/>
              </a:rPr>
              <a:t>η</a:t>
            </a:r>
            <a:r>
              <a:rPr sz="2600" spc="-10" dirty="0">
                <a:latin typeface="Carlito"/>
                <a:cs typeface="Carlito"/>
              </a:rPr>
              <a:t>τ</a:t>
            </a:r>
            <a:r>
              <a:rPr sz="2600" spc="10" dirty="0">
                <a:latin typeface="Carlito"/>
                <a:cs typeface="Carlito"/>
              </a:rPr>
              <a:t>έ</a:t>
            </a:r>
            <a:r>
              <a:rPr sz="2600" spc="-5" dirty="0">
                <a:latin typeface="Carlito"/>
                <a:cs typeface="Carlito"/>
              </a:rPr>
              <a:t>ς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20" dirty="0">
                <a:latin typeface="Carlito"/>
                <a:cs typeface="Carlito"/>
              </a:rPr>
              <a:t>π</a:t>
            </a:r>
            <a:r>
              <a:rPr sz="2600" spc="-10" dirty="0">
                <a:latin typeface="Carlito"/>
                <a:cs typeface="Carlito"/>
              </a:rPr>
              <a:t>ο</a:t>
            </a:r>
            <a:r>
              <a:rPr sz="2600" spc="-5" dirty="0">
                <a:latin typeface="Carlito"/>
                <a:cs typeface="Carlito"/>
              </a:rPr>
              <a:t>υ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-15" dirty="0">
                <a:latin typeface="Carlito"/>
                <a:cs typeface="Carlito"/>
              </a:rPr>
              <a:t>μ</a:t>
            </a:r>
            <a:r>
              <a:rPr sz="2600" spc="-5" dirty="0">
                <a:latin typeface="Carlito"/>
                <a:cs typeface="Carlito"/>
              </a:rPr>
              <a:t>ε</a:t>
            </a:r>
            <a:r>
              <a:rPr sz="2600" spc="10" dirty="0">
                <a:latin typeface="Carlito"/>
                <a:cs typeface="Carlito"/>
              </a:rPr>
              <a:t>τ</a:t>
            </a:r>
            <a:r>
              <a:rPr sz="2600" spc="-5" dirty="0">
                <a:latin typeface="Carlito"/>
                <a:cs typeface="Carlito"/>
              </a:rPr>
              <a:t>έ</a:t>
            </a:r>
            <a:r>
              <a:rPr sz="2600" spc="-35" dirty="0">
                <a:latin typeface="Carlito"/>
                <a:cs typeface="Carlito"/>
              </a:rPr>
              <a:t>χ</a:t>
            </a:r>
            <a:r>
              <a:rPr sz="2600" spc="15" dirty="0">
                <a:latin typeface="Carlito"/>
                <a:cs typeface="Carlito"/>
              </a:rPr>
              <a:t>ο</a:t>
            </a:r>
            <a:r>
              <a:rPr sz="2600" spc="-20" dirty="0">
                <a:latin typeface="Carlito"/>
                <a:cs typeface="Carlito"/>
              </a:rPr>
              <a:t>υ</a:t>
            </a:r>
            <a:r>
              <a:rPr sz="2600" spc="-5" dirty="0">
                <a:latin typeface="Carlito"/>
                <a:cs typeface="Carlito"/>
              </a:rPr>
              <a:t>ν</a:t>
            </a:r>
            <a:r>
              <a:rPr sz="2600" dirty="0">
                <a:latin typeface="Carlito"/>
                <a:cs typeface="Carlito"/>
              </a:rPr>
              <a:t>	</a:t>
            </a:r>
            <a:r>
              <a:rPr sz="2600" spc="5" dirty="0">
                <a:latin typeface="Carlito"/>
                <a:cs typeface="Carlito"/>
              </a:rPr>
              <a:t>σ</a:t>
            </a:r>
            <a:r>
              <a:rPr sz="2600" spc="-10" dirty="0">
                <a:latin typeface="Carlito"/>
                <a:cs typeface="Carlito"/>
              </a:rPr>
              <a:t>τ</a:t>
            </a:r>
            <a:r>
              <a:rPr sz="2600" dirty="0">
                <a:latin typeface="Carlito"/>
                <a:cs typeface="Carlito"/>
              </a:rPr>
              <a:t>ι</a:t>
            </a:r>
            <a:r>
              <a:rPr sz="2600" spc="-5" dirty="0">
                <a:latin typeface="Carlito"/>
                <a:cs typeface="Carlito"/>
              </a:rPr>
              <a:t>ς  </a:t>
            </a:r>
            <a:r>
              <a:rPr sz="2600" spc="-10" dirty="0">
                <a:latin typeface="Carlito"/>
                <a:cs typeface="Carlito"/>
              </a:rPr>
              <a:t>πράξεις)</a:t>
            </a:r>
            <a:endParaRPr sz="2600" dirty="0">
              <a:latin typeface="Carlito"/>
              <a:cs typeface="Carlito"/>
            </a:endParaRPr>
          </a:p>
          <a:p>
            <a:pPr marL="372110" indent="-36004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72110" algn="l"/>
                <a:tab pos="372745" algn="l"/>
                <a:tab pos="5217160" algn="l"/>
                <a:tab pos="6332855" algn="l"/>
              </a:tabLst>
            </a:pPr>
            <a:r>
              <a:rPr sz="2600" b="1" spc="-25" dirty="0">
                <a:latin typeface="Carlito"/>
                <a:cs typeface="Carlito"/>
              </a:rPr>
              <a:t>Σχεσιακοί</a:t>
            </a:r>
            <a:r>
              <a:rPr sz="2600" spc="-25" dirty="0">
                <a:latin typeface="Carlito"/>
                <a:cs typeface="Carlito"/>
              </a:rPr>
              <a:t>/συγκριτικοί</a:t>
            </a:r>
            <a:r>
              <a:rPr sz="2600" spc="155" dirty="0">
                <a:latin typeface="Carlito"/>
                <a:cs typeface="Carlito"/>
              </a:rPr>
              <a:t> </a:t>
            </a:r>
            <a:r>
              <a:rPr sz="2600" b="1" spc="-10" dirty="0" err="1">
                <a:latin typeface="Carlito"/>
                <a:cs typeface="Carlito"/>
              </a:rPr>
              <a:t>τελεστές</a:t>
            </a:r>
            <a:r>
              <a:rPr sz="2600" spc="80" dirty="0">
                <a:latin typeface="Carlito"/>
                <a:cs typeface="Carlito"/>
              </a:rPr>
              <a:t> </a:t>
            </a:r>
            <a:r>
              <a:rPr sz="2600" spc="-5" dirty="0" smtClean="0">
                <a:latin typeface="Carlito"/>
                <a:cs typeface="Carlito"/>
              </a:rPr>
              <a:t>(=,≠</a:t>
            </a:r>
            <a:r>
              <a:rPr sz="2600" spc="-5" dirty="0">
                <a:latin typeface="Carlito"/>
                <a:cs typeface="Carlito"/>
              </a:rPr>
              <a:t>,</a:t>
            </a:r>
            <a:r>
              <a:rPr sz="2600" spc="1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&lt;, ≤,	&gt;,</a:t>
            </a:r>
            <a:r>
              <a:rPr sz="2600" spc="1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≥)</a:t>
            </a:r>
          </a:p>
          <a:p>
            <a:pPr marL="4653915">
              <a:lnSpc>
                <a:spcPct val="100000"/>
              </a:lnSpc>
              <a:spcBef>
                <a:spcPts val="1350"/>
              </a:spcBef>
            </a:pPr>
            <a:r>
              <a:rPr sz="2600" spc="-5" dirty="0" smtClean="0">
                <a:latin typeface="Carlito"/>
                <a:cs typeface="Carlito"/>
              </a:rPr>
              <a:t>(=, </a:t>
            </a:r>
            <a:r>
              <a:rPr sz="2600" spc="-5" dirty="0">
                <a:latin typeface="Carlito"/>
                <a:cs typeface="Carlito"/>
              </a:rPr>
              <a:t>&lt;&gt;, &lt;, &lt;=, &gt;,</a:t>
            </a:r>
            <a:r>
              <a:rPr sz="2600" spc="6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&gt;=)</a:t>
            </a:r>
            <a:endParaRPr sz="2600" dirty="0">
              <a:latin typeface="Carlito"/>
              <a:cs typeface="Carlito"/>
            </a:endParaRPr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2600" b="1" spc="-25" dirty="0">
                <a:latin typeface="Carlito"/>
                <a:cs typeface="Carlito"/>
              </a:rPr>
              <a:t>Αριθμητικοί </a:t>
            </a:r>
            <a:r>
              <a:rPr sz="2600" b="1" spc="-10" dirty="0">
                <a:latin typeface="Carlito"/>
                <a:cs typeface="Carlito"/>
              </a:rPr>
              <a:t>τελεστές </a:t>
            </a:r>
            <a:r>
              <a:rPr sz="2600" spc="-5" dirty="0">
                <a:latin typeface="Carlito"/>
                <a:cs typeface="Carlito"/>
              </a:rPr>
              <a:t>(+, -, *, </a:t>
            </a:r>
            <a:r>
              <a:rPr sz="2600" dirty="0">
                <a:latin typeface="Carlito"/>
                <a:cs typeface="Carlito"/>
              </a:rPr>
              <a:t>/,</a:t>
            </a:r>
            <a:r>
              <a:rPr sz="2600" spc="19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^)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31076"/>
            <a:ext cx="7955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omic Sans MS" pitchFamily="66" charset="0"/>
              </a:rPr>
              <a:t>Σύνθετη </a:t>
            </a:r>
            <a:r>
              <a:rPr sz="2400" b="1" spc="-5" dirty="0">
                <a:solidFill>
                  <a:srgbClr val="C00000"/>
                </a:solidFill>
                <a:latin typeface="Comic Sans MS" pitchFamily="66" charset="0"/>
              </a:rPr>
              <a:t>συνθήκη </a:t>
            </a:r>
            <a:r>
              <a:rPr sz="2400" b="1" dirty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sz="2400" b="1" dirty="0" err="1">
                <a:solidFill>
                  <a:srgbClr val="C00000"/>
                </a:solidFill>
                <a:latin typeface="Comic Sans MS" pitchFamily="66" charset="0"/>
              </a:rPr>
              <a:t>Λογική</a:t>
            </a:r>
            <a:r>
              <a:rPr sz="2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sz="2400" b="1" spc="-15" dirty="0" err="1" smtClean="0">
                <a:solidFill>
                  <a:srgbClr val="C00000"/>
                </a:solidFill>
                <a:latin typeface="Comic Sans MS" pitchFamily="66" charset="0"/>
              </a:rPr>
              <a:t>έκφραση</a:t>
            </a:r>
            <a:endParaRPr sz="2400" b="1" spc="-5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053" y="838200"/>
            <a:ext cx="8915400" cy="1131079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600" spc="-10" dirty="0">
                <a:latin typeface="Comic Sans MS" pitchFamily="66" charset="0"/>
                <a:cs typeface="Carlito"/>
              </a:rPr>
              <a:t>Περιέχει </a:t>
            </a:r>
            <a:r>
              <a:rPr sz="2600" spc="-5" dirty="0">
                <a:latin typeface="Comic Sans MS" pitchFamily="66" charset="0"/>
                <a:cs typeface="Carlito"/>
              </a:rPr>
              <a:t>επιπλέον </a:t>
            </a:r>
            <a:r>
              <a:rPr sz="2600" spc="-40" dirty="0">
                <a:latin typeface="Comic Sans MS" pitchFamily="66" charset="0"/>
                <a:cs typeface="Carlito"/>
              </a:rPr>
              <a:t>και </a:t>
            </a:r>
            <a:r>
              <a:rPr sz="2600" spc="-15" dirty="0">
                <a:latin typeface="Comic Sans MS" pitchFamily="66" charset="0"/>
                <a:cs typeface="Carlito"/>
              </a:rPr>
              <a:t>τους </a:t>
            </a:r>
            <a:r>
              <a:rPr sz="2600" spc="-25" dirty="0">
                <a:latin typeface="Comic Sans MS" pitchFamily="66" charset="0"/>
                <a:cs typeface="Carlito"/>
              </a:rPr>
              <a:t>λογικούς </a:t>
            </a:r>
            <a:r>
              <a:rPr sz="2600" spc="-10" dirty="0">
                <a:latin typeface="Comic Sans MS" pitchFamily="66" charset="0"/>
                <a:cs typeface="Carlito"/>
              </a:rPr>
              <a:t>τελεστές </a:t>
            </a:r>
            <a:endParaRPr lang="el-GR" sz="2600" spc="-10" dirty="0" smtClean="0">
              <a:latin typeface="Comic Sans MS" pitchFamily="66" charset="0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lang="el-GR" sz="2600" b="1" spc="-10" dirty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	</a:t>
            </a:r>
            <a:r>
              <a:rPr lang="el-GR" sz="2600" b="1" spc="-10" dirty="0" smtClean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		</a:t>
            </a:r>
            <a:r>
              <a:rPr sz="2600" b="1" spc="10" dirty="0" smtClean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ΌΧΙ</a:t>
            </a:r>
            <a:r>
              <a:rPr sz="2600" spc="10" dirty="0">
                <a:latin typeface="Comic Sans MS" pitchFamily="66" charset="0"/>
                <a:cs typeface="Carlito"/>
              </a:rPr>
              <a:t>, </a:t>
            </a:r>
            <a:r>
              <a:rPr sz="2600" b="1" spc="10" dirty="0" smtClean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ΚΑΙ</a:t>
            </a:r>
            <a:r>
              <a:rPr lang="el-GR" sz="2600" b="1" spc="10" dirty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,</a:t>
            </a:r>
            <a:r>
              <a:rPr sz="2600" spc="-5" dirty="0" smtClean="0">
                <a:latin typeface="Comic Sans MS" pitchFamily="66" charset="0"/>
                <a:cs typeface="Carlito"/>
              </a:rPr>
              <a:t> </a:t>
            </a:r>
            <a:r>
              <a:rPr sz="2600" b="1" spc="5" dirty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Ή</a:t>
            </a:r>
            <a:r>
              <a:rPr sz="2600" spc="5" dirty="0" smtClean="0">
                <a:latin typeface="Comic Sans MS" pitchFamily="66" charset="0"/>
                <a:cs typeface="Carlito"/>
              </a:rPr>
              <a:t>.</a:t>
            </a:r>
            <a:endParaRPr sz="2600" dirty="0">
              <a:latin typeface="Comic Sans MS" pitchFamily="66" charset="0"/>
              <a:cs typeface="Carli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076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b="1" spc="-10" dirty="0" smtClean="0">
                <a:latin typeface="Comic Sans MS" pitchFamily="66" charset="0"/>
                <a:cs typeface="Carlito"/>
              </a:rPr>
              <a:t>Α</a:t>
            </a:r>
            <a:r>
              <a:rPr lang="el-GR" spc="-10" dirty="0" smtClean="0">
                <a:latin typeface="Comic Sans MS" pitchFamily="66" charset="0"/>
                <a:cs typeface="Carlito"/>
              </a:rPr>
              <a:t>ΡΤΑ, </a:t>
            </a:r>
            <a:r>
              <a:rPr lang="el-GR" b="1" spc="-10" dirty="0" smtClean="0">
                <a:latin typeface="Comic Sans MS" pitchFamily="66" charset="0"/>
                <a:cs typeface="Carlito"/>
              </a:rPr>
              <a:t>ΑΘ</a:t>
            </a:r>
            <a:r>
              <a:rPr lang="el-GR" spc="-10" dirty="0" smtClean="0">
                <a:latin typeface="Comic Sans MS" pitchFamily="66" charset="0"/>
                <a:cs typeface="Carlito"/>
              </a:rPr>
              <a:t>ΗΝΑ, ΞΑΝ</a:t>
            </a:r>
            <a:r>
              <a:rPr lang="el-GR" b="1" spc="-10" dirty="0" smtClean="0">
                <a:latin typeface="Comic Sans MS" pitchFamily="66" charset="0"/>
                <a:cs typeface="Carlito"/>
              </a:rPr>
              <a:t>Θ</a:t>
            </a:r>
            <a:r>
              <a:rPr lang="el-GR" spc="-10" dirty="0" smtClean="0">
                <a:latin typeface="Comic Sans MS" pitchFamily="66" charset="0"/>
                <a:cs typeface="Carlito"/>
              </a:rPr>
              <a:t>Η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81000" y="5140298"/>
            <a:ext cx="137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Απαντήσεις: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18289" y="5597498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l-GR" b="1" spc="-15" dirty="0">
                <a:latin typeface="Comic Sans MS" pitchFamily="66" charset="0"/>
                <a:cs typeface="Carlito"/>
              </a:rPr>
              <a:t>ΑΘ</a:t>
            </a:r>
            <a:r>
              <a:rPr lang="el-GR" spc="-15" dirty="0">
                <a:latin typeface="Comic Sans MS" pitchFamily="66" charset="0"/>
                <a:cs typeface="Carlito"/>
              </a:rPr>
              <a:t>ΗΝΑ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52400" y="2932305"/>
            <a:ext cx="87159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175"/>
              </a:spcBef>
              <a:tabLst>
                <a:tab pos="527685" algn="l"/>
                <a:tab pos="2091689" algn="l"/>
                <a:tab pos="2969895" algn="l"/>
                <a:tab pos="3655695" algn="l"/>
                <a:tab pos="4149725" algn="l"/>
                <a:tab pos="5698490" algn="l"/>
                <a:tab pos="6723380" algn="l"/>
                <a:tab pos="8064500" algn="l"/>
              </a:tabLst>
            </a:pPr>
            <a:r>
              <a:rPr lang="el-GR" b="1" spc="-10" dirty="0" smtClean="0">
                <a:latin typeface="Comic Sans MS" pitchFamily="66" charset="0"/>
                <a:cs typeface="Carlito"/>
              </a:rPr>
              <a:t>1. </a:t>
            </a:r>
            <a:r>
              <a:rPr lang="el-GR" spc="-10" dirty="0" smtClean="0">
                <a:latin typeface="Comic Sans MS" pitchFamily="66" charset="0"/>
                <a:cs typeface="Carlito"/>
              </a:rPr>
              <a:t>Ε</a:t>
            </a:r>
            <a:r>
              <a:rPr lang="el-GR" spc="5" dirty="0" smtClean="0">
                <a:latin typeface="Comic Sans MS" pitchFamily="66" charset="0"/>
                <a:cs typeface="Carlito"/>
              </a:rPr>
              <a:t>ν</a:t>
            </a:r>
            <a:r>
              <a:rPr lang="el-GR" spc="-30" dirty="0" smtClean="0">
                <a:latin typeface="Comic Sans MS" pitchFamily="66" charset="0"/>
                <a:cs typeface="Carlito"/>
              </a:rPr>
              <a:t>τ</a:t>
            </a:r>
            <a:r>
              <a:rPr lang="el-GR" spc="-10" dirty="0" smtClean="0">
                <a:latin typeface="Comic Sans MS" pitchFamily="66" charset="0"/>
                <a:cs typeface="Carlito"/>
              </a:rPr>
              <a:t>οπ</a:t>
            </a:r>
            <a:r>
              <a:rPr lang="el-GR" spc="5" dirty="0" smtClean="0">
                <a:latin typeface="Comic Sans MS" pitchFamily="66" charset="0"/>
                <a:cs typeface="Carlito"/>
              </a:rPr>
              <a:t>ί</a:t>
            </a:r>
            <a:r>
              <a:rPr lang="el-GR" spc="25" dirty="0" smtClean="0">
                <a:latin typeface="Comic Sans MS" pitchFamily="66" charset="0"/>
                <a:cs typeface="Carlito"/>
              </a:rPr>
              <a:t>σ</a:t>
            </a:r>
            <a:r>
              <a:rPr lang="el-GR" spc="-10" dirty="0" smtClean="0">
                <a:latin typeface="Comic Sans MS" pitchFamily="66" charset="0"/>
                <a:cs typeface="Carlito"/>
              </a:rPr>
              <a:t>τε</a:t>
            </a:r>
            <a:r>
              <a:rPr lang="el-GR" spc="-5" dirty="0">
                <a:latin typeface="Comic Sans MS" pitchFamily="66" charset="0"/>
                <a:cs typeface="Carlito"/>
              </a:rPr>
              <a:t>, πο</a:t>
            </a:r>
            <a:r>
              <a:rPr lang="el-GR" spc="30" dirty="0">
                <a:latin typeface="Comic Sans MS" pitchFamily="66" charset="0"/>
                <a:cs typeface="Carlito"/>
              </a:rPr>
              <a:t>ι</a:t>
            </a:r>
            <a:r>
              <a:rPr lang="el-GR" spc="-5" dirty="0">
                <a:latin typeface="Comic Sans MS" pitchFamily="66" charset="0"/>
                <a:cs typeface="Carlito"/>
              </a:rPr>
              <a:t>ες </a:t>
            </a:r>
            <a:r>
              <a:rPr lang="el-GR" spc="-10" dirty="0">
                <a:latin typeface="Comic Sans MS" pitchFamily="66" charset="0"/>
                <a:cs typeface="Carlito"/>
              </a:rPr>
              <a:t>απ</a:t>
            </a:r>
            <a:r>
              <a:rPr lang="el-GR" spc="-5" dirty="0">
                <a:latin typeface="Comic Sans MS" pitchFamily="66" charset="0"/>
                <a:cs typeface="Carlito"/>
              </a:rPr>
              <a:t>ό </a:t>
            </a:r>
            <a:r>
              <a:rPr lang="el-GR" spc="-10" dirty="0">
                <a:latin typeface="Comic Sans MS" pitchFamily="66" charset="0"/>
                <a:cs typeface="Carlito"/>
              </a:rPr>
              <a:t>τ</a:t>
            </a:r>
            <a:r>
              <a:rPr lang="el-GR" dirty="0">
                <a:latin typeface="Comic Sans MS" pitchFamily="66" charset="0"/>
                <a:cs typeface="Carlito"/>
              </a:rPr>
              <a:t>ι</a:t>
            </a:r>
            <a:r>
              <a:rPr lang="el-GR" spc="-5" dirty="0">
                <a:latin typeface="Comic Sans MS" pitchFamily="66" charset="0"/>
                <a:cs typeface="Carlito"/>
              </a:rPr>
              <a:t>ς </a:t>
            </a:r>
            <a:r>
              <a:rPr lang="el-GR" spc="-25" dirty="0" smtClean="0">
                <a:latin typeface="Comic Sans MS" pitchFamily="66" charset="0"/>
                <a:cs typeface="Carlito"/>
              </a:rPr>
              <a:t>π</a:t>
            </a:r>
            <a:r>
              <a:rPr lang="el-GR" spc="-10" dirty="0" smtClean="0">
                <a:latin typeface="Comic Sans MS" pitchFamily="66" charset="0"/>
                <a:cs typeface="Carlito"/>
              </a:rPr>
              <a:t>α</a:t>
            </a:r>
            <a:r>
              <a:rPr lang="el-GR" spc="5" dirty="0" smtClean="0">
                <a:latin typeface="Comic Sans MS" pitchFamily="66" charset="0"/>
                <a:cs typeface="Carlito"/>
              </a:rPr>
              <a:t>ρα</a:t>
            </a:r>
            <a:r>
              <a:rPr lang="el-GR" spc="-110" dirty="0" smtClean="0">
                <a:latin typeface="Comic Sans MS" pitchFamily="66" charset="0"/>
                <a:cs typeface="Carlito"/>
              </a:rPr>
              <a:t>κ</a:t>
            </a:r>
            <a:r>
              <a:rPr lang="el-GR" spc="-10" dirty="0" smtClean="0">
                <a:latin typeface="Comic Sans MS" pitchFamily="66" charset="0"/>
                <a:cs typeface="Carlito"/>
              </a:rPr>
              <a:t>άτ</a:t>
            </a:r>
            <a:r>
              <a:rPr lang="el-GR" spc="-5" dirty="0" smtClean="0">
                <a:latin typeface="Comic Sans MS" pitchFamily="66" charset="0"/>
                <a:cs typeface="Carlito"/>
              </a:rPr>
              <a:t>ω</a:t>
            </a:r>
            <a:r>
              <a:rPr lang="el-GR" dirty="0" smtClean="0">
                <a:latin typeface="Comic Sans MS" pitchFamily="66" charset="0"/>
                <a:cs typeface="Carlito"/>
              </a:rPr>
              <a:t> </a:t>
            </a:r>
            <a:r>
              <a:rPr lang="el-GR" spc="-5" dirty="0">
                <a:latin typeface="Comic Sans MS" pitchFamily="66" charset="0"/>
                <a:cs typeface="Carlito"/>
              </a:rPr>
              <a:t>π</a:t>
            </a:r>
            <a:r>
              <a:rPr lang="el-GR" spc="-20" dirty="0">
                <a:latin typeface="Comic Sans MS" pitchFamily="66" charset="0"/>
                <a:cs typeface="Carlito"/>
              </a:rPr>
              <a:t>ό</a:t>
            </a:r>
            <a:r>
              <a:rPr lang="el-GR" spc="-5" dirty="0">
                <a:latin typeface="Comic Sans MS" pitchFamily="66" charset="0"/>
                <a:cs typeface="Carlito"/>
              </a:rPr>
              <a:t>λ</a:t>
            </a:r>
            <a:r>
              <a:rPr lang="el-GR" spc="-15" dirty="0">
                <a:latin typeface="Comic Sans MS" pitchFamily="66" charset="0"/>
                <a:cs typeface="Carlito"/>
              </a:rPr>
              <a:t>ε</a:t>
            </a:r>
            <a:r>
              <a:rPr lang="el-GR" dirty="0">
                <a:latin typeface="Comic Sans MS" pitchFamily="66" charset="0"/>
                <a:cs typeface="Carlito"/>
              </a:rPr>
              <a:t>ι</a:t>
            </a:r>
            <a:r>
              <a:rPr lang="el-GR" spc="-5" dirty="0">
                <a:latin typeface="Comic Sans MS" pitchFamily="66" charset="0"/>
                <a:cs typeface="Carlito"/>
              </a:rPr>
              <a:t>ς </a:t>
            </a:r>
            <a:r>
              <a:rPr lang="el-GR" spc="-10" dirty="0">
                <a:latin typeface="Comic Sans MS" pitchFamily="66" charset="0"/>
                <a:cs typeface="Carlito"/>
              </a:rPr>
              <a:t>αρχ</a:t>
            </a:r>
            <a:r>
              <a:rPr lang="el-GR" dirty="0">
                <a:latin typeface="Comic Sans MS" pitchFamily="66" charset="0"/>
                <a:cs typeface="Carlito"/>
              </a:rPr>
              <a:t>ίζ</a:t>
            </a:r>
            <a:r>
              <a:rPr lang="el-GR" spc="-10" dirty="0">
                <a:latin typeface="Comic Sans MS" pitchFamily="66" charset="0"/>
                <a:cs typeface="Carlito"/>
              </a:rPr>
              <a:t>ο</a:t>
            </a:r>
            <a:r>
              <a:rPr lang="el-GR" spc="5" dirty="0">
                <a:latin typeface="Comic Sans MS" pitchFamily="66" charset="0"/>
                <a:cs typeface="Carlito"/>
              </a:rPr>
              <a:t>υ</a:t>
            </a:r>
            <a:r>
              <a:rPr lang="el-GR" spc="-5" dirty="0">
                <a:latin typeface="Comic Sans MS" pitchFamily="66" charset="0"/>
                <a:cs typeface="Carlito"/>
              </a:rPr>
              <a:t>ν </a:t>
            </a:r>
            <a:r>
              <a:rPr lang="el-GR" spc="5" dirty="0" smtClean="0">
                <a:latin typeface="Comic Sans MS" pitchFamily="66" charset="0"/>
                <a:cs typeface="Carlito"/>
              </a:rPr>
              <a:t>με </a:t>
            </a:r>
            <a:r>
              <a:rPr lang="el-GR" spc="-5" dirty="0">
                <a:latin typeface="Comic Sans MS" pitchFamily="66" charset="0"/>
                <a:cs typeface="Carlito"/>
              </a:rPr>
              <a:t>Α </a:t>
            </a:r>
            <a:r>
              <a:rPr lang="el-GR" b="1" spc="20" dirty="0" smtClean="0">
                <a:solidFill>
                  <a:srgbClr val="0000FF"/>
                </a:solidFill>
                <a:latin typeface="Comic Sans MS" pitchFamily="66" charset="0"/>
                <a:cs typeface="Carlito"/>
              </a:rPr>
              <a:t>ΚΑΙ</a:t>
            </a:r>
            <a:r>
              <a:rPr lang="el-GR" b="1" spc="20" dirty="0" smtClean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 </a:t>
            </a:r>
            <a:r>
              <a:rPr lang="el-GR" b="1" spc="-670" dirty="0" smtClean="0">
                <a:solidFill>
                  <a:srgbClr val="0000FF"/>
                </a:solidFill>
                <a:latin typeface="Comic Sans MS" pitchFamily="66" charset="0"/>
                <a:cs typeface="DejaVu Sans Mono"/>
              </a:rPr>
              <a:t> </a:t>
            </a:r>
            <a:r>
              <a:rPr lang="el-GR" spc="-10" dirty="0">
                <a:latin typeface="Comic Sans MS" pitchFamily="66" charset="0"/>
                <a:cs typeface="Carlito"/>
              </a:rPr>
              <a:t>περιέχουν </a:t>
            </a:r>
            <a:r>
              <a:rPr lang="el-GR" spc="-15" dirty="0">
                <a:latin typeface="Comic Sans MS" pitchFamily="66" charset="0"/>
                <a:cs typeface="Carlito"/>
              </a:rPr>
              <a:t>το </a:t>
            </a:r>
            <a:r>
              <a:rPr lang="el-GR" dirty="0">
                <a:latin typeface="Comic Sans MS" pitchFamily="66" charset="0"/>
                <a:cs typeface="Carlito"/>
              </a:rPr>
              <a:t>Θ;</a:t>
            </a:r>
          </a:p>
          <a:p>
            <a:pPr marL="527685" marR="5080" indent="-515620">
              <a:lnSpc>
                <a:spcPct val="100000"/>
              </a:lnSpc>
              <a:spcBef>
                <a:spcPts val="1175"/>
              </a:spcBef>
              <a:tabLst>
                <a:tab pos="527685" algn="l"/>
                <a:tab pos="2091689" algn="l"/>
                <a:tab pos="2969895" algn="l"/>
                <a:tab pos="3655695" algn="l"/>
                <a:tab pos="4149725" algn="l"/>
                <a:tab pos="5698490" algn="l"/>
                <a:tab pos="6723380" algn="l"/>
                <a:tab pos="8064500" algn="l"/>
              </a:tabLst>
            </a:pPr>
            <a:r>
              <a:rPr lang="el-GR" spc="-40" dirty="0">
                <a:latin typeface="Comic Sans MS" pitchFamily="66" charset="0"/>
                <a:cs typeface="Carlito"/>
              </a:rPr>
              <a:t>	ΑΡΤΑ, </a:t>
            </a:r>
            <a:r>
              <a:rPr lang="el-GR" spc="-15" dirty="0">
                <a:latin typeface="Comic Sans MS" pitchFamily="66" charset="0"/>
                <a:cs typeface="Carlito"/>
              </a:rPr>
              <a:t>ΑΘΗΝΑ, </a:t>
            </a:r>
            <a:r>
              <a:rPr lang="el-GR" spc="-5" dirty="0">
                <a:latin typeface="Comic Sans MS" pitchFamily="66" charset="0"/>
                <a:cs typeface="Carlito"/>
              </a:rPr>
              <a:t>ΤΡΙΠΟΛΗ, ΞΑΝΘΗ, Ξ</a:t>
            </a:r>
            <a:r>
              <a:rPr lang="el-GR" spc="-30" dirty="0">
                <a:latin typeface="Comic Sans MS" pitchFamily="66" charset="0"/>
                <a:cs typeface="Carlito"/>
              </a:rPr>
              <a:t>ΥΛΟΚΑΣΤΡΟ 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52400" y="4076581"/>
            <a:ext cx="84581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175"/>
              </a:spcBef>
              <a:tabLst>
                <a:tab pos="527685" algn="l"/>
                <a:tab pos="2091689" algn="l"/>
                <a:tab pos="2969895" algn="l"/>
                <a:tab pos="3655695" algn="l"/>
                <a:tab pos="4149725" algn="l"/>
                <a:tab pos="5698490" algn="l"/>
                <a:tab pos="6723380" algn="l"/>
                <a:tab pos="8064500" algn="l"/>
              </a:tabLst>
            </a:pPr>
            <a:r>
              <a:rPr lang="el-GR" b="1" spc="-10" dirty="0" smtClean="0">
                <a:latin typeface="Comic Sans MS" pitchFamily="66" charset="0"/>
                <a:cs typeface="Carlito"/>
              </a:rPr>
              <a:t>2. </a:t>
            </a:r>
            <a:r>
              <a:rPr lang="el-GR" spc="-10" dirty="0" smtClean="0">
                <a:latin typeface="Comic Sans MS" pitchFamily="66" charset="0"/>
                <a:cs typeface="Carlito"/>
              </a:rPr>
              <a:t>Εντοπίστε</a:t>
            </a:r>
            <a:r>
              <a:rPr lang="el-GR" spc="-10" dirty="0">
                <a:latin typeface="Comic Sans MS" pitchFamily="66" charset="0"/>
                <a:cs typeface="Carlito"/>
              </a:rPr>
              <a:t>, ποιες από τις </a:t>
            </a:r>
            <a:r>
              <a:rPr lang="el-GR" spc="-10" dirty="0" smtClean="0">
                <a:latin typeface="Comic Sans MS" pitchFamily="66" charset="0"/>
                <a:cs typeface="Carlito"/>
              </a:rPr>
              <a:t>παρακάτω </a:t>
            </a:r>
            <a:r>
              <a:rPr lang="el-GR" spc="-10" dirty="0">
                <a:latin typeface="Comic Sans MS" pitchFamily="66" charset="0"/>
                <a:cs typeface="Carlito"/>
              </a:rPr>
              <a:t>πόλεις αρχίζουν με Α </a:t>
            </a:r>
            <a:r>
              <a:rPr lang="el-GR" b="1" spc="20" dirty="0" smtClean="0">
                <a:solidFill>
                  <a:srgbClr val="0000FF"/>
                </a:solidFill>
                <a:latin typeface="Comic Sans MS" pitchFamily="66" charset="0"/>
                <a:cs typeface="Carlito"/>
              </a:rPr>
              <a:t>Ή</a:t>
            </a:r>
            <a:r>
              <a:rPr lang="el-GR" spc="-10" dirty="0" smtClean="0">
                <a:latin typeface="Comic Sans MS" pitchFamily="66" charset="0"/>
                <a:cs typeface="Carlito"/>
              </a:rPr>
              <a:t> </a:t>
            </a:r>
            <a:r>
              <a:rPr lang="el-GR" spc="-10" dirty="0">
                <a:latin typeface="Comic Sans MS" pitchFamily="66" charset="0"/>
                <a:cs typeface="Carlito"/>
              </a:rPr>
              <a:t>περιέχουν το Θ;</a:t>
            </a:r>
          </a:p>
          <a:p>
            <a:pPr marL="527685" marR="5080" indent="-515620">
              <a:spcBef>
                <a:spcPts val="1175"/>
              </a:spcBef>
              <a:tabLst>
                <a:tab pos="527685" algn="l"/>
                <a:tab pos="2091689" algn="l"/>
                <a:tab pos="2969895" algn="l"/>
                <a:tab pos="3655695" algn="l"/>
                <a:tab pos="4149725" algn="l"/>
                <a:tab pos="5698490" algn="l"/>
                <a:tab pos="6723380" algn="l"/>
                <a:tab pos="8064500" algn="l"/>
              </a:tabLst>
            </a:pPr>
            <a:r>
              <a:rPr lang="el-GR" spc="-10" dirty="0">
                <a:latin typeface="Comic Sans MS" pitchFamily="66" charset="0"/>
                <a:cs typeface="Carlito"/>
              </a:rPr>
              <a:t>	ΑΡΤΑ, ΑΘΗΝΑ, ΤΡΙΠΟΛΗ, ΞΑΝΘΗ, ΞΥΛΟΚΑΣΤΡΟ  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49925" y="2286000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</a:t>
            </a:r>
            <a:r>
              <a:rPr lang="el-GR" sz="2400" b="1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881619"/>
            <a:ext cx="7620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68020" algn="l"/>
                <a:tab pos="2975610" algn="l"/>
              </a:tabLst>
            </a:pPr>
            <a:r>
              <a:rPr dirty="0" smtClean="0">
                <a:latin typeface="Comic Sans MS" pitchFamily="66" charset="0"/>
                <a:cs typeface="Carlito"/>
              </a:rPr>
              <a:t>Ν</a:t>
            </a:r>
            <a:r>
              <a:rPr spc="-5" dirty="0" smtClean="0">
                <a:latin typeface="Comic Sans MS" pitchFamily="66" charset="0"/>
                <a:cs typeface="Carlito"/>
              </a:rPr>
              <a:t>α</a:t>
            </a:r>
            <a:r>
              <a:rPr lang="el-GR" spc="-5" dirty="0" smtClean="0">
                <a:latin typeface="Comic Sans MS" pitchFamily="66" charset="0"/>
                <a:cs typeface="Carlito"/>
              </a:rPr>
              <a:t> </a:t>
            </a:r>
            <a:r>
              <a:rPr lang="el-GR" spc="5" dirty="0" err="1" smtClean="0">
                <a:latin typeface="Comic Sans MS" pitchFamily="66" charset="0"/>
                <a:cs typeface="Carlito"/>
              </a:rPr>
              <a:t>συμ</a:t>
            </a:r>
            <a:r>
              <a:rPr spc="-5" dirty="0" smtClean="0">
                <a:latin typeface="Comic Sans MS" pitchFamily="66" charset="0"/>
                <a:cs typeface="Carlito"/>
              </a:rPr>
              <a:t>π</a:t>
            </a:r>
            <a:r>
              <a:rPr spc="-5" dirty="0" err="1" smtClean="0">
                <a:latin typeface="Comic Sans MS" pitchFamily="66" charset="0"/>
                <a:cs typeface="Carlito"/>
              </a:rPr>
              <a:t>λ</a:t>
            </a:r>
            <a:r>
              <a:rPr spc="15" dirty="0" err="1" smtClean="0">
                <a:latin typeface="Comic Sans MS" pitchFamily="66" charset="0"/>
                <a:cs typeface="Carlito"/>
              </a:rPr>
              <a:t>η</a:t>
            </a:r>
            <a:r>
              <a:rPr spc="-5" dirty="0" err="1" smtClean="0">
                <a:latin typeface="Comic Sans MS" pitchFamily="66" charset="0"/>
                <a:cs typeface="Carlito"/>
              </a:rPr>
              <a:t>ρ</a:t>
            </a:r>
            <a:r>
              <a:rPr spc="10" dirty="0" err="1" smtClean="0">
                <a:latin typeface="Comic Sans MS" pitchFamily="66" charset="0"/>
                <a:cs typeface="Carlito"/>
              </a:rPr>
              <a:t>ώ</a:t>
            </a:r>
            <a:r>
              <a:rPr spc="-20" dirty="0" err="1" smtClean="0">
                <a:latin typeface="Comic Sans MS" pitchFamily="66" charset="0"/>
                <a:cs typeface="Carlito"/>
              </a:rPr>
              <a:t>σ</a:t>
            </a:r>
            <a:r>
              <a:rPr spc="10" dirty="0" err="1" smtClean="0">
                <a:latin typeface="Comic Sans MS" pitchFamily="66" charset="0"/>
                <a:cs typeface="Carlito"/>
              </a:rPr>
              <a:t>ε</a:t>
            </a:r>
            <a:r>
              <a:rPr spc="-10" dirty="0" err="1" smtClean="0">
                <a:latin typeface="Comic Sans MS" pitchFamily="66" charset="0"/>
                <a:cs typeface="Carlito"/>
              </a:rPr>
              <a:t>τ</a:t>
            </a:r>
            <a:r>
              <a:rPr spc="-5" dirty="0" err="1" smtClean="0">
                <a:latin typeface="Comic Sans MS" pitchFamily="66" charset="0"/>
                <a:cs typeface="Carlito"/>
              </a:rPr>
              <a:t>ε</a:t>
            </a:r>
            <a:r>
              <a:rPr lang="el-GR" spc="-5" dirty="0" smtClean="0">
                <a:latin typeface="Comic Sans MS" pitchFamily="66" charset="0"/>
                <a:cs typeface="Carlito"/>
              </a:rPr>
              <a:t> τα </a:t>
            </a:r>
            <a:r>
              <a:rPr lang="el-GR" b="1" spc="-5" dirty="0" smtClean="0">
                <a:latin typeface="Comic Sans MS" pitchFamily="66" charset="0"/>
                <a:cs typeface="Carlito"/>
              </a:rPr>
              <a:t>κενά</a:t>
            </a:r>
            <a:r>
              <a:rPr lang="el-GR" spc="-5" dirty="0" smtClean="0">
                <a:latin typeface="Comic Sans MS" pitchFamily="66" charset="0"/>
                <a:cs typeface="Carlito"/>
              </a:rPr>
              <a:t> (</a:t>
            </a:r>
            <a:r>
              <a:rPr lang="el-GR" u="sng" spc="-5" dirty="0" smtClean="0">
                <a:latin typeface="Comic Sans MS" pitchFamily="66" charset="0"/>
                <a:cs typeface="Carlito"/>
              </a:rPr>
              <a:t>ανά στήλη</a:t>
            </a:r>
            <a:r>
              <a:rPr lang="el-GR" spc="-5" dirty="0" smtClean="0">
                <a:latin typeface="Comic Sans MS" pitchFamily="66" charset="0"/>
                <a:cs typeface="Carlito"/>
              </a:rPr>
              <a:t>)  στον </a:t>
            </a:r>
            <a:r>
              <a:rPr lang="el-GR" spc="-25" dirty="0" smtClean="0">
                <a:latin typeface="Comic Sans MS" pitchFamily="66" charset="0"/>
                <a:cs typeface="Carlito"/>
              </a:rPr>
              <a:t>π</a:t>
            </a:r>
            <a:r>
              <a:rPr lang="el-GR" spc="-10" dirty="0" smtClean="0">
                <a:latin typeface="Comic Sans MS" pitchFamily="66" charset="0"/>
                <a:cs typeface="Carlito"/>
              </a:rPr>
              <a:t>α</a:t>
            </a:r>
            <a:r>
              <a:rPr lang="el-GR" spc="5" dirty="0" smtClean="0">
                <a:latin typeface="Comic Sans MS" pitchFamily="66" charset="0"/>
                <a:cs typeface="Carlito"/>
              </a:rPr>
              <a:t>ρα</a:t>
            </a:r>
            <a:r>
              <a:rPr lang="el-GR" spc="-110" dirty="0" smtClean="0">
                <a:latin typeface="Comic Sans MS" pitchFamily="66" charset="0"/>
                <a:cs typeface="Carlito"/>
              </a:rPr>
              <a:t>κ</a:t>
            </a:r>
            <a:r>
              <a:rPr lang="el-GR" spc="-10" dirty="0" smtClean="0">
                <a:latin typeface="Comic Sans MS" pitchFamily="66" charset="0"/>
                <a:cs typeface="Carlito"/>
              </a:rPr>
              <a:t>άτ</a:t>
            </a:r>
            <a:r>
              <a:rPr lang="el-GR" spc="-5" dirty="0" smtClean="0">
                <a:latin typeface="Comic Sans MS" pitchFamily="66" charset="0"/>
                <a:cs typeface="Carlito"/>
              </a:rPr>
              <a:t>ω π</a:t>
            </a:r>
            <a:r>
              <a:rPr lang="el-GR" spc="-15" dirty="0" smtClean="0">
                <a:latin typeface="Comic Sans MS" pitchFamily="66" charset="0"/>
                <a:cs typeface="Carlito"/>
              </a:rPr>
              <a:t>ί</a:t>
            </a:r>
            <a:r>
              <a:rPr lang="el-GR" spc="-20" dirty="0" smtClean="0">
                <a:latin typeface="Comic Sans MS" pitchFamily="66" charset="0"/>
                <a:cs typeface="Carlito"/>
              </a:rPr>
              <a:t>ν</a:t>
            </a:r>
            <a:r>
              <a:rPr lang="el-GR" spc="5" dirty="0" smtClean="0">
                <a:latin typeface="Comic Sans MS" pitchFamily="66" charset="0"/>
                <a:cs typeface="Carlito"/>
              </a:rPr>
              <a:t>α</a:t>
            </a:r>
            <a:r>
              <a:rPr lang="el-GR" spc="-80" dirty="0" smtClean="0">
                <a:latin typeface="Comic Sans MS" pitchFamily="66" charset="0"/>
                <a:cs typeface="Carlito"/>
              </a:rPr>
              <a:t>κ</a:t>
            </a:r>
            <a:r>
              <a:rPr lang="el-GR" spc="-5" dirty="0" smtClean="0">
                <a:latin typeface="Comic Sans MS" pitchFamily="66" charset="0"/>
                <a:cs typeface="Carlito"/>
              </a:rPr>
              <a:t>α τιμών των λογικών τελεστών!!</a:t>
            </a:r>
            <a:endParaRPr dirty="0">
              <a:latin typeface="Comic Sans MS" pitchFamily="66" charset="0"/>
              <a:cs typeface="Carlito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64037"/>
              </p:ext>
            </p:extLst>
          </p:nvPr>
        </p:nvGraphicFramePr>
        <p:xfrm>
          <a:off x="1541272" y="2270505"/>
          <a:ext cx="6096000" cy="347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/>
                <a:gridCol w="1214120"/>
                <a:gridCol w="1219200"/>
                <a:gridCol w="1219200"/>
                <a:gridCol w="1219200"/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Χ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Υ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Όχι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Χ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Χ 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και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Υ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Χ ή</a:t>
                      </a:r>
                      <a:r>
                        <a:rPr sz="2200" b="1" spc="-4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Υ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5" dirty="0">
                          <a:latin typeface="Carlito"/>
                          <a:cs typeface="Carlito"/>
                        </a:rPr>
                        <a:t>Αληθής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8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5" dirty="0">
                          <a:latin typeface="Carlito"/>
                          <a:cs typeface="Carlito"/>
                        </a:rPr>
                        <a:t>Αληθής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8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Αληθής</a:t>
                      </a:r>
                    </a:p>
                  </a:txBody>
                  <a:tcPr marL="0" marR="0" marT="349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Αληθής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Ψευδής</a:t>
                      </a:r>
                    </a:p>
                  </a:txBody>
                  <a:tcPr marL="0" marR="0" marT="298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Ψευδής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dirty="0" err="1" smtClean="0">
                          <a:latin typeface="Carlito"/>
                          <a:cs typeface="Carlito"/>
                        </a:rPr>
                        <a:t>Ψευδής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Ψευδής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Αληθής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Ψευδής</a:t>
                      </a:r>
                    </a:p>
                  </a:txBody>
                  <a:tcPr marL="0" marR="0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349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62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Ψευδής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Ψευδής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Αληθής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Ψευδής</a:t>
                      </a:r>
                    </a:p>
                  </a:txBody>
                  <a:tcPr marL="0" marR="0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</a:t>
            </a:r>
            <a:r>
              <a:rPr lang="el-GR" sz="2400" b="1" dirty="0" smtClean="0">
                <a:solidFill>
                  <a:srgbClr val="7030A0"/>
                </a:solidFill>
              </a:rPr>
              <a:t>3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990185" y="2895600"/>
            <a:ext cx="1157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C00000"/>
                </a:solidFill>
                <a:latin typeface="Carlito"/>
                <a:cs typeface="Carlito"/>
              </a:rPr>
              <a:t>Ψευδής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5105400" y="2895600"/>
            <a:ext cx="1302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3886200" y="4369713"/>
            <a:ext cx="1302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243432" y="5131713"/>
            <a:ext cx="1157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C00000"/>
                </a:solidFill>
                <a:latin typeface="Carlito"/>
                <a:cs typeface="Carlito"/>
              </a:rPr>
              <a:t>Ψευδής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6407680" y="3657600"/>
            <a:ext cx="1302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6425119" y="4385553"/>
            <a:ext cx="1302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845" y="1091895"/>
            <a:ext cx="82416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rlito"/>
                <a:cs typeface="Carlito"/>
              </a:rPr>
              <a:t>Προσδιορίστε </a:t>
            </a:r>
            <a:r>
              <a:rPr sz="2000" spc="-20" dirty="0">
                <a:latin typeface="Carlito"/>
                <a:cs typeface="Carlito"/>
              </a:rPr>
              <a:t>την </a:t>
            </a:r>
            <a:r>
              <a:rPr sz="2000" b="1" spc="-5" dirty="0">
                <a:latin typeface="Carlito"/>
                <a:cs typeface="Carlito"/>
              </a:rPr>
              <a:t>τιμή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των </a:t>
            </a:r>
            <a:r>
              <a:rPr sz="2000" b="1" spc="-15" dirty="0">
                <a:latin typeface="Carlito"/>
                <a:cs typeface="Carlito"/>
              </a:rPr>
              <a:t>σύνθετων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εκφράσεων </a:t>
            </a:r>
            <a:r>
              <a:rPr sz="2000" spc="-10" dirty="0">
                <a:latin typeface="Carlito"/>
                <a:cs typeface="Carlito"/>
              </a:rPr>
              <a:t>της </a:t>
            </a:r>
            <a:r>
              <a:rPr sz="2000" spc="-10" dirty="0" err="1">
                <a:latin typeface="Carlito"/>
                <a:cs typeface="Carlito"/>
              </a:rPr>
              <a:t>στήλης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Α </a:t>
            </a:r>
            <a:r>
              <a:rPr sz="2000" spc="-10" dirty="0">
                <a:latin typeface="Carlito"/>
                <a:cs typeface="Carlito"/>
              </a:rPr>
              <a:t>(</a:t>
            </a:r>
            <a:r>
              <a:rPr sz="2000" b="1" spc="-1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ή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Ψευδής</a:t>
            </a:r>
            <a:r>
              <a:rPr sz="2000" spc="-10" dirty="0">
                <a:latin typeface="Carlito"/>
                <a:cs typeface="Carlito"/>
              </a:rPr>
              <a:t>) </a:t>
            </a:r>
            <a:r>
              <a:rPr lang="el-GR" sz="2000" spc="-5" dirty="0" smtClean="0">
                <a:latin typeface="Carlito"/>
                <a:cs typeface="Carlito"/>
              </a:rPr>
              <a:t>για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α = </a:t>
            </a:r>
            <a:r>
              <a:rPr sz="2000" b="1" dirty="0">
                <a:solidFill>
                  <a:srgbClr val="0070C0"/>
                </a:solidFill>
                <a:latin typeface="Carlito"/>
                <a:cs typeface="Carlito"/>
              </a:rPr>
              <a:t>10</a:t>
            </a:r>
            <a:r>
              <a:rPr sz="2000" dirty="0">
                <a:latin typeface="Carlito"/>
                <a:cs typeface="Carlito"/>
              </a:rPr>
              <a:t>, </a:t>
            </a:r>
            <a:r>
              <a:rPr sz="2000" b="1" spc="-5" dirty="0">
                <a:solidFill>
                  <a:schemeClr val="accent3">
                    <a:lumMod val="50000"/>
                  </a:schemeClr>
                </a:solidFill>
                <a:latin typeface="Carlito"/>
                <a:cs typeface="Carlito"/>
              </a:rPr>
              <a:t>β = 5 </a:t>
            </a:r>
            <a:r>
              <a:rPr sz="2000" spc="-45" dirty="0">
                <a:latin typeface="Carlito"/>
                <a:cs typeface="Carlito"/>
              </a:rPr>
              <a:t>και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γ =</a:t>
            </a:r>
            <a:r>
              <a:rPr sz="2000" b="1" spc="35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3.</a:t>
            </a:r>
            <a:endParaRPr sz="2000" b="1" dirty="0">
              <a:solidFill>
                <a:srgbClr val="C00000"/>
              </a:solidFill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33275"/>
              </p:ext>
            </p:extLst>
          </p:nvPr>
        </p:nvGraphicFramePr>
        <p:xfrm>
          <a:off x="677672" y="2234311"/>
          <a:ext cx="8064500" cy="4090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4230"/>
                <a:gridCol w="2160270"/>
              </a:tblGrid>
              <a:tr h="58918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l-GR" sz="2200" b="1" dirty="0" smtClean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ΕΚΦΡΑΣΗ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el-GR" sz="2200" b="1" dirty="0" smtClean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ΤΙΜΗ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891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i.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α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&lt;&gt;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β </a:t>
                      </a:r>
                      <a:r>
                        <a:rPr lang="el-GR" sz="2200" b="1" spc="-25" dirty="0" smtClean="0">
                          <a:latin typeface="Carlito"/>
                          <a:cs typeface="Carlito"/>
                        </a:rPr>
                        <a:t>ΚΑΙ</a:t>
                      </a:r>
                      <a:r>
                        <a:rPr sz="2200" spc="-2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(γ - β)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&lt;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5" dirty="0" smtClean="0">
                          <a:latin typeface="Carlito"/>
                          <a:cs typeface="Carlito"/>
                        </a:rPr>
                        <a:t>0</a:t>
                      </a:r>
                      <a:endParaRPr lang="el-GR" sz="2200" spc="5" dirty="0" smtClean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891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5" dirty="0">
                          <a:latin typeface="Carlito"/>
                          <a:cs typeface="Carlito"/>
                        </a:rPr>
                        <a:t>ii.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(α &gt; β </a:t>
                      </a:r>
                      <a:r>
                        <a:rPr lang="el-GR" sz="2200" b="1" dirty="0" smtClean="0">
                          <a:latin typeface="Carlito"/>
                          <a:cs typeface="Carlito"/>
                        </a:rPr>
                        <a:t>Ή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α &gt; γ) </a:t>
                      </a:r>
                      <a:r>
                        <a:rPr lang="el-GR" sz="2200" b="1" dirty="0" smtClean="0">
                          <a:latin typeface="Carlito"/>
                          <a:cs typeface="Carlito"/>
                        </a:rPr>
                        <a:t>ΚΑΙ</a:t>
                      </a:r>
                      <a:r>
                        <a:rPr sz="2200" spc="-2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(γ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&gt;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5" dirty="0">
                          <a:latin typeface="Carlito"/>
                          <a:cs typeface="Carlito"/>
                        </a:rPr>
                        <a:t>β)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891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spc="-5" dirty="0">
                          <a:latin typeface="Carlito"/>
                          <a:cs typeface="Carlito"/>
                        </a:rPr>
                        <a:t>iii.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α </a:t>
                      </a:r>
                      <a:r>
                        <a:rPr lang="el-GR" sz="2200" dirty="0" smtClean="0">
                          <a:latin typeface="Carlito"/>
                          <a:cs typeface="Carlito"/>
                        </a:rPr>
                        <a:t>&lt;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β </a:t>
                      </a:r>
                      <a:r>
                        <a:rPr lang="el-GR" sz="2200" b="1" dirty="0" smtClean="0">
                          <a:latin typeface="Carlito"/>
                          <a:cs typeface="Carlito"/>
                        </a:rPr>
                        <a:t>Ή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α &gt; γ </a:t>
                      </a:r>
                      <a:r>
                        <a:rPr lang="el-GR" sz="2200" b="1" dirty="0" smtClean="0">
                          <a:latin typeface="Carlito"/>
                          <a:cs typeface="Carlito"/>
                        </a:rPr>
                        <a:t>ΚΑΙ</a:t>
                      </a:r>
                      <a:r>
                        <a:rPr sz="2200" spc="-2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γ &gt;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β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891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spc="-65" dirty="0">
                          <a:latin typeface="Carlito"/>
                          <a:cs typeface="Carlito"/>
                        </a:rPr>
                        <a:t>iv. </a:t>
                      </a:r>
                      <a:r>
                        <a:rPr lang="el-GR" sz="2200" b="1" spc="0" dirty="0" smtClean="0">
                          <a:latin typeface="Carlito"/>
                          <a:cs typeface="Carlito"/>
                        </a:rPr>
                        <a:t>ΌΧΙ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(α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&gt; 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β </a:t>
                      </a:r>
                      <a:r>
                        <a:rPr lang="el-GR" sz="2200" b="1" spc="5" dirty="0" smtClean="0">
                          <a:latin typeface="Carlito"/>
                          <a:cs typeface="Carlito"/>
                        </a:rPr>
                        <a:t>Ή</a:t>
                      </a:r>
                      <a:r>
                        <a:rPr sz="2200" spc="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γ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≤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5" dirty="0" smtClean="0">
                          <a:latin typeface="Carlito"/>
                          <a:cs typeface="Carlito"/>
                        </a:rPr>
                        <a:t>β</a:t>
                      </a:r>
                      <a:r>
                        <a:rPr lang="el-GR" sz="2200" spc="5" dirty="0" smtClean="0">
                          <a:latin typeface="Carlito"/>
                          <a:cs typeface="Carlito"/>
                        </a:rPr>
                        <a:t>)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2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200" spc="-90" dirty="0">
                          <a:latin typeface="Carlito"/>
                          <a:cs typeface="Carlito"/>
                        </a:rPr>
                        <a:t>v.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α </a:t>
                      </a:r>
                      <a:r>
                        <a:rPr lang="el-GR" sz="2200" dirty="0" smtClean="0">
                          <a:latin typeface="Carlito"/>
                          <a:cs typeface="Carlito"/>
                        </a:rPr>
                        <a:t>&lt;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β </a:t>
                      </a:r>
                      <a:r>
                        <a:rPr lang="el-GR" sz="2200" b="1" dirty="0" smtClean="0">
                          <a:latin typeface="Carlito"/>
                          <a:cs typeface="Carlito"/>
                        </a:rPr>
                        <a:t>Ή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(β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- γ) &gt; 0 </a:t>
                      </a:r>
                      <a:r>
                        <a:rPr lang="el-GR" sz="2200" b="1" spc="-25" dirty="0" smtClean="0">
                          <a:latin typeface="Carlito"/>
                          <a:cs typeface="Carlito"/>
                        </a:rPr>
                        <a:t>ΚΑΙ</a:t>
                      </a:r>
                      <a:r>
                        <a:rPr sz="2200" spc="-2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α </a:t>
                      </a:r>
                      <a:r>
                        <a:rPr lang="el-GR" sz="2200" dirty="0" smtClean="0">
                          <a:latin typeface="Carlito"/>
                          <a:cs typeface="Carlito"/>
                        </a:rPr>
                        <a:t>&gt;</a:t>
                      </a:r>
                      <a:r>
                        <a:rPr sz="2200" spc="-27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0</a:t>
                      </a: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21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vi.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α </a:t>
                      </a:r>
                      <a:r>
                        <a:rPr lang="el-GR" sz="2200" spc="5" dirty="0" smtClean="0">
                          <a:latin typeface="Carlito"/>
                          <a:cs typeface="Carlito"/>
                        </a:rPr>
                        <a:t>&lt;</a:t>
                      </a:r>
                      <a:r>
                        <a:rPr sz="2200" spc="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β </a:t>
                      </a:r>
                      <a:r>
                        <a:rPr lang="el-GR" sz="2200" b="1" spc="5" dirty="0" smtClean="0">
                          <a:latin typeface="Carlito"/>
                          <a:cs typeface="Carlito"/>
                        </a:rPr>
                        <a:t>Ή</a:t>
                      </a:r>
                      <a:r>
                        <a:rPr sz="2200" spc="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l-GR" sz="2200" spc="5" dirty="0" smtClean="0">
                          <a:latin typeface="Carlito"/>
                          <a:cs typeface="Carlito"/>
                        </a:rPr>
                        <a:t>β</a:t>
                      </a:r>
                      <a:r>
                        <a:rPr sz="220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&lt;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γ </a:t>
                      </a:r>
                      <a:r>
                        <a:rPr lang="el-GR" sz="2200" dirty="0" smtClean="0">
                          <a:latin typeface="Carlito"/>
                          <a:cs typeface="Carlito"/>
                        </a:rPr>
                        <a:t>+3 </a:t>
                      </a:r>
                      <a:r>
                        <a:rPr lang="el-GR" sz="2200" b="1" spc="-25" dirty="0" smtClean="0">
                          <a:latin typeface="Carlito"/>
                          <a:cs typeface="Carlito"/>
                        </a:rPr>
                        <a:t>ΚΑΙ</a:t>
                      </a:r>
                      <a:r>
                        <a:rPr sz="2200" spc="-25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5" dirty="0">
                          <a:latin typeface="Carlito"/>
                          <a:cs typeface="Carlito"/>
                        </a:rPr>
                        <a:t>α </a:t>
                      </a:r>
                      <a:r>
                        <a:rPr lang="el-GR" sz="2200" spc="5" dirty="0" smtClean="0">
                          <a:latin typeface="Carlito"/>
                          <a:cs typeface="Carlito"/>
                        </a:rPr>
                        <a:t>&gt;</a:t>
                      </a:r>
                      <a:r>
                        <a:rPr sz="2200" spc="-130" dirty="0" smtClean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γ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143000" y="319445"/>
            <a:ext cx="624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-5" dirty="0" smtClean="0">
                <a:solidFill>
                  <a:srgbClr val="7030A0"/>
                </a:solidFill>
              </a:rPr>
              <a:t>Δραστηριότητα 4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155312" y="3505200"/>
            <a:ext cx="1157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C00000"/>
                </a:solidFill>
                <a:latin typeface="Carlito"/>
                <a:cs typeface="Carlito"/>
              </a:rPr>
              <a:t>Ψευδής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010400" y="2895600"/>
            <a:ext cx="1302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7162800" y="4038600"/>
            <a:ext cx="1157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C00000"/>
                </a:solidFill>
                <a:latin typeface="Carlito"/>
                <a:cs typeface="Carlito"/>
              </a:rPr>
              <a:t>Ψευδής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7162800" y="4598313"/>
            <a:ext cx="1157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C00000"/>
                </a:solidFill>
                <a:latin typeface="Carlito"/>
                <a:cs typeface="Carlito"/>
              </a:rPr>
              <a:t>Ψευδής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7010400" y="5181600"/>
            <a:ext cx="1302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7010400" y="5791200"/>
            <a:ext cx="1302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>
              <a:lnSpc>
                <a:spcPct val="100000"/>
              </a:lnSpc>
              <a:spcBef>
                <a:spcPts val="275"/>
              </a:spcBef>
            </a:pPr>
            <a:r>
              <a:rPr lang="el-GR" sz="2200" dirty="0">
                <a:solidFill>
                  <a:srgbClr val="00B050"/>
                </a:solidFill>
                <a:latin typeface="Carlito"/>
                <a:cs typeface="Carlito"/>
              </a:rPr>
              <a:t>Αληθής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04111"/>
            <a:ext cx="72297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b="1" u="sng" dirty="0" smtClean="0">
                <a:solidFill>
                  <a:schemeClr val="tx1"/>
                </a:solidFill>
              </a:rPr>
              <a:t>Δομή</a:t>
            </a:r>
            <a:r>
              <a:rPr lang="el-GR" sz="2400" b="1" u="sng" dirty="0" smtClean="0">
                <a:solidFill>
                  <a:srgbClr val="92D050"/>
                </a:solidFill>
              </a:rPr>
              <a:t> </a:t>
            </a:r>
            <a:r>
              <a:rPr sz="2400" b="1" u="sng" dirty="0" smtClean="0">
                <a:solidFill>
                  <a:srgbClr val="92D050"/>
                </a:solidFill>
              </a:rPr>
              <a:t>Απ</a:t>
            </a:r>
            <a:r>
              <a:rPr sz="2400" b="1" u="sng" dirty="0" err="1" smtClean="0">
                <a:solidFill>
                  <a:srgbClr val="92D050"/>
                </a:solidFill>
              </a:rPr>
              <a:t>λή</a:t>
            </a:r>
            <a:r>
              <a:rPr lang="el-GR" sz="2400" b="1" u="sng" dirty="0" smtClean="0">
                <a:solidFill>
                  <a:srgbClr val="92D050"/>
                </a:solidFill>
              </a:rPr>
              <a:t>ς </a:t>
            </a:r>
            <a:r>
              <a:rPr lang="el-GR" sz="2400" b="1" u="sng" dirty="0" smtClean="0">
                <a:solidFill>
                  <a:schemeClr val="tx1"/>
                </a:solidFill>
              </a:rPr>
              <a:t>Επιλογής</a:t>
            </a:r>
            <a:r>
              <a:rPr lang="el-GR" sz="2400" b="1" dirty="0" smtClean="0">
                <a:solidFill>
                  <a:schemeClr val="tx1"/>
                </a:solidFill>
              </a:rPr>
              <a:t>: </a:t>
            </a:r>
            <a:r>
              <a:rPr lang="el-GR" sz="2400" b="1" dirty="0" smtClean="0">
                <a:solidFill>
                  <a:srgbClr val="0070C0"/>
                </a:solidFill>
              </a:rPr>
              <a:t>Σύνταξη - </a:t>
            </a:r>
            <a:r>
              <a:rPr lang="el-GR" sz="2400" b="1" dirty="0" smtClean="0">
                <a:solidFill>
                  <a:srgbClr val="FF0000"/>
                </a:solidFill>
              </a:rPr>
              <a:t>ΔΡΔ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1371600"/>
            <a:ext cx="2962555" cy="1455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sz="2600" b="1" spc="-5" dirty="0" err="1">
                <a:solidFill>
                  <a:srgbClr val="0000FF"/>
                </a:solidFill>
                <a:latin typeface="DejaVu Sans Mono"/>
                <a:cs typeface="DejaVu Sans Mono"/>
              </a:rPr>
              <a:t>Αν</a:t>
            </a:r>
            <a:r>
              <a:rPr sz="2600" b="1" spc="-65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sz="2600" b="1" spc="-10" dirty="0" err="1" smtClean="0">
                <a:latin typeface="DejaVu Sans Mono"/>
                <a:cs typeface="DejaVu Sans Mono"/>
              </a:rPr>
              <a:t>Συνθήκη</a:t>
            </a:r>
            <a:r>
              <a:rPr lang="el-GR" sz="2600" spc="-10" dirty="0" smtClean="0">
                <a:latin typeface="DejaVu Sans Mono"/>
                <a:cs typeface="DejaVu Sans Mono"/>
              </a:rPr>
              <a:t> </a:t>
            </a:r>
            <a:r>
              <a:rPr lang="el-GR" sz="26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sz="2600" b="1" spc="-1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ό</a:t>
            </a:r>
            <a:r>
              <a:rPr lang="el-GR" sz="2600" b="1" spc="1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τ</a:t>
            </a:r>
            <a:r>
              <a:rPr lang="el-GR" sz="2600" b="1" spc="-5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ε</a:t>
            </a:r>
            <a:endParaRPr lang="el-GR" sz="2600" dirty="0" smtClean="0">
              <a:latin typeface="DejaVu Sans Mono"/>
              <a:cs typeface="DejaVu Sans Mono"/>
            </a:endParaRPr>
          </a:p>
          <a:p>
            <a:pPr marL="408940" marR="5080" indent="-396875">
              <a:lnSpc>
                <a:spcPct val="119300"/>
              </a:lnSpc>
              <a:spcBef>
                <a:spcPts val="100"/>
              </a:spcBef>
            </a:pPr>
            <a:r>
              <a:rPr sz="2600" spc="-10" dirty="0" smtClean="0">
                <a:latin typeface="DejaVu Sans Mono"/>
                <a:cs typeface="DejaVu Sans Mono"/>
              </a:rPr>
              <a:t>  </a:t>
            </a:r>
            <a:r>
              <a:rPr lang="el-GR" sz="2600" spc="-10" dirty="0" smtClean="0">
                <a:latin typeface="DejaVu Sans Mono"/>
                <a:cs typeface="DejaVu Sans Mono"/>
              </a:rPr>
              <a:t>   </a:t>
            </a:r>
            <a:r>
              <a:rPr sz="2600" spc="-10" dirty="0" err="1" smtClean="0">
                <a:latin typeface="DejaVu Sans Mono"/>
                <a:cs typeface="DejaVu Sans Mono"/>
              </a:rPr>
              <a:t>Εντολές</a:t>
            </a:r>
            <a:endParaRPr sz="2600" dirty="0">
              <a:latin typeface="DejaVu Sans Mono"/>
              <a:cs typeface="DejaVu Sans Mono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spc="-5" dirty="0">
                <a:solidFill>
                  <a:srgbClr val="0000FF"/>
                </a:solidFill>
                <a:latin typeface="DejaVu Sans Mono"/>
                <a:cs typeface="DejaVu Sans Mono"/>
              </a:rPr>
              <a:t>Τέλος_αν</a:t>
            </a:r>
            <a:endParaRPr sz="2600" dirty="0">
              <a:latin typeface="DejaVu Sans Mono"/>
              <a:cs typeface="DejaVu Sans Mo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3276600"/>
            <a:ext cx="8411845" cy="1211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2110" marR="5715" indent="-36004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72745" algn="l"/>
              </a:tabLst>
            </a:pPr>
            <a:r>
              <a:rPr sz="2600" spc="-15" dirty="0">
                <a:latin typeface="Carlito"/>
                <a:cs typeface="Carlito"/>
              </a:rPr>
              <a:t>Αν </a:t>
            </a:r>
            <a:r>
              <a:rPr sz="2600" spc="-5" dirty="0">
                <a:latin typeface="Carlito"/>
                <a:cs typeface="Carlito"/>
              </a:rPr>
              <a:t>η Συνθήκη </a:t>
            </a:r>
            <a:r>
              <a:rPr sz="2600" spc="-15" dirty="0" err="1">
                <a:latin typeface="Carlito"/>
                <a:cs typeface="Carlito"/>
              </a:rPr>
              <a:t>είν</a:t>
            </a:r>
            <a:r>
              <a:rPr sz="2600" spc="-15" dirty="0">
                <a:latin typeface="Carlito"/>
                <a:cs typeface="Carlito"/>
              </a:rPr>
              <a:t>αι </a:t>
            </a:r>
            <a:r>
              <a:rPr lang="el-GR" sz="2600" b="1" spc="-5" dirty="0">
                <a:solidFill>
                  <a:srgbClr val="00B050"/>
                </a:solidFill>
                <a:latin typeface="Carlito"/>
                <a:cs typeface="Carlito"/>
              </a:rPr>
              <a:t>Α</a:t>
            </a:r>
            <a:r>
              <a:rPr sz="2600" b="1" spc="-5" dirty="0" err="1" smtClean="0">
                <a:solidFill>
                  <a:srgbClr val="00B050"/>
                </a:solidFill>
                <a:latin typeface="Carlito"/>
                <a:cs typeface="Carlito"/>
              </a:rPr>
              <a:t>ληθής</a:t>
            </a:r>
            <a:r>
              <a:rPr sz="2600" spc="-5" dirty="0">
                <a:latin typeface="Carlito"/>
                <a:cs typeface="Carlito"/>
              </a:rPr>
              <a:t>, τότε εκτελούνται οι </a:t>
            </a:r>
            <a:r>
              <a:rPr sz="2600" spc="-10" dirty="0">
                <a:latin typeface="Carlito"/>
                <a:cs typeface="Carlito"/>
              </a:rPr>
              <a:t>Εντολές </a:t>
            </a:r>
            <a:r>
              <a:rPr sz="2600" spc="-40" dirty="0" smtClean="0">
                <a:latin typeface="Carlito"/>
                <a:cs typeface="Carlito"/>
              </a:rPr>
              <a:t>και </a:t>
            </a:r>
            <a:r>
              <a:rPr lang="el-GR" sz="2600" spc="-40" dirty="0" smtClean="0">
                <a:latin typeface="Carlito"/>
                <a:cs typeface="Carlito"/>
              </a:rPr>
              <a:t>η ροή εκτέλεσης </a:t>
            </a:r>
            <a:r>
              <a:rPr sz="2600" spc="-5" dirty="0" err="1" smtClean="0">
                <a:latin typeface="Carlito"/>
                <a:cs typeface="Carlito"/>
              </a:rPr>
              <a:t>συνεχίζει</a:t>
            </a:r>
            <a:r>
              <a:rPr sz="2600" spc="-5" dirty="0" smtClean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με </a:t>
            </a:r>
            <a:r>
              <a:rPr sz="2600" spc="-20" dirty="0">
                <a:latin typeface="Carlito"/>
                <a:cs typeface="Carlito"/>
              </a:rPr>
              <a:t>την </a:t>
            </a:r>
            <a:r>
              <a:rPr sz="2600" spc="-5" dirty="0">
                <a:latin typeface="Carlito"/>
                <a:cs typeface="Carlito"/>
              </a:rPr>
              <a:t>εκτέλεση </a:t>
            </a:r>
            <a:r>
              <a:rPr sz="2600" spc="-10" dirty="0">
                <a:latin typeface="Carlito"/>
                <a:cs typeface="Carlito"/>
              </a:rPr>
              <a:t>της εντολής </a:t>
            </a:r>
            <a:r>
              <a:rPr sz="2600" spc="-5" dirty="0">
                <a:latin typeface="Carlito"/>
                <a:cs typeface="Carlito"/>
              </a:rPr>
              <a:t>που </a:t>
            </a:r>
            <a:r>
              <a:rPr sz="2600" spc="-10" dirty="0">
                <a:latin typeface="Carlito"/>
                <a:cs typeface="Carlito"/>
              </a:rPr>
              <a:t>βρίσκεται  </a:t>
            </a:r>
            <a:r>
              <a:rPr sz="2600" spc="-15" dirty="0">
                <a:latin typeface="Carlito"/>
                <a:cs typeface="Carlito"/>
              </a:rPr>
              <a:t>μετά το</a:t>
            </a:r>
            <a:r>
              <a:rPr sz="2600" spc="70" dirty="0">
                <a:latin typeface="Carlito"/>
                <a:cs typeface="Carlito"/>
              </a:rPr>
              <a:t> </a:t>
            </a:r>
            <a:r>
              <a:rPr sz="2600" b="1" spc="-10" dirty="0">
                <a:latin typeface="Carlito"/>
                <a:cs typeface="Carlito"/>
              </a:rPr>
              <a:t>Τέλος_αν</a:t>
            </a:r>
            <a:r>
              <a:rPr sz="2600" spc="-10" dirty="0" smtClean="0">
                <a:latin typeface="Carlito"/>
                <a:cs typeface="Carlito"/>
              </a:rPr>
              <a:t>.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04800" y="4800600"/>
            <a:ext cx="83956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110" marR="5080" indent="-360045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72745" algn="l"/>
              </a:tabLst>
            </a:pPr>
            <a:r>
              <a:rPr lang="el-GR" sz="2600" spc="-15" dirty="0">
                <a:latin typeface="Carlito"/>
                <a:cs typeface="Carlito"/>
              </a:rPr>
              <a:t>Αν</a:t>
            </a:r>
            <a:r>
              <a:rPr lang="el-GR" sz="2600" spc="555" dirty="0">
                <a:latin typeface="Carlito"/>
                <a:cs typeface="Carlito"/>
              </a:rPr>
              <a:t> </a:t>
            </a:r>
            <a:r>
              <a:rPr lang="el-GR" sz="2600" spc="-5" dirty="0">
                <a:latin typeface="Carlito"/>
                <a:cs typeface="Carlito"/>
              </a:rPr>
              <a:t>η </a:t>
            </a:r>
            <a:r>
              <a:rPr lang="el-GR" sz="2600" dirty="0">
                <a:latin typeface="Carlito"/>
                <a:cs typeface="Carlito"/>
              </a:rPr>
              <a:t>Συνθήκη </a:t>
            </a:r>
            <a:r>
              <a:rPr lang="el-GR" sz="2600" spc="-15" dirty="0">
                <a:latin typeface="Carlito"/>
                <a:cs typeface="Carlito"/>
              </a:rPr>
              <a:t>είναι </a:t>
            </a:r>
            <a:r>
              <a:rPr lang="el-GR" sz="2600" b="1" spc="-5" dirty="0">
                <a:solidFill>
                  <a:srgbClr val="C00000"/>
                </a:solidFill>
                <a:latin typeface="Carlito"/>
                <a:cs typeface="Carlito"/>
              </a:rPr>
              <a:t>Ψευδής</a:t>
            </a:r>
            <a:r>
              <a:rPr lang="el-GR" sz="2600" spc="-5" dirty="0">
                <a:latin typeface="Carlito"/>
                <a:cs typeface="Carlito"/>
              </a:rPr>
              <a:t>, τότε </a:t>
            </a:r>
            <a:r>
              <a:rPr lang="el-GR" sz="2600" u="sng" spc="5" dirty="0">
                <a:latin typeface="Carlito"/>
                <a:cs typeface="Carlito"/>
              </a:rPr>
              <a:t>δεν </a:t>
            </a:r>
            <a:r>
              <a:rPr lang="el-GR" sz="2600" u="sng" spc="-5" dirty="0">
                <a:latin typeface="Carlito"/>
                <a:cs typeface="Carlito"/>
              </a:rPr>
              <a:t>εκτελούνται </a:t>
            </a:r>
            <a:r>
              <a:rPr lang="el-GR" sz="2600" spc="-5" dirty="0">
                <a:latin typeface="Carlito"/>
                <a:cs typeface="Carlito"/>
              </a:rPr>
              <a:t>οι  </a:t>
            </a:r>
            <a:r>
              <a:rPr lang="el-GR" sz="2600" spc="-10" dirty="0">
                <a:latin typeface="Carlito"/>
                <a:cs typeface="Carlito"/>
              </a:rPr>
              <a:t>Εντολές </a:t>
            </a:r>
            <a:r>
              <a:rPr lang="el-GR" sz="2600" spc="-40" dirty="0">
                <a:latin typeface="Carlito"/>
                <a:cs typeface="Carlito"/>
              </a:rPr>
              <a:t>και </a:t>
            </a:r>
            <a:r>
              <a:rPr lang="el-GR" sz="2600" spc="-10" dirty="0">
                <a:latin typeface="Carlito"/>
                <a:cs typeface="Carlito"/>
              </a:rPr>
              <a:t>συνεχίζει </a:t>
            </a:r>
            <a:r>
              <a:rPr lang="el-GR" sz="2600" spc="-15" dirty="0">
                <a:latin typeface="Carlito"/>
                <a:cs typeface="Carlito"/>
              </a:rPr>
              <a:t>με </a:t>
            </a:r>
            <a:r>
              <a:rPr lang="el-GR" sz="2600" spc="-20" dirty="0">
                <a:latin typeface="Carlito"/>
                <a:cs typeface="Carlito"/>
              </a:rPr>
              <a:t>την </a:t>
            </a:r>
            <a:r>
              <a:rPr lang="el-GR" sz="2600" spc="-10" dirty="0">
                <a:latin typeface="Carlito"/>
                <a:cs typeface="Carlito"/>
              </a:rPr>
              <a:t>εκτέλεση </a:t>
            </a:r>
            <a:r>
              <a:rPr lang="el-GR" sz="2600" dirty="0">
                <a:latin typeface="Carlito"/>
                <a:cs typeface="Carlito"/>
              </a:rPr>
              <a:t>της </a:t>
            </a:r>
            <a:r>
              <a:rPr lang="el-GR" sz="2600" spc="-10" dirty="0">
                <a:latin typeface="Carlito"/>
                <a:cs typeface="Carlito"/>
              </a:rPr>
              <a:t>εντολής </a:t>
            </a:r>
            <a:r>
              <a:rPr lang="el-GR" sz="2600" spc="5" dirty="0">
                <a:latin typeface="Carlito"/>
                <a:cs typeface="Carlito"/>
              </a:rPr>
              <a:t>που  </a:t>
            </a:r>
            <a:r>
              <a:rPr lang="el-GR" sz="2600" spc="-15" dirty="0">
                <a:latin typeface="Carlito"/>
                <a:cs typeface="Carlito"/>
              </a:rPr>
              <a:t>βρίσκεται μετά το</a:t>
            </a:r>
            <a:r>
              <a:rPr lang="el-GR" sz="2600" spc="175" dirty="0">
                <a:latin typeface="Carlito"/>
                <a:cs typeface="Carlito"/>
              </a:rPr>
              <a:t> </a:t>
            </a:r>
            <a:r>
              <a:rPr lang="el-GR" sz="2600" b="1" spc="-10" dirty="0" err="1">
                <a:latin typeface="Carlito"/>
                <a:cs typeface="Carlito"/>
              </a:rPr>
              <a:t>Τέλος_αν</a:t>
            </a:r>
            <a:r>
              <a:rPr lang="el-GR" sz="2600" spc="-10" dirty="0">
                <a:latin typeface="Carlito"/>
                <a:cs typeface="Carlito"/>
              </a:rPr>
              <a:t>.</a:t>
            </a:r>
            <a:endParaRPr lang="el-GR" sz="2600" dirty="0">
              <a:latin typeface="Carlito"/>
              <a:cs typeface="Carli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4175"/>
            <a:ext cx="1639545" cy="19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1002</TotalTime>
  <Words>2108</Words>
  <Application>Microsoft Office PowerPoint</Application>
  <PresentationFormat>Προβολή στην οθόνη (4:3)</PresentationFormat>
  <Paragraphs>428</Paragraphs>
  <Slides>41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Origin</vt:lpstr>
      <vt:lpstr>Παρουσίαση του PowerPoint</vt:lpstr>
      <vt:lpstr>Δραστηριότητα 1</vt:lpstr>
      <vt:lpstr>Δραστηριότητα 1 - Απάντηση</vt:lpstr>
      <vt:lpstr>Δομή επιλογής</vt:lpstr>
      <vt:lpstr>Συνθήκη - Λογική έκφραση</vt:lpstr>
      <vt:lpstr>Σύνθετη συνθήκη - Λογική έκφραση</vt:lpstr>
      <vt:lpstr>Δραστηριότητα 3</vt:lpstr>
      <vt:lpstr>Δραστηριότητα 4</vt:lpstr>
      <vt:lpstr>Δομή Απλής Επιλογής: Σύνταξη - ΔΡΔ</vt:lpstr>
      <vt:lpstr>Δραστηριότητα 5</vt:lpstr>
      <vt:lpstr>Δραστηριότητα 5 - Απάντηση</vt:lpstr>
      <vt:lpstr>Δραστηριότητα 6 – Home Work </vt:lpstr>
      <vt:lpstr>Δραστηριότητα 6 - Απάντηση</vt:lpstr>
      <vt:lpstr>Δομή Σύνθετης Επιλογής: Σύνταξη - ΔΡΔ</vt:lpstr>
      <vt:lpstr>Δραστηριότητα 7 </vt:lpstr>
      <vt:lpstr>Δραστηριότητα 7 – Απάντηση </vt:lpstr>
      <vt:lpstr>Δραστηριότητα 8</vt:lpstr>
      <vt:lpstr>Δραστηριότητα 8 - Απάντηση</vt:lpstr>
      <vt:lpstr>Δραστηριότητα 9</vt:lpstr>
      <vt:lpstr>Δραστηριότητα 9: Απάντηση για a = 10</vt:lpstr>
      <vt:lpstr>Δραστηριότητα 9: Απάντηση για a = -10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Δομή Πολλαπλής Επιλογής: Σύνταξη - ΔΡΔ</vt:lpstr>
      <vt:lpstr>Παράδειγμα Βιβλίου (σελ.37)</vt:lpstr>
      <vt:lpstr>Παράδειγμα-1 (πολλαπλής επιλογής) </vt:lpstr>
      <vt:lpstr>Home Work </vt:lpstr>
      <vt:lpstr>Home Work – Ενδεικτική υλοποίηση</vt:lpstr>
      <vt:lpstr>Εμφωλευμένες εντολές Επιλογής</vt:lpstr>
      <vt:lpstr>Παρουσίαση του PowerPoint</vt:lpstr>
      <vt:lpstr>Εμφωλευμένες εντολές Επιλογής – Άσκηση εμπέδωσης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ENOTHTA 2η</dc:title>
  <dc:creator>SOFIA KARAKIOZOGLOU</dc:creator>
  <cp:lastModifiedBy>SOFIA KARAKIOZOGLOU</cp:lastModifiedBy>
  <cp:revision>89</cp:revision>
  <dcterms:created xsi:type="dcterms:W3CDTF">2020-03-24T20:46:17Z</dcterms:created>
  <dcterms:modified xsi:type="dcterms:W3CDTF">2023-02-06T09:14:22Z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2019-12-14T00:00:00Z</vt:filetime>
  </property>
  <property fmtid="{D5CDD505-2E9C-101B-9397-08002B2CF9AE}" pid="3" name="Creator">
    <vt:lpwstr>Microsoft® PowerPoint® για το Office 365</vt:lpwstr>
  </property>
  <property fmtid="{D5CDD505-2E9C-101B-9397-08002B2CF9AE}" pid="4" name="LastSaved">
    <vt:filetime>2020-03-24T00:00:00Z</vt:filetime>
  </property>
</Properties>
</file>