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0" r:id="rId3"/>
    <p:sldId id="262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8777-7512-47BA-AC02-332C8EC21B92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36EE5-FE8A-4F80-A9D1-1ED78EF5B2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465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D8D800-06E2-4773-8765-F386C6BCD379}" type="datetimeFigureOut">
              <a:rPr lang="el-GR" smtClean="0"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1E6B68B-6A4F-4EDD-A438-AAE5360F209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3789040"/>
            <a:ext cx="5208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2.2.7.2  Δομή ακολουθίας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82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395536" y="33265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δομή ακολουθίας </a:t>
            </a:r>
            <a:r>
              <a:rPr lang="el-GR" sz="2400" dirty="0" smtClean="0"/>
              <a:t>χρησιμοποιείται </a:t>
            </a:r>
          </a:p>
          <a:p>
            <a:pPr algn="ctr"/>
            <a:r>
              <a:rPr lang="el-GR" sz="2400" dirty="0" smtClean="0"/>
              <a:t>για την αντιμετώπιση προβλημάτων στα οποία </a:t>
            </a:r>
          </a:p>
          <a:p>
            <a:pPr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εντολές εκτελούνται η μία μετά την άλλη.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243802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1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2</a:t>
            </a:r>
            <a:endParaRPr lang="el-G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34917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3</a:t>
            </a:r>
            <a:endParaRPr lang="el-G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39752" y="429309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……</a:t>
            </a:r>
            <a:endParaRPr lang="el-GR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39237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4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52919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ν</a:t>
            </a:r>
            <a:endParaRPr lang="el-GR" b="1" dirty="0"/>
          </a:p>
        </p:txBody>
      </p:sp>
      <p:sp>
        <p:nvSpPr>
          <p:cNvPr id="3" name="Καμπύλο αριστερό βέλος 2"/>
          <p:cNvSpPr/>
          <p:nvPr/>
        </p:nvSpPr>
        <p:spPr>
          <a:xfrm>
            <a:off x="3491880" y="2568548"/>
            <a:ext cx="216024" cy="4776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Καμπύλο αριστερό βέλος 12"/>
          <p:cNvSpPr/>
          <p:nvPr/>
        </p:nvSpPr>
        <p:spPr>
          <a:xfrm>
            <a:off x="3491880" y="3167400"/>
            <a:ext cx="216024" cy="4776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Καμπύλο αριστερό βέλος 13"/>
          <p:cNvSpPr/>
          <p:nvPr/>
        </p:nvSpPr>
        <p:spPr>
          <a:xfrm>
            <a:off x="3491880" y="3717032"/>
            <a:ext cx="216024" cy="4776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Καμπύλο αριστερό βέλος 14"/>
          <p:cNvSpPr/>
          <p:nvPr/>
        </p:nvSpPr>
        <p:spPr>
          <a:xfrm>
            <a:off x="3491880" y="5111616"/>
            <a:ext cx="216024" cy="4776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478786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Εντολή ν-1</a:t>
            </a:r>
            <a:endParaRPr lang="el-GR" b="1" dirty="0"/>
          </a:p>
        </p:txBody>
      </p:sp>
      <p:sp>
        <p:nvSpPr>
          <p:cNvPr id="17" name="Καμπύλο αριστερό βέλος 16"/>
          <p:cNvSpPr/>
          <p:nvPr/>
        </p:nvSpPr>
        <p:spPr>
          <a:xfrm>
            <a:off x="3491880" y="4247520"/>
            <a:ext cx="216024" cy="4776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91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3" grpId="0" animBg="1"/>
      <p:bldP spid="13" grpId="0" animBg="1"/>
      <p:bldP spid="14" grpId="0" animBg="1"/>
      <p:bldP spid="15" grpId="0" animBg="1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461862"/>
            <a:ext cx="7098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Δραστηριότητες στο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εργαστήριο</a:t>
            </a:r>
            <a:r>
              <a:rPr lang="el-GR" sz="2400" b="1" dirty="0" smtClean="0"/>
              <a:t> υπολογιστών</a:t>
            </a:r>
            <a:endParaRPr lang="el-GR" sz="24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42493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95936" y="951111"/>
            <a:ext cx="468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Παραδείγματα βιβλίου: σελ. 33</a:t>
            </a:r>
            <a:endParaRPr lang="el-GR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501317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</a:t>
            </a:r>
            <a:r>
              <a:rPr lang="el-GR" b="1" dirty="0" smtClean="0"/>
              <a:t>βελτιώσετε</a:t>
            </a:r>
            <a:r>
              <a:rPr lang="el-GR" dirty="0" smtClean="0"/>
              <a:t> τον παραπάνω αλγόριθμο ώστε να εμφανίζονται κατάλληλα μηνύματα </a:t>
            </a:r>
            <a:r>
              <a:rPr lang="el-GR" b="1" dirty="0" smtClean="0"/>
              <a:t>πριν </a:t>
            </a:r>
            <a:r>
              <a:rPr lang="el-GR" dirty="0" smtClean="0"/>
              <a:t>την είσοδο των δεδομένων και στην έξοδο του αποτελέσματος.</a:t>
            </a:r>
            <a:endParaRPr lang="el-GR" dirty="0"/>
          </a:p>
        </p:txBody>
      </p:sp>
      <p:sp>
        <p:nvSpPr>
          <p:cNvPr id="3" name="Δεξιό βέλος 2">
            <a:hlinkClick r:id="rId3" action="ppaction://hlinkfile"/>
          </p:cNvPr>
          <p:cNvSpPr/>
          <p:nvPr/>
        </p:nvSpPr>
        <p:spPr>
          <a:xfrm>
            <a:off x="7709978" y="4221088"/>
            <a:ext cx="46242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381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461863"/>
            <a:ext cx="817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Δραστηριότητες στο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εργαστήριο</a:t>
            </a:r>
            <a:r>
              <a:rPr lang="el-GR" sz="2400" b="1" dirty="0" smtClean="0"/>
              <a:t> υπολογιστών (συν..)</a:t>
            </a:r>
            <a:endParaRPr lang="el-GR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951111"/>
            <a:ext cx="468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Παραδείγματα βιβλίου: σελ. 33</a:t>
            </a:r>
            <a:endParaRPr lang="el-GR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09763"/>
            <a:ext cx="8496944" cy="3463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Δεξιό βέλος 4">
            <a:hlinkClick r:id="rId3" action="ppaction://hlinkfile"/>
          </p:cNvPr>
          <p:cNvSpPr/>
          <p:nvPr/>
        </p:nvSpPr>
        <p:spPr>
          <a:xfrm>
            <a:off x="7812360" y="4869160"/>
            <a:ext cx="46242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28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461863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Home Work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498574"/>
            <a:ext cx="4006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Ασκήσεις βιβλίου: σελ. 51</a:t>
            </a:r>
            <a:endParaRPr lang="el-GR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43608" y="198884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5</a:t>
            </a:r>
            <a:endParaRPr lang="el-G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2420888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15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187460"/>
            <a:ext cx="668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Να απαντήσετε στο τετράδιο σας τις παρακάτω ασκήσεις: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2915652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16</a:t>
            </a:r>
            <a:endParaRPr lang="el-GR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3419708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17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3923764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18</a:t>
            </a:r>
            <a:endParaRPr lang="el-GR" b="1" dirty="0"/>
          </a:p>
        </p:txBody>
      </p:sp>
      <p:sp>
        <p:nvSpPr>
          <p:cNvPr id="5" name="Δεξιό βέλος 4">
            <a:hlinkClick r:id="rId2" action="ppaction://hlinkpres?slideindex=1&amp;slidetitle="/>
          </p:cNvPr>
          <p:cNvSpPr/>
          <p:nvPr/>
        </p:nvSpPr>
        <p:spPr>
          <a:xfrm>
            <a:off x="7452320" y="508518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1078708" y="4365104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21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75502" y="4797152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Άσκηση </a:t>
            </a:r>
            <a:r>
              <a:rPr lang="el-GR" b="1" dirty="0" smtClean="0"/>
              <a:t>22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882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461863"/>
            <a:ext cx="6058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Οι Εντολές </a:t>
            </a:r>
            <a:r>
              <a:rPr lang="el-GR" sz="2400" b="1" dirty="0" smtClean="0">
                <a:solidFill>
                  <a:srgbClr val="FF0000"/>
                </a:solidFill>
              </a:rPr>
              <a:t>Δεδομένα</a:t>
            </a:r>
            <a:r>
              <a:rPr lang="el-GR" sz="2400" b="1" dirty="0" smtClean="0"/>
              <a:t> και </a:t>
            </a:r>
            <a:r>
              <a:rPr lang="el-GR" sz="2400" b="1" dirty="0" smtClean="0">
                <a:solidFill>
                  <a:srgbClr val="00B050"/>
                </a:solidFill>
              </a:rPr>
              <a:t>Αποτελέσματα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288" y="489446"/>
            <a:ext cx="147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(σελ</a:t>
            </a:r>
            <a:r>
              <a:rPr lang="el-GR" sz="2400" b="1" dirty="0" smtClean="0"/>
              <a:t>. </a:t>
            </a:r>
            <a:r>
              <a:rPr lang="el-GR" sz="2400" b="1" dirty="0" smtClean="0"/>
              <a:t>34)</a:t>
            </a:r>
            <a:endParaRPr lang="el-GR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808" y="1628800"/>
            <a:ext cx="681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/>
              <a:t>Μία </a:t>
            </a:r>
            <a:r>
              <a:rPr lang="el-GR" b="1" dirty="0" smtClean="0"/>
              <a:t>Εναλλακτική</a:t>
            </a:r>
            <a:r>
              <a:rPr lang="el-GR" dirty="0" smtClean="0"/>
              <a:t> </a:t>
            </a:r>
            <a:r>
              <a:rPr lang="el-GR" b="1" dirty="0">
                <a:solidFill>
                  <a:srgbClr val="FF0000"/>
                </a:solidFill>
              </a:rPr>
              <a:t>είσοδος</a:t>
            </a:r>
            <a:r>
              <a:rPr lang="el-GR" dirty="0"/>
              <a:t> και </a:t>
            </a:r>
            <a:r>
              <a:rPr lang="el-GR" b="1" dirty="0">
                <a:solidFill>
                  <a:srgbClr val="00B050"/>
                </a:solidFill>
              </a:rPr>
              <a:t>έξοδος</a:t>
            </a:r>
            <a:r>
              <a:rPr lang="el-GR" dirty="0"/>
              <a:t> </a:t>
            </a:r>
            <a:r>
              <a:rPr lang="el-GR" dirty="0" smtClean="0"/>
              <a:t>τιμών. Συγκεκριμένα: 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043608" y="2132856"/>
            <a:ext cx="75925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εντολή</a:t>
            </a:r>
            <a:r>
              <a: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Δεδομένα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γράφεται </a:t>
            </a:r>
            <a:r>
              <a:rPr lang="el-G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δεύτερη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(μετά την εντολή Αλγόριθμος) και περιγράφει εντός των συμβόλων // .... // τα δεδομένα του αλγορίθμου, δηλαδή τις μεταβλητές 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εισόδου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</a:t>
            </a:r>
            <a:r>
              <a: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ήδη κάποια τιμή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899592" y="4069521"/>
            <a:ext cx="73474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Αντίστοιχα η εντολή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Αποτελέσματα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γράφεται </a:t>
            </a:r>
            <a:r>
              <a:rPr lang="el-G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προτελευταία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(πριν την εντολή Τέλος) και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περιγράφει εντός των συμβόλων // .... //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μεταβλητές </a:t>
            </a:r>
            <a:r>
              <a:rPr lang="el-G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εξόδου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3456295"/>
            <a:ext cx="4733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Παράδειγμα σύνταξης: </a:t>
            </a:r>
            <a:r>
              <a:rPr lang="el-GR" b="1" dirty="0" smtClean="0"/>
              <a:t>Δεδομένα //α, β//</a:t>
            </a:r>
            <a:endParaRPr lang="el-G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122473" y="5373216"/>
            <a:ext cx="5977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Παράδειγμα σύνταξης: </a:t>
            </a:r>
            <a:r>
              <a:rPr lang="el-GR" b="1" dirty="0" smtClean="0"/>
              <a:t>Αποτελέσματα //άθροισμα//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99104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461863"/>
            <a:ext cx="6058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Οι Εντολές </a:t>
            </a:r>
            <a:r>
              <a:rPr lang="el-GR" sz="2400" b="1" dirty="0" smtClean="0">
                <a:solidFill>
                  <a:srgbClr val="FF0000"/>
                </a:solidFill>
              </a:rPr>
              <a:t>Δεδομένα</a:t>
            </a:r>
            <a:r>
              <a:rPr lang="el-GR" sz="2400" b="1" dirty="0" smtClean="0"/>
              <a:t> και </a:t>
            </a:r>
            <a:r>
              <a:rPr lang="el-GR" sz="2400" b="1" dirty="0" smtClean="0">
                <a:solidFill>
                  <a:srgbClr val="00B050"/>
                </a:solidFill>
              </a:rPr>
              <a:t>Αποτελέσματα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288" y="489446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(συν.)</a:t>
            </a:r>
            <a:endParaRPr lang="el-G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90"/>
          <a:stretch/>
        </p:blipFill>
        <p:spPr bwMode="auto">
          <a:xfrm>
            <a:off x="323528" y="1988840"/>
            <a:ext cx="3479987" cy="232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284" y="1988839"/>
            <a:ext cx="3568256" cy="232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Ομάδα 12"/>
          <p:cNvGrpSpPr/>
          <p:nvPr/>
        </p:nvGrpSpPr>
        <p:grpSpPr>
          <a:xfrm>
            <a:off x="251520" y="2492896"/>
            <a:ext cx="6912768" cy="432048"/>
            <a:chOff x="251520" y="2492896"/>
            <a:chExt cx="6912768" cy="432048"/>
          </a:xfrm>
        </p:grpSpPr>
        <p:sp>
          <p:nvSpPr>
            <p:cNvPr id="9" name="Ορθογώνιο 8"/>
            <p:cNvSpPr/>
            <p:nvPr/>
          </p:nvSpPr>
          <p:spPr>
            <a:xfrm>
              <a:off x="251520" y="2492896"/>
              <a:ext cx="2088232" cy="43204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" name="Ευθύγραμμο βέλος σύνδεσης 11"/>
            <p:cNvCxnSpPr/>
            <p:nvPr/>
          </p:nvCxnSpPr>
          <p:spPr>
            <a:xfrm>
              <a:off x="2339752" y="2708920"/>
              <a:ext cx="2259532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Ορθογώνιο 14"/>
            <p:cNvSpPr/>
            <p:nvPr/>
          </p:nvSpPr>
          <p:spPr>
            <a:xfrm>
              <a:off x="4599284" y="2492896"/>
              <a:ext cx="2565004" cy="43204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251520" y="3429000"/>
            <a:ext cx="7344816" cy="432048"/>
            <a:chOff x="251520" y="2492896"/>
            <a:chExt cx="7344816" cy="432048"/>
          </a:xfrm>
        </p:grpSpPr>
        <p:sp>
          <p:nvSpPr>
            <p:cNvPr id="19" name="Ορθογώνιο 18"/>
            <p:cNvSpPr/>
            <p:nvPr/>
          </p:nvSpPr>
          <p:spPr>
            <a:xfrm>
              <a:off x="251520" y="2492896"/>
              <a:ext cx="2088232" cy="432048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0" name="Ευθύγραμμο βέλος σύνδεσης 19"/>
            <p:cNvCxnSpPr/>
            <p:nvPr/>
          </p:nvCxnSpPr>
          <p:spPr>
            <a:xfrm>
              <a:off x="2339752" y="2708920"/>
              <a:ext cx="2259532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Ορθογώνιο 20"/>
            <p:cNvSpPr/>
            <p:nvPr/>
          </p:nvSpPr>
          <p:spPr>
            <a:xfrm>
              <a:off x="4599284" y="2492896"/>
              <a:ext cx="2997052" cy="432048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4" name="Ορθογώνιο 13"/>
          <p:cNvSpPr/>
          <p:nvPr/>
        </p:nvSpPr>
        <p:spPr>
          <a:xfrm>
            <a:off x="323528" y="4748951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Η χρήση των εντολών </a:t>
            </a:r>
            <a:r>
              <a:rPr lang="el-GR" b="1" dirty="0">
                <a:solidFill>
                  <a:srgbClr val="FF0000"/>
                </a:solidFill>
              </a:rPr>
              <a:t>Δεδομένα</a:t>
            </a:r>
            <a:r>
              <a:rPr lang="el-GR" dirty="0"/>
              <a:t> και </a:t>
            </a:r>
            <a:r>
              <a:rPr lang="el-GR" b="1" dirty="0">
                <a:solidFill>
                  <a:srgbClr val="00B050"/>
                </a:solidFill>
              </a:rPr>
              <a:t>Αποτελέσματα</a:t>
            </a:r>
            <a:r>
              <a:rPr lang="el-GR" dirty="0"/>
              <a:t> γενικά </a:t>
            </a:r>
            <a:r>
              <a:rPr lang="el-GR" b="1" dirty="0"/>
              <a:t>προτιμάται προκειμένου ο αλγόριθμος </a:t>
            </a:r>
            <a:r>
              <a:rPr lang="el-GR" dirty="0"/>
              <a:t>να απαλλαγεί από τις λεπτομέρειες εισόδου/εξόδου και </a:t>
            </a:r>
            <a:r>
              <a:rPr lang="el-GR" b="1" dirty="0"/>
              <a:t>να επικεντρωθεί στο πρόβλημα που επιλύει </a:t>
            </a:r>
            <a:r>
              <a:rPr lang="el-GR" dirty="0"/>
              <a:t>(εκτός βέβαια αν το πρόβλημα είναι η εισαγωγή δεδομένων)</a:t>
            </a:r>
            <a:endParaRPr lang="el-GR" dirty="0"/>
          </a:p>
        </p:txBody>
      </p:sp>
      <p:sp>
        <p:nvSpPr>
          <p:cNvPr id="16" name="Δεξιό βέλος 15">
            <a:hlinkClick r:id="rId4" action="ppaction://hlinkfile"/>
          </p:cNvPr>
          <p:cNvSpPr/>
          <p:nvPr/>
        </p:nvSpPr>
        <p:spPr>
          <a:xfrm>
            <a:off x="8388424" y="2924944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6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Φαρμακείο">
  <a:themeElements>
    <a:clrScheme name="Φαρμακείο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Φαρμακείο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Φαρμακείο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419</TotalTime>
  <Words>215</Words>
  <Application>Microsoft Office PowerPoint</Application>
  <PresentationFormat>Προβολή στην οθόνη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Φαρμακείο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SOFIA KARAKIOZOGLOU</dc:creator>
  <cp:lastModifiedBy>SOFIA KARAKIOZOGLOU</cp:lastModifiedBy>
  <cp:revision>24</cp:revision>
  <dcterms:created xsi:type="dcterms:W3CDTF">2020-10-16T19:45:43Z</dcterms:created>
  <dcterms:modified xsi:type="dcterms:W3CDTF">2021-02-09T23:47:26Z</dcterms:modified>
</cp:coreProperties>
</file>