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embeddedFontLst>
    <p:embeddedFont>
      <p:font typeface="Arial Narrow" panose="020B0606020202030204" pitchFamily="34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omic Sans MS" panose="030F0702030302020204" pitchFamily="66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79647-F795-4050-A4EF-11B0416DE3BC}">
  <a:tblStyle styleId="{B2A79647-F795-4050-A4EF-11B0416DE3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f79cc40f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f79cc40f5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1f79cc40f5_0_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f79cc40f5_0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1f79cc40f5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f79cc40f5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1f79cc40f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f79cc40f5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1f79cc40f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f79cc40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f79cc40f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f79cc40f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f79cc40f5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1f79cc40f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f79cc40f5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1f79cc40f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f79cc40f5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1f79cc40f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f79cc40f5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1f79cc40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f79cc40f5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1f79cc40f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f79cc40f5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11f79cc40f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f79cc40f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" name="Google Shape;322;g11f79cc40f5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http://okiriostonipologiston.blogspot.gr/2015/11/revolution-os-gnulinux.html</a:t>
            </a:r>
            <a:endParaRPr/>
          </a:p>
        </p:txBody>
      </p:sp>
      <p:sp>
        <p:nvSpPr>
          <p:cNvPr id="323" name="Google Shape;323;g11f79cc40f5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f79cc40f5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1f79cc40f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f79cc40f5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11f79cc40f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f79cc40f5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11f79cc40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f79cc40f5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1f79cc40f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f79cc40f5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1f79cc40f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f79cc40f5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11f79cc40f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f79cc40f5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1f79cc40f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f79cc40f5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1f79cc40f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f79cc40f5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11f79cc40f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f79cc40f5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1f79cc40f5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f79cc40f5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1f79cc40f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f79cc40f5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11f79cc40f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f79cc40f5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11f79cc40f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f79cc40f5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11f79cc40f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f79cc40f5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11f79cc40f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fb9aee6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fb9aee6a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11fb9aee6a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3" name="Google Shape;5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2" name="Google Shape;52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053923f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053923f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2053923f8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f79cc40f5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1f79cc40f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1f79cc40f5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11f79cc40f5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f79cc40f5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11f79cc40f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1f79cc40f5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11f79cc40f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f79cc40f5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1f79cc40f5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1f79cc40f5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11f79cc40f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1" name="Google Shape;68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79cc40f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79cc40f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f79cc40f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perating_syste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martphone" TargetMode="External"/><Relationship Id="rId13" Type="http://schemas.openxmlformats.org/officeDocument/2006/relationships/hyperlink" Target="https://en.wikipedia.org/wiki/Video_game_console" TargetMode="External"/><Relationship Id="rId18" Type="http://schemas.openxmlformats.org/officeDocument/2006/relationships/image" Target="../media/image22.png"/><Relationship Id="rId3" Type="http://schemas.openxmlformats.org/officeDocument/2006/relationships/hyperlink" Target="https://en.wikipedia.org/wiki/Mobile_operating_system" TargetMode="External"/><Relationship Id="rId7" Type="http://schemas.openxmlformats.org/officeDocument/2006/relationships/hyperlink" Target="https://en.wikipedia.org/wiki/Touchscreen" TargetMode="External"/><Relationship Id="rId12" Type="http://schemas.openxmlformats.org/officeDocument/2006/relationships/hyperlink" Target="https://en.wikipedia.org/wiki/Wear_OS" TargetMode="External"/><Relationship Id="rId17" Type="http://schemas.openxmlformats.org/officeDocument/2006/relationships/hyperlink" Target="https://en.wikipedia.org/wiki/Android_(operating_system)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Open-source_software" TargetMode="External"/><Relationship Id="rId11" Type="http://schemas.openxmlformats.org/officeDocument/2006/relationships/hyperlink" Target="https://en.wikipedia.org/wiki/Android_Auto" TargetMode="External"/><Relationship Id="rId5" Type="http://schemas.openxmlformats.org/officeDocument/2006/relationships/hyperlink" Target="https://en.wikipedia.org/wiki/Linux_kernel" TargetMode="External"/><Relationship Id="rId15" Type="http://schemas.openxmlformats.org/officeDocument/2006/relationships/hyperlink" Target="https://en.wikipedia.org/wiki/Personal_computer" TargetMode="External"/><Relationship Id="rId10" Type="http://schemas.openxmlformats.org/officeDocument/2006/relationships/hyperlink" Target="https://en.wikipedia.org/wiki/Android_TV" TargetMode="External"/><Relationship Id="rId4" Type="http://schemas.openxmlformats.org/officeDocument/2006/relationships/hyperlink" Target="https://en.wikipedia.org/wiki/Google" TargetMode="External"/><Relationship Id="rId9" Type="http://schemas.openxmlformats.org/officeDocument/2006/relationships/hyperlink" Target="https://en.wikipedia.org/wiki/Tablet_computer" TargetMode="External"/><Relationship Id="rId14" Type="http://schemas.openxmlformats.org/officeDocument/2006/relationships/hyperlink" Target="https://en.wikipedia.org/wiki/Digital_camer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magivatech/status/98983341587148390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10761/adoption-of-latest-android-version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togeek.com/129967/htg-explains-what-is-open-source-software-and-why-you-should-car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assic_Mac_O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O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list=PL1HOzfG38VOq2dEFsn7O8pcToMkfXs8SJ&amp;v=PcdnamUOea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5/7/28/9045331/microsoft-windows-10-review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age_share_of_operating_system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age_share_of_operating_system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age_share_of_operating_system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age_share_of_operating_system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en.wikipedia.org/wiki/Usage_share_of_operating_system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20130102062335/http:/news.com.com/2100-1023-212942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js.org/software/pcx86/sys/windows/win95/4.00.950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essioatzeni.com/mac-osx-lion-css3/" TargetMode="External"/><Relationship Id="rId5" Type="http://schemas.openxmlformats.org/officeDocument/2006/relationships/hyperlink" Target="https://www.onworks.net/" TargetMode="External"/><Relationship Id="rId4" Type="http://schemas.openxmlformats.org/officeDocument/2006/relationships/hyperlink" Target="https://classicreload.com/win3x-windows-31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.com/archives/redhat-list/2010-December/msg00109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400" dirty="0" err="1"/>
              <a:t>Κεφάλ</a:t>
            </a:r>
            <a:r>
              <a:rPr lang="en-US" sz="2400"/>
              <a:t>αιο 3.1</a:t>
            </a:r>
            <a:br>
              <a:rPr lang="en-US" sz="2400"/>
            </a:br>
            <a:r>
              <a:rPr lang="en-US" sz="2400"/>
              <a:t>Εισαγωγή στις Αρχές της Επιστήμης των ΗΥ</a:t>
            </a:r>
            <a:br>
              <a:rPr lang="en-US"/>
            </a:br>
            <a:br>
              <a:rPr lang="en-US"/>
            </a:br>
            <a:r>
              <a:rPr lang="en-US" sz="6700"/>
              <a:t>Λειτουργικά Συστήματα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2135361" y="6100797"/>
            <a:ext cx="8424862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 License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5036" y="6065872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Ο Υπολογιστής μου ως “Κρεμμύδι”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74" y="5273052"/>
            <a:ext cx="1583222" cy="158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5482" y="1690688"/>
            <a:ext cx="7541364" cy="5588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2"/>
          <p:cNvGrpSpPr/>
          <p:nvPr/>
        </p:nvGrpSpPr>
        <p:grpSpPr>
          <a:xfrm>
            <a:off x="2601750" y="4112407"/>
            <a:ext cx="1984440" cy="1885700"/>
            <a:chOff x="5825447" y="1268760"/>
            <a:chExt cx="3312368" cy="2778400"/>
          </a:xfrm>
        </p:grpSpPr>
        <p:pic>
          <p:nvPicPr>
            <p:cNvPr id="179" name="Google Shape;179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25447" y="1268760"/>
              <a:ext cx="3312368" cy="277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2"/>
            <p:cNvSpPr txBox="1"/>
            <p:nvPr/>
          </p:nvSpPr>
          <p:spPr>
            <a:xfrm>
              <a:off x="6174259" y="1671195"/>
              <a:ext cx="2603400" cy="38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1+1= 2</a:t>
              </a:r>
              <a:endParaRPr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2"/>
          <p:cNvSpPr/>
          <p:nvPr/>
        </p:nvSpPr>
        <p:spPr>
          <a:xfrm rot="-1535149">
            <a:off x="1342708" y="5236754"/>
            <a:ext cx="1617182" cy="433413"/>
          </a:xfrm>
          <a:prstGeom prst="leftRightArrow">
            <a:avLst>
              <a:gd name="adj1" fmla="val 50000"/>
              <a:gd name="adj2" fmla="val 53114"/>
            </a:avLst>
          </a:prstGeom>
          <a:solidFill>
            <a:srgbClr val="F61EA9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9028726" y="251829"/>
            <a:ext cx="3046149" cy="116325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8048" y="130488"/>
                </a:moveTo>
                <a:lnTo>
                  <a:pt x="-97943" y="362725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Μεσάζοντας μεταξύ των εφαρμογών και του υλικού του υπολογιστή</a:t>
            </a:r>
            <a:endParaRPr sz="10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2"/>
          <p:cNvCxnSpPr/>
          <p:nvPr/>
        </p:nvCxnSpPr>
        <p:spPr>
          <a:xfrm>
            <a:off x="5275864" y="1703124"/>
            <a:ext cx="0" cy="5312146"/>
          </a:xfrm>
          <a:prstGeom prst="straightConnector1">
            <a:avLst/>
          </a:prstGeom>
          <a:noFill/>
          <a:ln w="11430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2"/>
          <p:cNvSpPr/>
          <p:nvPr/>
        </p:nvSpPr>
        <p:spPr>
          <a:xfrm rot="-1595601">
            <a:off x="6523448" y="4378091"/>
            <a:ext cx="1086327" cy="433350"/>
          </a:xfrm>
          <a:prstGeom prst="leftRightArrow">
            <a:avLst>
              <a:gd name="adj1" fmla="val 36784"/>
              <a:gd name="adj2" fmla="val 46655"/>
            </a:avLst>
          </a:prstGeom>
          <a:solidFill>
            <a:srgbClr val="F61EA9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 rot="516096">
            <a:off x="4376685" y="4447438"/>
            <a:ext cx="2051980" cy="433273"/>
          </a:xfrm>
          <a:prstGeom prst="leftRightArrow">
            <a:avLst>
              <a:gd name="adj1" fmla="val 36784"/>
              <a:gd name="adj2" fmla="val 46655"/>
            </a:avLst>
          </a:prstGeom>
          <a:solidFill>
            <a:srgbClr val="F61EA9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highlight>
                <a:srgbClr val="F61EA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9173262" y="2241898"/>
            <a:ext cx="2912709" cy="1079833"/>
          </a:xfrm>
          <a:prstGeom prst="rect">
            <a:avLst/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Υπολογιστικό Σύστημα</a:t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0" y="1356025"/>
            <a:ext cx="4902000" cy="213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8144" y="135202"/>
                </a:moveTo>
                <a:lnTo>
                  <a:pt x="14885" y="203730"/>
                </a:lnTo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Ένα Λειτουργικό Σύστημα αποτελείται από πολλά επίπεδα, το καθένα χτισμένο πάνω στα χαμηλότερα.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Αυτή η αρχιτεκτονική «κρεμμύδι» κρύβει την πολυπλοκότητα των χαμηλότερων επιπέδων.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Ο χρήστης βλέπει μόνο το επίπεδο Εφαρμογής.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Το επίπεδο Εφαρμογής επικοινωνεί με το ΛΣ, το οποίο στη συνέχεια επικοινωνεί με το Υλικό</a:t>
            </a:r>
            <a:endParaRPr sz="10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Οι βασικές αρμοδιότητες του ΛΣ… 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Λειτουργεί ως </a:t>
            </a:r>
            <a:r>
              <a:rPr lang="en-US">
                <a:highlight>
                  <a:schemeClr val="accent4"/>
                </a:highlight>
              </a:rPr>
              <a:t>ενδιάμεσος</a:t>
            </a:r>
            <a:r>
              <a:rPr lang="en-US"/>
              <a:t> μεταξύ του ανθρώπου και της μηχανής, μεταφέροντας εντολές ή απαιτήσεις του χρήστη στο υπολογιστικό σύστημα.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>
                <a:highlight>
                  <a:schemeClr val="accent4"/>
                </a:highlight>
              </a:rPr>
              <a:t>Διαχειρίζεται τους διαθέσιμους πόρους</a:t>
            </a:r>
            <a:r>
              <a:rPr lang="en-US"/>
              <a:t> και να τους κατανέμει στις διάφορες διεργασίες.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Ελέγχει την </a:t>
            </a:r>
            <a:r>
              <a:rPr lang="en-US">
                <a:highlight>
                  <a:schemeClr val="accent4"/>
                </a:highlight>
              </a:rPr>
              <a:t>εκτέλεση</a:t>
            </a:r>
            <a:r>
              <a:rPr lang="en-US"/>
              <a:t> των προγραμμάτων.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Διαχειρίζεται τη </a:t>
            </a:r>
            <a:r>
              <a:rPr lang="en-US">
                <a:highlight>
                  <a:schemeClr val="accent4"/>
                </a:highlight>
              </a:rPr>
              <a:t>λειτουργία των συσκευών</a:t>
            </a:r>
            <a:r>
              <a:rPr lang="en-US"/>
              <a:t> εισόδου και εξόδου και να ελέγχει τη ροή των δεδομένων και την έξοδο των πληροφοριών.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Οργανώνει και να διαχειρίζεται τα </a:t>
            </a:r>
            <a:r>
              <a:rPr lang="en-US">
                <a:highlight>
                  <a:schemeClr val="accent4"/>
                </a:highlight>
              </a:rPr>
              <a:t>αρχεία</a:t>
            </a:r>
            <a:r>
              <a:rPr lang="en-US"/>
              <a:t> του συστήματος.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Ανιχνεύει και να εντοπίζει πιθανά λάθη ή δυσλειτουργίες του υπολογιστικού συστήματος και να ενημερώνει τον χρήστη.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Εφαρμόζει μηχανισμούς που βελτιώνουν την ασφάλεια του υπολογιστικού συστήματος από διάφορους κινδύνους.</a:t>
            </a:r>
            <a:endParaRPr/>
          </a:p>
        </p:txBody>
      </p:sp>
      <p:pic>
        <p:nvPicPr>
          <p:cNvPr id="194" name="Google Shape;194;p23" descr="Αποτέλεσμα εικόνας για orchestra maestro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900" y="5410575"/>
            <a:ext cx="1369875" cy="13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9725" y="239500"/>
            <a:ext cx="2764200" cy="14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Η Δομή και η Ιεραρχία του ΛΣ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7308150" y="5821649"/>
            <a:ext cx="4509600" cy="922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Υλικό του Υπολογιστή</a:t>
            </a:r>
            <a:br>
              <a:rPr lang="en-US" sz="3000"/>
            </a:br>
            <a:r>
              <a:rPr lang="en-US" sz="3000"/>
              <a:t>(Hardware)</a:t>
            </a:r>
            <a:endParaRPr sz="3000"/>
          </a:p>
        </p:txBody>
      </p:sp>
      <p:sp>
        <p:nvSpPr>
          <p:cNvPr id="203" name="Google Shape;203;p24"/>
          <p:cNvSpPr/>
          <p:nvPr/>
        </p:nvSpPr>
        <p:spPr>
          <a:xfrm>
            <a:off x="7308150" y="4791485"/>
            <a:ext cx="4509600" cy="66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Πυρήνας (Kernel)</a:t>
            </a:r>
            <a:endParaRPr sz="3000"/>
          </a:p>
        </p:txBody>
      </p:sp>
      <p:sp>
        <p:nvSpPr>
          <p:cNvPr id="204" name="Google Shape;204;p24"/>
          <p:cNvSpPr/>
          <p:nvPr/>
        </p:nvSpPr>
        <p:spPr>
          <a:xfrm>
            <a:off x="7308150" y="4104707"/>
            <a:ext cx="4509600" cy="667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Σύστημα Αρχείων</a:t>
            </a:r>
            <a:endParaRPr sz="3000"/>
          </a:p>
        </p:txBody>
      </p:sp>
      <p:cxnSp>
        <p:nvCxnSpPr>
          <p:cNvPr id="205" name="Google Shape;205;p24"/>
          <p:cNvCxnSpPr/>
          <p:nvPr/>
        </p:nvCxnSpPr>
        <p:spPr>
          <a:xfrm flipH="1">
            <a:off x="9561750" y="5346500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4175" y="92128"/>
            <a:ext cx="1192500" cy="1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/>
          <p:nvPr/>
        </p:nvSpPr>
        <p:spPr>
          <a:xfrm>
            <a:off x="7308150" y="1313350"/>
            <a:ext cx="4509600" cy="6678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Χρήστης</a:t>
            </a:r>
            <a:endParaRPr sz="3000"/>
          </a:p>
        </p:txBody>
      </p:sp>
      <p:cxnSp>
        <p:nvCxnSpPr>
          <p:cNvPr id="208" name="Google Shape;208;p24"/>
          <p:cNvCxnSpPr/>
          <p:nvPr/>
        </p:nvCxnSpPr>
        <p:spPr>
          <a:xfrm>
            <a:off x="9571900" y="1773475"/>
            <a:ext cx="0" cy="25170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09" name="Google Shape;209;p24"/>
          <p:cNvSpPr/>
          <p:nvPr/>
        </p:nvSpPr>
        <p:spPr>
          <a:xfrm>
            <a:off x="7308150" y="2187525"/>
            <a:ext cx="4509600" cy="1623300"/>
          </a:xfrm>
          <a:prstGeom prst="rect">
            <a:avLst/>
          </a:prstGeom>
          <a:solidFill>
            <a:srgbClr val="F61E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Εφαρμογές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Διεπαφή Χρήστη - UI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Φλοιός (Shell)</a:t>
            </a:r>
            <a:endParaRPr sz="3000"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Τα σύγχρονα Λ.Σ. είναι δομημένα σε ιεραρχικά τοποθετημένα επίπεδα (layers). Κάθε επίπεδο εκτελεί μια συγκεκριμένη εργασία και συνεργάζεται με τα δύο γειτονικά του. </a:t>
            </a:r>
            <a:endParaRPr/>
          </a:p>
          <a:p>
            <a:pPr marL="457200" lvl="0" indent="-30003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Κατώτερα επίπεδα: διαχείριση μνήμης και επικοινωνίας με τις περιφερειακές συσκευές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Ανώτερα επίπεδα: διαχείριση προγραμμάτων που εκτελούν οι χρήστες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Ο Πυρήνας (Kernel), βρίσκεται πλησιέστερα προς το υλικό και αποτελεί τον ενδιάμεσο για να επιτευχθεί η επικοινωνία των προγραμμάτων με το υλικό.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Το Σύστημα Αρχείων (File System) διαχειρίζεται τα αρχεία (δίνοντάς τους ονομασία, καταχωρώντας τα, κτλ.) και φροντίζει για τη διάθεσή τους στους χρήστες.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Ο Φλοιός (Shell) είναι το σύνολο των προγραμμάτων, το οποίο επιτρέπει στο χρήστη και τις εφαρμογές του να επικοινωνεί με το Λ.Σ. Η επικοινωνία γίνεται είτε με απευθείας εντολές είτε μέσω ενός γραφικού περιβάλλοντος διεπαφής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Παραδείγματα λειτουργίας Υπολογιστικού Συστήματος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the Calculator of your PC to add…</a:t>
            </a:r>
            <a:endParaRPr/>
          </a:p>
        </p:txBody>
      </p:sp>
      <p:pic>
        <p:nvPicPr>
          <p:cNvPr id="221" name="Google Shape;221;p26" descr="Image result for monito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1276" y="1789043"/>
            <a:ext cx="4475651" cy="49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421" y="4416834"/>
            <a:ext cx="2451855" cy="2441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98474" y="1507246"/>
            <a:ext cx="4188383" cy="2649793"/>
          </a:xfrm>
          <a:prstGeom prst="cloudCallout">
            <a:avLst>
              <a:gd name="adj1" fmla="val 31550"/>
              <a:gd name="adj2" fmla="val 63091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wonder which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 were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 in this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8741" y="2351410"/>
            <a:ext cx="2603496" cy="21719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7068015" y="2632088"/>
            <a:ext cx="128085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1+1= 2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devices involved in the addition? 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Peripheral HW devices (Input / Output)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highlight>
                  <a:srgbClr val="FFFF00"/>
                </a:highlight>
              </a:rPr>
              <a:t>Keyboard</a:t>
            </a:r>
            <a:r>
              <a:rPr lang="en-US"/>
              <a:t> (types the characters)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highlight>
                  <a:srgbClr val="FFFF00"/>
                </a:highlight>
              </a:rPr>
              <a:t>Mouse</a:t>
            </a:r>
            <a:r>
              <a:rPr lang="en-US"/>
              <a:t> (clicks on the menus, buttons, etc)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highlight>
                  <a:srgbClr val="FFFF00"/>
                </a:highlight>
              </a:rPr>
              <a:t>Monitor</a:t>
            </a:r>
            <a:r>
              <a:rPr lang="en-US"/>
              <a:t> (demonstrates…)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Internal HW devices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b="1">
                <a:solidFill>
                  <a:srgbClr val="FF0000"/>
                </a:solidFill>
              </a:rPr>
              <a:t>1, 1, + </a:t>
            </a:r>
            <a:r>
              <a:rPr lang="en-US"/>
              <a:t>and the</a:t>
            </a:r>
            <a:r>
              <a:rPr lang="en-US" b="1">
                <a:solidFill>
                  <a:srgbClr val="FF0000"/>
                </a:solidFill>
              </a:rPr>
              <a:t> 2 </a:t>
            </a:r>
            <a:r>
              <a:rPr lang="en-US"/>
              <a:t>are temporary stored in the </a:t>
            </a:r>
            <a:r>
              <a:rPr lang="en-US">
                <a:highlight>
                  <a:srgbClr val="FFFF00"/>
                </a:highlight>
              </a:rPr>
              <a:t>RAM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lang="en-US">
                <a:highlight>
                  <a:srgbClr val="FFFF00"/>
                </a:highlight>
              </a:rPr>
              <a:t>CPU </a:t>
            </a:r>
            <a:r>
              <a:rPr lang="en-US"/>
              <a:t>(Processor) does the math (1+1=2) and supervises/controls all the other devices during the whole process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lang="en-US">
                <a:highlight>
                  <a:srgbClr val="FFFF00"/>
                </a:highlight>
              </a:rPr>
              <a:t>BUS</a:t>
            </a:r>
            <a:r>
              <a:rPr lang="en-US"/>
              <a:t> (motherboard) transfers the data among the internal devices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we decide to save the result, it is permanently stored in the </a:t>
            </a:r>
            <a:r>
              <a:rPr lang="en-US">
                <a:highlight>
                  <a:srgbClr val="FFFF00"/>
                </a:highlight>
              </a:rPr>
              <a:t>HDD</a:t>
            </a:r>
            <a:endParaRPr/>
          </a:p>
        </p:txBody>
      </p:sp>
      <p:grpSp>
        <p:nvGrpSpPr>
          <p:cNvPr id="232" name="Google Shape;232;p27"/>
          <p:cNvGrpSpPr/>
          <p:nvPr/>
        </p:nvGrpSpPr>
        <p:grpSpPr>
          <a:xfrm>
            <a:off x="8494587" y="1690688"/>
            <a:ext cx="2448396" cy="2105833"/>
            <a:chOff x="5825447" y="1268760"/>
            <a:chExt cx="3312368" cy="2778400"/>
          </a:xfrm>
        </p:grpSpPr>
        <p:pic>
          <p:nvPicPr>
            <p:cNvPr id="233" name="Google Shape;233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25447" y="1268760"/>
              <a:ext cx="3312368" cy="277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7"/>
            <p:cNvSpPr txBox="1"/>
            <p:nvPr/>
          </p:nvSpPr>
          <p:spPr>
            <a:xfrm>
              <a:off x="6174278" y="1671192"/>
              <a:ext cx="2603497" cy="4872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1+1= 2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addition from the </a:t>
            </a:r>
            <a:r>
              <a:rPr lang="en-US">
                <a:highlight>
                  <a:srgbClr val="FFFF00"/>
                </a:highlight>
              </a:rPr>
              <a:t>hardware perspective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502" y="1988841"/>
            <a:ext cx="7848997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1957232" y="4490034"/>
            <a:ext cx="1090973" cy="5924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+ 1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5015881" y="4509120"/>
            <a:ext cx="522027" cy="5924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1703388" y="3980439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4954256" y="3367140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9444434" y="2602097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4799856" y="2360328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5744590" y="3401821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8544272" y="1719355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6516146" y="3388815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6563749" y="5157193"/>
            <a:ext cx="576064" cy="59243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addition from the </a:t>
            </a:r>
            <a:r>
              <a:rPr lang="en-US">
                <a:highlight>
                  <a:srgbClr val="FFFF00"/>
                </a:highlight>
              </a:rPr>
              <a:t>user perspective</a:t>
            </a: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The computer user…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uses the software (calculator) and the peripheral devices (mouse, keyboard, monitor) for inserting the data (1+1)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and receives the result (2)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So the computer user…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</a:rPr>
              <a:t>receives the result without realizing the complexity of internal HW...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in other words takes advantage of the hardware without having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to care about the complexity of computer’s internal devices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Who takes care/handles of that and </a:t>
            </a:r>
            <a:r>
              <a:rPr lang="en-US">
                <a:solidFill>
                  <a:srgbClr val="000000"/>
                </a:solidFill>
                <a:highlight>
                  <a:srgbClr val="FF00FF"/>
                </a:highlight>
              </a:rPr>
              <a:t>how</a:t>
            </a:r>
            <a:r>
              <a:rPr lang="en-US">
                <a:solidFill>
                  <a:srgbClr val="000000"/>
                </a:solidFill>
              </a:rPr>
              <a:t>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Operating System, using </a:t>
            </a:r>
            <a:r>
              <a:rPr lang="en-US">
                <a:solidFill>
                  <a:srgbClr val="000000"/>
                </a:solidFill>
                <a:highlight>
                  <a:srgbClr val="FF00FF"/>
                </a:highlight>
              </a:rPr>
              <a:t>a three layers (onion) architecture</a:t>
            </a: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358" y="4320209"/>
            <a:ext cx="2680642" cy="268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Παραδείγματα Λειτουργικών Συστημάτων…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355920"/>
            <a:ext cx="50292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Λειτουργικά Συστήματα (κάποια…)</a:t>
            </a:r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85" y="1591363"/>
            <a:ext cx="11057206" cy="47672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/>
          <p:nvPr/>
        </p:nvSpPr>
        <p:spPr>
          <a:xfrm>
            <a:off x="3267220" y="3171997"/>
            <a:ext cx="8868600" cy="108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6605588" y="6492875"/>
            <a:ext cx="55863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about OS here: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https://en.wikipedia.org/wiki/Operating_system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623375" y="346775"/>
            <a:ext cx="4509600" cy="1350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Υπολογιστικό Σύστημα</a:t>
            </a:r>
            <a:endParaRPr sz="4000"/>
          </a:p>
        </p:txBody>
      </p:sp>
      <p:cxnSp>
        <p:nvCxnSpPr>
          <p:cNvPr id="98" name="Google Shape;98;p14"/>
          <p:cNvCxnSpPr>
            <a:stCxn id="97" idx="2"/>
          </p:cNvCxnSpPr>
          <p:nvPr/>
        </p:nvCxnSpPr>
        <p:spPr>
          <a:xfrm flipH="1">
            <a:off x="5875775" y="1697375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rot="10800000" flipH="1">
            <a:off x="3721925" y="2232900"/>
            <a:ext cx="4333800" cy="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4"/>
          <p:cNvCxnSpPr/>
          <p:nvPr/>
        </p:nvCxnSpPr>
        <p:spPr>
          <a:xfrm flipH="1">
            <a:off x="3721925" y="2232900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4"/>
          <p:cNvSpPr/>
          <p:nvPr/>
        </p:nvSpPr>
        <p:spPr>
          <a:xfrm>
            <a:off x="2156025" y="2741175"/>
            <a:ext cx="3004800" cy="1301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Υλικό</a:t>
            </a:r>
            <a:endParaRPr sz="4000"/>
          </a:p>
        </p:txBody>
      </p:sp>
      <p:cxnSp>
        <p:nvCxnSpPr>
          <p:cNvPr id="102" name="Google Shape;102;p14"/>
          <p:cNvCxnSpPr/>
          <p:nvPr/>
        </p:nvCxnSpPr>
        <p:spPr>
          <a:xfrm flipH="1">
            <a:off x="8055725" y="2231550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4"/>
          <p:cNvCxnSpPr/>
          <p:nvPr/>
        </p:nvCxnSpPr>
        <p:spPr>
          <a:xfrm flipH="1">
            <a:off x="8085575" y="3983375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 rot="10800000" flipH="1">
            <a:off x="5931725" y="4518900"/>
            <a:ext cx="4333800" cy="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4"/>
          <p:cNvCxnSpPr/>
          <p:nvPr/>
        </p:nvCxnSpPr>
        <p:spPr>
          <a:xfrm flipH="1">
            <a:off x="5931725" y="4518900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4"/>
          <p:cNvCxnSpPr/>
          <p:nvPr/>
        </p:nvCxnSpPr>
        <p:spPr>
          <a:xfrm flipH="1">
            <a:off x="10265525" y="4517550"/>
            <a:ext cx="2400" cy="54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4"/>
          <p:cNvSpPr/>
          <p:nvPr/>
        </p:nvSpPr>
        <p:spPr>
          <a:xfrm>
            <a:off x="6504200" y="2741175"/>
            <a:ext cx="3004800" cy="1301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Λογισμικό</a:t>
            </a:r>
            <a:endParaRPr sz="4000"/>
          </a:p>
        </p:txBody>
      </p:sp>
      <p:sp>
        <p:nvSpPr>
          <p:cNvPr id="108" name="Google Shape;108;p14"/>
          <p:cNvSpPr/>
          <p:nvPr/>
        </p:nvSpPr>
        <p:spPr>
          <a:xfrm>
            <a:off x="4726150" y="5101850"/>
            <a:ext cx="3004800" cy="1301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Λογισμικό Συστήματος</a:t>
            </a:r>
            <a:endParaRPr sz="4000"/>
          </a:p>
        </p:txBody>
      </p:sp>
      <p:sp>
        <p:nvSpPr>
          <p:cNvPr id="109" name="Google Shape;109;p14"/>
          <p:cNvSpPr/>
          <p:nvPr/>
        </p:nvSpPr>
        <p:spPr>
          <a:xfrm>
            <a:off x="8531525" y="5067350"/>
            <a:ext cx="3004800" cy="1301400"/>
          </a:xfrm>
          <a:prstGeom prst="rect">
            <a:avLst/>
          </a:prstGeom>
          <a:solidFill>
            <a:srgbClr val="F61E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Εφαρμογές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highlight>
                  <a:srgbClr val="00FFFF"/>
                </a:highlight>
              </a:rPr>
              <a:t>Android</a:t>
            </a:r>
            <a:r>
              <a:rPr lang="en-US"/>
              <a:t> OS for mobile devs (Linux based)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Android</a:t>
            </a:r>
            <a:r>
              <a:rPr lang="en-US"/>
              <a:t> is a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mobile operating system</a:t>
            </a:r>
            <a:r>
              <a:rPr lang="en-US"/>
              <a:t> developed by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Google</a:t>
            </a:r>
            <a:r>
              <a:rPr lang="en-US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is based on a modified version of the </a:t>
            </a:r>
            <a:r>
              <a:rPr lang="en-US" u="sng">
                <a:solidFill>
                  <a:schemeClr val="hlink"/>
                </a:solidFill>
                <a:hlinkClick r:id="rId5"/>
              </a:rPr>
              <a:t>Linux kernel</a:t>
            </a:r>
            <a:r>
              <a:rPr lang="en-US"/>
              <a:t> and other </a:t>
            </a:r>
            <a:r>
              <a:rPr lang="en-US" u="sng">
                <a:solidFill>
                  <a:schemeClr val="hlink"/>
                </a:solidFill>
                <a:hlinkClick r:id="rId6"/>
              </a:rPr>
              <a:t>open source</a:t>
            </a:r>
            <a:r>
              <a:rPr lang="en-US"/>
              <a:t> software, and is designed primarily for </a:t>
            </a:r>
            <a:r>
              <a:rPr lang="en-US" u="sng">
                <a:solidFill>
                  <a:schemeClr val="hlink"/>
                </a:solidFill>
                <a:hlinkClick r:id="rId7"/>
              </a:rPr>
              <a:t>touchscreen</a:t>
            </a:r>
            <a:r>
              <a:rPr lang="en-US"/>
              <a:t> mobile devices such as </a:t>
            </a:r>
            <a:r>
              <a:rPr lang="en-US" u="sng">
                <a:solidFill>
                  <a:schemeClr val="hlink"/>
                </a:solidFill>
                <a:hlinkClick r:id="rId8"/>
              </a:rPr>
              <a:t>smartphones</a:t>
            </a:r>
            <a:r>
              <a:rPr lang="en-US"/>
              <a:t> and </a:t>
            </a:r>
            <a:r>
              <a:rPr lang="en-US" u="sng">
                <a:solidFill>
                  <a:schemeClr val="hlink"/>
                </a:solidFill>
                <a:hlinkClick r:id="rId9"/>
              </a:rPr>
              <a:t>tablets</a:t>
            </a:r>
            <a:r>
              <a:rPr lang="en-US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Google has developed 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Android TV</a:t>
            </a:r>
            <a:r>
              <a:rPr lang="en-US"/>
              <a:t> for televisions, 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Android Auto</a:t>
            </a:r>
            <a:r>
              <a:rPr lang="en-US"/>
              <a:t> for cars, and </a:t>
            </a:r>
            <a:r>
              <a:rPr lang="en-US" u="sng">
                <a:solidFill>
                  <a:schemeClr val="hlink"/>
                </a:solidFill>
                <a:hlinkClick r:id="rId12"/>
              </a:rPr>
              <a:t>Wear OS</a:t>
            </a:r>
            <a:r>
              <a:rPr lang="en-US"/>
              <a:t> for wearables, each with a </a:t>
            </a:r>
            <a:r>
              <a:rPr lang="en-US">
                <a:highlight>
                  <a:srgbClr val="FFFF00"/>
                </a:highlight>
              </a:rPr>
              <a:t>specialized user interface</a:t>
            </a:r>
            <a:r>
              <a:rPr lang="en-US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Variants of Android are also used on 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game consoles</a:t>
            </a:r>
            <a:r>
              <a:rPr lang="en-US"/>
              <a:t>, 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digital cameras</a:t>
            </a:r>
            <a:r>
              <a:rPr lang="en-US"/>
              <a:t>, 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PCs</a:t>
            </a:r>
            <a:r>
              <a:rPr lang="en-US"/>
              <a:t> and other electronics.</a:t>
            </a:r>
            <a:endParaRPr/>
          </a:p>
        </p:txBody>
      </p:sp>
      <p:sp>
        <p:nvSpPr>
          <p:cNvPr id="278" name="Google Shape;278;p32" descr="Image result for android phone"/>
          <p:cNvSpPr/>
          <p:nvPr/>
        </p:nvSpPr>
        <p:spPr>
          <a:xfrm>
            <a:off x="6062663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6">
            <a:alphaModFix/>
          </a:blip>
          <a:srcRect/>
          <a:stretch/>
        </p:blipFill>
        <p:spPr>
          <a:xfrm>
            <a:off x="7689313" y="1313706"/>
            <a:ext cx="3664500" cy="50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/>
          <p:nvPr/>
        </p:nvSpPr>
        <p:spPr>
          <a:xfrm>
            <a:off x="6509034" y="6488668"/>
            <a:ext cx="56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https://en.wikipedia.org/wiki/Android_(operating_system)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2" descr="Αποτέλεσμα εικόνας για what is android operati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7463" y="4722658"/>
            <a:ext cx="1235377" cy="145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Android Versions Naming…</a:t>
            </a:r>
            <a:endParaRPr/>
          </a:p>
        </p:txBody>
      </p:sp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02096"/>
            <a:ext cx="10311129" cy="49923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8" name="Google Shape;288;p33"/>
          <p:cNvSpPr/>
          <p:nvPr/>
        </p:nvSpPr>
        <p:spPr>
          <a:xfrm>
            <a:off x="5993764" y="6492875"/>
            <a:ext cx="598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https://twitter.com/magivatech/status/989833415871483905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% of devices running Android versions</a:t>
            </a:r>
            <a:endParaRPr/>
          </a:p>
        </p:txBody>
      </p:sp>
      <p:pic>
        <p:nvPicPr>
          <p:cNvPr id="294" name="Google Shape;294;p34" descr="Infographic: The Android Universe Remains Highly Fragmented | Statist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5899" y="1564079"/>
            <a:ext cx="8720100" cy="46407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5" name="Google Shape;295;p34"/>
          <p:cNvSpPr/>
          <p:nvPr/>
        </p:nvSpPr>
        <p:spPr>
          <a:xfrm>
            <a:off x="4965895" y="6430205"/>
            <a:ext cx="739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https://www.statista.com/chart/10761/adoption-of-latest-android-versions/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Γιατί η Google υιοθέτησε Linux για Android?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Linux is Open, already available and tested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Android uses the Linux kernel under the hood. Because Linux is 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open-source</a:t>
            </a:r>
            <a:r>
              <a:rPr lang="en-US" sz="2000"/>
              <a:t>, Google’s Android developers </a:t>
            </a:r>
            <a:r>
              <a:rPr lang="en-US" sz="2000">
                <a:highlight>
                  <a:srgbClr val="FFFF00"/>
                </a:highlight>
              </a:rPr>
              <a:t>could modify the Linux kernel to fit their needs</a:t>
            </a:r>
            <a:r>
              <a:rPr lang="en-US" sz="2000"/>
              <a:t>. Linux gave the Android developers a pre-built, already maintained operating system kernel to start with so they don’t have to write their own kernel.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is the case for many other devices PlayStation 4, Xbox One, etc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Linux is great in Hardware recognition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Mobiles incorporate too many, too different hardware devices (touch screen, accelerometer, gyroscope, thermometer, camera, GPS, microphone, speakers)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Linux is great in Power Saving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Mobile devices run on a battery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Linux is Secure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Linux guarantee, no viruses, etc…</a:t>
            </a:r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3688" y="4465858"/>
            <a:ext cx="1532608" cy="223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Κλασικό </a:t>
            </a:r>
            <a:r>
              <a:rPr lang="en-US">
                <a:highlight>
                  <a:srgbClr val="00FFFF"/>
                </a:highlight>
              </a:rPr>
              <a:t>Mac OS</a:t>
            </a:r>
            <a:r>
              <a:rPr lang="en-US"/>
              <a:t> (UNIX based)</a:t>
            </a:r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1984 Mac OS by Apple became the first widespread OS for Machintosh computers to feature a graphical user interface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Many of its features such as windows and icons would later become commonplace in GUIs.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Remember the WIMP?</a:t>
            </a:r>
            <a:endParaRPr sz="2400"/>
          </a:p>
        </p:txBody>
      </p:sp>
      <p:sp>
        <p:nvSpPr>
          <p:cNvPr id="309" name="Google Shape;309;p36"/>
          <p:cNvSpPr/>
          <p:nvPr/>
        </p:nvSpPr>
        <p:spPr>
          <a:xfrm>
            <a:off x="872716" y="6117688"/>
            <a:ext cx="511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https://en.wikipedia.org/wiki/Classic_Mac_OS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6" descr="Mac OS 9.0.4 emulated inside of the SheepShaver emula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7586" y="2130516"/>
            <a:ext cx="5558407" cy="41688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1" name="Google Shape;311;p36" descr="MacOS original logo.sv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0775" y="195947"/>
            <a:ext cx="2155218" cy="18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macOS or </a:t>
            </a:r>
            <a:r>
              <a:rPr lang="en-US">
                <a:highlight>
                  <a:srgbClr val="00FFFF"/>
                </a:highlight>
              </a:rPr>
              <a:t>Mac OS X</a:t>
            </a:r>
            <a:r>
              <a:rPr lang="en-US"/>
              <a:t> (UNIX based)</a:t>
            </a:r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7073643" y="6480588"/>
            <a:ext cx="43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https://en.wikipedia.org/wiki/MacOS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403" y="1574848"/>
            <a:ext cx="9478840" cy="475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highlight>
                  <a:srgbClr val="00FFFF"/>
                </a:highlight>
              </a:rPr>
              <a:t>UNIX</a:t>
            </a:r>
            <a:r>
              <a:rPr lang="en-US"/>
              <a:t> and </a:t>
            </a:r>
            <a:r>
              <a:rPr lang="en-US">
                <a:highlight>
                  <a:srgbClr val="00FFFF"/>
                </a:highlight>
              </a:rPr>
              <a:t>Linux</a:t>
            </a:r>
            <a:r>
              <a:rPr lang="en-US"/>
              <a:t> (= UNIX for PCs)</a:t>
            </a: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UNIX is a family of multitasking, multiuser computer operating systems that derive from the original AT&amp;T Unix, developed in the 1970s at the Bell Labs research center by Ken Tompson, Dennis Ritchie and others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UNIX was an OS for mainframes, so you could only use it in Universities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During ‘80s Personal Computers started to “invade” into houses and you had only two alternatives: MS-DOS (no windows) or Apple OSs (too expensive)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highlight>
                  <a:srgbClr val="FFFF00"/>
                </a:highlight>
              </a:rPr>
              <a:t>Linus Torvalds (Finnish student),</a:t>
            </a:r>
            <a:r>
              <a:rPr lang="en-US" sz="2400"/>
              <a:t> in his free time, decided to develop a UNIX-based operating systems for PCs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So Linux started as a UNIX for PCs and since then (September 17, 1991) Linux has been ported to more hardware platforms than any other operating system.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Watch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Revolution OS documentary</a:t>
            </a:r>
            <a:r>
              <a:rPr lang="en-US" sz="2400"/>
              <a:t> </a:t>
            </a:r>
            <a:endParaRPr/>
          </a:p>
        </p:txBody>
      </p:sp>
      <p:pic>
        <p:nvPicPr>
          <p:cNvPr id="327" name="Google Shape;327;p38" descr="Tux the pengu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6237" y="212071"/>
            <a:ext cx="829661" cy="9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4640" y="604667"/>
            <a:ext cx="1523703" cy="80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0443" y="1191071"/>
            <a:ext cx="1121251" cy="63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Linux (UNIX for PCs) – Unity GUI</a:t>
            </a:r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717" y="1530484"/>
            <a:ext cx="9194188" cy="496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Linux (UNIX for PCs) – Mint MATE GUI</a:t>
            </a:r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035" y="1436271"/>
            <a:ext cx="9163929" cy="513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Some of the many variants of Linux</a:t>
            </a:r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50" name="Google Shape;350;p41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826" y="1916114"/>
            <a:ext cx="8670925" cy="424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Υπολογιστικό Σύστημα = Υλικό + Λογισμικό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Computer hardware (body) are the physical parts of a computer and the related devices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Internal HW devices (components): CPU, Motherboard, RAM, HDDS, etc. 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External HW devices (peripherals): monitor, keyboard, mice, printers, etc.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Computer Software (soul) are the computer programs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set of instructions that tells a computer what to do or how to perform a task 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includes the applications and the operating system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HW + SW = LFE 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HW needs SW to function and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SW needs HW to be installed and executed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855" y="4716463"/>
            <a:ext cx="3702722" cy="159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Microsoft’s Windows (based on MS-DOS)</a:t>
            </a:r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MS-DOS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3.x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95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98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Millennium (ME)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2000</a:t>
            </a:r>
            <a:endParaRPr/>
          </a:p>
        </p:txBody>
      </p:sp>
      <p:sp>
        <p:nvSpPr>
          <p:cNvPr id="357" name="Google Shape;357;p42"/>
          <p:cNvSpPr txBox="1">
            <a:spLocks noGrp="1"/>
          </p:cNvSpPr>
          <p:nvPr>
            <p:ph type="body" idx="4294967295"/>
          </p:nvPr>
        </p:nvSpPr>
        <p:spPr>
          <a:xfrm>
            <a:off x="70104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XP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Vista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7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8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Windows 10 – that’s enough!!!</a:t>
            </a:r>
            <a:endParaRPr sz="1200"/>
          </a:p>
        </p:txBody>
      </p:sp>
      <p:pic>
        <p:nvPicPr>
          <p:cNvPr id="358" name="Google Shape;358;p42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385" y="4686008"/>
            <a:ext cx="7520830" cy="198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Windows 10 “the last version of Windows”</a:t>
            </a:r>
            <a:endParaRPr/>
          </a:p>
        </p:txBody>
      </p:sp>
      <p:sp>
        <p:nvSpPr>
          <p:cNvPr id="364" name="Google Shape;36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“</a:t>
            </a:r>
            <a:r>
              <a:rPr lang="en-US" i="1">
                <a:solidFill>
                  <a:schemeClr val="dk1"/>
                </a:solidFill>
              </a:rPr>
              <a:t>Right now we’re releasing Windows 10, and because </a:t>
            </a:r>
            <a:r>
              <a:rPr lang="en-US" i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10</a:t>
            </a:r>
            <a:r>
              <a:rPr lang="en-US" i="1">
                <a:solidFill>
                  <a:schemeClr val="dk1"/>
                </a:solidFill>
              </a:rPr>
              <a:t> is the last version of Windows, we’re all still working on Windows 10.</a:t>
            </a:r>
            <a:r>
              <a:rPr lang="en-US">
                <a:solidFill>
                  <a:schemeClr val="dk1"/>
                </a:solidFill>
              </a:rPr>
              <a:t>"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Jerry Nixon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Regular improvements and updates but not big releases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Google’s Chrome browser gets updated regularly with version number numbers nobody really pays attention to?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Windows 11, 12 may come but you wont care about the version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65" name="Google Shape;36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7025" y="5018551"/>
            <a:ext cx="2054975" cy="166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 from now on will see this screen more often :-(</a:t>
            </a:r>
            <a:endParaRPr/>
          </a:p>
        </p:txBody>
      </p:sp>
      <p:sp>
        <p:nvSpPr>
          <p:cNvPr id="371" name="Google Shape;37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2" name="Google Shape;372;p44" descr="Image result for windows 10 update stuck don't turn off your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622" y="1928636"/>
            <a:ext cx="8174756" cy="45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Μερίδιο αγοράς ΛΣ σε Σταθερούς/Λαπτοπς</a:t>
            </a:r>
            <a:endParaRPr/>
          </a:p>
        </p:txBody>
      </p:sp>
      <p:pic>
        <p:nvPicPr>
          <p:cNvPr id="378" name="Google Shape;37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625" y="2184871"/>
            <a:ext cx="7342675" cy="3995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9" name="Google Shape;379;p45"/>
          <p:cNvSpPr/>
          <p:nvPr/>
        </p:nvSpPr>
        <p:spPr>
          <a:xfrm>
            <a:off x="4849325" y="6351543"/>
            <a:ext cx="734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https://en.wikipedia.org/wiki/Usage_share_of_operating_systems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80" name="Google Shape;380;p45"/>
          <p:cNvSpPr txBox="1"/>
          <p:nvPr/>
        </p:nvSpPr>
        <p:spPr>
          <a:xfrm>
            <a:off x="2783632" y="2652215"/>
            <a:ext cx="1512300" cy="369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Μερίδιο αγοράς ΛΣ σε Σταθερούς/Λαπτοπς</a:t>
            </a:r>
            <a:endParaRPr/>
          </a:p>
        </p:txBody>
      </p:sp>
      <p:sp>
        <p:nvSpPr>
          <p:cNvPr id="386" name="Google Shape;386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87" name="Google Shape;3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625" y="2184871"/>
            <a:ext cx="7342675" cy="3995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8" name="Google Shape;388;p46"/>
          <p:cNvSpPr/>
          <p:nvPr/>
        </p:nvSpPr>
        <p:spPr>
          <a:xfrm>
            <a:off x="4849325" y="6351543"/>
            <a:ext cx="734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https://en.wikipedia.org/wiki/Usage_share_of_operating_systems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Μερίδιο αγοράς ΛΣ σε όλες τις Υπολογιστικές Συσκευές</a:t>
            </a:r>
            <a:endParaRPr/>
          </a:p>
        </p:txBody>
      </p:sp>
      <p:pic>
        <p:nvPicPr>
          <p:cNvPr id="394" name="Google Shape;39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6" y="2060576"/>
            <a:ext cx="8136905" cy="43239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5" name="Google Shape;395;p47"/>
          <p:cNvSpPr/>
          <p:nvPr/>
        </p:nvSpPr>
        <p:spPr>
          <a:xfrm>
            <a:off x="2855742" y="6486525"/>
            <a:ext cx="78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https://en.wikipedia.org/wiki/Usage_share_of_operating_systems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6" name="Google Shape;396;p47"/>
          <p:cNvSpPr txBox="1"/>
          <p:nvPr/>
        </p:nvSpPr>
        <p:spPr>
          <a:xfrm>
            <a:off x="2135560" y="2420888"/>
            <a:ext cx="2160300" cy="369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Μερίδιο αγοράς ΛΣ σε όλες τις Υπολογιστικές Συσκευές</a:t>
            </a:r>
            <a:endParaRPr/>
          </a:p>
        </p:txBody>
      </p:sp>
      <p:sp>
        <p:nvSpPr>
          <p:cNvPr id="402" name="Google Shape;402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3" name="Google Shape;40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6" y="2060576"/>
            <a:ext cx="8136905" cy="43239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4" name="Google Shape;404;p48"/>
          <p:cNvSpPr/>
          <p:nvPr/>
        </p:nvSpPr>
        <p:spPr>
          <a:xfrm>
            <a:off x="3010486" y="6486525"/>
            <a:ext cx="76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https://en.wikipedia.org/wiki/Usage_share_of_operating_systems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Worldwide usage share of operating systems</a:t>
            </a:r>
            <a:br>
              <a:rPr lang="en-US"/>
            </a:br>
            <a:r>
              <a:rPr lang="en-US"/>
              <a:t>(July 2018)</a:t>
            </a:r>
            <a:endParaRPr/>
          </a:p>
        </p:txBody>
      </p:sp>
      <p:sp>
        <p:nvSpPr>
          <p:cNvPr id="410" name="Google Shape;410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1" name="Google Shape;41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690688"/>
            <a:ext cx="9458140" cy="44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9"/>
          <p:cNvSpPr/>
          <p:nvPr/>
        </p:nvSpPr>
        <p:spPr>
          <a:xfrm>
            <a:off x="3108960" y="6486525"/>
            <a:ext cx="755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https://en.wikipedia.org/wiki/Usage_share_of_operating_systems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13" name="Google Shape;41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7046" y="2757802"/>
            <a:ext cx="1728266" cy="206714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9"/>
          <p:cNvSpPr/>
          <p:nvPr/>
        </p:nvSpPr>
        <p:spPr>
          <a:xfrm>
            <a:off x="520505" y="4636005"/>
            <a:ext cx="2799600" cy="1130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orange in Africa and Asia?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Worldwide smartphone sales (thousands of units)</a:t>
            </a:r>
            <a:endParaRPr/>
          </a:p>
        </p:txBody>
      </p:sp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87" y="1988840"/>
            <a:ext cx="8785224" cy="459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720" y="2780928"/>
            <a:ext cx="193788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0"/>
          <p:cNvSpPr/>
          <p:nvPr/>
        </p:nvSpPr>
        <p:spPr>
          <a:xfrm>
            <a:off x="8637563" y="3621247"/>
            <a:ext cx="3362100" cy="1325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Πώς εξηγούνται οι βουνοκορφές στις πωλήσεις i-phones?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 and pros of Operating Systems </a:t>
            </a:r>
            <a:endParaRPr/>
          </a:p>
        </p:txBody>
      </p:sp>
      <p:sp>
        <p:nvSpPr>
          <p:cNvPr id="429" name="Google Shape;429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430" name="Google Shape;430;p51"/>
          <p:cNvGrpSpPr/>
          <p:nvPr/>
        </p:nvGrpSpPr>
        <p:grpSpPr>
          <a:xfrm>
            <a:off x="2774181" y="2052078"/>
            <a:ext cx="6207061" cy="4351400"/>
            <a:chOff x="5293567" y="1184118"/>
            <a:chExt cx="4679983" cy="4417217"/>
          </a:xfrm>
        </p:grpSpPr>
        <p:grpSp>
          <p:nvGrpSpPr>
            <p:cNvPr id="431" name="Google Shape;431;p51"/>
            <p:cNvGrpSpPr/>
            <p:nvPr/>
          </p:nvGrpSpPr>
          <p:grpSpPr>
            <a:xfrm>
              <a:off x="5293567" y="1184118"/>
              <a:ext cx="4679983" cy="4417217"/>
              <a:chOff x="1981199" y="131382"/>
              <a:chExt cx="4679983" cy="4417217"/>
            </a:xfrm>
          </p:grpSpPr>
          <p:sp>
            <p:nvSpPr>
              <p:cNvPr id="432" name="Google Shape;432;p51"/>
              <p:cNvSpPr/>
              <p:nvPr/>
            </p:nvSpPr>
            <p:spPr>
              <a:xfrm>
                <a:off x="2962041" y="131382"/>
                <a:ext cx="2718300" cy="2718300"/>
              </a:xfrm>
              <a:prstGeom prst="ellipse">
                <a:avLst/>
              </a:prstGeom>
              <a:gradFill>
                <a:gsLst>
                  <a:gs pos="0">
                    <a:srgbClr val="6EA5DA">
                      <a:alpha val="49803"/>
                    </a:srgbClr>
                  </a:gs>
                  <a:gs pos="50000">
                    <a:srgbClr val="529BDA">
                      <a:alpha val="49803"/>
                    </a:srgbClr>
                  </a:gs>
                  <a:gs pos="100000">
                    <a:srgbClr val="4188C8">
                      <a:alpha val="49803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1"/>
              <p:cNvSpPr txBox="1"/>
              <p:nvPr/>
            </p:nvSpPr>
            <p:spPr>
              <a:xfrm>
                <a:off x="3324477" y="607079"/>
                <a:ext cx="1993500" cy="12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USABILITY</a:t>
                </a:r>
                <a:endParaRPr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51"/>
              <p:cNvSpPr/>
              <p:nvPr/>
            </p:nvSpPr>
            <p:spPr>
              <a:xfrm>
                <a:off x="3942882" y="1830299"/>
                <a:ext cx="2718300" cy="2718300"/>
              </a:xfrm>
              <a:prstGeom prst="ellipse">
                <a:avLst/>
              </a:prstGeom>
              <a:gradFill>
                <a:gsLst>
                  <a:gs pos="0">
                    <a:srgbClr val="65C998">
                      <a:alpha val="49803"/>
                    </a:srgbClr>
                  </a:gs>
                  <a:gs pos="50000">
                    <a:srgbClr val="46C78C">
                      <a:alpha val="49803"/>
                    </a:srgbClr>
                  </a:gs>
                  <a:gs pos="100000">
                    <a:srgbClr val="35B87B">
                      <a:alpha val="49803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1"/>
              <p:cNvSpPr txBox="1"/>
              <p:nvPr/>
            </p:nvSpPr>
            <p:spPr>
              <a:xfrm>
                <a:off x="4774219" y="2532518"/>
                <a:ext cx="1631100" cy="149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CUSTOMIZABILITY</a:t>
                </a:r>
                <a:endParaRPr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51"/>
              <p:cNvSpPr/>
              <p:nvPr/>
            </p:nvSpPr>
            <p:spPr>
              <a:xfrm>
                <a:off x="1981199" y="1830299"/>
                <a:ext cx="2718300" cy="2718300"/>
              </a:xfrm>
              <a:prstGeom prst="ellipse">
                <a:avLst/>
              </a:prstGeom>
              <a:gradFill>
                <a:gsLst>
                  <a:gs pos="0">
                    <a:srgbClr val="7EB55F">
                      <a:alpha val="49803"/>
                    </a:srgbClr>
                  </a:gs>
                  <a:gs pos="50000">
                    <a:srgbClr val="6EB03F">
                      <a:alpha val="49803"/>
                    </a:srgbClr>
                  </a:gs>
                  <a:gs pos="100000">
                    <a:srgbClr val="5F9F34">
                      <a:alpha val="49803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51"/>
              <p:cNvSpPr txBox="1"/>
              <p:nvPr/>
            </p:nvSpPr>
            <p:spPr>
              <a:xfrm>
                <a:off x="2237170" y="2532518"/>
                <a:ext cx="1631100" cy="149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STABILITY</a:t>
                </a:r>
                <a:endParaRPr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8" name="Google Shape;438;p51"/>
            <p:cNvSpPr txBox="1"/>
            <p:nvPr/>
          </p:nvSpPr>
          <p:spPr>
            <a:xfrm rot="2288092">
              <a:off x="5454977" y="3431925"/>
              <a:ext cx="777309" cy="597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Mac OS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1"/>
            <p:cNvSpPr txBox="1"/>
            <p:nvPr/>
          </p:nvSpPr>
          <p:spPr>
            <a:xfrm>
              <a:off x="6230511" y="4006805"/>
              <a:ext cx="6519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WISH!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1"/>
            <p:cNvSpPr txBox="1"/>
            <p:nvPr/>
          </p:nvSpPr>
          <p:spPr>
            <a:xfrm>
              <a:off x="6270522" y="4931876"/>
              <a:ext cx="6033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Linux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1"/>
            <p:cNvSpPr txBox="1"/>
            <p:nvPr/>
          </p:nvSpPr>
          <p:spPr>
            <a:xfrm rot="-2273161">
              <a:off x="6773896" y="3453054"/>
              <a:ext cx="1092832" cy="541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MS Windows</a:t>
              </a:r>
              <a:endParaRPr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Λογισμικό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Λογισμικό Συστήματος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software that is designed to run a computer’s hardware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provides a platform for other software to run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</a:rPr>
              <a:t>operating systems is the best know example of system software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MS Windows, GNU/Linux, iOS, Android, etc</a:t>
            </a:r>
            <a:endParaRPr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Εφαρμογές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programs that are designed for the needs of computer users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they generally interact with the user to perform useful tasks for them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application SW generally “talks” to the HW through the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assistance of system SW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MS Word, MS Excel, Chrome, Firefox, Solitaire, Paint, etc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3800" y="4650648"/>
            <a:ext cx="597454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2644" y="5991835"/>
            <a:ext cx="597454" cy="64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2940" y="5988305"/>
            <a:ext cx="532672" cy="5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 result for chrom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1786" y="5270499"/>
            <a:ext cx="475376" cy="47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18074" y="444501"/>
            <a:ext cx="7143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58590" y="396876"/>
            <a:ext cx="14859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Comparing Popular OS</a:t>
            </a:r>
            <a:endParaRPr/>
          </a:p>
        </p:txBody>
      </p:sp>
      <p:sp>
        <p:nvSpPr>
          <p:cNvPr id="447" name="Google Shape;44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448" name="Google Shape;448;p52"/>
          <p:cNvGraphicFramePr/>
          <p:nvPr/>
        </p:nvGraphicFramePr>
        <p:xfrm>
          <a:off x="1676400" y="22764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{B2A79647-F795-4050-A4EF-11B0416DE3BC}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OS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HW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Stability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Apps.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Support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Security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Popularity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 Narrow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Windows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PC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Poor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$180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Huge no.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OK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Poor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 Narrow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Amazing</a:t>
                      </a:r>
                      <a:endParaRPr sz="2000" b="1" i="0" u="none" strike="noStrike" cap="none">
                        <a:solidFill>
                          <a:srgbClr val="0000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 Narrow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Mac OS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Mac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$35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OK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Low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 Narrow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Linux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$0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Variable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 Narrow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Low</a:t>
                      </a:r>
                      <a:endParaRPr sz="2000" b="1" i="0" u="none" strike="noStrike" cap="none">
                        <a:solidFill>
                          <a:srgbClr val="0000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 Narrow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Unix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Excellent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High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Many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Expensive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Excellent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Servers</a:t>
                      </a:r>
                      <a:endParaRPr/>
                    </a:p>
                  </a:txBody>
                  <a:tcPr marL="18300" marR="18300" marT="137200" marB="137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52"/>
          <p:cNvSpPr/>
          <p:nvPr/>
        </p:nvSpPr>
        <p:spPr>
          <a:xfrm>
            <a:off x="3863975" y="3068638"/>
            <a:ext cx="8271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2"/>
          <p:cNvSpPr/>
          <p:nvPr/>
        </p:nvSpPr>
        <p:spPr>
          <a:xfrm>
            <a:off x="3863975" y="4437063"/>
            <a:ext cx="8271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2"/>
          <p:cNvSpPr/>
          <p:nvPr/>
        </p:nvSpPr>
        <p:spPr>
          <a:xfrm>
            <a:off x="8112126" y="3068638"/>
            <a:ext cx="10080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2"/>
          <p:cNvSpPr/>
          <p:nvPr/>
        </p:nvSpPr>
        <p:spPr>
          <a:xfrm>
            <a:off x="8112126" y="4437063"/>
            <a:ext cx="10080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2"/>
          <p:cNvSpPr/>
          <p:nvPr/>
        </p:nvSpPr>
        <p:spPr>
          <a:xfrm>
            <a:off x="5664201" y="3068638"/>
            <a:ext cx="1008000" cy="431700"/>
          </a:xfrm>
          <a:prstGeom prst="rect">
            <a:avLst/>
          </a:prstGeom>
          <a:noFill/>
          <a:ln w="508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2"/>
          <p:cNvSpPr/>
          <p:nvPr/>
        </p:nvSpPr>
        <p:spPr>
          <a:xfrm>
            <a:off x="2855913" y="3068638"/>
            <a:ext cx="1008000" cy="431700"/>
          </a:xfrm>
          <a:prstGeom prst="rect">
            <a:avLst/>
          </a:prstGeom>
          <a:noFill/>
          <a:ln w="508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2"/>
          <p:cNvSpPr/>
          <p:nvPr/>
        </p:nvSpPr>
        <p:spPr>
          <a:xfrm>
            <a:off x="2855913" y="3716338"/>
            <a:ext cx="1008000" cy="431700"/>
          </a:xfrm>
          <a:prstGeom prst="rect">
            <a:avLst/>
          </a:prstGeom>
          <a:noFill/>
          <a:ln w="508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2"/>
          <p:cNvSpPr/>
          <p:nvPr/>
        </p:nvSpPr>
        <p:spPr>
          <a:xfrm>
            <a:off x="6888163" y="4437063"/>
            <a:ext cx="1008000" cy="431700"/>
          </a:xfrm>
          <a:prstGeom prst="rect">
            <a:avLst/>
          </a:prstGeom>
          <a:noFill/>
          <a:ln w="508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2"/>
          <p:cNvSpPr/>
          <p:nvPr/>
        </p:nvSpPr>
        <p:spPr>
          <a:xfrm>
            <a:off x="4764089" y="3068638"/>
            <a:ext cx="8271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2"/>
          <p:cNvSpPr/>
          <p:nvPr/>
        </p:nvSpPr>
        <p:spPr>
          <a:xfrm>
            <a:off x="4800600" y="4437063"/>
            <a:ext cx="827100" cy="4317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2"/>
          <p:cNvSpPr/>
          <p:nvPr/>
        </p:nvSpPr>
        <p:spPr>
          <a:xfrm>
            <a:off x="6134100" y="124707"/>
            <a:ext cx="5917800" cy="186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 Windows: Poor stability, expensive and have poor security but amazing popularity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you explain that?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It was a mixture of decisions with the right timing (during 80s and 90s)</a:t>
            </a:r>
            <a:endParaRPr/>
          </a:p>
        </p:txBody>
      </p:sp>
      <p:sp>
        <p:nvSpPr>
          <p:cNvPr id="465" name="Google Shape;465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“Openness” of the hardware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IBM “opened” the specs of its hardware architecture and this resulted to the “made in Taiwan boom”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as a result many Taiwan companies developed </a:t>
            </a:r>
            <a:r>
              <a:rPr lang="en-US" sz="2100">
                <a:highlight>
                  <a:srgbClr val="FFFF00"/>
                </a:highlight>
              </a:rPr>
              <a:t>very cheap</a:t>
            </a:r>
            <a:r>
              <a:rPr lang="en-US" sz="2100"/>
              <a:t> IBM </a:t>
            </a:r>
            <a:r>
              <a:rPr lang="en-US" sz="2100">
                <a:highlight>
                  <a:srgbClr val="FFFF00"/>
                </a:highlight>
              </a:rPr>
              <a:t>compatible PCs</a:t>
            </a:r>
            <a:r>
              <a:rPr lang="en-US" sz="2100"/>
              <a:t> (able to run MS Windows) which “flooded” the market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On the other hand Apple kept the MAC architecture closed (run MAC OS)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Microsoft Windows “license to steal”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About 3 million computers get sold every year in China, but people don't pay for the software. Someday they will, though. </a:t>
            </a:r>
            <a:r>
              <a:rPr lang="en-US" sz="2000">
                <a:highlight>
                  <a:srgbClr val="FFFF00"/>
                </a:highlight>
              </a:rPr>
              <a:t>As long as they are going to steal it, we want them to steal ours</a:t>
            </a:r>
            <a:r>
              <a:rPr lang="en-US" sz="2000"/>
              <a:t>. They'll get sort of addicted, and then we'll somehow figure out how to collect sometime in the next decade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"Gates, Buffett a bit bearish" </a:t>
            </a:r>
            <a:r>
              <a:rPr lang="en-US" sz="2000" i="1" u="sng">
                <a:solidFill>
                  <a:schemeClr val="hlink"/>
                </a:solidFill>
                <a:hlinkClick r:id="rId3"/>
              </a:rPr>
              <a:t>CNET News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 (2 July 1998)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When Linux appeared in the market it was too late…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 a result we have this…</a:t>
            </a:r>
            <a:endParaRPr/>
          </a:p>
        </p:txBody>
      </p:sp>
      <p:pic>
        <p:nvPicPr>
          <p:cNvPr id="466" name="Google Shape;466;p53" descr="Image result for bill gates microsoft ce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7213" y="5197627"/>
            <a:ext cx="1803925" cy="146342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7" name="Google Shape;467;p53" descr="Image result for made in taiw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1523" y="482614"/>
            <a:ext cx="1452667" cy="145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Πειραματιστείτε με παλιά (retro) λειτουργικά συστήματα</a:t>
            </a:r>
            <a:endParaRPr/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Windows 95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https://www.pcjs.org/software/pcx86/sys/windows/win95/4.00.950/</a:t>
            </a:r>
            <a:r>
              <a:rPr lang="en-US" sz="2000"/>
              <a:t> </a:t>
            </a:r>
            <a:endParaRPr sz="2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Windows 3.1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https://classicreload.com/win3x-windows-31.html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Πειραματιστείτε με σύγχρονα λειτουργικά συστήματα</a:t>
            </a:r>
            <a:endParaRPr sz="2000"/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Zorin OS, Kodi Media Center, Chalet OS, Ubuntu 20, Elementary OS,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https://www.onworks.net/#</a:t>
            </a: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MAC OS X 10.7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https://www.alessioatzeni.com/mac-osx-lion-css3/</a:t>
            </a:r>
            <a:r>
              <a:rPr lang="en-US" sz="2000"/>
              <a:t> </a:t>
            </a:r>
            <a:endParaRPr sz="2000"/>
          </a:p>
        </p:txBody>
      </p:sp>
      <p:sp>
        <p:nvSpPr>
          <p:cNvPr id="474" name="Google Shape;474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Δραστηριότητα…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Κατηγορίες Λειτουργικών Συστημάτων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Operating System Categories (tasks)</a:t>
            </a:r>
            <a:endParaRPr/>
          </a:p>
        </p:txBody>
      </p:sp>
      <p:sp>
        <p:nvSpPr>
          <p:cNvPr id="485" name="Google Shape;48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</a:t>
            </a:r>
            <a:r>
              <a:rPr lang="en-US">
                <a:highlight>
                  <a:srgbClr val="FFFF00"/>
                </a:highlight>
              </a:rPr>
              <a:t>single-task</a:t>
            </a: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>
                <a:solidFill>
                  <a:srgbClr val="000000"/>
                </a:solidFill>
              </a:rPr>
              <a:t>operating system capable of doing “one thing” at a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Microsoft DOS (Disk Operating System)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86" name="Google Shape;48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</a:t>
            </a:r>
            <a:r>
              <a:rPr lang="en-US">
                <a:highlight>
                  <a:srgbClr val="FFFF00"/>
                </a:highlight>
              </a:rPr>
              <a:t>multitasking</a:t>
            </a:r>
            <a:r>
              <a:rPr lang="en-US">
                <a:solidFill>
                  <a:srgbClr val="000000"/>
                </a:solidFill>
              </a:rPr>
              <a:t> operating system is capable of having several programs in operation at the same time.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Windows, Unix / Linux, Mac OS X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87" name="Google Shape;48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640" y="3871764"/>
            <a:ext cx="3876801" cy="266017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8" name="Google Shape;48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7493" y="3871764"/>
            <a:ext cx="4481714" cy="266017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 example…</a:t>
            </a:r>
            <a:endParaRPr/>
          </a:p>
        </p:txBody>
      </p:sp>
      <p:sp>
        <p:nvSpPr>
          <p:cNvPr id="494" name="Google Shape;494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95" name="Google Shape;49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932" y="1472745"/>
            <a:ext cx="9027015" cy="50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Operating System Categories (users)</a:t>
            </a:r>
            <a:endParaRPr sz="2800"/>
          </a:p>
        </p:txBody>
      </p:sp>
      <p:sp>
        <p:nvSpPr>
          <p:cNvPr id="501" name="Google Shape;501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Single-user</a:t>
            </a:r>
            <a:r>
              <a:rPr lang="en-US">
                <a:solidFill>
                  <a:schemeClr val="dk1"/>
                </a:solidFill>
              </a:rPr>
              <a:t> operating systems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only one user may interact with the system on a specific moment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but multiple programs (multi-tasking) may run in parallel</a:t>
            </a:r>
            <a:endParaRPr/>
          </a:p>
        </p:txBody>
      </p:sp>
      <p:sp>
        <p:nvSpPr>
          <p:cNvPr id="502" name="Google Shape;502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Multi-user</a:t>
            </a:r>
            <a:r>
              <a:rPr lang="en-US"/>
              <a:t> operating systems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multiple users may interact with the system </a:t>
            </a:r>
            <a:r>
              <a:rPr lang="en-US" b="1">
                <a:solidFill>
                  <a:srgbClr val="FF0000"/>
                </a:solidFill>
              </a:rPr>
              <a:t>at the same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system identifies processes and resources, (e.g disk space, memory addresses, etc) belonging to multiple users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multiple programs (multi-tasking) may run in parallel for each user</a:t>
            </a:r>
            <a:endParaRPr/>
          </a:p>
        </p:txBody>
      </p:sp>
      <p:sp>
        <p:nvSpPr>
          <p:cNvPr id="503" name="Google Shape;503;p58"/>
          <p:cNvSpPr/>
          <p:nvPr/>
        </p:nvSpPr>
        <p:spPr>
          <a:xfrm>
            <a:off x="838200" y="4422311"/>
            <a:ext cx="4631788" cy="1325563"/>
          </a:xfrm>
          <a:prstGeom prst="rect">
            <a:avLst/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Είναι τα MS Windows 7, 8 or 10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multi-tasking &amp; multi-user?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8"/>
          <p:cNvSpPr/>
          <p:nvPr/>
        </p:nvSpPr>
        <p:spPr>
          <a:xfrm>
            <a:off x="3902145" y="6434139"/>
            <a:ext cx="83661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answer is here: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https://www.redhat.com/archives/redhat-list/2010-December/msg00109.html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9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Αλληλεπίδραση Ανθρώπου - Υπολογιστή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10" name="Google Shape;51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3899" y="711274"/>
            <a:ext cx="2012852" cy="20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Διεπαφή Χρήστη (User Interface)</a:t>
            </a:r>
            <a:br>
              <a:rPr lang="en-US"/>
            </a:br>
            <a:r>
              <a:rPr lang="en-US" sz="2400"/>
              <a:t>Το περιβάλλον στο οποίο αλληλεπιδρά ο άνθρωπος με τον υπολογιστή…</a:t>
            </a:r>
            <a:endParaRPr sz="4800"/>
          </a:p>
        </p:txBody>
      </p:sp>
      <p:sp>
        <p:nvSpPr>
          <p:cNvPr id="517" name="Google Shape;51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18" name="Google Shape;51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54785"/>
            <a:ext cx="10515600" cy="519209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0"/>
          <p:cNvSpPr/>
          <p:nvPr/>
        </p:nvSpPr>
        <p:spPr>
          <a:xfrm>
            <a:off x="154874" y="1690700"/>
            <a:ext cx="2998500" cy="1065900"/>
          </a:xfrm>
          <a:prstGeom prst="roundRect">
            <a:avLst>
              <a:gd name="adj" fmla="val 16667"/>
            </a:avLst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Αρχική</a:t>
            </a:r>
            <a:b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Διεπαφή Χρήστη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1" descr="bad-usabil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54786"/>
            <a:ext cx="10515600" cy="519209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Διεπαφή Χρήστη (User Interface)</a:t>
            </a:r>
            <a:br>
              <a:rPr lang="en-US"/>
            </a:br>
            <a:r>
              <a:rPr lang="en-US" sz="2400"/>
              <a:t>Το περιβάλλον στο οποίο αλληλεπιδρά ο άνθρωπος με τον υπολογιστή…</a:t>
            </a:r>
            <a:endParaRPr/>
          </a:p>
        </p:txBody>
      </p:sp>
      <p:sp>
        <p:nvSpPr>
          <p:cNvPr id="527" name="Google Shape;527;p61"/>
          <p:cNvSpPr/>
          <p:nvPr/>
        </p:nvSpPr>
        <p:spPr>
          <a:xfrm>
            <a:off x="154873" y="1690700"/>
            <a:ext cx="3144900" cy="1065900"/>
          </a:xfrm>
          <a:prstGeom prst="roundRect">
            <a:avLst>
              <a:gd name="adj" fmla="val 16667"/>
            </a:avLst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Βελτιωμένη</a:t>
            </a:r>
            <a:b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Διεπαφή Χρήστη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Λειτουργικό Σύστημα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355920"/>
            <a:ext cx="50292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Κάθε Λειτουργικό Σύστημα έχει το δικό του περιβάλλον Διεπαφής Χρήστη</a:t>
            </a:r>
            <a:r>
              <a:rPr lang="en-US">
                <a:solidFill>
                  <a:schemeClr val="dk1"/>
                </a:solidFill>
              </a:rPr>
              <a:t>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ένα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πρόγραμμα</a:t>
            </a:r>
            <a:r>
              <a:rPr lang="en-US">
                <a:solidFill>
                  <a:schemeClr val="dk1"/>
                </a:solidFill>
              </a:rPr>
              <a:t> το ο</a:t>
            </a:r>
            <a:r>
              <a:rPr lang="en-US"/>
              <a:t>ποίο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δέχεται αιτήματα από τον χρήσ</a:t>
            </a:r>
            <a:r>
              <a:rPr lang="en-US">
                <a:highlight>
                  <a:srgbClr val="FFFF00"/>
                </a:highlight>
              </a:rPr>
              <a:t>τη</a:t>
            </a:r>
            <a:r>
              <a:rPr lang="en-US"/>
              <a:t>,</a:t>
            </a:r>
            <a:r>
              <a:rPr lang="en-US">
                <a:solidFill>
                  <a:schemeClr val="dk1"/>
                </a:solidFill>
              </a:rPr>
              <a:t> τα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μεταφρ</a:t>
            </a:r>
            <a:r>
              <a:rPr lang="en-US">
                <a:highlight>
                  <a:srgbClr val="FFFF00"/>
                </a:highlight>
              </a:rPr>
              <a:t>άζει</a:t>
            </a:r>
            <a:r>
              <a:rPr lang="en-US">
                <a:solidFill>
                  <a:schemeClr val="dk1"/>
                </a:solidFill>
              </a:rPr>
              <a:t> και τα </a:t>
            </a:r>
            <a:r>
              <a:rPr lang="en-US"/>
              <a:t>στέλνει στο Λειτουργικό Σύστημα</a:t>
            </a:r>
            <a:r>
              <a:rPr lang="en-US">
                <a:solidFill>
                  <a:schemeClr val="dk1"/>
                </a:solidFill>
              </a:rPr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Οι δύο πιό διαδεδομένοι τύποι διεπαφής χρήστη είναι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η γραμμή εντολών</a:t>
            </a:r>
            <a:r>
              <a:rPr lang="en-US">
                <a:solidFill>
                  <a:schemeClr val="dk1"/>
                </a:solidFill>
              </a:rPr>
              <a:t>, οπου οι εντολές πλη</a:t>
            </a:r>
            <a:r>
              <a:rPr lang="en-US"/>
              <a:t>κτρολογούνται γραμμή-γραμμή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το γραφικό περιβάλλον επικοινωνίας</a:t>
            </a:r>
            <a:r>
              <a:rPr lang="en-US">
                <a:solidFill>
                  <a:schemeClr val="dk1"/>
                </a:solidFill>
              </a:rPr>
              <a:t>, ό</a:t>
            </a:r>
            <a:r>
              <a:rPr lang="en-US"/>
              <a:t>που οι εντολές δίνονται μέσα από ένα σύνολο γραφικών στοιχείων (WIMP) </a:t>
            </a:r>
            <a:endParaRPr/>
          </a:p>
        </p:txBody>
      </p:sp>
      <p:sp>
        <p:nvSpPr>
          <p:cNvPr id="533" name="Google Shape;53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Διεπαφή χρήστη σε Υπολογιστικά Συστήματα</a:t>
            </a:r>
            <a:endParaRPr/>
          </a:p>
        </p:txBody>
      </p:sp>
      <p:pic>
        <p:nvPicPr>
          <p:cNvPr id="534" name="Google Shape;53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375" y="4251549"/>
            <a:ext cx="4899990" cy="25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375" y="1334924"/>
            <a:ext cx="4899990" cy="266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Ένα </a:t>
            </a:r>
            <a:r>
              <a:rPr lang="en-US">
                <a:highlight>
                  <a:schemeClr val="accent4"/>
                </a:highlight>
              </a:rPr>
              <a:t>πρόγραμμα</a:t>
            </a:r>
            <a:r>
              <a:rPr lang="en-US"/>
              <a:t> το οποίο </a:t>
            </a:r>
            <a:endParaRPr/>
          </a:p>
          <a:p>
            <a:pPr marL="685800" lvl="1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δέχεται αιτήματα από τον χρήστη, </a:t>
            </a:r>
            <a:endParaRPr/>
          </a:p>
          <a:p>
            <a:pPr marL="685800" lvl="1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τα μεταφράζει και τα στέλνει στο Λειτουργικό Σύστημα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Συνεπώς είναι το μέσο αλληλεπίδρασης του χρήστη με το υπολογιστικό σύστημα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Ποιά είναι τα μέρη Which are the parts of a GUI in a user/computer interaction?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Which are the parts of a UI in a user/computer interaction?</a:t>
            </a:r>
            <a:endParaRPr/>
          </a:p>
        </p:txBody>
      </p:sp>
      <p:sp>
        <p:nvSpPr>
          <p:cNvPr id="541" name="Google Shape;54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Διεπαφή Χρήστη (User Interface)</a:t>
            </a:r>
            <a:endParaRPr/>
          </a:p>
        </p:txBody>
      </p:sp>
      <p:pic>
        <p:nvPicPr>
          <p:cNvPr id="542" name="Google Shape;542;p63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2874" y="2737949"/>
            <a:ext cx="1862500" cy="14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3" descr="Image result for computer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778" y="2581601"/>
            <a:ext cx="1383525" cy="1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3"/>
          <p:cNvSpPr/>
          <p:nvPr/>
        </p:nvSpPr>
        <p:spPr>
          <a:xfrm>
            <a:off x="8464013" y="2430538"/>
            <a:ext cx="982800" cy="2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interface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3"/>
          <p:cNvSpPr/>
          <p:nvPr/>
        </p:nvSpPr>
        <p:spPr>
          <a:xfrm>
            <a:off x="7429084" y="3194762"/>
            <a:ext cx="982800" cy="365100"/>
          </a:xfrm>
          <a:prstGeom prst="leftRightArrow">
            <a:avLst>
              <a:gd name="adj1" fmla="val 50000"/>
              <a:gd name="adj2" fmla="val 49851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3"/>
          <p:cNvSpPr/>
          <p:nvPr/>
        </p:nvSpPr>
        <p:spPr>
          <a:xfrm>
            <a:off x="9472897" y="3195510"/>
            <a:ext cx="982800" cy="363600"/>
          </a:xfrm>
          <a:prstGeom prst="leftRightArrow">
            <a:avLst>
              <a:gd name="adj1" fmla="val 50000"/>
              <a:gd name="adj2" fmla="val 50069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Απεικόνιση των αρχείων στον σκληρό δίσκο του υπολογιστή μας…</a:t>
            </a:r>
            <a:endParaRPr/>
          </a:p>
        </p:txBody>
      </p:sp>
      <p:sp>
        <p:nvSpPr>
          <p:cNvPr id="552" name="Google Shape;552;p64"/>
          <p:cNvSpPr txBox="1">
            <a:spLocks noGrp="1"/>
          </p:cNvSpPr>
          <p:nvPr>
            <p:ph type="body" idx="1"/>
          </p:nvPr>
        </p:nvSpPr>
        <p:spPr>
          <a:xfrm>
            <a:off x="606925" y="1749425"/>
            <a:ext cx="5149500" cy="51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Γραμμή Εντολών</a:t>
            </a:r>
            <a:endParaRPr/>
          </a:p>
        </p:txBody>
      </p:sp>
      <p:sp>
        <p:nvSpPr>
          <p:cNvPr id="553" name="Google Shape;553;p64"/>
          <p:cNvSpPr txBox="1">
            <a:spLocks noGrp="1"/>
          </p:cNvSpPr>
          <p:nvPr>
            <p:ph type="body" idx="4294967295"/>
          </p:nvPr>
        </p:nvSpPr>
        <p:spPr>
          <a:xfrm>
            <a:off x="6553200" y="1749425"/>
            <a:ext cx="5439600" cy="515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Γραφικό Περιβάλλον Επικοινωνίας</a:t>
            </a:r>
            <a:endParaRPr/>
          </a:p>
        </p:txBody>
      </p:sp>
      <p:pic>
        <p:nvPicPr>
          <p:cNvPr id="554" name="Google Shape;55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477" y="2547600"/>
            <a:ext cx="5601515" cy="405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650" y="2472701"/>
            <a:ext cx="5003124" cy="40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experiment with Windows GUI</a:t>
            </a:r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62" name="Google Shape;56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825" y="2043113"/>
            <a:ext cx="8713788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5"/>
          <p:cNvSpPr/>
          <p:nvPr/>
        </p:nvSpPr>
        <p:spPr>
          <a:xfrm>
            <a:off x="8761217" y="1262371"/>
            <a:ext cx="3055645" cy="15614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are the main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components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 Windows GUI?</a:t>
            </a:r>
            <a:endParaRPr/>
          </a:p>
        </p:txBody>
      </p:sp>
      <p:pic>
        <p:nvPicPr>
          <p:cNvPr id="564" name="Google Shape;564;p65" descr="Αποτέλεσμα εικόνας για question mark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8031" y="303037"/>
            <a:ext cx="1177077" cy="1178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5"/>
          <p:cNvSpPr/>
          <p:nvPr/>
        </p:nvSpPr>
        <p:spPr>
          <a:xfrm>
            <a:off x="7931592" y="4135901"/>
            <a:ext cx="3632052" cy="1788125"/>
          </a:xfrm>
          <a:prstGeom prst="roundRect">
            <a:avLst>
              <a:gd name="adj" fmla="val 16667"/>
            </a:avLst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WIMP system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Windows, Icons, </a:t>
            </a:r>
            <a:b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Menus and Pointers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 this a bad GUI example or not?</a:t>
            </a:r>
            <a:endParaRPr/>
          </a:p>
        </p:txBody>
      </p:sp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72" name="Google Shape;572;p66" descr="https://digitaljuan.files.wordpress.com/2012/02/visibili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546" y="1584960"/>
            <a:ext cx="9752387" cy="490791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6"/>
          <p:cNvSpPr/>
          <p:nvPr/>
        </p:nvSpPr>
        <p:spPr>
          <a:xfrm>
            <a:off x="2757268" y="3080825"/>
            <a:ext cx="6766560" cy="19272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important characteristic of any GUI / UI is usability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Usability is…</a:t>
            </a:r>
            <a:endParaRPr b="1"/>
          </a:p>
        </p:txBody>
      </p:sp>
      <p:sp>
        <p:nvSpPr>
          <p:cNvPr id="579" name="Google Shape;57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ease of use,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learnability,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efficiency,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memorability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and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satisfaction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of a human-made object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Usability applies to GUIs too…</a:t>
            </a:r>
            <a:endParaRPr/>
          </a:p>
        </p:txBody>
      </p:sp>
      <p:sp>
        <p:nvSpPr>
          <p:cNvPr id="580" name="Google Shape;580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81" name="Google Shape;58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6174" y="1990725"/>
            <a:ext cx="3802062" cy="40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68"/>
          <p:cNvPicPr preferRelativeResize="0"/>
          <p:nvPr/>
        </p:nvPicPr>
        <p:blipFill rotWithShape="1">
          <a:blip r:embed="rId3">
            <a:alphaModFix/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8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8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The definition of poor usability</a:t>
            </a:r>
            <a:endParaRPr/>
          </a:p>
        </p:txBody>
      </p:sp>
      <p:cxnSp>
        <p:nvCxnSpPr>
          <p:cNvPr id="589" name="Google Shape;589;p68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69" descr="Related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635" b="2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9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9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I really hate these machines…</a:t>
            </a:r>
            <a:endParaRPr/>
          </a:p>
        </p:txBody>
      </p:sp>
      <p:cxnSp>
        <p:nvCxnSpPr>
          <p:cNvPr id="597" name="Google Shape;597;p69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2" name="Google Shape;602;p70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3" name="Google Shape;603;p70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0"/>
          <p:cNvSpPr txBox="1"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Stuck in an Elevator :-(</a:t>
            </a:r>
            <a:endParaRPr/>
          </a:p>
        </p:txBody>
      </p:sp>
      <p:pic>
        <p:nvPicPr>
          <p:cNvPr id="605" name="Google Shape;60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076" y="307731"/>
            <a:ext cx="4027845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117" y="307731"/>
            <a:ext cx="4321769" cy="399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Google Shape;607;p70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Poor usability vs User experience</a:t>
            </a:r>
            <a:endParaRPr/>
          </a:p>
        </p:txBody>
      </p:sp>
      <p:pic>
        <p:nvPicPr>
          <p:cNvPr id="613" name="Google Shape;613;p71" descr="Image resul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5581" y="1570527"/>
            <a:ext cx="9340946" cy="471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Τι είναι  το Λειτουργικό Σύστημα…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Είναι το σύνολο των προγραμμάτων ενός υπολογιστικού συστήματος το οποίο λειτουργεί ως σύνδεσμος ανάμεσα στα προγράμματα/εφαρμογές και στο υλικό.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Το Λ.Σ. είναι υπεύθυνο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για τη δημιουργία του περιβάλλοντος επικοινωνίας του χρήστη με το σύστημα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τη διαχείριση και το συντονισμό των εργασιών του συστήματος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για την κατανομή των διαθέσιμων πόρων του συστήματος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Ας δούμε ένα παράδειγμα…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2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10515600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Bonus Track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8699" y="1596770"/>
            <a:ext cx="4983600" cy="49836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624" name="Google Shape;624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When I press the ON button what?</a:t>
            </a:r>
            <a:endParaRPr/>
          </a:p>
        </p:txBody>
      </p:sp>
      <p:sp>
        <p:nvSpPr>
          <p:cNvPr id="625" name="Google Shape;625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26" name="Google Shape;626;p73" descr="Image result for basic input output system"/>
          <p:cNvSpPr/>
          <p:nvPr/>
        </p:nvSpPr>
        <p:spPr>
          <a:xfrm>
            <a:off x="6062663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73" descr="Image result for bi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717" y="1532436"/>
            <a:ext cx="10902782" cy="51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3"/>
          <p:cNvSpPr/>
          <p:nvPr/>
        </p:nvSpPr>
        <p:spPr>
          <a:xfrm>
            <a:off x="707502" y="1490368"/>
            <a:ext cx="7634700" cy="27354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73"/>
          <p:cNvSpPr/>
          <p:nvPr/>
        </p:nvSpPr>
        <p:spPr>
          <a:xfrm>
            <a:off x="581717" y="6206956"/>
            <a:ext cx="5633400" cy="3984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73"/>
          <p:cNvSpPr/>
          <p:nvPr/>
        </p:nvSpPr>
        <p:spPr>
          <a:xfrm>
            <a:off x="781929" y="4673141"/>
            <a:ext cx="104160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power is turned on, 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(Power-On Self-Test) which is a diagnostic program of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runs to determine if the 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computer’s CPU, RAM, Display Adapter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 Drives,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Keyboard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 are working correctly.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3"/>
          <p:cNvSpPr/>
          <p:nvPr/>
        </p:nvSpPr>
        <p:spPr>
          <a:xfrm>
            <a:off x="7782235" y="3271269"/>
            <a:ext cx="3415500" cy="766200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POST stored?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(Power-On Self Test)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Booting up from the inside…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637" name="Google Shape;637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38" name="Google Shape;63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502" y="1988841"/>
            <a:ext cx="7848998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74"/>
          <p:cNvSpPr/>
          <p:nvPr/>
        </p:nvSpPr>
        <p:spPr>
          <a:xfrm>
            <a:off x="1216819" y="4369013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4"/>
          <p:cNvSpPr/>
          <p:nvPr/>
        </p:nvSpPr>
        <p:spPr>
          <a:xfrm>
            <a:off x="4338384" y="3529099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4"/>
          <p:cNvSpPr/>
          <p:nvPr/>
        </p:nvSpPr>
        <p:spPr>
          <a:xfrm>
            <a:off x="9007649" y="4630187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4"/>
          <p:cNvSpPr/>
          <p:nvPr/>
        </p:nvSpPr>
        <p:spPr>
          <a:xfrm>
            <a:off x="8407064" y="3825316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4"/>
          <p:cNvSpPr/>
          <p:nvPr/>
        </p:nvSpPr>
        <p:spPr>
          <a:xfrm>
            <a:off x="9444434" y="2590309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4"/>
          <p:cNvSpPr/>
          <p:nvPr/>
        </p:nvSpPr>
        <p:spPr>
          <a:xfrm>
            <a:off x="6778868" y="4310010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4"/>
          <p:cNvSpPr/>
          <p:nvPr/>
        </p:nvSpPr>
        <p:spPr>
          <a:xfrm>
            <a:off x="6497295" y="5288338"/>
            <a:ext cx="576000" cy="592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74" descr="Αποτέλεσμα εικόνας για rom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3067" y="2682107"/>
            <a:ext cx="1154990" cy="84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4" descr="Αποτέλεσμα εικόνας για pressing the on button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829" y="3057708"/>
            <a:ext cx="1599232" cy="1280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74"/>
          <p:cNvGrpSpPr/>
          <p:nvPr/>
        </p:nvGrpSpPr>
        <p:grpSpPr>
          <a:xfrm>
            <a:off x="6112556" y="858129"/>
            <a:ext cx="3471119" cy="2995651"/>
            <a:chOff x="6112556" y="858129"/>
            <a:chExt cx="3471119" cy="2995651"/>
          </a:xfrm>
        </p:grpSpPr>
        <p:sp>
          <p:nvSpPr>
            <p:cNvPr id="649" name="Google Shape;649;p74"/>
            <p:cNvSpPr/>
            <p:nvPr/>
          </p:nvSpPr>
          <p:spPr>
            <a:xfrm>
              <a:off x="6112556" y="3261280"/>
              <a:ext cx="576000" cy="592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4"/>
            <p:cNvSpPr/>
            <p:nvPr/>
          </p:nvSpPr>
          <p:spPr>
            <a:xfrm>
              <a:off x="7891975" y="858129"/>
              <a:ext cx="1691700" cy="87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10000" y="103171"/>
                  </a:moveTo>
                  <a:lnTo>
                    <a:pt x="-114852" y="244482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Power-On</a:t>
              </a:r>
              <a:b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self-check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Bootstrap or booting or booting up…</a:t>
            </a:r>
            <a:endParaRPr/>
          </a:p>
        </p:txBody>
      </p:sp>
      <p:sp>
        <p:nvSpPr>
          <p:cNvPr id="656" name="Google Shape;656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BIOS (</a:t>
            </a:r>
            <a:r>
              <a:rPr lang="en-US" b="1">
                <a:solidFill>
                  <a:schemeClr val="dk1"/>
                </a:solidFill>
              </a:rPr>
              <a:t>B</a:t>
            </a:r>
            <a:r>
              <a:rPr lang="en-US">
                <a:solidFill>
                  <a:schemeClr val="dk1"/>
                </a:solidFill>
              </a:rPr>
              <a:t>asic </a:t>
            </a:r>
            <a:r>
              <a:rPr lang="en-US" b="1">
                <a:solidFill>
                  <a:schemeClr val="dk1"/>
                </a:solidFill>
              </a:rPr>
              <a:t>I</a:t>
            </a:r>
            <a:r>
              <a:rPr lang="en-US">
                <a:solidFill>
                  <a:schemeClr val="dk1"/>
                </a:solidFill>
              </a:rPr>
              <a:t>nput/</a:t>
            </a:r>
            <a:r>
              <a:rPr lang="en-US" b="1">
                <a:solidFill>
                  <a:schemeClr val="dk1"/>
                </a:solidFill>
              </a:rPr>
              <a:t>O</a:t>
            </a:r>
            <a:r>
              <a:rPr lang="en-US">
                <a:solidFill>
                  <a:schemeClr val="dk1"/>
                </a:solidFill>
              </a:rPr>
              <a:t>utput </a:t>
            </a:r>
            <a:r>
              <a:rPr lang="en-US" b="1">
                <a:solidFill>
                  <a:schemeClr val="dk1"/>
                </a:solidFill>
              </a:rPr>
              <a:t>S</a:t>
            </a:r>
            <a:r>
              <a:rPr lang="en-US">
                <a:solidFill>
                  <a:schemeClr val="dk1"/>
                </a:solidFill>
              </a:rPr>
              <a:t>ystem) is stored in ROM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Initialize and test the system hardware (POST)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Informs the HW where to look for the OS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>
                <a:highlight>
                  <a:srgbClr val="FFFF00"/>
                </a:highlight>
              </a:rPr>
              <a:t>Boots (loads) the Operating System into RAM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Operating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Is loaded into RAM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Starts </a:t>
            </a:r>
            <a:r>
              <a:rPr lang="en-US">
                <a:highlight>
                  <a:srgbClr val="FFFF00"/>
                </a:highlight>
              </a:rPr>
              <a:t>Drivers</a:t>
            </a:r>
            <a:r>
              <a:rPr lang="en-US"/>
              <a:t> (programs that controls devices)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Starts the GUI (Graphical User Interface)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Waits for the user…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What is BOOT sequence?</a:t>
            </a:r>
            <a:endParaRPr/>
          </a:p>
        </p:txBody>
      </p:sp>
      <p:pic>
        <p:nvPicPr>
          <p:cNvPr id="657" name="Google Shape;657;p75" descr="http://upload.wikimedia.org/wikipedia/commons/thumb/e/e1/Operating_system_placement.svg/165px-Operating_system_placement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1263" y="1732916"/>
            <a:ext cx="3211107" cy="4243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8" name="Google Shape;658;p75"/>
          <p:cNvGrpSpPr/>
          <p:nvPr/>
        </p:nvGrpSpPr>
        <p:grpSpPr>
          <a:xfrm>
            <a:off x="8618439" y="4001120"/>
            <a:ext cx="665379" cy="1728818"/>
            <a:chOff x="6239230" y="3883905"/>
            <a:chExt cx="666379" cy="1728300"/>
          </a:xfrm>
        </p:grpSpPr>
        <p:sp>
          <p:nvSpPr>
            <p:cNvPr id="659" name="Google Shape;659;p75"/>
            <p:cNvSpPr/>
            <p:nvPr/>
          </p:nvSpPr>
          <p:spPr>
            <a:xfrm>
              <a:off x="6329608" y="3883905"/>
              <a:ext cx="576000" cy="17283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Noto Sans Symbols"/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0" name="Google Shape;660;p75"/>
            <p:cNvSpPr txBox="1"/>
            <p:nvPr/>
          </p:nvSpPr>
          <p:spPr>
            <a:xfrm rot="5400000">
              <a:off x="5901280" y="4593840"/>
              <a:ext cx="9843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DRIVERS</a:t>
              </a:r>
              <a:endParaRPr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75" descr="Image result for basic input output system"/>
          <p:cNvSpPr/>
          <p:nvPr/>
        </p:nvSpPr>
        <p:spPr>
          <a:xfrm>
            <a:off x="6062663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2" name="Google Shape;66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817" y="40735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5"/>
          <p:cNvSpPr/>
          <p:nvPr/>
        </p:nvSpPr>
        <p:spPr>
          <a:xfrm>
            <a:off x="5135385" y="5730082"/>
            <a:ext cx="3290400" cy="984600"/>
          </a:xfrm>
          <a:prstGeom prst="wedgeRectCallout">
            <a:avLst>
              <a:gd name="adj1" fmla="val 55143"/>
              <a:gd name="adj2" fmla="val -126211"/>
            </a:avLst>
          </a:prstGeom>
          <a:solidFill>
            <a:srgbClr val="F61EA9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30-40% performance</a:t>
            </a:r>
            <a:b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Display Adapter Drivers</a:t>
            </a:r>
            <a:endParaRPr/>
          </a:p>
        </p:txBody>
      </p:sp>
      <p:sp>
        <p:nvSpPr>
          <p:cNvPr id="669" name="Google Shape;669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70" name="Google Shape;67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15038"/>
            <a:ext cx="4694338" cy="48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6"/>
          <p:cNvSpPr/>
          <p:nvPr/>
        </p:nvSpPr>
        <p:spPr>
          <a:xfrm>
            <a:off x="6467061" y="2355228"/>
            <a:ext cx="4464600" cy="173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844" y="81888"/>
                </a:moveTo>
                <a:lnTo>
                  <a:pt x="-112738" y="146796"/>
                </a:lnTo>
              </a:path>
            </a:pathLst>
          </a:cu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Update driver</a:t>
            </a:r>
            <a:b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get a 30%-40%</a:t>
            </a:r>
            <a:b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improvement</a:t>
            </a:r>
            <a:b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FREE :-)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the Device manager in Windows 7</a:t>
            </a:r>
            <a:endParaRPr/>
          </a:p>
        </p:txBody>
      </p:sp>
      <p:sp>
        <p:nvSpPr>
          <p:cNvPr id="677" name="Google Shape;677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Find the version of your operating system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Right-click on “My Computer” &gt; Properties</a:t>
            </a:r>
            <a:endParaRPr>
              <a:solidFill>
                <a:schemeClr val="dk1"/>
              </a:solidFill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Find the device manager and update your drivers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Enter the Start menu, right-click </a:t>
            </a:r>
            <a:r>
              <a:rPr lang="en-US" b="1">
                <a:solidFill>
                  <a:schemeClr val="dk1"/>
                </a:solidFill>
              </a:rPr>
              <a:t>Computer Properties</a:t>
            </a:r>
            <a:r>
              <a:rPr lang="en-US">
                <a:solidFill>
                  <a:schemeClr val="dk1"/>
                </a:solidFill>
              </a:rPr>
              <a:t>, then click </a:t>
            </a:r>
            <a:r>
              <a:rPr lang="en-US" b="1">
                <a:solidFill>
                  <a:schemeClr val="dk1"/>
                </a:solidFill>
              </a:rPr>
              <a:t>Device Manager</a:t>
            </a:r>
            <a:r>
              <a:rPr lang="en-US">
                <a:solidFill>
                  <a:schemeClr val="dk1"/>
                </a:solidFill>
              </a:rPr>
              <a:t> on the left pane.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>
                <a:solidFill>
                  <a:schemeClr val="dk1"/>
                </a:solidFill>
              </a:rPr>
              <a:t>Control Panel | Device Manager</a:t>
            </a:r>
            <a:endParaRPr>
              <a:solidFill>
                <a:schemeClr val="dk1"/>
              </a:solidFill>
            </a:endParaRPr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>
                <a:solidFill>
                  <a:schemeClr val="dk1"/>
                </a:solidFill>
              </a:rPr>
              <a:t>Control Panel | Hardware and Sound | Device Manager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8" name="Google Shape;678;p77" descr="Αποτέλεσμα εικόνας για device manager windows 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24357" y="1825625"/>
            <a:ext cx="4770000" cy="38859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you!!!</a:t>
            </a:r>
            <a:endParaRPr/>
          </a:p>
        </p:txBody>
      </p:sp>
      <p:sp>
        <p:nvSpPr>
          <p:cNvPr id="685" name="Google Shape;685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86" name="Google Shape;68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205039"/>
            <a:ext cx="4535488" cy="381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Ας δούμε ένα παράδειγμα…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9" descr="Image result for lightsaber app for mobi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738" y="1926758"/>
            <a:ext cx="2585025" cy="40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675" y="2162797"/>
            <a:ext cx="6388125" cy="37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Ποιός μπορεί να μου πει…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Ποιές συσκευές (υλικό) εμπλέκονται όταν κινώ το φωτόσπαθο μου;</a:t>
            </a:r>
            <a:endParaRPr>
              <a:solidFill>
                <a:schemeClr val="dk1"/>
              </a:solidFill>
            </a:endParaRPr>
          </a:p>
          <a:p>
            <a:pPr marL="2286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Ποιός συντονίζει όλες αυτές τις συσκευές;</a:t>
            </a:r>
            <a:endParaRPr/>
          </a:p>
          <a:p>
            <a:pPr marL="2286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Μπορείτε να μου περιγράψετε όλη τη διαδικασία;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Βλέπω εγώ (ο χρήστης) την πολυπλοκότητα όλης αυτής της </a:t>
            </a:r>
            <a:br>
              <a:rPr lang="en-US"/>
            </a:br>
            <a:r>
              <a:rPr lang="en-US"/>
              <a:t>διαδικασίας;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</a:rPr>
              <a:t>Ποιός διαχειρίζεται αυτή την πολυπλοκότητα;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Λειτουργικό Σύστημα (τι είναι/ κάνει…)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8350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Λογισμικό (=πρόγραμμα) το οποίο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highlight>
                  <a:srgbClr val="FFFF00"/>
                </a:highlight>
              </a:rPr>
              <a:t>ελέγχει και συντονίζει το υλικό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παρέχει ένα περιβάλλον </a:t>
            </a:r>
            <a:r>
              <a:rPr lang="en-US">
                <a:highlight>
                  <a:srgbClr val="FFFF00"/>
                </a:highlight>
              </a:rPr>
              <a:t>για την εκτέλεση άλλων εφαρμογών</a:t>
            </a:r>
            <a:r>
              <a:rPr lang="en-US"/>
              <a:t> (πχ MS Word, Firefox, Ζωγραφική, κλπ</a:t>
            </a:r>
            <a:r>
              <a:rPr lang="en-US">
                <a:solidFill>
                  <a:schemeClr val="dk1"/>
                </a:solidFill>
              </a:rPr>
              <a:t>)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παρέχει ένα περιβάλλον διεπαφής και επικοινωνίας μεταξύ του </a:t>
            </a:r>
            <a:r>
              <a:rPr lang="en-US">
                <a:highlight>
                  <a:srgbClr val="FFFF00"/>
                </a:highlight>
              </a:rPr>
              <a:t>χρήστη και του υλικού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Χωρίς Λειτουργικό Σύστημα κανένα υπολογιστικό σύστημα δεν λειτουργεί</a:t>
            </a:r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7033847" y="1519312"/>
            <a:ext cx="4712676" cy="4973564"/>
            <a:chOff x="6816154" y="2010804"/>
            <a:chExt cx="3816350" cy="4658556"/>
          </a:xfrm>
        </p:grpSpPr>
        <p:pic>
          <p:nvPicPr>
            <p:cNvPr id="164" name="Google Shape;16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16154" y="2732360"/>
              <a:ext cx="3816350" cy="393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1" descr="Αποτέλεσμα εικόνας για orchestra maestro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707" y="5033742"/>
              <a:ext cx="576064" cy="57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15094" y="2010804"/>
              <a:ext cx="811770" cy="812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739" y="2010804"/>
              <a:ext cx="811770" cy="812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86287" y="2010804"/>
              <a:ext cx="811770" cy="812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1"/>
          <p:cNvSpPr/>
          <p:nvPr/>
        </p:nvSpPr>
        <p:spPr>
          <a:xfrm>
            <a:off x="8444600" y="4816075"/>
            <a:ext cx="3126000" cy="426900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rgbClr val="F61E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Λειτουργικό Σύστημα</a:t>
            </a:r>
            <a:endParaRPr/>
          </a:p>
        </p:txBody>
      </p:sp>
      <p:pic>
        <p:nvPicPr>
          <p:cNvPr id="170" name="Google Shape;170;p21" descr="Αποτέλεσμα εικόνας για orchestra maestro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926" y="4772625"/>
            <a:ext cx="677200" cy="6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2989</Words>
  <Application>Microsoft Office PowerPoint</Application>
  <PresentationFormat>Ευρεία οθόνη</PresentationFormat>
  <Paragraphs>368</Paragraphs>
  <Slides>66</Slides>
  <Notes>66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3" baseType="lpstr">
      <vt:lpstr>Noto Sans Symbols</vt:lpstr>
      <vt:lpstr>Arial</vt:lpstr>
      <vt:lpstr>Comic Sans MS</vt:lpstr>
      <vt:lpstr>Calibri</vt:lpstr>
      <vt:lpstr>Arial Narrow</vt:lpstr>
      <vt:lpstr>Arial</vt:lpstr>
      <vt:lpstr>Office Theme</vt:lpstr>
      <vt:lpstr>Κεφάλαιο 3.1 Εισαγωγή στις Αρχές της Επιστήμης των ΗΥ  Λειτουργικά Συστήματα</vt:lpstr>
      <vt:lpstr>Παρουσίαση του PowerPoint</vt:lpstr>
      <vt:lpstr>Υπολογιστικό Σύστημα = Υλικό + Λογισμικό</vt:lpstr>
      <vt:lpstr>Λογισμικό</vt:lpstr>
      <vt:lpstr>Λειτουργικό Σύστημα</vt:lpstr>
      <vt:lpstr>Τι είναι  το Λειτουργικό Σύστημα…</vt:lpstr>
      <vt:lpstr>Ας δούμε ένα παράδειγμα…</vt:lpstr>
      <vt:lpstr>Ποιός μπορεί να μου πει…</vt:lpstr>
      <vt:lpstr>Λειτουργικό Σύστημα (τι είναι/ κάνει…)</vt:lpstr>
      <vt:lpstr>Ο Υπολογιστής μου ως “Κρεμμύδι”</vt:lpstr>
      <vt:lpstr>Οι βασικές αρμοδιότητες του ΛΣ… </vt:lpstr>
      <vt:lpstr>Η Δομή και η Ιεραρχία του ΛΣ</vt:lpstr>
      <vt:lpstr>Παραδείγματα λειτουργίας Υπολογιστικού Συστήματος</vt:lpstr>
      <vt:lpstr>Use the Calculator of your PC to add…</vt:lpstr>
      <vt:lpstr>Which devices involved in the addition? </vt:lpstr>
      <vt:lpstr>The addition from the hardware perspective</vt:lpstr>
      <vt:lpstr>The addition from the user perspective</vt:lpstr>
      <vt:lpstr>Παραδείγματα Λειτουργικών Συστημάτων…</vt:lpstr>
      <vt:lpstr>Λειτουργικά Συστήματα (κάποια…)</vt:lpstr>
      <vt:lpstr>Android OS for mobile devs (Linux based)</vt:lpstr>
      <vt:lpstr>Android Versions Naming…</vt:lpstr>
      <vt:lpstr>% of devices running Android versions</vt:lpstr>
      <vt:lpstr>Γιατί η Google υιοθέτησε Linux για Android?</vt:lpstr>
      <vt:lpstr>Κλασικό Mac OS (UNIX based)</vt:lpstr>
      <vt:lpstr>macOS or Mac OS X (UNIX based)</vt:lpstr>
      <vt:lpstr>UNIX and Linux (= UNIX for PCs)</vt:lpstr>
      <vt:lpstr>Linux (UNIX for PCs) – Unity GUI</vt:lpstr>
      <vt:lpstr>Linux (UNIX for PCs) – Mint MATE GUI</vt:lpstr>
      <vt:lpstr>Some of the many variants of Linux</vt:lpstr>
      <vt:lpstr>Microsoft’s Windows (based on MS-DOS)</vt:lpstr>
      <vt:lpstr>Windows 10 “the last version of Windows”</vt:lpstr>
      <vt:lpstr>So from now on will see this screen more often :-(</vt:lpstr>
      <vt:lpstr>Μερίδιο αγοράς ΛΣ σε Σταθερούς/Λαπτοπς</vt:lpstr>
      <vt:lpstr>Μερίδιο αγοράς ΛΣ σε Σταθερούς/Λαπτοπς</vt:lpstr>
      <vt:lpstr>Μερίδιο αγοράς ΛΣ σε όλες τις Υπολογιστικές Συσκευές</vt:lpstr>
      <vt:lpstr>Μερίδιο αγοράς ΛΣ σε όλες τις Υπολογιστικές Συσκευές</vt:lpstr>
      <vt:lpstr>Worldwide usage share of operating systems (July 2018)</vt:lpstr>
      <vt:lpstr>Worldwide smartphone sales (thousands of units)</vt:lpstr>
      <vt:lpstr>Cons and pros of Operating Systems </vt:lpstr>
      <vt:lpstr>Comparing Popular OS</vt:lpstr>
      <vt:lpstr>It was a mixture of decisions with the right timing (during 80s and 90s)</vt:lpstr>
      <vt:lpstr>Δραστηριότητα…</vt:lpstr>
      <vt:lpstr>Κατηγορίες Λειτουργικών Συστημάτων</vt:lpstr>
      <vt:lpstr>Operating System Categories (tasks)</vt:lpstr>
      <vt:lpstr>For example…</vt:lpstr>
      <vt:lpstr>Operating System Categories (users)</vt:lpstr>
      <vt:lpstr>Αλληλεπίδραση Ανθρώπου - Υπολογιστή</vt:lpstr>
      <vt:lpstr>Διεπαφή Χρήστη (User Interface) Το περιβάλλον στο οποίο αλληλεπιδρά ο άνθρωπος με τον υπολογιστή…</vt:lpstr>
      <vt:lpstr>Διεπαφή Χρήστη (User Interface) Το περιβάλλον στο οποίο αλληλεπιδρά ο άνθρωπος με τον υπολογιστή…</vt:lpstr>
      <vt:lpstr>Διεπαφή χρήστη σε Υπολογιστικά Συστήματα</vt:lpstr>
      <vt:lpstr>Διεπαφή Χρήστη (User Interface)</vt:lpstr>
      <vt:lpstr>Απεικόνιση των αρχείων στον σκληρό δίσκο του υπολογιστή μας…</vt:lpstr>
      <vt:lpstr>Let’s experiment with Windows GUI</vt:lpstr>
      <vt:lpstr>Is this a bad GUI example or not?</vt:lpstr>
      <vt:lpstr>Usability is…</vt:lpstr>
      <vt:lpstr>The definition of poor usability</vt:lpstr>
      <vt:lpstr>I really hate these machines…</vt:lpstr>
      <vt:lpstr>Stuck in an Elevator :-(</vt:lpstr>
      <vt:lpstr>Poor usability vs User experience</vt:lpstr>
      <vt:lpstr>Bonus Track</vt:lpstr>
      <vt:lpstr>When I press the ON button what?</vt:lpstr>
      <vt:lpstr>Booting up from the inside…</vt:lpstr>
      <vt:lpstr>Bootstrap or booting or booting up…</vt:lpstr>
      <vt:lpstr>Display Adapter Drivers</vt:lpstr>
      <vt:lpstr>Find the Device manager in Windows 7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3.1 Εισαγωγή στις Αρχές της Επιστήμης των ΗΥ  Λειτουργικά Συστήματα</dc:title>
  <dc:creator>Αναστάσιος Λεϊμονής</dc:creator>
  <cp:lastModifiedBy>Αναστάσιος Λεϊμονής</cp:lastModifiedBy>
  <cp:revision>1</cp:revision>
  <dcterms:modified xsi:type="dcterms:W3CDTF">2023-10-14T09:26:28Z</dcterms:modified>
</cp:coreProperties>
</file>