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864"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a0bf7472ba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a0bf7472ba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a0bf7472ba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a0bf7472ba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a0bf7472ba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a0bf7472ba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a0bf7472ba_0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a0bf7472ba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f4b5afe3c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f4b5afe3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a0bf7472ba_0_1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a0bf7472ba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a0bf7472ba_0_1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a0bf7472ba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a64cf66f83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a64cf66f8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a64cf66f83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a64cf66f8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a0bf7472ba_0_1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a0bf7472ba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a0bf7472ba_0_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a0bf7472ba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a0bf7472ba_0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a0bf7472ba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a0bf7472ba_0_8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a0bf7472ba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a0bf7472ba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a0bf7472b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a0bf7472ba_0_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a0bf7472ba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http://www.plastelina.net/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0bf7472ba_0_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a0bf7472ba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a0bf7472b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a0bf7472b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bf7472ba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bf7472b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challenge.bebras.gr/index.php?action=user_competitions"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plastelina.net/"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l" dirty="0"/>
              <a:t>Κεφάλαιο 2.1</a:t>
            </a:r>
            <a:endParaRPr dirty="0"/>
          </a:p>
          <a:p>
            <a:pPr marL="0" lvl="0" indent="0" algn="ctr" rtl="0">
              <a:spcBef>
                <a:spcPts val="0"/>
              </a:spcBef>
              <a:spcAft>
                <a:spcPts val="0"/>
              </a:spcAft>
              <a:buNone/>
            </a:pPr>
            <a:endParaRPr sz="1700" dirty="0"/>
          </a:p>
        </p:txBody>
      </p:sp>
      <p:sp>
        <p:nvSpPr>
          <p:cNvPr id="55" name="Google Shape;55;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Πρόβλημα</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body" idx="1"/>
          </p:nvPr>
        </p:nvSpPr>
        <p:spPr>
          <a:xfrm>
            <a:off x="311700" y="1152475"/>
            <a:ext cx="59394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b="1" u="sng"/>
              <a:t>Επιλύσιμα</a:t>
            </a:r>
            <a:r>
              <a:rPr lang="el"/>
              <a:t> είναι εκείνα τα προβλήματα για τα οποία η λύση έχει βρεθεί και έχει διατυπωθεί.</a:t>
            </a:r>
            <a:br>
              <a:rPr lang="el"/>
            </a:br>
            <a:r>
              <a:rPr lang="el" sz="1400">
                <a:solidFill>
                  <a:schemeClr val="dk1"/>
                </a:solidFill>
                <a:highlight>
                  <a:srgbClr val="FFFF00"/>
                </a:highlight>
                <a:latin typeface="Times New Roman"/>
                <a:ea typeface="Times New Roman"/>
                <a:cs typeface="Times New Roman"/>
                <a:sym typeface="Times New Roman"/>
              </a:rPr>
              <a:t>π.χ. η επίλυση της δευτεροβάθμιας εξίσωσης</a:t>
            </a:r>
            <a:endParaRPr sz="2000">
              <a:highlight>
                <a:srgbClr val="FFFF00"/>
              </a:highlight>
            </a:endParaRPr>
          </a:p>
          <a:p>
            <a:pPr marL="0" lvl="0" indent="0" algn="l" rtl="0">
              <a:spcBef>
                <a:spcPts val="1600"/>
              </a:spcBef>
              <a:spcAft>
                <a:spcPts val="0"/>
              </a:spcAft>
              <a:buNone/>
            </a:pPr>
            <a:r>
              <a:rPr lang="el" b="1" u="sng"/>
              <a:t>Μη επιλύσιμα</a:t>
            </a:r>
            <a:r>
              <a:rPr lang="el"/>
              <a:t> χαρακτηρίζονται εκείνα τα προβλήματα για τα οποία έχει αποδειχτεί, ότι δεν επιδέχονται λύση.</a:t>
            </a:r>
            <a:br>
              <a:rPr lang="el"/>
            </a:br>
            <a:r>
              <a:rPr lang="el" sz="1400">
                <a:solidFill>
                  <a:schemeClr val="dk1"/>
                </a:solidFill>
                <a:highlight>
                  <a:srgbClr val="FFFF00"/>
                </a:highlight>
                <a:latin typeface="Times New Roman"/>
                <a:ea typeface="Times New Roman"/>
                <a:cs typeface="Times New Roman"/>
                <a:sym typeface="Times New Roman"/>
              </a:rPr>
              <a:t>π.χ. το πρόβλημα του τετραγωνισμού του κύκλου με κανόνα και διαβήτη</a:t>
            </a:r>
            <a:endParaRPr sz="2000">
              <a:highlight>
                <a:srgbClr val="FFFF00"/>
              </a:highlight>
            </a:endParaRPr>
          </a:p>
          <a:p>
            <a:pPr marL="0" lvl="0" indent="0" algn="l" rtl="0">
              <a:spcBef>
                <a:spcPts val="1600"/>
              </a:spcBef>
              <a:spcAft>
                <a:spcPts val="1600"/>
              </a:spcAft>
              <a:buNone/>
            </a:pPr>
            <a:r>
              <a:rPr lang="el" b="1" u="sng"/>
              <a:t>Ανοικτά</a:t>
            </a:r>
            <a:r>
              <a:rPr lang="el"/>
              <a:t> ονομάζονται τα προβλήματα για τα οποία η λύση τους δεν έχει ακόμα βρεθεί, ενώ ταυτόχρονα δεν έχει αποδειχτεί, ότι δεν επιδέχονται λύση.</a:t>
            </a:r>
            <a:br>
              <a:rPr lang="el"/>
            </a:br>
            <a:r>
              <a:rPr lang="el" sz="1400">
                <a:solidFill>
                  <a:schemeClr val="dk1"/>
                </a:solidFill>
                <a:highlight>
                  <a:srgbClr val="FFFF00"/>
                </a:highlight>
                <a:latin typeface="Times New Roman"/>
                <a:ea typeface="Times New Roman"/>
                <a:cs typeface="Times New Roman"/>
                <a:sym typeface="Times New Roman"/>
              </a:rPr>
              <a:t>π.χ. το πρόβλημα της ενοποίησης των τεσσάρων πεδίων δυνάμεων</a:t>
            </a:r>
            <a:endParaRPr sz="2000">
              <a:highlight>
                <a:srgbClr val="FFFF00"/>
              </a:highlight>
            </a:endParaRPr>
          </a:p>
        </p:txBody>
      </p:sp>
      <p:sp>
        <p:nvSpPr>
          <p:cNvPr id="111" name="Google Shape;111;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2.1.2 Κατηγορίες προβλημάτων,,,</a:t>
            </a:r>
            <a:endParaRPr/>
          </a:p>
        </p:txBody>
      </p:sp>
      <p:pic>
        <p:nvPicPr>
          <p:cNvPr id="112" name="Google Shape;112;p22"/>
          <p:cNvPicPr preferRelativeResize="0"/>
          <p:nvPr/>
        </p:nvPicPr>
        <p:blipFill>
          <a:blip r:embed="rId3">
            <a:alphaModFix/>
          </a:blip>
          <a:stretch>
            <a:fillRect/>
          </a:stretch>
        </p:blipFill>
        <p:spPr>
          <a:xfrm>
            <a:off x="5890700" y="1304838"/>
            <a:ext cx="3058600" cy="311167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Οποιοδήποτε πρόβλημα μπορεί να λυθεί και μέσω του υπολογιστή, χαρακτηρίζεται υπολογιστικό πρόβλημα.</a:t>
            </a:r>
            <a:endParaRPr/>
          </a:p>
          <a:p>
            <a:pPr marL="0" lvl="0" indent="0" algn="l" rtl="0">
              <a:spcBef>
                <a:spcPts val="1600"/>
              </a:spcBef>
              <a:spcAft>
                <a:spcPts val="0"/>
              </a:spcAft>
              <a:buNone/>
            </a:pPr>
            <a:r>
              <a:rPr lang="el"/>
              <a:t>Για να λυθεί ένα πρόβλημα με τη βοήθεια του υπολογιστή, χρειάζεται να διατυπωθεί το αντίστοιχο υπολογιστικό πρόβλημα και στη συνέχεια να υλοποιηθεί η επίλυσή του μέσω του υπολογιστή.</a:t>
            </a:r>
            <a:endParaRPr/>
          </a:p>
          <a:p>
            <a:pPr marL="0" marR="0" lvl="0" indent="0" algn="l" rtl="0">
              <a:lnSpc>
                <a:spcPct val="115000"/>
              </a:lnSpc>
              <a:spcBef>
                <a:spcPts val="1600"/>
              </a:spcBef>
              <a:spcAft>
                <a:spcPts val="0"/>
              </a:spcAft>
              <a:buNone/>
            </a:pPr>
            <a:r>
              <a:rPr lang="el"/>
              <a:t>Παραδείγματα υπολογιστικών προβλημάτων</a:t>
            </a:r>
            <a:endParaRPr/>
          </a:p>
          <a:p>
            <a:pPr marL="457200" marR="0" lvl="0" indent="-317500" algn="l" rtl="0">
              <a:lnSpc>
                <a:spcPct val="115000"/>
              </a:lnSpc>
              <a:spcBef>
                <a:spcPts val="1600"/>
              </a:spcBef>
              <a:spcAft>
                <a:spcPts val="0"/>
              </a:spcAft>
              <a:buSzPts val="1400"/>
              <a:buChar char="●"/>
            </a:pPr>
            <a:r>
              <a:rPr lang="el" sz="1400"/>
              <a:t>Η επίλυση της δευτεροβάθμιας εξίσωσης.</a:t>
            </a:r>
            <a:endParaRPr sz="1400"/>
          </a:p>
          <a:p>
            <a:pPr marL="457200" marR="0" lvl="0" indent="-317500" algn="l" rtl="0">
              <a:lnSpc>
                <a:spcPct val="115000"/>
              </a:lnSpc>
              <a:spcBef>
                <a:spcPts val="0"/>
              </a:spcBef>
              <a:spcAft>
                <a:spcPts val="0"/>
              </a:spcAft>
              <a:buSzPts val="1400"/>
              <a:buChar char="●"/>
            </a:pPr>
            <a:r>
              <a:rPr lang="el" sz="1400"/>
              <a:t>Η ταξινόμηση των μαθητών σε αλφαβητική σειρά.</a:t>
            </a:r>
            <a:endParaRPr sz="1400"/>
          </a:p>
          <a:p>
            <a:pPr marL="457200" marR="0" lvl="0" indent="-317500" algn="l" rtl="0">
              <a:lnSpc>
                <a:spcPct val="115000"/>
              </a:lnSpc>
              <a:spcBef>
                <a:spcPts val="0"/>
              </a:spcBef>
              <a:spcAft>
                <a:spcPts val="0"/>
              </a:spcAft>
              <a:buSzPts val="1400"/>
              <a:buChar char="●"/>
            </a:pPr>
            <a:r>
              <a:rPr lang="el" sz="1400"/>
              <a:t>...</a:t>
            </a:r>
            <a:endParaRPr sz="1400"/>
          </a:p>
          <a:p>
            <a:pPr marL="0" lvl="0" indent="0" algn="l" rtl="0">
              <a:spcBef>
                <a:spcPts val="1600"/>
              </a:spcBef>
              <a:spcAft>
                <a:spcPts val="1600"/>
              </a:spcAft>
              <a:buNone/>
            </a:pPr>
            <a:endParaRPr/>
          </a:p>
        </p:txBody>
      </p:sp>
      <p:sp>
        <p:nvSpPr>
          <p:cNvPr id="118" name="Google Shape;118;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2.1.3 Υπολογιστικά Προβλήματα</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2.1.4 Διαδικασίες επίλυσης υπολ/κού προβλήματος</a:t>
            </a:r>
            <a:endParaRPr/>
          </a:p>
        </p:txBody>
      </p:sp>
      <p:sp>
        <p:nvSpPr>
          <p:cNvPr id="124" name="Google Shape;124;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AutoNum type="arabicPeriod"/>
            </a:pPr>
            <a:r>
              <a:rPr lang="el" b="1"/>
              <a:t>Κατανόηση</a:t>
            </a:r>
            <a:r>
              <a:rPr lang="el"/>
              <a:t> (σωστή διατύπωση / σωστή ερμηνεία)</a:t>
            </a:r>
            <a:endParaRPr/>
          </a:p>
          <a:p>
            <a:pPr marL="457200" lvl="0" indent="-342900" algn="l" rtl="0">
              <a:spcBef>
                <a:spcPts val="0"/>
              </a:spcBef>
              <a:spcAft>
                <a:spcPts val="0"/>
              </a:spcAft>
              <a:buSzPts val="1800"/>
              <a:buAutoNum type="arabicPeriod"/>
            </a:pPr>
            <a:r>
              <a:rPr lang="el" b="1"/>
              <a:t>Ανάλυση-Αφαίρεση</a:t>
            </a:r>
            <a:r>
              <a:rPr lang="el"/>
              <a:t> του προβλήματος σε απλούστερα και διαχωρισμός των κύριων στοιχείων του προβλήματος σε σχέση με τα δευτερεύοντα. Η ανάλυση μπορεί να πραγματοποιηθεί είτε </a:t>
            </a:r>
            <a:r>
              <a:rPr lang="el" b="1" u="sng"/>
              <a:t>φραστικά</a:t>
            </a:r>
            <a:r>
              <a:rPr lang="el"/>
              <a:t> είτε </a:t>
            </a:r>
            <a:r>
              <a:rPr lang="el" b="1" u="sng"/>
              <a:t>διαγραμματικά</a:t>
            </a:r>
            <a:r>
              <a:rPr lang="el"/>
              <a:t> και κατά τη διάρκεια της προσδιορίζονται τα Δεδομένα και τα ζητούμενα και πραγματοποιούνται πράξεις (επεξεργασία) επί των δεδομένων</a:t>
            </a:r>
            <a:endParaRPr/>
          </a:p>
          <a:p>
            <a:pPr marL="457200" lvl="0" indent="-342900" algn="l" rtl="0">
              <a:spcBef>
                <a:spcPts val="0"/>
              </a:spcBef>
              <a:spcAft>
                <a:spcPts val="0"/>
              </a:spcAft>
              <a:buSzPts val="1800"/>
              <a:buAutoNum type="arabicPeriod"/>
            </a:pPr>
            <a:r>
              <a:rPr lang="el" b="1"/>
              <a:t>Σύνθεση</a:t>
            </a:r>
            <a:r>
              <a:rPr lang="el"/>
              <a:t>: κατασκευή μιας νέας δομής, με την οργάνωση των επιμέρους στοιχείων του προβλήματος</a:t>
            </a:r>
            <a:endParaRPr/>
          </a:p>
          <a:p>
            <a:pPr marL="457200" lvl="0" indent="-342900" algn="l" rtl="0">
              <a:spcBef>
                <a:spcPts val="0"/>
              </a:spcBef>
              <a:spcAft>
                <a:spcPts val="0"/>
              </a:spcAft>
              <a:buSzPts val="1800"/>
              <a:buAutoNum type="arabicPeriod"/>
            </a:pPr>
            <a:r>
              <a:rPr lang="el" b="1"/>
              <a:t>Κατηγοριοποίηση</a:t>
            </a:r>
            <a:r>
              <a:rPr lang="el"/>
              <a:t>: κατάταξη του προβλήματος σε μία οικογένεια παρόμοιων προβλημάτων</a:t>
            </a:r>
            <a:endParaRPr/>
          </a:p>
          <a:p>
            <a:pPr marL="457200" lvl="0" indent="-342900" algn="l" rtl="0">
              <a:spcBef>
                <a:spcPts val="0"/>
              </a:spcBef>
              <a:spcAft>
                <a:spcPts val="0"/>
              </a:spcAft>
              <a:buSzPts val="1800"/>
              <a:buAutoNum type="arabicPeriod"/>
            </a:pPr>
            <a:r>
              <a:rPr lang="el" b="1"/>
              <a:t>Γενίκευση</a:t>
            </a:r>
            <a:r>
              <a:rPr lang="el"/>
              <a:t>: μεταφορά αποτελεσμάτων σε άλλες παρεμφερείς καταστάσεις</a:t>
            </a:r>
            <a:endParaRPr/>
          </a:p>
          <a:p>
            <a:pPr marL="0" lvl="0" indent="0" algn="l" rtl="0">
              <a:spcBef>
                <a:spcPts val="160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Ανάλυση προβλήματος (1/2)</a:t>
            </a:r>
            <a:endParaRPr/>
          </a:p>
        </p:txBody>
      </p:sp>
      <p:sp>
        <p:nvSpPr>
          <p:cNvPr id="130" name="Google Shape;130;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l" sz="1900">
                <a:solidFill>
                  <a:schemeClr val="dk1"/>
                </a:solidFill>
              </a:rPr>
              <a:t>Παράδειγμα 2.1: Εξυπηρέτηση πολιτών από τις υπηρεσίες του δημοσίου</a:t>
            </a:r>
            <a:endParaRPr sz="1900">
              <a:solidFill>
                <a:schemeClr val="dk1"/>
              </a:solidFill>
            </a:endParaRPr>
          </a:p>
          <a:p>
            <a:pPr marL="0" lvl="0" indent="0" algn="l" rtl="0">
              <a:lnSpc>
                <a:spcPct val="100000"/>
              </a:lnSpc>
              <a:spcBef>
                <a:spcPts val="0"/>
              </a:spcBef>
              <a:spcAft>
                <a:spcPts val="0"/>
              </a:spcAft>
              <a:buNone/>
            </a:pPr>
            <a:endParaRPr sz="1900">
              <a:solidFill>
                <a:schemeClr val="dk1"/>
              </a:solidFill>
            </a:endParaRPr>
          </a:p>
          <a:p>
            <a:pPr marL="0" lvl="0" indent="0" algn="l" rtl="0">
              <a:spcBef>
                <a:spcPts val="0"/>
              </a:spcBef>
              <a:spcAft>
                <a:spcPts val="0"/>
              </a:spcAft>
              <a:buClr>
                <a:schemeClr val="dk1"/>
              </a:buClr>
              <a:buSzPts val="1100"/>
              <a:buFont typeface="Arial"/>
              <a:buNone/>
            </a:pPr>
            <a:r>
              <a:rPr lang="el" sz="1700" b="1" u="sng"/>
              <a:t>Φραστική ανάλυση</a:t>
            </a:r>
            <a:r>
              <a:rPr lang="el" sz="1700" b="1"/>
              <a:t>							    </a:t>
            </a:r>
            <a:r>
              <a:rPr lang="el" sz="1700" b="1" u="sng"/>
              <a:t>Διαγραμματική ανάλυση</a:t>
            </a:r>
            <a:endParaRPr sz="1700" b="1" u="sng"/>
          </a:p>
          <a:p>
            <a:pPr marL="0" lvl="0" indent="0" algn="l" rtl="0">
              <a:spcBef>
                <a:spcPts val="1600"/>
              </a:spcBef>
              <a:spcAft>
                <a:spcPts val="0"/>
              </a:spcAft>
              <a:buClr>
                <a:schemeClr val="dk1"/>
              </a:buClr>
              <a:buSzPts val="1100"/>
              <a:buFont typeface="Arial"/>
              <a:buNone/>
            </a:pPr>
            <a:r>
              <a:rPr lang="el" sz="1200"/>
              <a:t>1. Προσδιορισμός αναγκών</a:t>
            </a:r>
            <a:br>
              <a:rPr lang="el" sz="1200"/>
            </a:br>
            <a:r>
              <a:rPr lang="el" sz="1200"/>
              <a:t>	1.1. Ταχύτερη εξυπηρέτηση πολιτών</a:t>
            </a:r>
            <a:br>
              <a:rPr lang="el" sz="1200"/>
            </a:br>
            <a:r>
              <a:rPr lang="el" sz="1200"/>
              <a:t>	1.2. Περιορισμός μετακινήσεων</a:t>
            </a:r>
            <a:br>
              <a:rPr lang="el" sz="1200"/>
            </a:br>
            <a:r>
              <a:rPr lang="el" sz="1200"/>
              <a:t>2. Δράση</a:t>
            </a:r>
            <a:br>
              <a:rPr lang="el" sz="1200"/>
            </a:br>
            <a:r>
              <a:rPr lang="el" sz="1200"/>
              <a:t>	2.1. Ανάπτυξη ηλεκτρονικών υπηρεσιών εξυπηρέτησης</a:t>
            </a:r>
            <a:br>
              <a:rPr lang="el" sz="1200"/>
            </a:br>
            <a:r>
              <a:rPr lang="el" sz="1200"/>
              <a:t>		2.1.1. Ποιες υπηρεσίες θα είναι διαθέσιμες;</a:t>
            </a:r>
            <a:br>
              <a:rPr lang="el" sz="1200"/>
            </a:br>
            <a:r>
              <a:rPr lang="el" sz="1200"/>
              <a:t>		2.1.2. Με ποια διαδικασία θα γίνονται διαθέσιμες;</a:t>
            </a:r>
            <a:br>
              <a:rPr lang="el" sz="1200"/>
            </a:br>
            <a:r>
              <a:rPr lang="el" sz="1200"/>
              <a:t>	2.2. Ενημέρωση πολιτών</a:t>
            </a:r>
            <a:br>
              <a:rPr lang="el" sz="1200"/>
            </a:br>
            <a:r>
              <a:rPr lang="el" sz="1200"/>
              <a:t>	2.3. Ενημέρωση υπαλλήλων για να συνδράμουν το έργο</a:t>
            </a:r>
            <a:br>
              <a:rPr lang="el" sz="1200"/>
            </a:br>
            <a:r>
              <a:rPr lang="el" sz="1200"/>
              <a:t>3. Εφαρμογή του σχεδίου.</a:t>
            </a:r>
            <a:endParaRPr sz="1200"/>
          </a:p>
          <a:p>
            <a:pPr marL="0" lvl="0" indent="0" algn="l" rtl="0">
              <a:spcBef>
                <a:spcPts val="1600"/>
              </a:spcBef>
              <a:spcAft>
                <a:spcPts val="1600"/>
              </a:spcAft>
              <a:buNone/>
            </a:pPr>
            <a:endParaRPr sz="800"/>
          </a:p>
        </p:txBody>
      </p:sp>
      <p:pic>
        <p:nvPicPr>
          <p:cNvPr id="131" name="Google Shape;131;p25"/>
          <p:cNvPicPr preferRelativeResize="0"/>
          <p:nvPr/>
        </p:nvPicPr>
        <p:blipFill>
          <a:blip r:embed="rId3">
            <a:alphaModFix/>
          </a:blip>
          <a:stretch>
            <a:fillRect/>
          </a:stretch>
        </p:blipFill>
        <p:spPr>
          <a:xfrm>
            <a:off x="4983193" y="2218993"/>
            <a:ext cx="3698950" cy="237112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6"/>
          <p:cNvSpPr txBox="1"/>
          <p:nvPr/>
        </p:nvSpPr>
        <p:spPr>
          <a:xfrm>
            <a:off x="315225" y="1778950"/>
            <a:ext cx="3988200" cy="3140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l" sz="1600">
                <a:solidFill>
                  <a:schemeClr val="dk1"/>
                </a:solidFill>
              </a:rPr>
              <a:t>Δίνεται ο ακόλουθος χάρτης διαδρομών που συνδέει ορισμένες πόλεις. Ο χάρτης δείχνει το χρόνο που απαιτείται για τη μετακίνηση από πόλη σε πόλη.</a:t>
            </a:r>
            <a:endParaRPr sz="1600">
              <a:solidFill>
                <a:schemeClr val="dk1"/>
              </a:solidFill>
            </a:endParaRPr>
          </a:p>
          <a:p>
            <a:pPr marL="457200" lvl="0" indent="-330200" algn="l" rtl="0">
              <a:spcBef>
                <a:spcPts val="0"/>
              </a:spcBef>
              <a:spcAft>
                <a:spcPts val="0"/>
              </a:spcAft>
              <a:buClr>
                <a:schemeClr val="dk1"/>
              </a:buClr>
              <a:buSzPts val="1600"/>
              <a:buAutoNum type="arabicPeriod"/>
            </a:pPr>
            <a:r>
              <a:rPr lang="el" sz="1600">
                <a:solidFill>
                  <a:schemeClr val="dk1"/>
                </a:solidFill>
              </a:rPr>
              <a:t>Ποια διαδρομή είναι η συντομότερη από την πόλη Α στην πόλη Β;</a:t>
            </a:r>
            <a:endParaRPr sz="1600">
              <a:solidFill>
                <a:schemeClr val="dk1"/>
              </a:solidFill>
            </a:endParaRPr>
          </a:p>
          <a:p>
            <a:pPr marL="457200" lvl="0" indent="-330200" algn="l" rtl="0">
              <a:spcBef>
                <a:spcPts val="0"/>
              </a:spcBef>
              <a:spcAft>
                <a:spcPts val="0"/>
              </a:spcAft>
              <a:buClr>
                <a:schemeClr val="dk1"/>
              </a:buClr>
              <a:buSzPts val="1600"/>
              <a:buAutoNum type="arabicPeriod"/>
            </a:pPr>
            <a:r>
              <a:rPr lang="el" sz="1600">
                <a:solidFill>
                  <a:schemeClr val="dk1"/>
                </a:solidFill>
              </a:rPr>
              <a:t>Σε ποια πόλη θα συναντηθούν τρεις φίλοι ώστε κανένας να μην κινηθεί περισσότερο από δεκαπέντε λεπτά αν βρίσκονται στις πόλεις Γ, Δ και Ε αντίστοιχα και τα τρένα τους ξεκινούν όλα στις 19:00;</a:t>
            </a:r>
            <a:endParaRPr sz="1900">
              <a:solidFill>
                <a:schemeClr val="dk1"/>
              </a:solidFill>
            </a:endParaRPr>
          </a:p>
        </p:txBody>
      </p:sp>
      <p:sp>
        <p:nvSpPr>
          <p:cNvPr id="137" name="Google Shape;137;p26"/>
          <p:cNvSpPr txBox="1">
            <a:spLocks noGrp="1"/>
          </p:cNvSpPr>
          <p:nvPr>
            <p:ph type="body" idx="1"/>
          </p:nvPr>
        </p:nvSpPr>
        <p:spPr>
          <a:xfrm>
            <a:off x="311700" y="1152475"/>
            <a:ext cx="85959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l" sz="1900">
                <a:solidFill>
                  <a:schemeClr val="dk1"/>
                </a:solidFill>
              </a:rPr>
              <a:t>Παράδειγμα 2.3: Εύρεση συντομότερης διαδρομής</a:t>
            </a:r>
            <a:endParaRPr sz="1900">
              <a:solidFill>
                <a:schemeClr val="dk1"/>
              </a:solidFill>
            </a:endParaRPr>
          </a:p>
          <a:p>
            <a:pPr marL="0" lvl="0" indent="0" algn="l" rtl="0">
              <a:lnSpc>
                <a:spcPct val="100000"/>
              </a:lnSpc>
              <a:spcBef>
                <a:spcPts val="0"/>
              </a:spcBef>
              <a:spcAft>
                <a:spcPts val="0"/>
              </a:spcAft>
              <a:buNone/>
            </a:pPr>
            <a:endParaRPr sz="1900">
              <a:solidFill>
                <a:schemeClr val="dk1"/>
              </a:solidFill>
            </a:endParaRPr>
          </a:p>
          <a:p>
            <a:pPr marL="0" lvl="0" indent="0" algn="l" rtl="0">
              <a:lnSpc>
                <a:spcPct val="100000"/>
              </a:lnSpc>
              <a:spcBef>
                <a:spcPts val="0"/>
              </a:spcBef>
              <a:spcAft>
                <a:spcPts val="0"/>
              </a:spcAft>
              <a:buClr>
                <a:schemeClr val="dk1"/>
              </a:buClr>
              <a:buSzPts val="1100"/>
              <a:buFont typeface="Arial"/>
              <a:buNone/>
            </a:pPr>
            <a:endParaRPr sz="1900">
              <a:solidFill>
                <a:schemeClr val="dk1"/>
              </a:solidFill>
            </a:endParaRPr>
          </a:p>
        </p:txBody>
      </p:sp>
      <p:sp>
        <p:nvSpPr>
          <p:cNvPr id="138" name="Google Shape;138;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Ανάλυση προβλήματος (2/2)</a:t>
            </a:r>
            <a:endParaRPr/>
          </a:p>
        </p:txBody>
      </p:sp>
      <p:pic>
        <p:nvPicPr>
          <p:cNvPr id="139" name="Google Shape;139;p26"/>
          <p:cNvPicPr preferRelativeResize="0"/>
          <p:nvPr/>
        </p:nvPicPr>
        <p:blipFill>
          <a:blip r:embed="rId3">
            <a:alphaModFix/>
          </a:blip>
          <a:stretch>
            <a:fillRect/>
          </a:stretch>
        </p:blipFill>
        <p:spPr>
          <a:xfrm>
            <a:off x="4301850" y="1706900"/>
            <a:ext cx="4688625" cy="31401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Ανακεφαλαίωση</a:t>
            </a:r>
            <a:endParaRPr/>
          </a:p>
        </p:txBody>
      </p:sp>
      <p:sp>
        <p:nvSpPr>
          <p:cNvPr id="145" name="Google Shape;145;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Στο κεφάλαιο αυτό παρουσιάστηκε η διαχρονικότητα του προβλήματος και επιχειρήθηκε να γίνει σαφής η ανεξαρτησία της λύσης του από τον υπολογιστή. </a:t>
            </a:r>
            <a:endParaRPr/>
          </a:p>
          <a:p>
            <a:pPr marL="0" lvl="0" indent="0" algn="l" rtl="0">
              <a:spcBef>
                <a:spcPts val="1600"/>
              </a:spcBef>
              <a:spcAft>
                <a:spcPts val="0"/>
              </a:spcAft>
              <a:buNone/>
            </a:pPr>
            <a:r>
              <a:rPr lang="el"/>
              <a:t>Κατηγοριοποιήθηκαν τα προβλήματα ως προς τη δυνατότητα επίλυσης και επιπλέον ως προς τη δυνατότητα επίλυσης με τον υπολογιστή. </a:t>
            </a:r>
            <a:endParaRPr/>
          </a:p>
          <a:p>
            <a:pPr marL="0" lvl="0" indent="0" algn="l" rtl="0">
              <a:spcBef>
                <a:spcPts val="1600"/>
              </a:spcBef>
              <a:spcAft>
                <a:spcPts val="1600"/>
              </a:spcAft>
              <a:buNone/>
            </a:pPr>
            <a:r>
              <a:rPr lang="el"/>
              <a:t>Επισημάνθηκαν βασικά στοιχεία στη διαδικασία επίλυσης ενός προβλήματος (κατανόηση, καθορισμός δεδομένων και ζητουμένων, ανάλυση-αφαίρεση, σύνθεση, κατηγοριοποίηση και γενίκευση).</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Χαρακτηρίστε Σωστό/Λάθος τις προτάσεις...</a:t>
            </a:r>
            <a:endParaRPr/>
          </a:p>
        </p:txBody>
      </p:sp>
      <p:sp>
        <p:nvSpPr>
          <p:cNvPr id="151" name="Google Shape;151;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l"/>
              <a:t>Α. Κάθε επιλύσιμο πρόβλημα είναι υπολογιστικό.</a:t>
            </a:r>
            <a:endParaRPr/>
          </a:p>
          <a:p>
            <a:pPr marL="0" lvl="0" indent="0" algn="l" rtl="0">
              <a:spcBef>
                <a:spcPts val="1600"/>
              </a:spcBef>
              <a:spcAft>
                <a:spcPts val="0"/>
              </a:spcAft>
              <a:buClr>
                <a:schemeClr val="dk1"/>
              </a:buClr>
              <a:buSzPts val="1100"/>
              <a:buFont typeface="Arial"/>
              <a:buNone/>
            </a:pPr>
            <a:r>
              <a:rPr lang="el"/>
              <a:t>Β. Η κατανόηση προηγείται της επίλυσης.</a:t>
            </a:r>
            <a:endParaRPr/>
          </a:p>
          <a:p>
            <a:pPr marL="0" lvl="0" indent="0" algn="l" rtl="0">
              <a:spcBef>
                <a:spcPts val="1600"/>
              </a:spcBef>
              <a:spcAft>
                <a:spcPts val="0"/>
              </a:spcAft>
              <a:buClr>
                <a:schemeClr val="dk1"/>
              </a:buClr>
              <a:buSzPts val="1100"/>
              <a:buFont typeface="Arial"/>
              <a:buNone/>
            </a:pPr>
            <a:r>
              <a:rPr lang="el"/>
              <a:t>Γ. Όλα τα προβλήματα μπορούν να λυθούν με τη βοήθεια του υπολογιστή.</a:t>
            </a:r>
            <a:endParaRPr/>
          </a:p>
          <a:p>
            <a:pPr marL="0" lvl="0" indent="0" algn="l" rtl="0">
              <a:spcBef>
                <a:spcPts val="1600"/>
              </a:spcBef>
              <a:spcAft>
                <a:spcPts val="0"/>
              </a:spcAft>
              <a:buClr>
                <a:schemeClr val="dk1"/>
              </a:buClr>
              <a:buSzPts val="1100"/>
              <a:buFont typeface="Arial"/>
              <a:buNone/>
            </a:pPr>
            <a:r>
              <a:rPr lang="el"/>
              <a:t>Δ. Η ανάλυση του προβλήματος βοηθάει στην επίλυσή του.</a:t>
            </a:r>
            <a:endParaRPr/>
          </a:p>
          <a:p>
            <a:pPr marL="0" lvl="0" indent="0" algn="l" rtl="0">
              <a:spcBef>
                <a:spcPts val="1600"/>
              </a:spcBef>
              <a:spcAft>
                <a:spcPts val="0"/>
              </a:spcAft>
              <a:buClr>
                <a:schemeClr val="dk1"/>
              </a:buClr>
              <a:buSzPts val="1100"/>
              <a:buFont typeface="Arial"/>
              <a:buNone/>
            </a:pPr>
            <a:r>
              <a:rPr lang="el"/>
              <a:t>Ε. Υπάρχουν μη υπολογιστικά μαθηματικά προβλήματα.</a:t>
            </a:r>
            <a:endParaRPr/>
          </a:p>
          <a:p>
            <a:pPr marL="0" lvl="0" indent="0" algn="l" rtl="0">
              <a:spcBef>
                <a:spcPts val="1600"/>
              </a:spcBef>
              <a:spcAft>
                <a:spcPts val="16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Ανάλυση προβλημάτων (παράδειγμα 1)</a:t>
            </a:r>
            <a:endParaRPr/>
          </a:p>
        </p:txBody>
      </p:sp>
      <p:sp>
        <p:nvSpPr>
          <p:cNvPr id="157" name="Google Shape;157;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sz="1400"/>
              <a:t>Να προσδιορίσετε δεδομένα, ζητούμενα, συνθήκες και σχέσεις που συνδέουν τα δεδομένα με τα ζητούμενα για τα παρακάτω προβλήματα</a:t>
            </a:r>
            <a:endParaRPr sz="1400"/>
          </a:p>
          <a:p>
            <a:pPr marL="0" lvl="0" indent="0" algn="l" rtl="0">
              <a:spcBef>
                <a:spcPts val="1600"/>
              </a:spcBef>
              <a:spcAft>
                <a:spcPts val="0"/>
              </a:spcAft>
              <a:buNone/>
            </a:pPr>
            <a:r>
              <a:rPr lang="el" sz="1400"/>
              <a:t>Δίνεται ο αριθμός των νικών και των ηττών μιας ομάδας μπάσκετ σε μια αγωνιστική περίοδο. Η ομάδα βαθμολογείται για κάθε νίκη με δύο βαθμούς και για κάθε ήττα με έναν. Να υπολογιστεί η συνολική βαθμολογία της ομάδας.</a:t>
            </a:r>
            <a:endParaRPr sz="1400"/>
          </a:p>
          <a:p>
            <a:pPr marL="0" lvl="0" indent="0" algn="l" rtl="0">
              <a:spcBef>
                <a:spcPts val="1600"/>
              </a:spcBef>
              <a:spcAft>
                <a:spcPts val="0"/>
              </a:spcAft>
              <a:buNone/>
            </a:pPr>
            <a:r>
              <a:rPr lang="el" sz="1400"/>
              <a:t>Δεδομένα:</a:t>
            </a:r>
            <a:br>
              <a:rPr lang="el" sz="1400"/>
            </a:br>
            <a:r>
              <a:rPr lang="el" sz="1400"/>
              <a:t>		Αριθμός Νικών (έστω Μ), Αριθμός Ηττών (έστω Η), Νίκη 2 βαθμοί, Ήττα 1 βαθμός</a:t>
            </a:r>
            <a:endParaRPr sz="1400"/>
          </a:p>
          <a:p>
            <a:pPr marL="0" lvl="0" indent="0" algn="l" rtl="0">
              <a:spcBef>
                <a:spcPts val="1600"/>
              </a:spcBef>
              <a:spcAft>
                <a:spcPts val="1600"/>
              </a:spcAft>
              <a:buNone/>
            </a:pPr>
            <a:r>
              <a:rPr lang="el" sz="1400"/>
              <a:t>Ζητούμενο:</a:t>
            </a:r>
            <a:br>
              <a:rPr lang="el" sz="1400"/>
            </a:br>
            <a:r>
              <a:rPr lang="el" sz="1400"/>
              <a:t>		Υπολογισμός Βαθμολογίας Ομάδας (έστω Β)</a:t>
            </a:r>
            <a:br>
              <a:rPr lang="el" sz="1400"/>
            </a:br>
            <a:r>
              <a:rPr lang="el" sz="1400"/>
              <a:t>Σχέσεις:</a:t>
            </a:r>
            <a:br>
              <a:rPr lang="el" sz="1400"/>
            </a:br>
            <a:r>
              <a:rPr lang="el" sz="1400"/>
              <a:t>		Β = Ν x 2 + Η x 1</a:t>
            </a:r>
            <a:endParaRPr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Ανάλυση προβλημάτων (παράδειγμα 1)</a:t>
            </a:r>
            <a:endParaRPr/>
          </a:p>
        </p:txBody>
      </p:sp>
      <p:sp>
        <p:nvSpPr>
          <p:cNvPr id="163" name="Google Shape;163;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Με τον ίδιο τρόπο αναλύστε τα προβλήματα που θα βρείτε στο Φυλλάδιο 0</a:t>
            </a:r>
            <a:endParaRPr/>
          </a:p>
          <a:p>
            <a:pPr marL="0" lvl="0" indent="0" algn="l" rtl="0">
              <a:spcBef>
                <a:spcPts val="1600"/>
              </a:spcBef>
              <a:spcAft>
                <a:spcPts val="160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l"/>
              <a:t>Ερωτήσεις - Δραστηριότητες</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
        <p:nvSpPr>
          <p:cNvPr id="169" name="Google Shape;169;p3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l"/>
              <a:t>Να αναφέρετε τις κατηγορίες προβλημάτων ως προς τη δυνατότητα επίλυσης και να δώσετε παραδείγματα προβλημάτων από κάθε κατηγορία.</a:t>
            </a:r>
            <a:endParaRPr/>
          </a:p>
          <a:p>
            <a:pPr marL="0" lvl="0" indent="0" algn="l" rtl="0">
              <a:spcBef>
                <a:spcPts val="1600"/>
              </a:spcBef>
              <a:spcAft>
                <a:spcPts val="0"/>
              </a:spcAft>
              <a:buClr>
                <a:schemeClr val="dk1"/>
              </a:buClr>
              <a:buSzPts val="1100"/>
              <a:buFont typeface="Arial"/>
              <a:buNone/>
            </a:pPr>
            <a:r>
              <a:rPr lang="el"/>
              <a:t>Εργαστείτε σε ομάδες. Κάθε ομάδα θα θέτει ένα πρόβλημα στην άλλη ομά­δα, η οποία καλείται να ανακαλύψει την κατηγο­ρία στην οποία ανήκει το πρό­βλημα.</a:t>
            </a:r>
            <a:endParaRPr/>
          </a:p>
          <a:p>
            <a:pPr marL="0" lvl="0" indent="0" algn="l" rtl="0">
              <a:spcBef>
                <a:spcPts val="1600"/>
              </a:spcBef>
              <a:spcAft>
                <a:spcPts val="0"/>
              </a:spcAft>
              <a:buClr>
                <a:schemeClr val="dk1"/>
              </a:buClr>
              <a:buSzPts val="1100"/>
              <a:buFont typeface="Arial"/>
              <a:buNone/>
            </a:pPr>
            <a:r>
              <a:rPr lang="el"/>
              <a:t>Μπορεί κάθε χάρτης να χρωματιστεί με τέσσερα χρώματα το πολύ, ώστε οι γειτονικές χώρες να είναι χρωματισμένες διαφορετικά;</a:t>
            </a:r>
            <a:endParaRPr/>
          </a:p>
          <a:p>
            <a:pPr marL="0" lvl="0" indent="0" algn="l" rtl="0">
              <a:spcBef>
                <a:spcPts val="1600"/>
              </a:spcBef>
              <a:spcAft>
                <a:spcPts val="0"/>
              </a:spcAft>
              <a:buClr>
                <a:schemeClr val="dk1"/>
              </a:buClr>
              <a:buSzPts val="1100"/>
              <a:buFont typeface="Arial"/>
              <a:buNone/>
            </a:pPr>
            <a:endParaRPr/>
          </a:p>
          <a:p>
            <a:pPr marL="0" lvl="0" indent="0" algn="l"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Βοηθήστε τους Κάστορες στο φράγμα...</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sz="1300"/>
              <a:t>Οι κάστορες μιας κοινότητας θέλουν να κατασκευάσουν ένα νέο φράγμα για τον ποταμό χρησιμοποιώντας τον ελάχιστο αριθμό ξύλινων κορμών. Επειδή είναι έξυπνοι, σκέφτονται να εκμεταλλευτούν τα μικρά νησάκια που υπάρχουν στον ποταμό. Στην παρακάτω εικόνα φαίνονται ο ποταμός, τα νησάκια, καθώς και ο αριθμός των κορμών που χρειάζονται για να φτιαχτεί κάθε τμήμα του φράγματος.</a:t>
            </a:r>
            <a:br>
              <a:rPr lang="el" sz="1300"/>
            </a:br>
            <a:r>
              <a:rPr lang="el" sz="1300"/>
              <a:t>Ποιος είναι ο ελάχιστος αριθμός κορμών που χρειάζονται για να κατασκευαστεί το νέο φράγμα;</a:t>
            </a:r>
            <a:br>
              <a:rPr lang="el" sz="1300"/>
            </a:br>
            <a:r>
              <a:rPr lang="el" sz="1300"/>
              <a:t>- 14 κορμοί</a:t>
            </a:r>
            <a:br>
              <a:rPr lang="el" sz="1300"/>
            </a:br>
            <a:r>
              <a:rPr lang="el" sz="1300"/>
              <a:t>- 15 κορμοί</a:t>
            </a:r>
            <a:br>
              <a:rPr lang="el" sz="1300"/>
            </a:br>
            <a:r>
              <a:rPr lang="el" sz="1300"/>
              <a:t>- 16 κορμοί</a:t>
            </a:r>
            <a:br>
              <a:rPr lang="el" sz="1300"/>
            </a:br>
            <a:r>
              <a:rPr lang="el" sz="1300"/>
              <a:t>- 17 κορμοί</a:t>
            </a:r>
            <a:endParaRPr sz="1300"/>
          </a:p>
          <a:p>
            <a:pPr marL="0" lvl="0" indent="0" algn="l" rtl="0">
              <a:spcBef>
                <a:spcPts val="1600"/>
              </a:spcBef>
              <a:spcAft>
                <a:spcPts val="0"/>
              </a:spcAft>
              <a:buNone/>
            </a:pPr>
            <a:endParaRPr sz="1300"/>
          </a:p>
          <a:p>
            <a:pPr marL="0" lvl="0" indent="0" algn="l" rtl="0">
              <a:spcBef>
                <a:spcPts val="1600"/>
              </a:spcBef>
              <a:spcAft>
                <a:spcPts val="0"/>
              </a:spcAft>
              <a:buNone/>
            </a:pPr>
            <a:endParaRPr sz="1300"/>
          </a:p>
          <a:p>
            <a:pPr marL="0" lvl="0" indent="0" algn="l" rtl="0">
              <a:spcBef>
                <a:spcPts val="1600"/>
              </a:spcBef>
              <a:spcAft>
                <a:spcPts val="1600"/>
              </a:spcAft>
              <a:buNone/>
            </a:pPr>
            <a:endParaRPr sz="1300"/>
          </a:p>
        </p:txBody>
      </p:sp>
      <p:pic>
        <p:nvPicPr>
          <p:cNvPr id="62" name="Google Shape;62;p14"/>
          <p:cNvPicPr preferRelativeResize="0"/>
          <p:nvPr/>
        </p:nvPicPr>
        <p:blipFill rotWithShape="1">
          <a:blip r:embed="rId3">
            <a:alphaModFix/>
          </a:blip>
          <a:srcRect l="-2600" t="1870" r="2600" b="-1870"/>
          <a:stretch/>
        </p:blipFill>
        <p:spPr>
          <a:xfrm>
            <a:off x="2925225" y="2440800"/>
            <a:ext cx="5450649" cy="26006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Οι κάστορες θα χρειαστούν 4+4+3+4=15 κορμούς</a:t>
            </a:r>
            <a:endParaRPr/>
          </a:p>
        </p:txBody>
      </p:sp>
      <p:sp>
        <p:nvSpPr>
          <p:cNvPr id="68" name="Google Shape;68;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sz="1400"/>
              <a:t>Θα έχετε δει δραστηριότητες στις οποίες αναζητάτε τη συντομότερη διαδρομή μεταξύ δυο σημείων. Η κατασκευή του φράγματος με τον μικρότερο αριθμό κορμών είναι ίδια με την περίπτωση της εύρεσης της συντομότερης διαδρομής μεταξύ δυο σημείων. Όταν προσπαθείτε να φτιάξετε το φράγμα με τον μικρότερο αριθμό κορμών, είναι σαν να προσπαθείτε να βρείτε τη συντομότερη διαδρομή από τη μια όχθη του ποταμού έως την άλλη, όπου το μήκος του μονοπατιού μετριέται με τον αριθμό των κορμών.</a:t>
            </a:r>
            <a:endParaRPr sz="1400"/>
          </a:p>
          <a:p>
            <a:pPr marL="0" lvl="0" indent="0" algn="l" rtl="0">
              <a:spcBef>
                <a:spcPts val="1600"/>
              </a:spcBef>
              <a:spcAft>
                <a:spcPts val="1600"/>
              </a:spcAft>
              <a:buNone/>
            </a:pPr>
            <a:endParaRPr sz="1400"/>
          </a:p>
        </p:txBody>
      </p:sp>
      <p:pic>
        <p:nvPicPr>
          <p:cNvPr id="69" name="Google Shape;69;p15"/>
          <p:cNvPicPr preferRelativeResize="0"/>
          <p:nvPr/>
        </p:nvPicPr>
        <p:blipFill>
          <a:blip r:embed="rId3">
            <a:alphaModFix/>
          </a:blip>
          <a:stretch>
            <a:fillRect/>
          </a:stretch>
        </p:blipFill>
        <p:spPr>
          <a:xfrm>
            <a:off x="2408400" y="2615622"/>
            <a:ext cx="4436625" cy="23991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Είναι πληροφορική...</a:t>
            </a:r>
            <a:endParaRPr/>
          </a:p>
        </p:txBody>
      </p:sp>
      <p:sp>
        <p:nvSpPr>
          <p:cNvPr id="75" name="Google Shape;75;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sz="1400"/>
              <a:t>Οι επιστήμονες Πληροφορικής είναι έξυπνοι αλλά βαριούνται εύκολα, πράγμα που είναι πολύ ωραίος συνδυασμός. Μαθαίνουν κάποια κόλπα και, όποτε αντιμετωπίζουν πρόβλημα, προσπαθούν να εφαρμόσουν κάποιο από αυτά.  </a:t>
            </a:r>
            <a:endParaRPr sz="1400"/>
          </a:p>
          <a:p>
            <a:pPr marL="0" lvl="0" indent="0" algn="l" rtl="0">
              <a:spcBef>
                <a:spcPts val="1600"/>
              </a:spcBef>
              <a:spcAft>
                <a:spcPts val="0"/>
              </a:spcAft>
              <a:buNone/>
            </a:pPr>
            <a:r>
              <a:rPr lang="el" sz="1400"/>
              <a:t>Στην περίπτωση αυτή, θα παρατηρούσαν ότι το να φτιάξουν ένα φράγμα κατά μήκος του ποταμού με τον μικρότερο αριθμό κορμών είναι ίδιο με το πέρασμα στην απέναντι όχθη με τον συντομότερο τρόπο. </a:t>
            </a:r>
            <a:endParaRPr sz="1400"/>
          </a:p>
          <a:p>
            <a:pPr marL="0" lvl="0" indent="0" algn="l" rtl="0">
              <a:spcBef>
                <a:spcPts val="1600"/>
              </a:spcBef>
              <a:spcAft>
                <a:spcPts val="0"/>
              </a:spcAft>
              <a:buNone/>
            </a:pPr>
            <a:r>
              <a:rPr lang="el" sz="1400"/>
              <a:t>Με τον τρόπο αυτό μετατρέπουν ένα νέο πρόβλημα (την κατασκευή φραγμάτων) σε ένα </a:t>
            </a:r>
            <a:r>
              <a:rPr lang="el" sz="1400" b="1" u="sng"/>
              <a:t>γνωστό πρόβλημα</a:t>
            </a:r>
            <a:r>
              <a:rPr lang="el" sz="1400"/>
              <a:t> (την εύρεση του συντομότερου μονοπατιού). Ο αλγόριθμος που χρησιμοποιούμε για την περίπτωση αυτή λέγεται αλγόριθμος του Dijkstra, από τον δημιουργό του E. W. Dijkstra, που υπήρξε ένας από τους επιστήμονες Πληροφορικής με τη σημαντικότερη επιρροή και ανακάλυψε πολλούς ενδιαφέροντες αλγόριθμους. Έτσι, οι επιστήμονες Πληροφορικής έχουν πολλά κόλπα στη διάθεσή τους!</a:t>
            </a: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Από τη διεύθυνση </a:t>
            </a:r>
            <a:r>
              <a:rPr lang="el" u="sng">
                <a:solidFill>
                  <a:schemeClr val="hlink"/>
                </a:solidFill>
                <a:hlinkClick r:id="rId3"/>
              </a:rPr>
              <a:t>https://challenge.bebras.gr/index.php?action=user_competitions</a:t>
            </a:r>
            <a:br>
              <a:rPr lang="el"/>
            </a:br>
            <a:r>
              <a:rPr lang="el"/>
              <a:t>ανοίξτε τα θέματα για τις τάξεις Ε, Στ καθώς και Γ, Δ και δοκιμάστε να δώσετε λύσεις στα παρακάτω προβλήματα:</a:t>
            </a:r>
            <a:endParaRPr/>
          </a:p>
          <a:p>
            <a:pPr marL="457200" lvl="0" indent="-342900" algn="l" rtl="0">
              <a:spcBef>
                <a:spcPts val="1600"/>
              </a:spcBef>
              <a:spcAft>
                <a:spcPts val="0"/>
              </a:spcAft>
              <a:buSzPts val="1800"/>
              <a:buChar char="●"/>
            </a:pPr>
            <a:r>
              <a:rPr lang="el"/>
              <a:t>Πολύχρωμα παπαγαλάκια </a:t>
            </a:r>
            <a:endParaRPr/>
          </a:p>
          <a:p>
            <a:pPr marL="457200" lvl="0" indent="-342900" algn="l" rtl="0">
              <a:spcBef>
                <a:spcPts val="0"/>
              </a:spcBef>
              <a:spcAft>
                <a:spcPts val="0"/>
              </a:spcAft>
              <a:buSzPts val="1800"/>
              <a:buChar char="●"/>
            </a:pPr>
            <a:r>
              <a:rPr lang="el"/>
              <a:t>Σκουπιδο-συλλέκτης</a:t>
            </a:r>
            <a:endParaRPr/>
          </a:p>
          <a:p>
            <a:pPr marL="457200" lvl="0" indent="-342900" algn="l" rtl="0">
              <a:spcBef>
                <a:spcPts val="0"/>
              </a:spcBef>
              <a:spcAft>
                <a:spcPts val="0"/>
              </a:spcAft>
              <a:buSzPts val="1800"/>
              <a:buChar char="●"/>
            </a:pPr>
            <a:r>
              <a:rPr lang="el"/>
              <a:t>Ζώα στην αυλή</a:t>
            </a:r>
            <a:endParaRPr/>
          </a:p>
          <a:p>
            <a:pPr marL="457200" lvl="0" indent="-342900" algn="l" rtl="0">
              <a:spcBef>
                <a:spcPts val="0"/>
              </a:spcBef>
              <a:spcAft>
                <a:spcPts val="0"/>
              </a:spcAft>
              <a:buSzPts val="1800"/>
              <a:buChar char="●"/>
            </a:pPr>
            <a:r>
              <a:rPr lang="el"/>
              <a:t>Ανακύκλωση μπουκαλιών</a:t>
            </a:r>
            <a:endParaRPr/>
          </a:p>
        </p:txBody>
      </p:sp>
      <p:sp>
        <p:nvSpPr>
          <p:cNvPr id="81" name="Google Shape;81;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Και άλλα προβλήματα Υπολογιστικής Σκέψης</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dirty="0"/>
              <a:t>Παιχνίδια λογικής Plastelina (1/2)</a:t>
            </a:r>
            <a:endParaRPr dirty="0"/>
          </a:p>
          <a:p>
            <a:pPr marL="0" lvl="0" indent="0" algn="l" rtl="0">
              <a:spcBef>
                <a:spcPts val="0"/>
              </a:spcBef>
              <a:spcAft>
                <a:spcPts val="0"/>
              </a:spcAft>
              <a:buClr>
                <a:schemeClr val="dk1"/>
              </a:buClr>
              <a:buSzPts val="1100"/>
              <a:buFont typeface="Arial"/>
              <a:buNone/>
            </a:pPr>
            <a:r>
              <a:rPr lang="en-US" u="sng" dirty="0">
                <a:solidFill>
                  <a:schemeClr val="hlink"/>
                </a:solidFill>
              </a:rPr>
              <a:t>https://archive.org/details/family-crisis</a:t>
            </a:r>
            <a:endParaRPr dirty="0"/>
          </a:p>
        </p:txBody>
      </p:sp>
      <p:pic>
        <p:nvPicPr>
          <p:cNvPr id="87" name="Google Shape;87;p18"/>
          <p:cNvPicPr preferRelativeResize="0"/>
          <p:nvPr/>
        </p:nvPicPr>
        <p:blipFill>
          <a:blip r:embed="rId3">
            <a:alphaModFix/>
          </a:blip>
          <a:stretch>
            <a:fillRect/>
          </a:stretch>
        </p:blipFill>
        <p:spPr>
          <a:xfrm>
            <a:off x="1672075" y="1553100"/>
            <a:ext cx="5234349" cy="32875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Παιχνίδια λογικής Plastelina (2/2)</a:t>
            </a:r>
            <a:endParaRPr/>
          </a:p>
          <a:p>
            <a:pPr marL="0" lvl="0" indent="0" algn="l" rtl="0">
              <a:spcBef>
                <a:spcPts val="0"/>
              </a:spcBef>
              <a:spcAft>
                <a:spcPts val="0"/>
              </a:spcAft>
              <a:buNone/>
            </a:pPr>
            <a:r>
              <a:rPr lang="el" u="sng">
                <a:solidFill>
                  <a:schemeClr val="accent5"/>
                </a:solidFill>
                <a:hlinkClick r:id="rId3">
                  <a:extLst>
                    <a:ext uri="{A12FA001-AC4F-418D-AE19-62706E023703}">
                      <ahyp:hlinkClr xmlns:ahyp="http://schemas.microsoft.com/office/drawing/2018/hyperlinkcolor" val="tx"/>
                    </a:ext>
                  </a:extLst>
                </a:hlinkClick>
              </a:rPr>
              <a:t>http://www.plastelina.net/</a:t>
            </a:r>
            <a:r>
              <a:rPr lang="el"/>
              <a:t> </a:t>
            </a:r>
            <a:endParaRPr/>
          </a:p>
        </p:txBody>
      </p:sp>
      <p:pic>
        <p:nvPicPr>
          <p:cNvPr id="93" name="Google Shape;93;p19"/>
          <p:cNvPicPr preferRelativeResize="0"/>
          <p:nvPr/>
        </p:nvPicPr>
        <p:blipFill>
          <a:blip r:embed="rId4">
            <a:alphaModFix/>
          </a:blip>
          <a:stretch>
            <a:fillRect/>
          </a:stretch>
        </p:blipFill>
        <p:spPr>
          <a:xfrm>
            <a:off x="1667375" y="1580500"/>
            <a:ext cx="5661076" cy="34003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Παραδείγματα προβλημάτων (παλιών και σύγχρονων)</a:t>
            </a:r>
            <a:endParaRPr/>
          </a:p>
          <a:p>
            <a:pPr marL="457200" lvl="0" indent="-317500" algn="l" rtl="0">
              <a:spcBef>
                <a:spcPts val="1600"/>
              </a:spcBef>
              <a:spcAft>
                <a:spcPts val="0"/>
              </a:spcAft>
              <a:buSzPts val="1400"/>
              <a:buChar char="●"/>
            </a:pPr>
            <a:r>
              <a:rPr lang="el" sz="1400"/>
              <a:t>Τα προβλήματα που αντιμετώπισε ο Οδυσσέας για να φτάσει στην Ιθάκη, τα οποία αντιμετώπισε με την εξυπνάδα του (κάθε φορά)</a:t>
            </a:r>
            <a:endParaRPr sz="1400"/>
          </a:p>
          <a:p>
            <a:pPr marL="457200" lvl="0" indent="-304800" algn="l" rtl="0">
              <a:spcBef>
                <a:spcPts val="0"/>
              </a:spcBef>
              <a:spcAft>
                <a:spcPts val="0"/>
              </a:spcAft>
              <a:buClr>
                <a:schemeClr val="dk1"/>
              </a:buClr>
              <a:buSzPts val="1200"/>
              <a:buFont typeface="Times New Roman"/>
              <a:buChar char="●"/>
            </a:pPr>
            <a:r>
              <a:rPr lang="el" sz="1400"/>
              <a:t>Το πρόβλημα μέτρησης του χρόνου, το οποίο αντιμετωπίστηκε με τη χρήση της κλεψύδρας.</a:t>
            </a:r>
            <a:endParaRPr sz="1400"/>
          </a:p>
          <a:p>
            <a:pPr marL="457200" lvl="0" indent="-317500" algn="l" rtl="0">
              <a:spcBef>
                <a:spcPts val="0"/>
              </a:spcBef>
              <a:spcAft>
                <a:spcPts val="0"/>
              </a:spcAft>
              <a:buSzPts val="1400"/>
              <a:buChar char="●"/>
            </a:pPr>
            <a:r>
              <a:rPr lang="el" sz="1400"/>
              <a:t>Τα προβλήματα επιδημιών στην ανθρωπότητα και η αντιμετώπισή τους με εμβόλια.</a:t>
            </a:r>
            <a:endParaRPr sz="1400"/>
          </a:p>
          <a:p>
            <a:pPr marL="0" lvl="0" indent="0" algn="l" rtl="0">
              <a:spcBef>
                <a:spcPts val="1600"/>
              </a:spcBef>
              <a:spcAft>
                <a:spcPts val="0"/>
              </a:spcAft>
              <a:buNone/>
            </a:pPr>
            <a:r>
              <a:rPr lang="el"/>
              <a:t>Δικά σας παραδείγματα…</a:t>
            </a:r>
            <a:endParaRPr/>
          </a:p>
          <a:p>
            <a:pPr marL="0" lvl="0" indent="0" algn="l" rtl="0">
              <a:spcBef>
                <a:spcPts val="1600"/>
              </a:spcBef>
              <a:spcAft>
                <a:spcPts val="0"/>
              </a:spcAft>
              <a:buNone/>
            </a:pPr>
            <a:r>
              <a:rPr lang="el"/>
              <a:t>Όπως φαίνεται, η ύπαρξη προβλημάτων είναι ένα διαχρονικό φαινόμενο. </a:t>
            </a:r>
            <a:endParaRPr/>
          </a:p>
          <a:p>
            <a:pPr marL="0" lvl="0" indent="0" algn="l" rtl="0">
              <a:spcBef>
                <a:spcPts val="1600"/>
              </a:spcBef>
              <a:spcAft>
                <a:spcPts val="0"/>
              </a:spcAft>
              <a:buNone/>
            </a:pPr>
            <a:r>
              <a:rPr lang="el"/>
              <a:t>Έχουν μόνο αρνητική χροιά (τα προβλήματα);</a:t>
            </a:r>
            <a:endParaRPr sz="1400"/>
          </a:p>
          <a:p>
            <a:pPr marL="0" lvl="0" indent="0" algn="l" rtl="0">
              <a:spcBef>
                <a:spcPts val="1600"/>
              </a:spcBef>
              <a:spcAft>
                <a:spcPts val="1600"/>
              </a:spcAft>
              <a:buNone/>
            </a:pPr>
            <a:endParaRPr/>
          </a:p>
        </p:txBody>
      </p:sp>
      <p:sp>
        <p:nvSpPr>
          <p:cNvPr id="99" name="Google Shape;99;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Παραδείγματα προβλημάτων...</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2.1.1 Τι είναι “Πρόβλημα” (ορισμός)</a:t>
            </a:r>
            <a:endParaRPr/>
          </a:p>
        </p:txBody>
      </p:sp>
      <p:sp>
        <p:nvSpPr>
          <p:cNvPr id="105" name="Google Shape;10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Με τον όρο Πρόβλημα προσδιορίζεται μια κατάσταση η οποία </a:t>
            </a:r>
            <a:endParaRPr/>
          </a:p>
          <a:p>
            <a:pPr marL="457200" lvl="0" indent="-342900" algn="l" rtl="0">
              <a:spcBef>
                <a:spcPts val="1600"/>
              </a:spcBef>
              <a:spcAft>
                <a:spcPts val="0"/>
              </a:spcAft>
              <a:buSzPts val="1800"/>
              <a:buAutoNum type="arabicPeriod"/>
            </a:pPr>
            <a:r>
              <a:rPr lang="el"/>
              <a:t>χρήζει αντιμετώπισης, </a:t>
            </a:r>
            <a:endParaRPr/>
          </a:p>
          <a:p>
            <a:pPr marL="457200" lvl="0" indent="-342900" algn="l" rtl="0">
              <a:spcBef>
                <a:spcPts val="0"/>
              </a:spcBef>
              <a:spcAft>
                <a:spcPts val="0"/>
              </a:spcAft>
              <a:buSzPts val="1800"/>
              <a:buAutoNum type="arabicPeriod"/>
            </a:pPr>
            <a:r>
              <a:rPr lang="el"/>
              <a:t>απαιτεί λύση, </a:t>
            </a:r>
            <a:endParaRPr/>
          </a:p>
          <a:p>
            <a:pPr marL="457200" lvl="0" indent="-342900" algn="l" rtl="0">
              <a:spcBef>
                <a:spcPts val="0"/>
              </a:spcBef>
              <a:spcAft>
                <a:spcPts val="0"/>
              </a:spcAft>
              <a:buSzPts val="1800"/>
              <a:buAutoNum type="arabicPeriod"/>
            </a:pPr>
            <a:r>
              <a:rPr lang="el"/>
              <a:t>η δε λύση της δεν είναι γνωστή, ούτε προφανής.</a:t>
            </a:r>
            <a:endParaRPr/>
          </a:p>
          <a:p>
            <a:pPr marL="0" lvl="0" indent="0" algn="l" rtl="0">
              <a:spcBef>
                <a:spcPts val="1600"/>
              </a:spcBef>
              <a:spcAft>
                <a:spcPts val="0"/>
              </a:spcAft>
              <a:buNone/>
            </a:pPr>
            <a:r>
              <a:rPr lang="el"/>
              <a:t>Τι κερδίζουμε λύνοντας ένα πρόβλημα;</a:t>
            </a:r>
            <a:endParaRPr/>
          </a:p>
          <a:p>
            <a:pPr marL="457200" lvl="0" indent="-342900" algn="l" rtl="0">
              <a:spcBef>
                <a:spcPts val="1600"/>
              </a:spcBef>
              <a:spcAft>
                <a:spcPts val="0"/>
              </a:spcAft>
              <a:buSzPts val="1800"/>
              <a:buChar char="-"/>
            </a:pPr>
            <a:r>
              <a:rPr lang="el"/>
              <a:t>…</a:t>
            </a:r>
            <a:endParaRPr/>
          </a:p>
          <a:p>
            <a:pPr marL="457200" lvl="0" indent="-342900" algn="l" rtl="0">
              <a:spcBef>
                <a:spcPts val="0"/>
              </a:spcBef>
              <a:spcAft>
                <a:spcPts val="0"/>
              </a:spcAft>
              <a:buSzPts val="1800"/>
              <a:buChar char="-"/>
            </a:pPr>
            <a:r>
              <a:rPr lang="el"/>
              <a:t>...</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1334</Words>
  <Application>Microsoft Office PowerPoint</Application>
  <PresentationFormat>Προβολή στην οθόνη (16:9)</PresentationFormat>
  <Paragraphs>86</Paragraphs>
  <Slides>19</Slides>
  <Notes>19</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19</vt:i4>
      </vt:variant>
    </vt:vector>
  </HeadingPairs>
  <TitlesOfParts>
    <vt:vector size="22" baseType="lpstr">
      <vt:lpstr>Arial</vt:lpstr>
      <vt:lpstr>Times New Roman</vt:lpstr>
      <vt:lpstr>Simple Light</vt:lpstr>
      <vt:lpstr>Πρόβλημα</vt:lpstr>
      <vt:lpstr>Βοηθήστε τους Κάστορες στο φράγμα...</vt:lpstr>
      <vt:lpstr>Οι κάστορες θα χρειαστούν 4+4+3+4=15 κορμούς</vt:lpstr>
      <vt:lpstr>Είναι πληροφορική...</vt:lpstr>
      <vt:lpstr>Και άλλα προβλήματα Υπολογιστικής Σκέψης</vt:lpstr>
      <vt:lpstr>Παιχνίδια λογικής Plastelina (1/2) https://archive.org/details/family-crisis</vt:lpstr>
      <vt:lpstr>Παιχνίδια λογικής Plastelina (2/2) http://www.plastelina.net/ </vt:lpstr>
      <vt:lpstr>Παραδείγματα προβλημάτων...</vt:lpstr>
      <vt:lpstr>2.1.1 Τι είναι “Πρόβλημα” (ορισμός)</vt:lpstr>
      <vt:lpstr>2.1.2 Κατηγορίες προβλημάτων,,,</vt:lpstr>
      <vt:lpstr>2.1.3 Υπολογιστικά Προβλήματα</vt:lpstr>
      <vt:lpstr>2.1.4 Διαδικασίες επίλυσης υπολ/κού προβλήματος</vt:lpstr>
      <vt:lpstr>Ανάλυση προβλήματος (1/2)</vt:lpstr>
      <vt:lpstr>Ανάλυση προβλήματος (2/2)</vt:lpstr>
      <vt:lpstr>Ανακεφαλαίωση</vt:lpstr>
      <vt:lpstr>Χαρακτηρίστε Σωστό/Λάθος τις προτάσεις...</vt:lpstr>
      <vt:lpstr>Ανάλυση προβλημάτων (παράδειγμα 1)</vt:lpstr>
      <vt:lpstr>Ανάλυση προβλημάτων (παράδειγμα 1)</vt:lpstr>
      <vt:lpstr>Ερωτήσεις - Δραστηριότητες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Πρόβλημα</dc:title>
  <dc:creator>Αναστάσιος Λεϊμονής</dc:creator>
  <cp:lastModifiedBy>Αναστάσιος Λεϊμονής</cp:lastModifiedBy>
  <cp:revision>2</cp:revision>
  <dcterms:modified xsi:type="dcterms:W3CDTF">2023-10-14T09:40:25Z</dcterms:modified>
</cp:coreProperties>
</file>