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9"/>
  </p:notesMasterIdLst>
  <p:sldIdLst>
    <p:sldId id="256" r:id="rId2"/>
    <p:sldId id="257" r:id="rId3"/>
    <p:sldId id="258" r:id="rId4"/>
    <p:sldId id="259" r:id="rId5"/>
    <p:sldId id="260" r:id="rId6"/>
    <p:sldId id="261" r:id="rId7"/>
    <p:sldId id="262" r:id="rId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7" d="100"/>
          <a:sy n="137" d="100"/>
        </p:scale>
        <p:origin x="864" y="10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f5cd361650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f5cd36165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9bdea93ad3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9bdea93ad3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9bdea93ad3_0_11: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9bdea93ad3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9bdea93ad3_0_3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9bdea93ad3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9bdea93ad3_0_3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9bdea93ad3_0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9bdea93ad3_0_46: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9bdea93ad3_0_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l"/>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studio.code.org/s/aquatic/stage/1/puzzle/1"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l"/>
              <a:t>Ορισμός Αλγορίθμου</a:t>
            </a:r>
            <a:endParaRPr/>
          </a:p>
        </p:txBody>
      </p:sp>
      <p:sp>
        <p:nvSpPr>
          <p:cNvPr id="55" name="Google Shape;55;p13"/>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l" dirty="0"/>
              <a:t>Κεφάλαιο 2.2, Παράγραφος 2.2.1</a:t>
            </a:r>
            <a:endParaRPr dirty="0"/>
          </a:p>
          <a:p>
            <a:pPr marL="0" lvl="0" indent="0" algn="ctr" rtl="0">
              <a:spcBef>
                <a:spcPts val="0"/>
              </a:spcBef>
              <a:spcAft>
                <a:spcPts val="0"/>
              </a:spcAft>
              <a:buNone/>
            </a:pPr>
            <a:endParaRPr sz="1700" dirty="0"/>
          </a:p>
          <a:p>
            <a:pPr marL="0" lvl="0" indent="0" algn="ctr" rtl="0">
              <a:spcBef>
                <a:spcPts val="0"/>
              </a:spcBef>
              <a:spcAft>
                <a:spcPts val="0"/>
              </a:spcAft>
              <a:buNone/>
            </a:pP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endParaRPr/>
          </a:p>
        </p:txBody>
      </p:sp>
      <p:sp>
        <p:nvSpPr>
          <p:cNvPr id="61" name="Google Shape;61;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l"/>
              <a:t>Μπορείτε να μου φορέσετε το κράνος;</a:t>
            </a:r>
            <a:endParaRPr/>
          </a:p>
        </p:txBody>
      </p:sp>
      <p:pic>
        <p:nvPicPr>
          <p:cNvPr id="62" name="Google Shape;62;p14"/>
          <p:cNvPicPr preferRelativeResize="0"/>
          <p:nvPr/>
        </p:nvPicPr>
        <p:blipFill>
          <a:blip r:embed="rId3">
            <a:alphaModFix/>
          </a:blip>
          <a:stretch>
            <a:fillRect/>
          </a:stretch>
        </p:blipFill>
        <p:spPr>
          <a:xfrm>
            <a:off x="2783660" y="1228675"/>
            <a:ext cx="3576675" cy="35767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l"/>
              <a:t>2.2.1 Αλγόριθμος</a:t>
            </a:r>
            <a:endParaRPr/>
          </a:p>
        </p:txBody>
      </p:sp>
      <p:sp>
        <p:nvSpPr>
          <p:cNvPr id="68" name="Google Shape;68;p15"/>
          <p:cNvSpPr txBox="1">
            <a:spLocks noGrp="1"/>
          </p:cNvSpPr>
          <p:nvPr>
            <p:ph type="body" idx="1"/>
          </p:nvPr>
        </p:nvSpPr>
        <p:spPr>
          <a:xfrm>
            <a:off x="311700" y="1152475"/>
            <a:ext cx="39642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l"/>
              <a:t>Αλγόριθμος είναι </a:t>
            </a:r>
            <a:endParaRPr/>
          </a:p>
          <a:p>
            <a:pPr marL="457200" lvl="0" indent="-342900" algn="l" rtl="0">
              <a:spcBef>
                <a:spcPts val="1600"/>
              </a:spcBef>
              <a:spcAft>
                <a:spcPts val="0"/>
              </a:spcAft>
              <a:buSzPts val="1800"/>
              <a:buChar char="●"/>
            </a:pPr>
            <a:r>
              <a:rPr lang="el"/>
              <a:t>μια πεπερασμένη σειρά ενεργειών, </a:t>
            </a:r>
            <a:endParaRPr/>
          </a:p>
          <a:p>
            <a:pPr marL="457200" lvl="0" indent="-342900" algn="l" rtl="0">
              <a:spcBef>
                <a:spcPts val="0"/>
              </a:spcBef>
              <a:spcAft>
                <a:spcPts val="0"/>
              </a:spcAft>
              <a:buSzPts val="1800"/>
              <a:buChar char="●"/>
            </a:pPr>
            <a:r>
              <a:rPr lang="el"/>
              <a:t>αυστηρά καθορισμένων </a:t>
            </a:r>
            <a:endParaRPr/>
          </a:p>
          <a:p>
            <a:pPr marL="457200" lvl="0" indent="-342900" algn="l" rtl="0">
              <a:spcBef>
                <a:spcPts val="0"/>
              </a:spcBef>
              <a:spcAft>
                <a:spcPts val="0"/>
              </a:spcAft>
              <a:buSzPts val="1800"/>
              <a:buChar char="●"/>
            </a:pPr>
            <a:r>
              <a:rPr lang="el"/>
              <a:t>και εκτελέσιμων σε πεπερασμένο χρόνο, </a:t>
            </a:r>
            <a:endParaRPr/>
          </a:p>
          <a:p>
            <a:pPr marL="457200" lvl="0" indent="-342900" algn="l" rtl="0">
              <a:spcBef>
                <a:spcPts val="0"/>
              </a:spcBef>
              <a:spcAft>
                <a:spcPts val="0"/>
              </a:spcAft>
              <a:buSzPts val="1800"/>
              <a:buChar char="●"/>
            </a:pPr>
            <a:r>
              <a:rPr lang="el"/>
              <a:t>που στοχεύουν στην επίλυση ενός προβλήματος</a:t>
            </a:r>
            <a:endParaRPr/>
          </a:p>
          <a:p>
            <a:pPr marL="0" lvl="0" indent="0" algn="l" rtl="0">
              <a:spcBef>
                <a:spcPts val="1600"/>
              </a:spcBef>
              <a:spcAft>
                <a:spcPts val="0"/>
              </a:spcAft>
              <a:buNone/>
            </a:pPr>
            <a:r>
              <a:rPr lang="el"/>
              <a:t>Αλγόριθμους δεν συναντάμε μόνο στην πληροφορική...</a:t>
            </a:r>
            <a:endParaRPr/>
          </a:p>
          <a:p>
            <a:pPr marL="0" lvl="0" indent="0" algn="l" rtl="0">
              <a:spcBef>
                <a:spcPts val="1600"/>
              </a:spcBef>
              <a:spcAft>
                <a:spcPts val="1600"/>
              </a:spcAft>
              <a:buNone/>
            </a:pPr>
            <a:endParaRPr/>
          </a:p>
        </p:txBody>
      </p:sp>
      <p:pic>
        <p:nvPicPr>
          <p:cNvPr id="69" name="Google Shape;69;p15"/>
          <p:cNvPicPr preferRelativeResize="0"/>
          <p:nvPr/>
        </p:nvPicPr>
        <p:blipFill>
          <a:blip r:embed="rId3">
            <a:alphaModFix/>
          </a:blip>
          <a:stretch>
            <a:fillRect/>
          </a:stretch>
        </p:blipFill>
        <p:spPr>
          <a:xfrm>
            <a:off x="4582825" y="0"/>
            <a:ext cx="4294301" cy="3220726"/>
          </a:xfrm>
          <a:prstGeom prst="rect">
            <a:avLst/>
          </a:prstGeom>
          <a:noFill/>
          <a:ln>
            <a:noFill/>
          </a:ln>
        </p:spPr>
      </p:pic>
      <p:sp>
        <p:nvSpPr>
          <p:cNvPr id="70" name="Google Shape;70;p15"/>
          <p:cNvSpPr txBox="1"/>
          <p:nvPr/>
        </p:nvSpPr>
        <p:spPr>
          <a:xfrm>
            <a:off x="4538025" y="3105400"/>
            <a:ext cx="4536300" cy="24255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l" sz="1200">
                <a:solidFill>
                  <a:schemeClr val="dk1"/>
                </a:solidFill>
                <a:highlight>
                  <a:srgbClr val="FFFFFF"/>
                </a:highlight>
              </a:rPr>
              <a:t>Για παράδειγμα, το δέσιμο της γραβάτας αποτελεί ένα πρόβλημα, για την επίλυση του οποίου χρειάζεται να εκτελεστεί μια πεπερασμένη σειρά ενεργειών. </a:t>
            </a:r>
            <a:endParaRPr sz="1200">
              <a:solidFill>
                <a:schemeClr val="dk1"/>
              </a:solidFill>
              <a:highlight>
                <a:srgbClr val="FFFFFF"/>
              </a:highlight>
            </a:endParaRPr>
          </a:p>
          <a:p>
            <a:pPr marL="0" lvl="0" indent="0" algn="l" rtl="0">
              <a:lnSpc>
                <a:spcPct val="115000"/>
              </a:lnSpc>
              <a:spcBef>
                <a:spcPts val="1600"/>
              </a:spcBef>
              <a:spcAft>
                <a:spcPts val="0"/>
              </a:spcAft>
              <a:buNone/>
            </a:pPr>
            <a:r>
              <a:rPr lang="el" sz="1200">
                <a:solidFill>
                  <a:schemeClr val="dk1"/>
                </a:solidFill>
                <a:highlight>
                  <a:srgbClr val="FFFFFF"/>
                </a:highlight>
              </a:rPr>
              <a:t>Η αλληλουχία των ενεργειών οδηγεί στο επιθυμητό αποτέλεσμα. </a:t>
            </a:r>
            <a:endParaRPr sz="1200">
              <a:solidFill>
                <a:schemeClr val="dk1"/>
              </a:solidFill>
              <a:highlight>
                <a:srgbClr val="FFFFFF"/>
              </a:highlight>
            </a:endParaRPr>
          </a:p>
          <a:p>
            <a:pPr marL="0" lvl="0" indent="0" algn="l" rtl="0">
              <a:lnSpc>
                <a:spcPct val="115000"/>
              </a:lnSpc>
              <a:spcBef>
                <a:spcPts val="1600"/>
              </a:spcBef>
              <a:spcAft>
                <a:spcPts val="1600"/>
              </a:spcAft>
              <a:buNone/>
            </a:pPr>
            <a:r>
              <a:rPr lang="el" sz="1200">
                <a:solidFill>
                  <a:schemeClr val="dk1"/>
                </a:solidFill>
                <a:highlight>
                  <a:srgbClr val="FFFFFF"/>
                </a:highlight>
              </a:rPr>
              <a:t>Η αλληλουχία δεν είναι απαραίτητα μοναδική για την επίτευξη αυτού του, αφού, υπάρχουν και άλλοι τρόποι για το δέσιμο της γραβάτας.</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r>
              <a:rPr lang="el" sz="1300" b="1"/>
              <a:t>Κίνηση 1: </a:t>
            </a:r>
            <a:br>
              <a:rPr lang="el" sz="1300"/>
            </a:br>
            <a:r>
              <a:rPr lang="el" sz="1300"/>
              <a:t>	ΠΑΙΞΕ σε οποιαδήποτε γωνία </a:t>
            </a:r>
            <a:br>
              <a:rPr lang="el" sz="1300"/>
            </a:br>
            <a:r>
              <a:rPr lang="el" sz="1300" b="1"/>
              <a:t>Κίνηση 2: </a:t>
            </a:r>
            <a:br>
              <a:rPr lang="el" sz="1300"/>
            </a:br>
            <a:r>
              <a:rPr lang="el" sz="1300"/>
              <a:t>	ΑΝ είναι ελεύθερη η γωνία απέναντι από τη γωνία της Κίνησης 1</a:t>
            </a:r>
            <a:br>
              <a:rPr lang="el" sz="1300"/>
            </a:br>
            <a:r>
              <a:rPr lang="el" sz="1300"/>
              <a:t>		ΠΑΙΞΕ σε εκείνη τη γωνία</a:t>
            </a:r>
            <a:br>
              <a:rPr lang="el" sz="1300"/>
            </a:br>
            <a:r>
              <a:rPr lang="el" sz="1300"/>
              <a:t>	ΑΛΛΙΩΣ </a:t>
            </a:r>
            <a:br>
              <a:rPr lang="el" sz="1300"/>
            </a:br>
            <a:r>
              <a:rPr lang="el" sz="1300"/>
              <a:t>		ΠΑΙΞΕ σε οποιαδήποτε ελεύθερη γωνία </a:t>
            </a:r>
            <a:br>
              <a:rPr lang="el" sz="1300"/>
            </a:br>
            <a:r>
              <a:rPr lang="el" sz="1300" b="1"/>
              <a:t>Κινήσεις 3-4: </a:t>
            </a:r>
            <a:br>
              <a:rPr lang="el" sz="1300"/>
            </a:br>
            <a:r>
              <a:rPr lang="el" sz="1300"/>
              <a:t>	ΑΝ υπάρχει γραμμή, στήλη ή διαγώνιος με δύο Χ και ένα κενό </a:t>
            </a:r>
            <a:br>
              <a:rPr lang="el" sz="1300"/>
            </a:br>
            <a:r>
              <a:rPr lang="el" sz="1300"/>
              <a:t>		ΠΑΙΞΕ στο κενό </a:t>
            </a:r>
            <a:br>
              <a:rPr lang="el" sz="1300"/>
            </a:br>
            <a:r>
              <a:rPr lang="el" sz="1300"/>
              <a:t>	ΑΛΛΙΩΣ ΑΝ υπάρχει γραμμή, στήλη ή διαγώνιος με δύο Ο και ένα κενό </a:t>
            </a:r>
            <a:br>
              <a:rPr lang="el" sz="1300"/>
            </a:br>
            <a:r>
              <a:rPr lang="el" sz="1300"/>
              <a:t>		ΠΑΙΞΕ στο κενό </a:t>
            </a:r>
            <a:br>
              <a:rPr lang="el" sz="1300"/>
            </a:br>
            <a:r>
              <a:rPr lang="el" sz="1300"/>
              <a:t>	ΑΛΛΙΩΣ </a:t>
            </a:r>
            <a:br>
              <a:rPr lang="el" sz="1300"/>
            </a:br>
            <a:r>
              <a:rPr lang="el" sz="1300"/>
              <a:t>		ΠΑΙΞΕ σε οποιαδήποτε ελεύθερη γωνία </a:t>
            </a:r>
            <a:br>
              <a:rPr lang="el" sz="1300"/>
            </a:br>
            <a:r>
              <a:rPr lang="el" sz="1300" b="1"/>
              <a:t>Κίνηση 5:</a:t>
            </a:r>
            <a:r>
              <a:rPr lang="el" sz="1300"/>
              <a:t> </a:t>
            </a:r>
            <a:br>
              <a:rPr lang="el" sz="1300"/>
            </a:br>
            <a:r>
              <a:rPr lang="el" sz="1300"/>
              <a:t>	ΠΑΙΞΕ στο ελεύθερο τετράγωνο</a:t>
            </a:r>
            <a:endParaRPr sz="1300"/>
          </a:p>
        </p:txBody>
      </p:sp>
      <p:sp>
        <p:nvSpPr>
          <p:cNvPr id="76" name="Google Shape;76;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l"/>
              <a:t>Το έξυπνο χαρτί (αλγόριθμος)</a:t>
            </a:r>
            <a:endParaRPr/>
          </a:p>
        </p:txBody>
      </p:sp>
      <p:sp>
        <p:nvSpPr>
          <p:cNvPr id="77" name="Google Shape;77;p16"/>
          <p:cNvSpPr txBox="1"/>
          <p:nvPr/>
        </p:nvSpPr>
        <p:spPr>
          <a:xfrm>
            <a:off x="5155900" y="260275"/>
            <a:ext cx="3619200" cy="1065900"/>
          </a:xfrm>
          <a:prstGeom prst="rect">
            <a:avLst/>
          </a:prstGeom>
          <a:solidFill>
            <a:srgbClr val="6D9EEB"/>
          </a:solid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l" sz="1600"/>
              <a:t>Είμαι ένα χαρτί υψηλής νοημοσύνης </a:t>
            </a:r>
            <a:br>
              <a:rPr lang="el" sz="1600"/>
            </a:br>
            <a:r>
              <a:rPr lang="el" sz="1600"/>
              <a:t>Ας παίξουμε Τρίλιζα! </a:t>
            </a:r>
            <a:endParaRPr sz="1600"/>
          </a:p>
          <a:p>
            <a:pPr marL="0" lvl="0" indent="0" algn="l" rtl="0">
              <a:spcBef>
                <a:spcPts val="0"/>
              </a:spcBef>
              <a:spcAft>
                <a:spcPts val="0"/>
              </a:spcAft>
              <a:buNone/>
            </a:pPr>
            <a:r>
              <a:rPr lang="el" sz="1600"/>
              <a:t>Θα έχω τα Χ και θα ξεκινήσω πρώτο...</a:t>
            </a:r>
            <a:endParaRPr sz="1600"/>
          </a:p>
        </p:txBody>
      </p:sp>
      <p:pic>
        <p:nvPicPr>
          <p:cNvPr id="78" name="Google Shape;78;p16"/>
          <p:cNvPicPr preferRelativeResize="0"/>
          <p:nvPr/>
        </p:nvPicPr>
        <p:blipFill>
          <a:blip r:embed="rId3">
            <a:alphaModFix/>
          </a:blip>
          <a:stretch>
            <a:fillRect/>
          </a:stretch>
        </p:blipFill>
        <p:spPr>
          <a:xfrm>
            <a:off x="6689163" y="2690013"/>
            <a:ext cx="2143125" cy="21431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l"/>
              <a:t>Αλγόριθμος ΜΚΔ δύο ακεραίων αριθμών</a:t>
            </a:r>
            <a:endParaRPr/>
          </a:p>
        </p:txBody>
      </p:sp>
      <p:sp>
        <p:nvSpPr>
          <p:cNvPr id="84" name="Google Shape;84;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l"/>
              <a:t>Για παράδειγμα προκειμένου να βρεθεί ο ΜΚΔ δύο μη μηδενικών αριθμών, π.χ. των 78 και 27, σύμφωνα με τον αλγόριθμο μπορείτε να κάνετε τις ακόλουθες ενέργειες:</a:t>
            </a:r>
            <a:endParaRPr/>
          </a:p>
          <a:p>
            <a:pPr marL="0" lvl="0" indent="0" algn="l" rtl="0">
              <a:spcBef>
                <a:spcPts val="1600"/>
              </a:spcBef>
              <a:spcAft>
                <a:spcPts val="0"/>
              </a:spcAft>
              <a:buClr>
                <a:schemeClr val="dk1"/>
              </a:buClr>
              <a:buSzPts val="1100"/>
              <a:buFont typeface="Arial"/>
              <a:buNone/>
            </a:pPr>
            <a:r>
              <a:rPr lang="el"/>
              <a:t>Βρείτε το υπόλοιπο της διαίρεσης του 78 με το 27. Το υπόλοιπο είναι 24.</a:t>
            </a:r>
            <a:endParaRPr/>
          </a:p>
          <a:p>
            <a:pPr marL="0" lvl="0" indent="0" algn="l" rtl="0">
              <a:spcBef>
                <a:spcPts val="1600"/>
              </a:spcBef>
              <a:spcAft>
                <a:spcPts val="0"/>
              </a:spcAft>
              <a:buClr>
                <a:schemeClr val="dk1"/>
              </a:buClr>
              <a:buSzPts val="1100"/>
              <a:buFont typeface="Arial"/>
              <a:buNone/>
            </a:pPr>
            <a:r>
              <a:rPr lang="el"/>
              <a:t>Ελέγξτε αν είναι 0. Στην περίπτωση αυτή δεν είναι 0. Αφού δεν είναι 0, βρείτε το υπόλοιπο της διαίρεσης του 27 με το 24. Το υπόλοιπο είναι 3.</a:t>
            </a:r>
            <a:endParaRPr/>
          </a:p>
          <a:p>
            <a:pPr marL="0" lvl="0" indent="0" algn="l" rtl="0">
              <a:spcBef>
                <a:spcPts val="1600"/>
              </a:spcBef>
              <a:spcAft>
                <a:spcPts val="0"/>
              </a:spcAft>
              <a:buClr>
                <a:schemeClr val="dk1"/>
              </a:buClr>
              <a:buSzPts val="1100"/>
              <a:buFont typeface="Arial"/>
              <a:buNone/>
            </a:pPr>
            <a:r>
              <a:rPr lang="el"/>
              <a:t>Ελέγξτε αν είναι 0. Στην περίπτωση αυτή δεν είναι 0. Αφού δεν είναι 0, βρείτε το υπόλοιπο της διαίρεσης του 24 με το 3. Το υπόλοιπο είναι 0. Αφού το υπόλοιπο είναι 0, βρέθηκε ο ΜΚΔ. Ο ΜΚΔ ειναι 3.</a:t>
            </a:r>
            <a:endParaRPr/>
          </a:p>
          <a:p>
            <a:pPr marL="0" lvl="0" indent="0" algn="l" rtl="0">
              <a:spcBef>
                <a:spcPts val="1600"/>
              </a:spcBef>
              <a:spcAft>
                <a:spcPts val="0"/>
              </a:spcAft>
              <a:buNone/>
            </a:pPr>
            <a:endParaRPr/>
          </a:p>
          <a:p>
            <a:pPr marL="0" lvl="0" indent="0" algn="l" rtl="0">
              <a:spcBef>
                <a:spcPts val="1600"/>
              </a:spcBef>
              <a:spcAft>
                <a:spcPts val="160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l"/>
              <a:t>Αναπαράσταση αλγορίθμου ΜΚΔ</a:t>
            </a:r>
            <a:endParaRPr/>
          </a:p>
        </p:txBody>
      </p:sp>
      <p:sp>
        <p:nvSpPr>
          <p:cNvPr id="90" name="Google Shape;90;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0" algn="l" rtl="0">
              <a:spcBef>
                <a:spcPts val="300"/>
              </a:spcBef>
              <a:spcAft>
                <a:spcPts val="0"/>
              </a:spcAft>
              <a:buNone/>
            </a:pPr>
            <a:r>
              <a:rPr lang="el" sz="1700" b="1">
                <a:solidFill>
                  <a:srgbClr val="005BAA"/>
                </a:solidFill>
                <a:highlight>
                  <a:srgbClr val="FFFFFF"/>
                </a:highlight>
                <a:latin typeface="Times New Roman"/>
                <a:ea typeface="Times New Roman"/>
                <a:cs typeface="Times New Roman"/>
                <a:sym typeface="Times New Roman"/>
              </a:rPr>
              <a:t>Αλγόριθμος</a:t>
            </a:r>
            <a:r>
              <a:rPr lang="el" sz="1700">
                <a:solidFill>
                  <a:schemeClr val="dk1"/>
                </a:solidFill>
                <a:highlight>
                  <a:srgbClr val="FFFFFF"/>
                </a:highlight>
                <a:latin typeface="Times New Roman"/>
                <a:ea typeface="Times New Roman"/>
                <a:cs typeface="Times New Roman"/>
                <a:sym typeface="Times New Roman"/>
              </a:rPr>
              <a:t> Ευκλείδης</a:t>
            </a:r>
            <a:endParaRPr sz="1700">
              <a:solidFill>
                <a:schemeClr val="dk1"/>
              </a:solidFill>
              <a:highlight>
                <a:srgbClr val="FFFFFF"/>
              </a:highlight>
              <a:latin typeface="Times New Roman"/>
              <a:ea typeface="Times New Roman"/>
              <a:cs typeface="Times New Roman"/>
              <a:sym typeface="Times New Roman"/>
            </a:endParaRPr>
          </a:p>
          <a:p>
            <a:pPr marL="457200" lvl="0" indent="0" algn="l" rtl="0">
              <a:spcBef>
                <a:spcPts val="300"/>
              </a:spcBef>
              <a:spcAft>
                <a:spcPts val="0"/>
              </a:spcAft>
              <a:buNone/>
            </a:pPr>
            <a:r>
              <a:rPr lang="el" sz="1700" b="1">
                <a:solidFill>
                  <a:srgbClr val="005BAA"/>
                </a:solidFill>
                <a:highlight>
                  <a:srgbClr val="FFFFFF"/>
                </a:highlight>
                <a:latin typeface="Times New Roman"/>
                <a:ea typeface="Times New Roman"/>
                <a:cs typeface="Times New Roman"/>
                <a:sym typeface="Times New Roman"/>
              </a:rPr>
              <a:t>Διάβασε</a:t>
            </a:r>
            <a:r>
              <a:rPr lang="el" sz="1700">
                <a:solidFill>
                  <a:schemeClr val="dk1"/>
                </a:solidFill>
                <a:highlight>
                  <a:srgbClr val="FFFFFF"/>
                </a:highlight>
                <a:latin typeface="Times New Roman"/>
                <a:ea typeface="Times New Roman"/>
                <a:cs typeface="Times New Roman"/>
                <a:sym typeface="Times New Roman"/>
              </a:rPr>
              <a:t> x, y</a:t>
            </a:r>
            <a:endParaRPr sz="1700">
              <a:solidFill>
                <a:schemeClr val="dk1"/>
              </a:solidFill>
              <a:highlight>
                <a:srgbClr val="FFFFFF"/>
              </a:highlight>
              <a:latin typeface="Times New Roman"/>
              <a:ea typeface="Times New Roman"/>
              <a:cs typeface="Times New Roman"/>
              <a:sym typeface="Times New Roman"/>
            </a:endParaRPr>
          </a:p>
          <a:p>
            <a:pPr marL="457200" lvl="0" indent="0" algn="l" rtl="0">
              <a:spcBef>
                <a:spcPts val="300"/>
              </a:spcBef>
              <a:spcAft>
                <a:spcPts val="0"/>
              </a:spcAft>
              <a:buNone/>
            </a:pPr>
            <a:r>
              <a:rPr lang="el" sz="1700">
                <a:solidFill>
                  <a:schemeClr val="dk1"/>
                </a:solidFill>
                <a:highlight>
                  <a:srgbClr val="FFFFFF"/>
                </a:highlight>
                <a:latin typeface="Times New Roman"/>
                <a:ea typeface="Times New Roman"/>
                <a:cs typeface="Times New Roman"/>
                <a:sym typeface="Times New Roman"/>
              </a:rPr>
              <a:t>z ← y</a:t>
            </a:r>
            <a:endParaRPr sz="1700">
              <a:solidFill>
                <a:schemeClr val="dk1"/>
              </a:solidFill>
              <a:highlight>
                <a:srgbClr val="FFFFFF"/>
              </a:highlight>
              <a:latin typeface="Times New Roman"/>
              <a:ea typeface="Times New Roman"/>
              <a:cs typeface="Times New Roman"/>
              <a:sym typeface="Times New Roman"/>
            </a:endParaRPr>
          </a:p>
          <a:p>
            <a:pPr marL="457200" lvl="0" indent="0" algn="l" rtl="0">
              <a:spcBef>
                <a:spcPts val="300"/>
              </a:spcBef>
              <a:spcAft>
                <a:spcPts val="0"/>
              </a:spcAft>
              <a:buNone/>
            </a:pPr>
            <a:r>
              <a:rPr lang="el" sz="1700" b="1">
                <a:solidFill>
                  <a:srgbClr val="005BAA"/>
                </a:solidFill>
                <a:highlight>
                  <a:srgbClr val="FFFFFF"/>
                </a:highlight>
                <a:latin typeface="Times New Roman"/>
                <a:ea typeface="Times New Roman"/>
                <a:cs typeface="Times New Roman"/>
                <a:sym typeface="Times New Roman"/>
              </a:rPr>
              <a:t>Όσο</a:t>
            </a:r>
            <a:r>
              <a:rPr lang="el" sz="1700">
                <a:solidFill>
                  <a:schemeClr val="dk1"/>
                </a:solidFill>
                <a:highlight>
                  <a:srgbClr val="FFFFFF"/>
                </a:highlight>
                <a:latin typeface="Times New Roman"/>
                <a:ea typeface="Times New Roman"/>
                <a:cs typeface="Times New Roman"/>
                <a:sym typeface="Times New Roman"/>
              </a:rPr>
              <a:t> z ≠ 0 </a:t>
            </a:r>
            <a:r>
              <a:rPr lang="el" sz="1700" b="1">
                <a:solidFill>
                  <a:srgbClr val="005BAA"/>
                </a:solidFill>
                <a:highlight>
                  <a:srgbClr val="FFFFFF"/>
                </a:highlight>
                <a:latin typeface="Times New Roman"/>
                <a:ea typeface="Times New Roman"/>
                <a:cs typeface="Times New Roman"/>
                <a:sym typeface="Times New Roman"/>
              </a:rPr>
              <a:t>επανάλαβε</a:t>
            </a:r>
            <a:endParaRPr sz="1700" b="1">
              <a:solidFill>
                <a:srgbClr val="005BAA"/>
              </a:solidFill>
              <a:highlight>
                <a:srgbClr val="FFFFFF"/>
              </a:highlight>
              <a:latin typeface="Times New Roman"/>
              <a:ea typeface="Times New Roman"/>
              <a:cs typeface="Times New Roman"/>
              <a:sym typeface="Times New Roman"/>
            </a:endParaRPr>
          </a:p>
          <a:p>
            <a:pPr marL="457200" lvl="0" indent="0" algn="l" rtl="0">
              <a:spcBef>
                <a:spcPts val="300"/>
              </a:spcBef>
              <a:spcAft>
                <a:spcPts val="0"/>
              </a:spcAft>
              <a:buNone/>
            </a:pPr>
            <a:r>
              <a:rPr lang="el" sz="1700">
                <a:solidFill>
                  <a:schemeClr val="dk1"/>
                </a:solidFill>
                <a:highlight>
                  <a:srgbClr val="FFFFFF"/>
                </a:highlight>
                <a:latin typeface="Times New Roman"/>
                <a:ea typeface="Times New Roman"/>
                <a:cs typeface="Times New Roman"/>
                <a:sym typeface="Times New Roman"/>
              </a:rPr>
              <a:t>z ← x </a:t>
            </a:r>
            <a:r>
              <a:rPr lang="el" sz="1700" b="1">
                <a:solidFill>
                  <a:srgbClr val="005BAA"/>
                </a:solidFill>
                <a:highlight>
                  <a:srgbClr val="FFFFFF"/>
                </a:highlight>
                <a:latin typeface="Times New Roman"/>
                <a:ea typeface="Times New Roman"/>
                <a:cs typeface="Times New Roman"/>
                <a:sym typeface="Times New Roman"/>
              </a:rPr>
              <a:t>mod</a:t>
            </a:r>
            <a:r>
              <a:rPr lang="el" sz="1700">
                <a:solidFill>
                  <a:schemeClr val="dk1"/>
                </a:solidFill>
                <a:highlight>
                  <a:srgbClr val="FFFFFF"/>
                </a:highlight>
                <a:latin typeface="Times New Roman"/>
                <a:ea typeface="Times New Roman"/>
                <a:cs typeface="Times New Roman"/>
                <a:sym typeface="Times New Roman"/>
              </a:rPr>
              <a:t> y</a:t>
            </a:r>
            <a:endParaRPr sz="1700">
              <a:solidFill>
                <a:schemeClr val="dk1"/>
              </a:solidFill>
              <a:highlight>
                <a:srgbClr val="FFFFFF"/>
              </a:highlight>
              <a:latin typeface="Times New Roman"/>
              <a:ea typeface="Times New Roman"/>
              <a:cs typeface="Times New Roman"/>
              <a:sym typeface="Times New Roman"/>
            </a:endParaRPr>
          </a:p>
          <a:p>
            <a:pPr marL="457200" lvl="0" indent="0" algn="l" rtl="0">
              <a:spcBef>
                <a:spcPts val="300"/>
              </a:spcBef>
              <a:spcAft>
                <a:spcPts val="0"/>
              </a:spcAft>
              <a:buNone/>
            </a:pPr>
            <a:r>
              <a:rPr lang="el" sz="1700">
                <a:solidFill>
                  <a:schemeClr val="dk1"/>
                </a:solidFill>
                <a:highlight>
                  <a:srgbClr val="FFFFFF"/>
                </a:highlight>
                <a:latin typeface="Times New Roman"/>
                <a:ea typeface="Times New Roman"/>
                <a:cs typeface="Times New Roman"/>
                <a:sym typeface="Times New Roman"/>
              </a:rPr>
              <a:t>x ← y</a:t>
            </a:r>
            <a:endParaRPr sz="1700">
              <a:solidFill>
                <a:schemeClr val="dk1"/>
              </a:solidFill>
              <a:highlight>
                <a:srgbClr val="FFFFFF"/>
              </a:highlight>
              <a:latin typeface="Times New Roman"/>
              <a:ea typeface="Times New Roman"/>
              <a:cs typeface="Times New Roman"/>
              <a:sym typeface="Times New Roman"/>
            </a:endParaRPr>
          </a:p>
          <a:p>
            <a:pPr marL="457200" lvl="0" indent="0" algn="l" rtl="0">
              <a:spcBef>
                <a:spcPts val="300"/>
              </a:spcBef>
              <a:spcAft>
                <a:spcPts val="0"/>
              </a:spcAft>
              <a:buNone/>
            </a:pPr>
            <a:r>
              <a:rPr lang="el" sz="1700">
                <a:solidFill>
                  <a:schemeClr val="dk1"/>
                </a:solidFill>
                <a:highlight>
                  <a:srgbClr val="FFFFFF"/>
                </a:highlight>
                <a:latin typeface="Times New Roman"/>
                <a:ea typeface="Times New Roman"/>
                <a:cs typeface="Times New Roman"/>
                <a:sym typeface="Times New Roman"/>
              </a:rPr>
              <a:t>y ← z</a:t>
            </a:r>
            <a:endParaRPr sz="1700">
              <a:solidFill>
                <a:schemeClr val="dk1"/>
              </a:solidFill>
              <a:highlight>
                <a:srgbClr val="FFFFFF"/>
              </a:highlight>
              <a:latin typeface="Times New Roman"/>
              <a:ea typeface="Times New Roman"/>
              <a:cs typeface="Times New Roman"/>
              <a:sym typeface="Times New Roman"/>
            </a:endParaRPr>
          </a:p>
          <a:p>
            <a:pPr marL="457200" lvl="0" indent="0" algn="l" rtl="0">
              <a:spcBef>
                <a:spcPts val="300"/>
              </a:spcBef>
              <a:spcAft>
                <a:spcPts val="0"/>
              </a:spcAft>
              <a:buNone/>
            </a:pPr>
            <a:r>
              <a:rPr lang="el" sz="1700" b="1">
                <a:solidFill>
                  <a:srgbClr val="005BAA"/>
                </a:solidFill>
                <a:highlight>
                  <a:srgbClr val="FFFFFF"/>
                </a:highlight>
                <a:latin typeface="Times New Roman"/>
                <a:ea typeface="Times New Roman"/>
                <a:cs typeface="Times New Roman"/>
                <a:sym typeface="Times New Roman"/>
              </a:rPr>
              <a:t>Τέλος_επανάληψης</a:t>
            </a:r>
            <a:endParaRPr sz="1700" b="1">
              <a:solidFill>
                <a:srgbClr val="005BAA"/>
              </a:solidFill>
              <a:highlight>
                <a:srgbClr val="FFFFFF"/>
              </a:highlight>
              <a:latin typeface="Times New Roman"/>
              <a:ea typeface="Times New Roman"/>
              <a:cs typeface="Times New Roman"/>
              <a:sym typeface="Times New Roman"/>
            </a:endParaRPr>
          </a:p>
          <a:p>
            <a:pPr marL="457200" lvl="0" indent="0" algn="l" rtl="0">
              <a:spcBef>
                <a:spcPts val="300"/>
              </a:spcBef>
              <a:spcAft>
                <a:spcPts val="0"/>
              </a:spcAft>
              <a:buNone/>
            </a:pPr>
            <a:r>
              <a:rPr lang="el" sz="1700" b="1">
                <a:solidFill>
                  <a:srgbClr val="005BAA"/>
                </a:solidFill>
                <a:highlight>
                  <a:srgbClr val="FFFFFF"/>
                </a:highlight>
                <a:latin typeface="Times New Roman"/>
                <a:ea typeface="Times New Roman"/>
                <a:cs typeface="Times New Roman"/>
                <a:sym typeface="Times New Roman"/>
              </a:rPr>
              <a:t>Εμφάνισε</a:t>
            </a:r>
            <a:r>
              <a:rPr lang="el" sz="1700">
                <a:solidFill>
                  <a:schemeClr val="dk1"/>
                </a:solidFill>
                <a:highlight>
                  <a:srgbClr val="FFFFFF"/>
                </a:highlight>
                <a:latin typeface="Times New Roman"/>
                <a:ea typeface="Times New Roman"/>
                <a:cs typeface="Times New Roman"/>
                <a:sym typeface="Times New Roman"/>
              </a:rPr>
              <a:t> x</a:t>
            </a:r>
            <a:endParaRPr sz="1700">
              <a:solidFill>
                <a:schemeClr val="dk1"/>
              </a:solidFill>
              <a:highlight>
                <a:srgbClr val="FFFFFF"/>
              </a:highlight>
              <a:latin typeface="Times New Roman"/>
              <a:ea typeface="Times New Roman"/>
              <a:cs typeface="Times New Roman"/>
              <a:sym typeface="Times New Roman"/>
            </a:endParaRPr>
          </a:p>
          <a:p>
            <a:pPr marL="457200" lvl="0" indent="0" algn="l" rtl="0">
              <a:spcBef>
                <a:spcPts val="300"/>
              </a:spcBef>
              <a:spcAft>
                <a:spcPts val="0"/>
              </a:spcAft>
              <a:buNone/>
            </a:pPr>
            <a:r>
              <a:rPr lang="el" sz="1700" b="1">
                <a:solidFill>
                  <a:srgbClr val="005BAA"/>
                </a:solidFill>
                <a:highlight>
                  <a:srgbClr val="FFFFFF"/>
                </a:highlight>
                <a:latin typeface="Times New Roman"/>
                <a:ea typeface="Times New Roman"/>
                <a:cs typeface="Times New Roman"/>
                <a:sym typeface="Times New Roman"/>
              </a:rPr>
              <a:t>Τέλος</a:t>
            </a:r>
            <a:r>
              <a:rPr lang="el" sz="1700">
                <a:solidFill>
                  <a:schemeClr val="dk1"/>
                </a:solidFill>
                <a:highlight>
                  <a:srgbClr val="FFFFFF"/>
                </a:highlight>
                <a:latin typeface="Times New Roman"/>
                <a:ea typeface="Times New Roman"/>
                <a:cs typeface="Times New Roman"/>
                <a:sym typeface="Times New Roman"/>
              </a:rPr>
              <a:t> Ευκλείδης</a:t>
            </a:r>
            <a:endParaRPr sz="2300"/>
          </a:p>
        </p:txBody>
      </p:sp>
      <p:pic>
        <p:nvPicPr>
          <p:cNvPr id="91" name="Google Shape;91;p18"/>
          <p:cNvPicPr preferRelativeResize="0"/>
          <p:nvPr/>
        </p:nvPicPr>
        <p:blipFill>
          <a:blip r:embed="rId3">
            <a:alphaModFix/>
          </a:blip>
          <a:stretch>
            <a:fillRect/>
          </a:stretch>
        </p:blipFill>
        <p:spPr>
          <a:xfrm>
            <a:off x="3896375" y="1273050"/>
            <a:ext cx="4688025" cy="3295824"/>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l"/>
              <a:t>Ας φτιάξουμε μερικούς αλγορίθμους...</a:t>
            </a:r>
            <a:endParaRPr/>
          </a:p>
        </p:txBody>
      </p:sp>
      <p:sp>
        <p:nvSpPr>
          <p:cNvPr id="97" name="Google Shape;97;p19"/>
          <p:cNvSpPr txBox="1">
            <a:spLocks noGrp="1"/>
          </p:cNvSpPr>
          <p:nvPr>
            <p:ph type="body" idx="1"/>
          </p:nvPr>
        </p:nvSpPr>
        <p:spPr>
          <a:xfrm>
            <a:off x="311700" y="1152475"/>
            <a:ext cx="47574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l"/>
              <a:t>Θα δημιουργήσουμε αλγορίθμους παίζοντας minecraft :-)</a:t>
            </a:r>
            <a:endParaRPr/>
          </a:p>
          <a:p>
            <a:pPr marL="0" lvl="0" indent="0" algn="l" rtl="0">
              <a:spcBef>
                <a:spcPts val="1600"/>
              </a:spcBef>
              <a:spcAft>
                <a:spcPts val="0"/>
              </a:spcAft>
              <a:buNone/>
            </a:pPr>
            <a:r>
              <a:rPr lang="el" u="sng">
                <a:solidFill>
                  <a:schemeClr val="hlink"/>
                </a:solidFill>
                <a:hlinkClick r:id="rId3"/>
              </a:rPr>
              <a:t>https://studio.code.org/s/aquatic/stage/1/puzzle/1</a:t>
            </a:r>
            <a:endParaRPr/>
          </a:p>
          <a:p>
            <a:pPr marL="0" lvl="0" indent="0" algn="l" rtl="0">
              <a:spcBef>
                <a:spcPts val="1600"/>
              </a:spcBef>
              <a:spcAft>
                <a:spcPts val="1600"/>
              </a:spcAft>
              <a:buNone/>
            </a:pPr>
            <a:endParaRPr/>
          </a:p>
        </p:txBody>
      </p:sp>
      <p:pic>
        <p:nvPicPr>
          <p:cNvPr id="98" name="Google Shape;98;p19"/>
          <p:cNvPicPr preferRelativeResize="0"/>
          <p:nvPr/>
        </p:nvPicPr>
        <p:blipFill>
          <a:blip r:embed="rId4">
            <a:alphaModFix/>
          </a:blip>
          <a:stretch>
            <a:fillRect/>
          </a:stretch>
        </p:blipFill>
        <p:spPr>
          <a:xfrm>
            <a:off x="5825150" y="1152475"/>
            <a:ext cx="2926275" cy="3625875"/>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439</Words>
  <Application>Microsoft Office PowerPoint</Application>
  <PresentationFormat>Προβολή στην οθόνη (16:9)</PresentationFormat>
  <Paragraphs>36</Paragraphs>
  <Slides>7</Slides>
  <Notes>7</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7</vt:i4>
      </vt:variant>
    </vt:vector>
  </HeadingPairs>
  <TitlesOfParts>
    <vt:vector size="10" baseType="lpstr">
      <vt:lpstr>Arial</vt:lpstr>
      <vt:lpstr>Times New Roman</vt:lpstr>
      <vt:lpstr>Simple Light</vt:lpstr>
      <vt:lpstr>Ορισμός Αλγορίθμου</vt:lpstr>
      <vt:lpstr>Μπορείτε να μου φορέσετε το κράνος;</vt:lpstr>
      <vt:lpstr>2.2.1 Αλγόριθμος</vt:lpstr>
      <vt:lpstr>Το έξυπνο χαρτί (αλγόριθμος)</vt:lpstr>
      <vt:lpstr>Αλγόριθμος ΜΚΔ δύο ακεραίων αριθμών</vt:lpstr>
      <vt:lpstr>Αναπαράσταση αλγορίθμου ΜΚΔ</vt:lpstr>
      <vt:lpstr>Ας φτιάξουμε μερικούς αλγορίθμους...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Ορισμός Αλγορίθμου</dc:title>
  <dc:creator>Αναστάσιος Λεϊμονής</dc:creator>
  <cp:lastModifiedBy>Αναστάσιος Λεϊμονής</cp:lastModifiedBy>
  <cp:revision>1</cp:revision>
  <dcterms:modified xsi:type="dcterms:W3CDTF">2023-10-14T09:43:48Z</dcterms:modified>
</cp:coreProperties>
</file>