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a63a1b1c0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a63a1b1c0a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fc2e4cb9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fc2e4cb9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a63a1b1c0a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a63a1b1c0a_0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a63a1b1c0a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a63a1b1c0a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a63a1b1c0a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a63a1b1c0a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a63a1b1c0a_0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a63a1b1c0a_0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63a1b1c0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63a1b1c0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63a1b1c0a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63a1b1c0a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5c5fd2d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5c5fd2d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a63a1b1c0a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a63a1b1c0a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63a1b1c0a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a63a1b1c0a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63a1b1c0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63a1b1c0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a63a1b1c0a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a63a1b1c0a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63a1b1c0a_0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63a1b1c0a_0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olymath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en.wikipedia.org/wiki/Engineer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n.wikipedia.org/wiki/Computer_scientist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en.wikipedia.org/wiki/Physicist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n.wikipedia.org/wiki/Mathematician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photodentro.edu.gr/v/item/ds/8521/1078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Δεδομένα και Αναπαράσταση τους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dirty="0"/>
              <a:t>Κεφάλαιο 2.2, Παράγραφος 2.2.6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1700" dirty="0"/>
              <a:t>Εισαγωγή στις αρχές της επιστήμης των </a:t>
            </a:r>
            <a:r>
              <a:rPr lang="el" sz="1700"/>
              <a:t>Ηλεκτρονικών Υπολογιστών</a:t>
            </a:r>
            <a:endParaRPr sz="1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Τα δεδομένα και οι πληροφορίες</a:t>
            </a:r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Η επεξεργασία δεδομένων, η οποία στην πράξη πραγματοποιείται μέσω αλγορίθμων, αναφέρεται στην εκτέλεση διαφόρων πράξεων/ λειτουργιών πάνω στα δεδομένα.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>
                <a:highlight>
                  <a:srgbClr val="FFFF00"/>
                </a:highlight>
              </a:rPr>
              <a:t>Που αποθηκεύονται τα δεδομένα και οι πληροφορίες σε έναν υπολογιστή;</a:t>
            </a:r>
            <a:endParaRPr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/>
              <a:t>Για να δούμε την δομή ενός υπολογιστή...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Εκτέλεση ενός αλγορίθμου</a:t>
            </a:r>
            <a:endParaRPr sz="2200"/>
          </a:p>
        </p:txBody>
      </p:sp>
      <p:sp>
        <p:nvSpPr>
          <p:cNvPr id="197" name="Google Shape;197;p23"/>
          <p:cNvSpPr/>
          <p:nvPr/>
        </p:nvSpPr>
        <p:spPr>
          <a:xfrm>
            <a:off x="3506675" y="1225025"/>
            <a:ext cx="1911000" cy="32916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198" name="Google Shape;198;p23"/>
          <p:cNvSpPr/>
          <p:nvPr/>
        </p:nvSpPr>
        <p:spPr>
          <a:xfrm>
            <a:off x="599675" y="232375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Συσκευές Εισόδου</a:t>
            </a:r>
            <a:endParaRPr sz="2000"/>
          </a:p>
        </p:txBody>
      </p:sp>
      <p:sp>
        <p:nvSpPr>
          <p:cNvPr id="199" name="Google Shape;199;p23"/>
          <p:cNvSpPr/>
          <p:nvPr/>
        </p:nvSpPr>
        <p:spPr>
          <a:xfrm>
            <a:off x="6550150" y="232375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Συσκευές Εξόδου</a:t>
            </a:r>
            <a:endParaRPr sz="2000"/>
          </a:p>
        </p:txBody>
      </p:sp>
      <p:cxnSp>
        <p:nvCxnSpPr>
          <p:cNvPr id="200" name="Google Shape;200;p23"/>
          <p:cNvCxnSpPr/>
          <p:nvPr/>
        </p:nvCxnSpPr>
        <p:spPr>
          <a:xfrm rot="10800000" flipH="1">
            <a:off x="2681450" y="28113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1" name="Google Shape;201;p23"/>
          <p:cNvCxnSpPr/>
          <p:nvPr/>
        </p:nvCxnSpPr>
        <p:spPr>
          <a:xfrm rot="10800000" flipH="1">
            <a:off x="5640263" y="28113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2" name="Google Shape;202;p23"/>
          <p:cNvSpPr/>
          <p:nvPr/>
        </p:nvSpPr>
        <p:spPr>
          <a:xfrm>
            <a:off x="3658850" y="1471863"/>
            <a:ext cx="1625100" cy="15705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000" b="1"/>
              <a:t>Κεντρική Μονάδα Επεξεργασίας</a:t>
            </a:r>
            <a:endParaRPr sz="1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cxnSp>
        <p:nvCxnSpPr>
          <p:cNvPr id="203" name="Google Shape;203;p23"/>
          <p:cNvCxnSpPr/>
          <p:nvPr/>
        </p:nvCxnSpPr>
        <p:spPr>
          <a:xfrm>
            <a:off x="4324100" y="3084600"/>
            <a:ext cx="0" cy="3165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4" name="Google Shape;204;p23"/>
          <p:cNvCxnSpPr/>
          <p:nvPr/>
        </p:nvCxnSpPr>
        <p:spPr>
          <a:xfrm rot="10800000">
            <a:off x="4610525" y="3074625"/>
            <a:ext cx="8100" cy="3264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5" name="Google Shape;205;p23"/>
          <p:cNvSpPr/>
          <p:nvPr/>
        </p:nvSpPr>
        <p:spPr>
          <a:xfrm>
            <a:off x="3658850" y="3500100"/>
            <a:ext cx="1625100" cy="685200"/>
          </a:xfrm>
          <a:prstGeom prst="rect">
            <a:avLst/>
          </a:prstGeom>
          <a:solidFill>
            <a:srgbClr val="FF00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Κύρια Μνήμη</a:t>
            </a:r>
            <a:endParaRPr/>
          </a:p>
        </p:txBody>
      </p:sp>
      <p:sp>
        <p:nvSpPr>
          <p:cNvPr id="206" name="Google Shape;206;p23"/>
          <p:cNvSpPr/>
          <p:nvPr/>
        </p:nvSpPr>
        <p:spPr>
          <a:xfrm>
            <a:off x="3825500" y="2029100"/>
            <a:ext cx="1291800" cy="326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000" b="1"/>
              <a:t>Μονάδα Ελέγχου</a:t>
            </a:r>
            <a:endParaRPr sz="1000" b="1"/>
          </a:p>
        </p:txBody>
      </p:sp>
      <p:sp>
        <p:nvSpPr>
          <p:cNvPr id="207" name="Google Shape;207;p23"/>
          <p:cNvSpPr/>
          <p:nvPr/>
        </p:nvSpPr>
        <p:spPr>
          <a:xfrm>
            <a:off x="3825500" y="2486300"/>
            <a:ext cx="1291800" cy="3264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000" b="1">
                <a:solidFill>
                  <a:schemeClr val="dk1"/>
                </a:solidFill>
              </a:rPr>
              <a:t>Αριθμητική και Λογική </a:t>
            </a:r>
            <a:r>
              <a:rPr lang="el" sz="1000" b="1"/>
              <a:t>Μονάδα</a:t>
            </a:r>
            <a:endParaRPr sz="1000" b="1"/>
          </a:p>
        </p:txBody>
      </p:sp>
      <p:sp>
        <p:nvSpPr>
          <p:cNvPr id="208" name="Google Shape;208;p23"/>
          <p:cNvSpPr txBox="1"/>
          <p:nvPr/>
        </p:nvSpPr>
        <p:spPr>
          <a:xfrm>
            <a:off x="371525" y="4643025"/>
            <a:ext cx="783510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Μηχανή Von Nuemann: o παππούς των σημερινών Υπολογιστών</a:t>
            </a:r>
            <a:endParaRPr sz="2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pic>
        <p:nvPicPr>
          <p:cNvPr id="209" name="Google Shape;2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3463" y="16737"/>
            <a:ext cx="1025025" cy="1429275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3"/>
          <p:cNvSpPr txBox="1"/>
          <p:nvPr/>
        </p:nvSpPr>
        <p:spPr>
          <a:xfrm>
            <a:off x="5870025" y="123850"/>
            <a:ext cx="206340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050" b="1">
                <a:solidFill>
                  <a:srgbClr val="202122"/>
                </a:solidFill>
                <a:highlight>
                  <a:srgbClr val="FFFFFF"/>
                </a:highlight>
              </a:rPr>
              <a:t>John von Neumann</a:t>
            </a:r>
            <a:b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</a:b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  <a:t>was a Hungarian-American </a:t>
            </a:r>
            <a:r>
              <a:rPr lang="el" sz="1050">
                <a:solidFill>
                  <a:srgbClr val="0B008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mathematician</a:t>
            </a: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  <a:t>, </a:t>
            </a:r>
            <a:r>
              <a:rPr lang="el" sz="1050">
                <a:solidFill>
                  <a:srgbClr val="0B008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physicist</a:t>
            </a: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  <a:t>, </a:t>
            </a:r>
            <a:r>
              <a:rPr lang="el" sz="1050">
                <a:solidFill>
                  <a:srgbClr val="0B008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computer scientist</a:t>
            </a: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  <a:t>, </a:t>
            </a:r>
            <a:r>
              <a:rPr lang="el" sz="1050">
                <a:solidFill>
                  <a:srgbClr val="0B0080"/>
                </a:solidFill>
                <a:highlight>
                  <a:srgbClr val="FFFFFF"/>
                </a:highlight>
                <a:uFill>
                  <a:noFill/>
                </a:u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engineer</a:t>
            </a: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  <a:t> and </a:t>
            </a:r>
            <a:r>
              <a:rPr lang="el" sz="1050" u="sng">
                <a:solidFill>
                  <a:srgbClr val="0B0080"/>
                </a:solidFill>
                <a:highlight>
                  <a:srgbClr val="FFFFFF"/>
                </a:highlight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polymath</a:t>
            </a:r>
            <a:r>
              <a:rPr lang="el"/>
              <a:t>. </a:t>
            </a: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</a:rPr>
              <a:t>on Neumann was generally regarded as the foremost mathematician of his time</a:t>
            </a:r>
            <a:endParaRPr/>
          </a:p>
        </p:txBody>
      </p:sp>
      <p:pic>
        <p:nvPicPr>
          <p:cNvPr id="211" name="Google Shape;211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48825" y="3500100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821279" y="3556350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894700" y="3401094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Μεταβλητές</a:t>
            </a:r>
            <a:endParaRPr/>
          </a:p>
        </p:txBody>
      </p:sp>
      <p:sp>
        <p:nvSpPr>
          <p:cNvPr id="219" name="Google Shape;21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Το υλικό (hardware) επιτρέπει την αποθήκευση των δεδομένων ενός προγράμματος στην κύρια μνήμη ή και στις περιφερειακές συσκευές ενός υπολογιστή με διάφορες μορφές.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/>
              <a:t>Η αποθήκευση των δεδομένων μπορεί να γίνει σε απλές μεταβλητές, οι οποίες λαμβάνουν μία τιμή κάθε φορά (απλά δεδομένα).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/>
              <a:t>Αν συνδυαστούν πολλές μεταβλητές μαζί τότε δημιουργείται μία δομή δεδομένων.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/>
              <a:t>Δομή δεδομένων (data structure) είναι ένα σύνολο αποθηκευμένων δεδομένων, τα οποία είναι έτσι οργανωμένα, ώστε να υπόκεινται σε συγκεκριμένες απαιτούμενες επεξεργασίες.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Τύποι δεδομένων (μεταβλητών)</a:t>
            </a:r>
            <a:endParaRPr/>
          </a:p>
        </p:txBody>
      </p:sp>
      <p:pic>
        <p:nvPicPr>
          <p:cNvPr id="225" name="Google Shape;2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050" y="1516038"/>
            <a:ext cx="2240750" cy="305282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5"/>
          <p:cNvSpPr txBox="1"/>
          <p:nvPr/>
        </p:nvSpPr>
        <p:spPr>
          <a:xfrm>
            <a:off x="7233000" y="194675"/>
            <a:ext cx="1464000" cy="381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300" u="sng">
                <a:solidFill>
                  <a:schemeClr val="hlink"/>
                </a:solidFill>
                <a:hlinkClick r:id="rId4"/>
              </a:rPr>
              <a:t>Τύποι δεδομένων</a:t>
            </a:r>
            <a:r>
              <a:rPr lang="el" sz="1300"/>
              <a:t> </a:t>
            </a:r>
            <a:endParaRPr sz="1300"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186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1600"/>
              <a:t>Οι πιο συνήθεις τύποι δεδομένων είναι οι ακόλουθοι: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Ακέραιος τύπος: για την αναπαράσταση ακεραίων αριθμών.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Πραγματικός τύπος: για την αναπαράσταση πραγματικών αριθμών.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Λογικός τύπος: για την αναπαράσταση λογικών δεδομένων.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Αλφαριθμητικός τύπος: για την αναπαράσταση αλφαριθμητικών δεδομένων.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 sz="1600"/>
              <a:t>Σε κάθε τύπο δεδομένων μπορούν να εφαρμοστούν διαφορετικές πράξεις. Επομένως, κατά τον σχεδιασμό ενός αλγορίθμου έχει σημασία το είδος των τύπων δεδομένων που υποστηρίζονται.</a:t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Μία σχέση αγάπης...</a:t>
            </a:r>
            <a:endParaRPr/>
          </a:p>
        </p:txBody>
      </p:sp>
      <p:pic>
        <p:nvPicPr>
          <p:cNvPr id="233" name="Google Shape;2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8100" y="2684975"/>
            <a:ext cx="284543" cy="26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81943" y="2684975"/>
            <a:ext cx="467697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26"/>
          <p:cNvSpPr/>
          <p:nvPr/>
        </p:nvSpPr>
        <p:spPr>
          <a:xfrm>
            <a:off x="259900" y="1646975"/>
            <a:ext cx="2297700" cy="2238900"/>
          </a:xfrm>
          <a:prstGeom prst="ellipse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 b="1"/>
              <a:t>Αλγόριθμοι</a:t>
            </a:r>
            <a:endParaRPr sz="2000" b="1"/>
          </a:p>
        </p:txBody>
      </p:sp>
      <p:sp>
        <p:nvSpPr>
          <p:cNvPr id="236" name="Google Shape;236;p26"/>
          <p:cNvSpPr/>
          <p:nvPr/>
        </p:nvSpPr>
        <p:spPr>
          <a:xfrm>
            <a:off x="3083150" y="1646900"/>
            <a:ext cx="2297700" cy="22389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 b="1"/>
              <a:t>Δομές Δεδομένων</a:t>
            </a:r>
            <a:endParaRPr sz="2000" b="1"/>
          </a:p>
        </p:txBody>
      </p:sp>
      <p:sp>
        <p:nvSpPr>
          <p:cNvPr id="237" name="Google Shape;237;p26"/>
          <p:cNvSpPr/>
          <p:nvPr/>
        </p:nvSpPr>
        <p:spPr>
          <a:xfrm>
            <a:off x="6214375" y="1695575"/>
            <a:ext cx="2617800" cy="2312100"/>
          </a:xfrm>
          <a:prstGeom prst="heart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/>
              <a:t>Προγράμματα</a:t>
            </a:r>
            <a:endParaRPr sz="18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Τι είναι όμως οι μεταβλητές  στην πράξη;</a:t>
            </a:r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body" idx="1"/>
          </p:nvPr>
        </p:nvSpPr>
        <p:spPr>
          <a:xfrm>
            <a:off x="6839100" y="1929150"/>
            <a:ext cx="19470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Ηλικία (ακέραιος)</a:t>
            </a:r>
            <a:endParaRPr/>
          </a:p>
        </p:txBody>
      </p:sp>
      <p:sp>
        <p:nvSpPr>
          <p:cNvPr id="244" name="Google Shape;244;p27"/>
          <p:cNvSpPr/>
          <p:nvPr/>
        </p:nvSpPr>
        <p:spPr>
          <a:xfrm>
            <a:off x="527325" y="1387275"/>
            <a:ext cx="5565300" cy="3034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Κύρια Μνήμη του Υπολογιστή (RAM)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245" name="Google Shape;245;p27"/>
          <p:cNvSpPr/>
          <p:nvPr/>
        </p:nvSpPr>
        <p:spPr>
          <a:xfrm>
            <a:off x="5141775" y="1929150"/>
            <a:ext cx="658800" cy="642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200"/>
              <a:t>45</a:t>
            </a:r>
            <a:endParaRPr sz="2200"/>
          </a:p>
        </p:txBody>
      </p:sp>
      <p:sp>
        <p:nvSpPr>
          <p:cNvPr id="246" name="Google Shape;246;p27"/>
          <p:cNvSpPr/>
          <p:nvPr/>
        </p:nvSpPr>
        <p:spPr>
          <a:xfrm>
            <a:off x="4729750" y="2763025"/>
            <a:ext cx="1070700" cy="642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200"/>
              <a:t>1,80</a:t>
            </a:r>
            <a:endParaRPr sz="2200"/>
          </a:p>
        </p:txBody>
      </p:sp>
      <p:sp>
        <p:nvSpPr>
          <p:cNvPr id="247" name="Google Shape;247;p27"/>
          <p:cNvSpPr/>
          <p:nvPr/>
        </p:nvSpPr>
        <p:spPr>
          <a:xfrm>
            <a:off x="4356550" y="3596900"/>
            <a:ext cx="1497600" cy="642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200"/>
              <a:t>male</a:t>
            </a:r>
            <a:endParaRPr sz="2200"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1"/>
          </p:nvPr>
        </p:nvSpPr>
        <p:spPr>
          <a:xfrm>
            <a:off x="6418200" y="2685375"/>
            <a:ext cx="23679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Ύψος (Πραγματικός)</a:t>
            </a:r>
            <a:endParaRPr/>
          </a:p>
        </p:txBody>
      </p:sp>
      <p:sp>
        <p:nvSpPr>
          <p:cNvPr id="249" name="Google Shape;249;p27"/>
          <p:cNvSpPr txBox="1">
            <a:spLocks noGrp="1"/>
          </p:cNvSpPr>
          <p:nvPr>
            <p:ph type="body" idx="1"/>
          </p:nvPr>
        </p:nvSpPr>
        <p:spPr>
          <a:xfrm>
            <a:off x="6529050" y="3512750"/>
            <a:ext cx="26148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Φύλλο (Αλφαριθμητικό)</a:t>
            </a:r>
            <a:endParaRPr/>
          </a:p>
        </p:txBody>
      </p:sp>
      <p:sp>
        <p:nvSpPr>
          <p:cNvPr id="250" name="Google Shape;250;p27"/>
          <p:cNvSpPr/>
          <p:nvPr/>
        </p:nvSpPr>
        <p:spPr>
          <a:xfrm>
            <a:off x="2505075" y="3596900"/>
            <a:ext cx="1497600" cy="642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200"/>
              <a:t>Philippos</a:t>
            </a:r>
            <a:endParaRPr sz="2200"/>
          </a:p>
        </p:txBody>
      </p:sp>
      <p:sp>
        <p:nvSpPr>
          <p:cNvPr id="251" name="Google Shape;251;p27"/>
          <p:cNvSpPr txBox="1">
            <a:spLocks noGrp="1"/>
          </p:cNvSpPr>
          <p:nvPr>
            <p:ph type="body" idx="1"/>
          </p:nvPr>
        </p:nvSpPr>
        <p:spPr>
          <a:xfrm>
            <a:off x="6140400" y="4528125"/>
            <a:ext cx="25809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Όνομα (Αλφαριθμητικό)</a:t>
            </a:r>
            <a:endParaRPr/>
          </a:p>
        </p:txBody>
      </p:sp>
      <p:cxnSp>
        <p:nvCxnSpPr>
          <p:cNvPr id="252" name="Google Shape;252;p27"/>
          <p:cNvCxnSpPr>
            <a:stCxn id="243" idx="1"/>
          </p:cNvCxnSpPr>
          <p:nvPr/>
        </p:nvCxnSpPr>
        <p:spPr>
          <a:xfrm flipH="1">
            <a:off x="5962800" y="2148150"/>
            <a:ext cx="876300" cy="164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3" name="Google Shape;253;p27"/>
          <p:cNvCxnSpPr/>
          <p:nvPr/>
        </p:nvCxnSpPr>
        <p:spPr>
          <a:xfrm flipH="1">
            <a:off x="5652750" y="2967400"/>
            <a:ext cx="876300" cy="164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4" name="Google Shape;254;p27"/>
          <p:cNvCxnSpPr/>
          <p:nvPr/>
        </p:nvCxnSpPr>
        <p:spPr>
          <a:xfrm flipH="1">
            <a:off x="5691575" y="3786650"/>
            <a:ext cx="876300" cy="164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5" name="Google Shape;255;p27"/>
          <p:cNvCxnSpPr>
            <a:stCxn id="251" idx="1"/>
          </p:cNvCxnSpPr>
          <p:nvPr/>
        </p:nvCxnSpPr>
        <p:spPr>
          <a:xfrm rot="10800000">
            <a:off x="3845400" y="4186125"/>
            <a:ext cx="2295000" cy="5610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Λειτουργία ενός αλγορίθμου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Ένας αλγόριθμος λαμβάνει κάποια δεδομένα από την </a:t>
            </a:r>
            <a:r>
              <a:rPr lang="el">
                <a:highlight>
                  <a:srgbClr val="FFFF00"/>
                </a:highlight>
              </a:rPr>
              <a:t>είσοδο</a:t>
            </a:r>
            <a:r>
              <a:rPr lang="el"/>
              <a:t>, τα </a:t>
            </a:r>
            <a:r>
              <a:rPr lang="el">
                <a:highlight>
                  <a:srgbClr val="CCCCCC"/>
                </a:highlight>
              </a:rPr>
              <a:t>επεξεργάζεται </a:t>
            </a:r>
            <a:r>
              <a:rPr lang="el"/>
              <a:t>μέσα από μια σειρά βημάτων και δίνει ως </a:t>
            </a:r>
            <a:r>
              <a:rPr lang="el">
                <a:highlight>
                  <a:srgbClr val="00FF00"/>
                </a:highlight>
              </a:rPr>
              <a:t>έξοδο</a:t>
            </a:r>
            <a:r>
              <a:rPr lang="el"/>
              <a:t> τα αποτελέσματα.</a:t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632525" y="306380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Δεδομένα</a:t>
            </a:r>
            <a:endParaRPr sz="2000"/>
          </a:p>
        </p:txBody>
      </p:sp>
      <p:sp>
        <p:nvSpPr>
          <p:cNvPr id="63" name="Google Shape;63;p14"/>
          <p:cNvSpPr/>
          <p:nvPr/>
        </p:nvSpPr>
        <p:spPr>
          <a:xfrm>
            <a:off x="3506675" y="2527575"/>
            <a:ext cx="1911000" cy="1982700"/>
          </a:xfrm>
          <a:prstGeom prst="rect">
            <a:avLst/>
          </a:prstGeom>
          <a:solidFill>
            <a:srgbClr val="B7B7B7"/>
          </a:solidFill>
          <a:ln w="38100" cap="flat" cmpd="sng">
            <a:solidFill>
              <a:srgbClr val="595959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  <a:highlight>
                  <a:srgbClr val="FF00FF"/>
                </a:highlight>
              </a:rPr>
              <a:t>Αλγόριθμος</a:t>
            </a:r>
            <a:endParaRPr sz="2000"/>
          </a:p>
        </p:txBody>
      </p:sp>
      <p:sp>
        <p:nvSpPr>
          <p:cNvPr id="64" name="Google Shape;64;p14"/>
          <p:cNvSpPr/>
          <p:nvPr/>
        </p:nvSpPr>
        <p:spPr>
          <a:xfrm>
            <a:off x="6550175" y="306380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Πληροφορίες</a:t>
            </a:r>
            <a:endParaRPr sz="2000"/>
          </a:p>
        </p:txBody>
      </p:sp>
      <p:cxnSp>
        <p:nvCxnSpPr>
          <p:cNvPr id="65" name="Google Shape;65;p14"/>
          <p:cNvCxnSpPr/>
          <p:nvPr/>
        </p:nvCxnSpPr>
        <p:spPr>
          <a:xfrm rot="10800000" flipH="1">
            <a:off x="2681450" y="35733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" name="Google Shape;66;p14"/>
          <p:cNvCxnSpPr/>
          <p:nvPr/>
        </p:nvCxnSpPr>
        <p:spPr>
          <a:xfrm rot="10800000" flipH="1">
            <a:off x="5640263" y="35733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7" name="Google Shape;67;p14"/>
          <p:cNvSpPr txBox="1"/>
          <p:nvPr/>
        </p:nvSpPr>
        <p:spPr>
          <a:xfrm>
            <a:off x="977075" y="25944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479675" y="1974450"/>
            <a:ext cx="1965000" cy="4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6894725" y="25944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311700" y="4568875"/>
            <a:ext cx="8520600" cy="66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000"/>
              <a:t>Η επεξεργασία δεδομένων, η οποία στην πράξη πραγματοποιείται μέσω αλγορίθμων, αναφέρεται στην εκτέλεση διαφόρων πράξεων/ λειτουργιών πάνω στα δεδομένα.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Αλγόριθμος πρόσθεσης δύο αριθμών</a:t>
            </a: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Ο αλγόριθμος πρόσθεσης δύο αριθμών λαμβάνει ως </a:t>
            </a:r>
            <a:r>
              <a:rPr lang="el">
                <a:highlight>
                  <a:srgbClr val="FFFF00"/>
                </a:highlight>
              </a:rPr>
              <a:t>είσοδο δύο τιμές (a, b)</a:t>
            </a:r>
            <a:r>
              <a:rPr lang="el"/>
              <a:t>, τις </a:t>
            </a:r>
            <a:r>
              <a:rPr lang="el">
                <a:highlight>
                  <a:srgbClr val="CCCCCC"/>
                </a:highlight>
              </a:rPr>
              <a:t>επεξεργάζεται</a:t>
            </a:r>
            <a:r>
              <a:rPr lang="el"/>
              <a:t> μέσα από μια σειρά βημάτων και δίνει ένα αποτέλεσμα </a:t>
            </a:r>
            <a:r>
              <a:rPr lang="el">
                <a:highlight>
                  <a:srgbClr val="00FF00"/>
                </a:highlight>
              </a:rPr>
              <a:t>εξόδου (c)</a:t>
            </a:r>
            <a:r>
              <a:rPr lang="el"/>
              <a:t>.</a:t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175325" y="321620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2, 4</a:t>
            </a:r>
            <a:endParaRPr sz="2000"/>
          </a:p>
        </p:txBody>
      </p:sp>
      <p:sp>
        <p:nvSpPr>
          <p:cNvPr id="78" name="Google Shape;78;p15"/>
          <p:cNvSpPr/>
          <p:nvPr/>
        </p:nvSpPr>
        <p:spPr>
          <a:xfrm>
            <a:off x="3144463" y="2679975"/>
            <a:ext cx="2818500" cy="1982700"/>
          </a:xfrm>
          <a:prstGeom prst="rect">
            <a:avLst/>
          </a:prstGeom>
          <a:solidFill>
            <a:srgbClr val="B7B7B7"/>
          </a:solidFill>
          <a:ln w="38100" cap="flat" cmpd="sng">
            <a:solidFill>
              <a:srgbClr val="595959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ΑΛΓΟΡΙΘΜΟΣ Πρόσθεση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ΔΙΑΒΑΣΕ a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ΔΙΑΒΑΣΕ b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← a + b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ΕΜΦΑΝΙΣΕ c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ΤΕΛΟΣ Πρόσθεση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7007375" y="321620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6</a:t>
            </a:r>
            <a:endParaRPr sz="2000"/>
          </a:p>
        </p:txBody>
      </p:sp>
      <p:cxnSp>
        <p:nvCxnSpPr>
          <p:cNvPr id="80" name="Google Shape;80;p15"/>
          <p:cNvCxnSpPr/>
          <p:nvPr/>
        </p:nvCxnSpPr>
        <p:spPr>
          <a:xfrm rot="10800000" flipH="1">
            <a:off x="2148050" y="3725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1" name="Google Shape;81;p15"/>
          <p:cNvCxnSpPr/>
          <p:nvPr/>
        </p:nvCxnSpPr>
        <p:spPr>
          <a:xfrm rot="10800000" flipH="1">
            <a:off x="6173663" y="3725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2" name="Google Shape;82;p15"/>
          <p:cNvSpPr txBox="1"/>
          <p:nvPr/>
        </p:nvSpPr>
        <p:spPr>
          <a:xfrm>
            <a:off x="519875" y="27468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3479675" y="2126850"/>
            <a:ext cx="1965000" cy="4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7351925" y="27468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75" y="4305025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6104" y="4417525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73675" y="3962069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Αλγόριθμος πρόσθεσης δύο αριθμών</a:t>
            </a:r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Ο αλγόριθμος πρόσθεσης δύο αριθμών λαμβάνει ως </a:t>
            </a:r>
            <a:r>
              <a:rPr lang="el">
                <a:highlight>
                  <a:srgbClr val="FFFF00"/>
                </a:highlight>
              </a:rPr>
              <a:t>είσοδο δύο τιμές (a, b)</a:t>
            </a:r>
            <a:r>
              <a:rPr lang="el"/>
              <a:t>, τις </a:t>
            </a:r>
            <a:r>
              <a:rPr lang="el">
                <a:highlight>
                  <a:srgbClr val="CCCCCC"/>
                </a:highlight>
              </a:rPr>
              <a:t>επεξεργάζεται</a:t>
            </a:r>
            <a:r>
              <a:rPr lang="el"/>
              <a:t> μέσα από μια σειρά βημάτων και δίνει ένα αποτέλεσμα </a:t>
            </a:r>
            <a:r>
              <a:rPr lang="el">
                <a:highlight>
                  <a:srgbClr val="00FF00"/>
                </a:highlight>
              </a:rPr>
              <a:t>εξόδου (c)</a:t>
            </a:r>
            <a:r>
              <a:rPr lang="el"/>
              <a:t>.</a:t>
            </a:r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175325" y="321620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3, 5</a:t>
            </a:r>
            <a:endParaRPr sz="2000"/>
          </a:p>
        </p:txBody>
      </p:sp>
      <p:sp>
        <p:nvSpPr>
          <p:cNvPr id="95" name="Google Shape;95;p16"/>
          <p:cNvSpPr/>
          <p:nvPr/>
        </p:nvSpPr>
        <p:spPr>
          <a:xfrm>
            <a:off x="3144463" y="2679975"/>
            <a:ext cx="2818500" cy="1982700"/>
          </a:xfrm>
          <a:prstGeom prst="rect">
            <a:avLst/>
          </a:prstGeom>
          <a:solidFill>
            <a:srgbClr val="B7B7B7"/>
          </a:solidFill>
          <a:ln w="38100" cap="flat" cmpd="sng">
            <a:solidFill>
              <a:srgbClr val="595959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ΑΛΓΟΡΙΘΜΟΣ Πρόσθεση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ΔΙΑΒΑΣΕ a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ΔΙΑΒΑΣΕ b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← a + b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ΕΜΦΑΝΙΣΕ c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ΤΕΛΟΣ Πρόσθεση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6" name="Google Shape;96;p16"/>
          <p:cNvSpPr/>
          <p:nvPr/>
        </p:nvSpPr>
        <p:spPr>
          <a:xfrm>
            <a:off x="7007375" y="321620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8</a:t>
            </a:r>
            <a:endParaRPr sz="2000"/>
          </a:p>
        </p:txBody>
      </p:sp>
      <p:cxnSp>
        <p:nvCxnSpPr>
          <p:cNvPr id="97" name="Google Shape;97;p16"/>
          <p:cNvCxnSpPr/>
          <p:nvPr/>
        </p:nvCxnSpPr>
        <p:spPr>
          <a:xfrm rot="10800000" flipH="1">
            <a:off x="2148050" y="3725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" name="Google Shape;98;p16"/>
          <p:cNvCxnSpPr/>
          <p:nvPr/>
        </p:nvCxnSpPr>
        <p:spPr>
          <a:xfrm rot="10800000" flipH="1">
            <a:off x="6173663" y="3725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9" name="Google Shape;99;p16"/>
          <p:cNvSpPr txBox="1"/>
          <p:nvPr/>
        </p:nvSpPr>
        <p:spPr>
          <a:xfrm>
            <a:off x="519875" y="27468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3479675" y="2126850"/>
            <a:ext cx="1965000" cy="4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7351925" y="27468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/>
          </a:p>
        </p:txBody>
      </p:sp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75" y="4305025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6104" y="4417525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73675" y="3962069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Αλγόριθμος αφαίρεσης δύο αριθμών - Παράδειγμα</a:t>
            </a:r>
            <a:endParaRPr/>
          </a:p>
        </p:txBody>
      </p:sp>
      <p:sp>
        <p:nvSpPr>
          <p:cNvPr id="110" name="Google Shape;110;p17"/>
          <p:cNvSpPr/>
          <p:nvPr/>
        </p:nvSpPr>
        <p:spPr>
          <a:xfrm>
            <a:off x="175325" y="321620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6, 2</a:t>
            </a:r>
            <a:endParaRPr sz="2000"/>
          </a:p>
        </p:txBody>
      </p:sp>
      <p:sp>
        <p:nvSpPr>
          <p:cNvPr id="111" name="Google Shape;111;p17"/>
          <p:cNvSpPr/>
          <p:nvPr/>
        </p:nvSpPr>
        <p:spPr>
          <a:xfrm>
            <a:off x="3144463" y="2679975"/>
            <a:ext cx="2818500" cy="1982700"/>
          </a:xfrm>
          <a:prstGeom prst="rect">
            <a:avLst/>
          </a:prstGeom>
          <a:solidFill>
            <a:srgbClr val="B7B7B7"/>
          </a:solidFill>
          <a:ln w="38100" cap="flat" cmpd="sng">
            <a:solidFill>
              <a:srgbClr val="595959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ΑΛΓΟΡΙΘΜΟΣ Αφαίρεση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ΔΙΑΒΑΣΕ a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ΔΙΑΒΑΣΕ b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← a - b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ΕΜΦΑΝΙΣΕ c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ΤΕΛΟΣ Πρόσθεση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7007375" y="321620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4</a:t>
            </a:r>
            <a:endParaRPr sz="2000"/>
          </a:p>
        </p:txBody>
      </p:sp>
      <p:cxnSp>
        <p:nvCxnSpPr>
          <p:cNvPr id="113" name="Google Shape;113;p17"/>
          <p:cNvCxnSpPr/>
          <p:nvPr/>
        </p:nvCxnSpPr>
        <p:spPr>
          <a:xfrm rot="10800000" flipH="1">
            <a:off x="2148050" y="3725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4" name="Google Shape;114;p17"/>
          <p:cNvCxnSpPr/>
          <p:nvPr/>
        </p:nvCxnSpPr>
        <p:spPr>
          <a:xfrm rot="10800000" flipH="1">
            <a:off x="6173663" y="3725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5" name="Google Shape;115;p17"/>
          <p:cNvSpPr txBox="1"/>
          <p:nvPr/>
        </p:nvSpPr>
        <p:spPr>
          <a:xfrm>
            <a:off x="519875" y="27468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/>
          </a:p>
        </p:txBody>
      </p:sp>
      <p:sp>
        <p:nvSpPr>
          <p:cNvPr id="116" name="Google Shape;116;p17"/>
          <p:cNvSpPr txBox="1"/>
          <p:nvPr/>
        </p:nvSpPr>
        <p:spPr>
          <a:xfrm>
            <a:off x="3479675" y="2126850"/>
            <a:ext cx="1965000" cy="4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117" name="Google Shape;117;p17"/>
          <p:cNvSpPr txBox="1"/>
          <p:nvPr/>
        </p:nvSpPr>
        <p:spPr>
          <a:xfrm>
            <a:off x="7351925" y="27468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/>
          </a:p>
        </p:txBody>
      </p:sp>
      <p:pic>
        <p:nvPicPr>
          <p:cNvPr id="118" name="Google Shape;11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75" y="4305025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6104" y="4417525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73675" y="3962069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/>
          <p:nvPr/>
        </p:nvSpPr>
        <p:spPr>
          <a:xfrm>
            <a:off x="3506675" y="2146575"/>
            <a:ext cx="1911000" cy="24684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Αλγόριθμος ταξινόμησης αριθμών από το μεγαλύτερο στο μικρότερο</a:t>
            </a:r>
            <a:endParaRPr sz="2000"/>
          </a:p>
        </p:txBody>
      </p:sp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Αλγόριθμος ταξινόμησης πέντε αριθμών</a:t>
            </a:r>
            <a:endParaRPr/>
          </a:p>
        </p:txBody>
      </p:sp>
      <p:sp>
        <p:nvSpPr>
          <p:cNvPr id="127" name="Google Shape;127;p18"/>
          <p:cNvSpPr/>
          <p:nvPr/>
        </p:nvSpPr>
        <p:spPr>
          <a:xfrm>
            <a:off x="599675" y="278095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8, 6, 12, 3, 4</a:t>
            </a:r>
            <a:endParaRPr sz="2000"/>
          </a:p>
        </p:txBody>
      </p:sp>
      <p:sp>
        <p:nvSpPr>
          <p:cNvPr id="128" name="Google Shape;128;p18"/>
          <p:cNvSpPr/>
          <p:nvPr/>
        </p:nvSpPr>
        <p:spPr>
          <a:xfrm>
            <a:off x="6550150" y="278095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12, 8, 6, 4, 3</a:t>
            </a:r>
            <a:endParaRPr sz="2000"/>
          </a:p>
        </p:txBody>
      </p:sp>
      <p:cxnSp>
        <p:nvCxnSpPr>
          <p:cNvPr id="129" name="Google Shape;129;p18"/>
          <p:cNvCxnSpPr/>
          <p:nvPr/>
        </p:nvCxnSpPr>
        <p:spPr>
          <a:xfrm rot="10800000" flipH="1">
            <a:off x="2681450" y="32685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0" name="Google Shape;130;p18"/>
          <p:cNvCxnSpPr/>
          <p:nvPr/>
        </p:nvCxnSpPr>
        <p:spPr>
          <a:xfrm rot="10800000" flipH="1">
            <a:off x="5640263" y="32685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1" name="Google Shape;131;p18"/>
          <p:cNvSpPr txBox="1"/>
          <p:nvPr/>
        </p:nvSpPr>
        <p:spPr>
          <a:xfrm>
            <a:off x="3434225" y="1649000"/>
            <a:ext cx="205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132" name="Google Shape;132;p18"/>
          <p:cNvSpPr txBox="1"/>
          <p:nvPr/>
        </p:nvSpPr>
        <p:spPr>
          <a:xfrm>
            <a:off x="675425" y="2285250"/>
            <a:ext cx="17595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33" name="Google Shape;133;p18"/>
          <p:cNvSpPr txBox="1"/>
          <p:nvPr/>
        </p:nvSpPr>
        <p:spPr>
          <a:xfrm>
            <a:off x="6625900" y="2285250"/>
            <a:ext cx="17595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134" name="Google Shape;13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675" y="4006000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97904" y="4118500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7300" y="3890769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Αλγόριθμος αλφαβητικής ταξινόμησης ονομάτων</a:t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>
            <a:off x="599675" y="285715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200"/>
              <a:t>Πέτρος, Θανάσης, Βασίλης, Μαρία, Παναγιώτα, Αλεξάνδρα, Γιάννης, Χαρά</a:t>
            </a:r>
            <a:endParaRPr sz="1200"/>
          </a:p>
        </p:txBody>
      </p:sp>
      <p:sp>
        <p:nvSpPr>
          <p:cNvPr id="143" name="Google Shape;143;p19"/>
          <p:cNvSpPr/>
          <p:nvPr/>
        </p:nvSpPr>
        <p:spPr>
          <a:xfrm>
            <a:off x="3506675" y="2222775"/>
            <a:ext cx="1911000" cy="24684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Αλγόριθμος αλφαβητικής ταξινόμησης ονομάτων</a:t>
            </a:r>
            <a:endParaRPr sz="2000"/>
          </a:p>
        </p:txBody>
      </p:sp>
      <p:sp>
        <p:nvSpPr>
          <p:cNvPr id="144" name="Google Shape;144;p19"/>
          <p:cNvSpPr/>
          <p:nvPr/>
        </p:nvSpPr>
        <p:spPr>
          <a:xfrm>
            <a:off x="6550150" y="285715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1200">
                <a:solidFill>
                  <a:schemeClr val="dk1"/>
                </a:solidFill>
              </a:rPr>
              <a:t>Αλεξάνδρα, Βασίλης, Γιάννης, Θανάσης, Μαρία, Παναγιώτα, Πέτρος, Χαρά</a:t>
            </a:r>
            <a:endParaRPr sz="1200">
              <a:solidFill>
                <a:schemeClr val="dk1"/>
              </a:solidFill>
            </a:endParaRPr>
          </a:p>
        </p:txBody>
      </p:sp>
      <p:cxnSp>
        <p:nvCxnSpPr>
          <p:cNvPr id="145" name="Google Shape;145;p19"/>
          <p:cNvCxnSpPr/>
          <p:nvPr/>
        </p:nvCxnSpPr>
        <p:spPr>
          <a:xfrm rot="10800000" flipH="1">
            <a:off x="2681450" y="3344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6" name="Google Shape;146;p19"/>
          <p:cNvCxnSpPr/>
          <p:nvPr/>
        </p:nvCxnSpPr>
        <p:spPr>
          <a:xfrm rot="10800000" flipH="1">
            <a:off x="5640263" y="33447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7" name="Google Shape;147;p19"/>
          <p:cNvSpPr txBox="1"/>
          <p:nvPr/>
        </p:nvSpPr>
        <p:spPr>
          <a:xfrm>
            <a:off x="3434225" y="1725200"/>
            <a:ext cx="205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148" name="Google Shape;148;p19"/>
          <p:cNvSpPr txBox="1"/>
          <p:nvPr/>
        </p:nvSpPr>
        <p:spPr>
          <a:xfrm>
            <a:off x="675425" y="2361450"/>
            <a:ext cx="17595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49" name="Google Shape;149;p19"/>
          <p:cNvSpPr txBox="1"/>
          <p:nvPr/>
        </p:nvSpPr>
        <p:spPr>
          <a:xfrm>
            <a:off x="6625900" y="2361450"/>
            <a:ext cx="17595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150" name="Google Shape;15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650" y="4023250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6879" y="4135750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4125" y="4023244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Αλγόριθμος υπολογισμού μέσου όρου 5 αριθμών</a:t>
            </a:r>
            <a:endParaRPr/>
          </a:p>
        </p:txBody>
      </p:sp>
      <p:sp>
        <p:nvSpPr>
          <p:cNvPr id="158" name="Google Shape;158;p20"/>
          <p:cNvSpPr/>
          <p:nvPr/>
        </p:nvSpPr>
        <p:spPr>
          <a:xfrm>
            <a:off x="599675" y="278095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3, 4, 5, 6, 7</a:t>
            </a:r>
            <a:endParaRPr sz="2000"/>
          </a:p>
        </p:txBody>
      </p:sp>
      <p:sp>
        <p:nvSpPr>
          <p:cNvPr id="159" name="Google Shape;159;p20"/>
          <p:cNvSpPr/>
          <p:nvPr/>
        </p:nvSpPr>
        <p:spPr>
          <a:xfrm>
            <a:off x="3506675" y="2146575"/>
            <a:ext cx="1911000" cy="24684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Αλγόριθμος υπολογισμού μέσου όρου</a:t>
            </a:r>
            <a:endParaRPr sz="2000"/>
          </a:p>
        </p:txBody>
      </p:sp>
      <p:sp>
        <p:nvSpPr>
          <p:cNvPr id="160" name="Google Shape;160;p20"/>
          <p:cNvSpPr/>
          <p:nvPr/>
        </p:nvSpPr>
        <p:spPr>
          <a:xfrm>
            <a:off x="6550150" y="278095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5</a:t>
            </a:r>
            <a:endParaRPr sz="2000"/>
          </a:p>
        </p:txBody>
      </p:sp>
      <p:cxnSp>
        <p:nvCxnSpPr>
          <p:cNvPr id="161" name="Google Shape;161;p20"/>
          <p:cNvCxnSpPr/>
          <p:nvPr/>
        </p:nvCxnSpPr>
        <p:spPr>
          <a:xfrm rot="10800000" flipH="1">
            <a:off x="2681450" y="32685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2" name="Google Shape;162;p20"/>
          <p:cNvCxnSpPr/>
          <p:nvPr/>
        </p:nvCxnSpPr>
        <p:spPr>
          <a:xfrm rot="10800000" flipH="1">
            <a:off x="5640263" y="32685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3" name="Google Shape;163;p20"/>
          <p:cNvSpPr txBox="1"/>
          <p:nvPr/>
        </p:nvSpPr>
        <p:spPr>
          <a:xfrm>
            <a:off x="3434225" y="1572800"/>
            <a:ext cx="205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164" name="Google Shape;164;p20"/>
          <p:cNvSpPr txBox="1"/>
          <p:nvPr/>
        </p:nvSpPr>
        <p:spPr>
          <a:xfrm>
            <a:off x="675425" y="2285250"/>
            <a:ext cx="17595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65" name="Google Shape;165;p20"/>
          <p:cNvSpPr txBox="1"/>
          <p:nvPr/>
        </p:nvSpPr>
        <p:spPr>
          <a:xfrm>
            <a:off x="6625900" y="2285250"/>
            <a:ext cx="17595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166" name="Google Shape;16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675" y="3981350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97904" y="4093850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4700" y="3866119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Λειτουργία ενός αλγορίθμου</a:t>
            </a:r>
            <a:endParaRPr/>
          </a:p>
        </p:txBody>
      </p:sp>
      <p:sp>
        <p:nvSpPr>
          <p:cNvPr id="174" name="Google Shape;17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/>
              <a:t>Ένας αλγόριθμος λαμβάνει κάποια δεδομένα από την </a:t>
            </a:r>
            <a:r>
              <a:rPr lang="el">
                <a:highlight>
                  <a:srgbClr val="FFFF00"/>
                </a:highlight>
              </a:rPr>
              <a:t>είσοδο</a:t>
            </a:r>
            <a:r>
              <a:rPr lang="el"/>
              <a:t>, τα </a:t>
            </a:r>
            <a:r>
              <a:rPr lang="el">
                <a:highlight>
                  <a:srgbClr val="CCCCCC"/>
                </a:highlight>
              </a:rPr>
              <a:t>επεξεργάζεται </a:t>
            </a:r>
            <a:r>
              <a:rPr lang="el"/>
              <a:t>μέσα από μια σειρά βημάτων και δίνει ως </a:t>
            </a:r>
            <a:r>
              <a:rPr lang="el">
                <a:highlight>
                  <a:srgbClr val="00FF00"/>
                </a:highlight>
              </a:rPr>
              <a:t>έξοδο</a:t>
            </a:r>
            <a:r>
              <a:rPr lang="el"/>
              <a:t> τα αποτελέσματα.</a:t>
            </a:r>
            <a:endParaRPr/>
          </a:p>
        </p:txBody>
      </p:sp>
      <p:sp>
        <p:nvSpPr>
          <p:cNvPr id="175" name="Google Shape;175;p21"/>
          <p:cNvSpPr/>
          <p:nvPr/>
        </p:nvSpPr>
        <p:spPr>
          <a:xfrm>
            <a:off x="632525" y="3063800"/>
            <a:ext cx="1911000" cy="1023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Δεδομένα</a:t>
            </a:r>
            <a:endParaRPr sz="2000"/>
          </a:p>
        </p:txBody>
      </p:sp>
      <p:sp>
        <p:nvSpPr>
          <p:cNvPr id="176" name="Google Shape;176;p21"/>
          <p:cNvSpPr/>
          <p:nvPr/>
        </p:nvSpPr>
        <p:spPr>
          <a:xfrm>
            <a:off x="3506675" y="2527575"/>
            <a:ext cx="1911000" cy="1982700"/>
          </a:xfrm>
          <a:prstGeom prst="rect">
            <a:avLst/>
          </a:prstGeom>
          <a:solidFill>
            <a:srgbClr val="B7B7B7"/>
          </a:solidFill>
          <a:ln w="38100" cap="flat" cmpd="sng">
            <a:solidFill>
              <a:srgbClr val="595959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  <a:highlight>
                  <a:srgbClr val="FF00FF"/>
                </a:highlight>
              </a:rPr>
              <a:t>Αλγόριθμος</a:t>
            </a:r>
            <a:endParaRPr sz="2000"/>
          </a:p>
        </p:txBody>
      </p:sp>
      <p:sp>
        <p:nvSpPr>
          <p:cNvPr id="177" name="Google Shape;177;p21"/>
          <p:cNvSpPr/>
          <p:nvPr/>
        </p:nvSpPr>
        <p:spPr>
          <a:xfrm>
            <a:off x="6550175" y="3063800"/>
            <a:ext cx="1911000" cy="10239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/>
              <a:t>Πληροφορίες</a:t>
            </a:r>
            <a:endParaRPr sz="2000"/>
          </a:p>
        </p:txBody>
      </p:sp>
      <p:cxnSp>
        <p:nvCxnSpPr>
          <p:cNvPr id="178" name="Google Shape;178;p21"/>
          <p:cNvCxnSpPr/>
          <p:nvPr/>
        </p:nvCxnSpPr>
        <p:spPr>
          <a:xfrm rot="10800000" flipH="1">
            <a:off x="2681450" y="35733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9" name="Google Shape;179;p21"/>
          <p:cNvCxnSpPr/>
          <p:nvPr/>
        </p:nvCxnSpPr>
        <p:spPr>
          <a:xfrm rot="10800000" flipH="1">
            <a:off x="5640263" y="3573350"/>
            <a:ext cx="687300" cy="48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0" name="Google Shape;180;p21"/>
          <p:cNvSpPr txBox="1"/>
          <p:nvPr/>
        </p:nvSpPr>
        <p:spPr>
          <a:xfrm>
            <a:off x="977075" y="25944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Είσοδος</a:t>
            </a:r>
            <a:endParaRPr/>
          </a:p>
        </p:txBody>
      </p:sp>
      <p:sp>
        <p:nvSpPr>
          <p:cNvPr id="181" name="Google Shape;181;p21"/>
          <p:cNvSpPr txBox="1"/>
          <p:nvPr/>
        </p:nvSpPr>
        <p:spPr>
          <a:xfrm>
            <a:off x="3479675" y="1974450"/>
            <a:ext cx="1965000" cy="4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Επεξεργασία</a:t>
            </a:r>
            <a:endParaRPr/>
          </a:p>
        </p:txBody>
      </p:sp>
      <p:sp>
        <p:nvSpPr>
          <p:cNvPr id="182" name="Google Shape;182;p21"/>
          <p:cNvSpPr txBox="1"/>
          <p:nvPr/>
        </p:nvSpPr>
        <p:spPr>
          <a:xfrm>
            <a:off x="6894725" y="2594475"/>
            <a:ext cx="12219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>
                <a:solidFill>
                  <a:schemeClr val="dk1"/>
                </a:solidFill>
              </a:rPr>
              <a:t>Έξοδος</a:t>
            </a:r>
            <a:endParaRPr/>
          </a:p>
        </p:txBody>
      </p:sp>
      <p:pic>
        <p:nvPicPr>
          <p:cNvPr id="183" name="Google Shape;18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25" y="4124550"/>
            <a:ext cx="888725" cy="6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30754" y="4237050"/>
            <a:ext cx="394821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93325" y="3781594"/>
            <a:ext cx="1221900" cy="1028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Προβολή στην οθόνη (16:9)</PresentationFormat>
  <Paragraphs>136</Paragraphs>
  <Slides>15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8" baseType="lpstr">
      <vt:lpstr>Arial</vt:lpstr>
      <vt:lpstr>Courier New</vt:lpstr>
      <vt:lpstr>Simple Light</vt:lpstr>
      <vt:lpstr>Δεδομένα και Αναπαράσταση τους</vt:lpstr>
      <vt:lpstr>Λειτουργία ενός αλγορίθμου</vt:lpstr>
      <vt:lpstr>Αλγόριθμος πρόσθεσης δύο αριθμών</vt:lpstr>
      <vt:lpstr>Αλγόριθμος πρόσθεσης δύο αριθμών</vt:lpstr>
      <vt:lpstr>Αλγόριθμος αφαίρεσης δύο αριθμών - Παράδειγμα</vt:lpstr>
      <vt:lpstr>Αλγόριθμος ταξινόμησης πέντε αριθμών</vt:lpstr>
      <vt:lpstr>Αλγόριθμος αλφαβητικής ταξινόμησης ονομάτων</vt:lpstr>
      <vt:lpstr>Αλγόριθμος υπολογισμού μέσου όρου 5 αριθμών</vt:lpstr>
      <vt:lpstr>Λειτουργία ενός αλγορίθμου</vt:lpstr>
      <vt:lpstr>Τα δεδομένα και οι πληροφορίες</vt:lpstr>
      <vt:lpstr>Εκτέλεση ενός αλγορίθμου</vt:lpstr>
      <vt:lpstr>Μεταβλητές</vt:lpstr>
      <vt:lpstr>Τύποι δεδομένων (μεταβλητών)</vt:lpstr>
      <vt:lpstr>Μία σχέση αγάπης...</vt:lpstr>
      <vt:lpstr>Τι είναι όμως οι μεταβλητές  στην πράξη;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Δεδομένα και Αναπαράσταση τους</dc:title>
  <dc:creator>Αναστάσιος Λεϊμονής</dc:creator>
  <cp:lastModifiedBy>Αναστάσιος Λεϊμονής</cp:lastModifiedBy>
  <cp:revision>1</cp:revision>
  <dcterms:modified xsi:type="dcterms:W3CDTF">2023-10-14T09:48:42Z</dcterms:modified>
</cp:coreProperties>
</file>