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fbfea1e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fbfea1e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fc56c784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fc56c784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fbfea1e9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fbfea1e9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fbfea1e92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fbfea1e92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fbfea1e92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fbfea1e92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1269530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1269530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fbfea1e9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fbfea1e9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fbfea1e9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fbfea1e9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fbfea1e9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fbfea1e9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fc56c78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fc56c78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fbfea1e9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fbfea1e9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fc56c784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fc56c784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fbfea1e9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fbfea1e9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fbfea1e9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fbfea1e9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fbfea1e9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fbfea1e9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olymath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n.wikipedia.org/wiki/Engine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Computer_scientist" TargetMode="External"/><Relationship Id="rId5" Type="http://schemas.openxmlformats.org/officeDocument/2006/relationships/hyperlink" Target="https://en.wikipedia.org/wiki/Physicist" TargetMode="External"/><Relationship Id="rId4" Type="http://schemas.openxmlformats.org/officeDocument/2006/relationships/hyperlink" Target="https://en.wikipedia.org/wiki/Mathematicia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olymath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n.wikipedia.org/wiki/Engine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Computer_scientist" TargetMode="External"/><Relationship Id="rId5" Type="http://schemas.openxmlformats.org/officeDocument/2006/relationships/hyperlink" Target="https://en.wikipedia.org/wiki/Physicist" TargetMode="External"/><Relationship Id="rId4" Type="http://schemas.openxmlformats.org/officeDocument/2006/relationships/hyperlink" Target="https://en.wikipedia.org/wiki/Mathematicia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2.2.7.1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Εκχώρηση, είσοδος και έξοδος τιμών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Κεφάλαιο 2.2.7: Εντολές και Δομές Αλγορίθμων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/>
              <a:t>Εισαγωγή στις αρχές της επιστήμης των Ηλεκτρονικών Υπολογιστών</a:t>
            </a:r>
            <a:endParaRPr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Εκτέλεση ενός αλγορίθμου</a:t>
            </a:r>
            <a:endParaRPr sz="2200"/>
          </a:p>
        </p:txBody>
      </p:sp>
      <p:sp>
        <p:nvSpPr>
          <p:cNvPr id="148" name="Google Shape;148;p22"/>
          <p:cNvSpPr/>
          <p:nvPr/>
        </p:nvSpPr>
        <p:spPr>
          <a:xfrm>
            <a:off x="3506675" y="1225025"/>
            <a:ext cx="1911000" cy="32916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49" name="Google Shape;149;p22"/>
          <p:cNvSpPr/>
          <p:nvPr/>
        </p:nvSpPr>
        <p:spPr>
          <a:xfrm>
            <a:off x="599675" y="2323750"/>
            <a:ext cx="1911000" cy="10239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/>
              <a:t>Συσκευές Εισόδου</a:t>
            </a:r>
            <a:endParaRPr sz="2000"/>
          </a:p>
        </p:txBody>
      </p:sp>
      <p:sp>
        <p:nvSpPr>
          <p:cNvPr id="150" name="Google Shape;150;p22"/>
          <p:cNvSpPr/>
          <p:nvPr/>
        </p:nvSpPr>
        <p:spPr>
          <a:xfrm>
            <a:off x="6550150" y="2323750"/>
            <a:ext cx="1911000" cy="10239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/>
              <a:t>Συσκευές Εξόδου</a:t>
            </a:r>
            <a:endParaRPr sz="2000"/>
          </a:p>
        </p:txBody>
      </p:sp>
      <p:cxnSp>
        <p:nvCxnSpPr>
          <p:cNvPr id="151" name="Google Shape;151;p22"/>
          <p:cNvCxnSpPr/>
          <p:nvPr/>
        </p:nvCxnSpPr>
        <p:spPr>
          <a:xfrm rot="10800000" flipH="1">
            <a:off x="2681450" y="2811350"/>
            <a:ext cx="687300" cy="4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" name="Google Shape;152;p22"/>
          <p:cNvCxnSpPr/>
          <p:nvPr/>
        </p:nvCxnSpPr>
        <p:spPr>
          <a:xfrm rot="10800000" flipH="1">
            <a:off x="5640263" y="2811350"/>
            <a:ext cx="687300" cy="4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" name="Google Shape;153;p22"/>
          <p:cNvSpPr/>
          <p:nvPr/>
        </p:nvSpPr>
        <p:spPr>
          <a:xfrm>
            <a:off x="3658850" y="1471863"/>
            <a:ext cx="1625100" cy="15705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 b="1"/>
              <a:t>Κεντρική Μονάδα Επεξεργασίας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cxnSp>
        <p:nvCxnSpPr>
          <p:cNvPr id="154" name="Google Shape;154;p22"/>
          <p:cNvCxnSpPr/>
          <p:nvPr/>
        </p:nvCxnSpPr>
        <p:spPr>
          <a:xfrm>
            <a:off x="4324100" y="3084600"/>
            <a:ext cx="0" cy="3165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p22"/>
          <p:cNvCxnSpPr/>
          <p:nvPr/>
        </p:nvCxnSpPr>
        <p:spPr>
          <a:xfrm rot="10800000">
            <a:off x="4610525" y="3074625"/>
            <a:ext cx="8100" cy="326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6" name="Google Shape;156;p22"/>
          <p:cNvSpPr/>
          <p:nvPr/>
        </p:nvSpPr>
        <p:spPr>
          <a:xfrm>
            <a:off x="3658850" y="3500100"/>
            <a:ext cx="1625100" cy="6852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Κύρια Μνήμη</a:t>
            </a:r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3825500" y="2029100"/>
            <a:ext cx="1291800" cy="326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 b="1"/>
              <a:t>Μονάδα Ελέγχου</a:t>
            </a:r>
            <a:endParaRPr sz="1000" b="1"/>
          </a:p>
        </p:txBody>
      </p:sp>
      <p:sp>
        <p:nvSpPr>
          <p:cNvPr id="158" name="Google Shape;158;p22"/>
          <p:cNvSpPr/>
          <p:nvPr/>
        </p:nvSpPr>
        <p:spPr>
          <a:xfrm>
            <a:off x="3825500" y="2486300"/>
            <a:ext cx="1291800" cy="326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 b="1">
                <a:solidFill>
                  <a:schemeClr val="dk1"/>
                </a:solidFill>
              </a:rPr>
              <a:t>Αριθμητική και Λογική </a:t>
            </a:r>
            <a:r>
              <a:rPr lang="el" sz="1000" b="1"/>
              <a:t>Μονάδα</a:t>
            </a:r>
            <a:endParaRPr sz="1000" b="1"/>
          </a:p>
        </p:txBody>
      </p:sp>
      <p:sp>
        <p:nvSpPr>
          <p:cNvPr id="159" name="Google Shape;159;p22"/>
          <p:cNvSpPr txBox="1"/>
          <p:nvPr/>
        </p:nvSpPr>
        <p:spPr>
          <a:xfrm>
            <a:off x="371525" y="4643025"/>
            <a:ext cx="78351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>
                <a:solidFill>
                  <a:schemeClr val="dk1"/>
                </a:solidFill>
              </a:rPr>
              <a:t>Μηχανή Von Nuemann: o παππούς των σημερινών Υπολογιστών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3463" y="16737"/>
            <a:ext cx="1025025" cy="14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5870025" y="123850"/>
            <a:ext cx="20634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050" b="1">
                <a:solidFill>
                  <a:srgbClr val="202122"/>
                </a:solidFill>
                <a:highlight>
                  <a:srgbClr val="FFFFFF"/>
                </a:highlight>
              </a:rPr>
              <a:t>John von Neumann</a:t>
            </a:r>
            <a:br>
              <a:rPr lang="el" sz="1050">
                <a:solidFill>
                  <a:srgbClr val="202122"/>
                </a:solidFill>
                <a:highlight>
                  <a:srgbClr val="FFFFFF"/>
                </a:highlight>
              </a:rPr>
            </a:br>
            <a:r>
              <a:rPr lang="el" sz="1050">
                <a:solidFill>
                  <a:srgbClr val="202122"/>
                </a:solidFill>
                <a:highlight>
                  <a:srgbClr val="FFFFFF"/>
                </a:highlight>
              </a:rPr>
              <a:t>was a Hungarian-American </a:t>
            </a:r>
            <a:r>
              <a:rPr lang="el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mathematician</a:t>
            </a:r>
            <a:r>
              <a:rPr lang="el" sz="105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el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physicist</a:t>
            </a:r>
            <a:r>
              <a:rPr lang="el" sz="105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el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 scientist</a:t>
            </a:r>
            <a:r>
              <a:rPr lang="el" sz="105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el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</a:t>
            </a:r>
            <a:r>
              <a:rPr lang="el" sz="1050">
                <a:solidFill>
                  <a:srgbClr val="202122"/>
                </a:solidFill>
                <a:highlight>
                  <a:srgbClr val="FFFFFF"/>
                </a:highlight>
              </a:rPr>
              <a:t> and </a:t>
            </a:r>
            <a:r>
              <a:rPr lang="el" sz="1050" u="sng">
                <a:solidFill>
                  <a:srgbClr val="0B0080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polymath</a:t>
            </a:r>
            <a:r>
              <a:rPr lang="el"/>
              <a:t>. </a:t>
            </a:r>
            <a:r>
              <a:rPr lang="el" sz="1050">
                <a:solidFill>
                  <a:srgbClr val="202122"/>
                </a:solidFill>
                <a:highlight>
                  <a:srgbClr val="FFFFFF"/>
                </a:highlight>
              </a:rPr>
              <a:t>on Neumann was generally regarded as the foremost mathematician of his time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1. Εντολή εκχώρησης τιμών  ← 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/>
              <a:t>Η γενική μορφή της εντολής εκχώρησης είναι: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>
                <a:latin typeface="Courier New"/>
                <a:ea typeface="Courier New"/>
                <a:cs typeface="Courier New"/>
                <a:sym typeface="Courier New"/>
              </a:rPr>
              <a:t>Μεταβλητή ← Έκφραση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/>
              <a:t>και η λειτουργία της είναι «εκτελούνται οι πράξεις στην έκφραση και η τιμή της εκχωρείται (αποδίδεται, μεταβιβάζεται) στη μεταβλητή». Για παράδειγμα η εκτέλεση της παρακάτω εντολής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>
                <a:latin typeface="Courier New"/>
                <a:ea typeface="Courier New"/>
                <a:cs typeface="Courier New"/>
                <a:sym typeface="Courier New"/>
              </a:rPr>
              <a:t>Ηλικία ← 45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/>
              <a:t>έχει ως αποτέλεσμα η μεταβλητή ηλικία να αποκτήσει τιμή 45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/>
              <a:t>Αριστερά του συμβόλου ← υπάρχει πάντα μόνο μια μεταβλητή, ενώ δεξιά μπορεί να υπάρχει σταθερά, μεταβλητή ή έκφραση.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Η εκχώρηση τιμών επιτυγχάνεται και με τις εντολές εισόδου. Η εντολή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>
                <a:latin typeface="Courier New"/>
                <a:ea typeface="Courier New"/>
                <a:cs typeface="Courier New"/>
                <a:sym typeface="Courier New"/>
              </a:rPr>
              <a:t>Διάβασε λίστα_μεταβλητών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επιτρέπει την είσοδο τιμών και την εκχώρηση αυτών στις μεταβλητές που αναφέρονται στη λίστα_μεταβλητών.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Η εντολή Διάβασε διαφέρει από την εντολή εκχώρησης, γιατί στη δεύτερη οι τιμές των μεταβλητών προσδιορίζονται κατά τη συγγραφή του αλγορίθμου, ενώ στην πρώτη κατά την εκτέλεση του αλγορίθμου.</a:t>
            </a:r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2. Εντολές Εισόδου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1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/>
              <a:t>Για την έξοδο (εμφάνιση) τιμών (αποτελεσμάτων) μπορούν να χρησιμοποιηθούν οι εντολές Γράψε, Εμφάνισε ή Εκτύπωσε με ίδια σύνταξη.  Κάθε μία από αυτές τις εντολές συνοδεύεται από μια λίστα μεταβλητών ή σταθερών.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latin typeface="Courier New"/>
                <a:ea typeface="Courier New"/>
                <a:cs typeface="Courier New"/>
                <a:sym typeface="Courier New"/>
              </a:rPr>
              <a:t>Γράψε ''Καλημέρα κόσμε!!!''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latin typeface="Courier New"/>
                <a:ea typeface="Courier New"/>
                <a:cs typeface="Courier New"/>
                <a:sym typeface="Courier New"/>
              </a:rPr>
              <a:t>Γράψε ''Το αποτέλεσμα της πρόσθεση είναι: '', 45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1400"/>
              <a:t>εμφανίζει στην οθόνη το μήνυμα...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3. Εντολές Εξόδου</a:t>
            </a:r>
            <a:endParaRPr/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200" y="1414523"/>
            <a:ext cx="4074102" cy="27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 txBox="1"/>
          <p:nvPr/>
        </p:nvSpPr>
        <p:spPr>
          <a:xfrm>
            <a:off x="4866600" y="1638450"/>
            <a:ext cx="2027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l" sz="1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Καλημέρα κόσμε!!!</a:t>
            </a:r>
            <a:endParaRPr sz="1200"/>
          </a:p>
        </p:txBody>
      </p:sp>
      <p:sp>
        <p:nvSpPr>
          <p:cNvPr id="182" name="Google Shape;182;p25"/>
          <p:cNvSpPr txBox="1"/>
          <p:nvPr/>
        </p:nvSpPr>
        <p:spPr>
          <a:xfrm>
            <a:off x="4844000" y="1973250"/>
            <a:ext cx="38145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l" sz="1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Το αποτέλεσμα της πρόσθεση είναι: 45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Κύρια Μνήμη του Υπολογιστή</a:t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527325" y="1387275"/>
            <a:ext cx="5565300" cy="3294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89" name="Google Shape;189;p26"/>
          <p:cNvSpPr txBox="1"/>
          <p:nvPr/>
        </p:nvSpPr>
        <p:spPr>
          <a:xfrm>
            <a:off x="6322500" y="1677875"/>
            <a:ext cx="2580900" cy="2118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Αλγόριθμος</a:t>
            </a:r>
            <a:r>
              <a:rPr lang="el" sz="1800">
                <a:latin typeface="Courier New"/>
                <a:ea typeface="Courier New"/>
                <a:cs typeface="Courier New"/>
                <a:sym typeface="Courier New"/>
              </a:rPr>
              <a:t> Τεστ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Διάβασε</a:t>
            </a:r>
            <a:r>
              <a:rPr lang="el" sz="1800">
                <a:latin typeface="Courier New"/>
                <a:ea typeface="Courier New"/>
                <a:cs typeface="Courier New"/>
                <a:sym typeface="Courier New"/>
              </a:rPr>
              <a:t> Ηλικία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Διάβασε</a:t>
            </a:r>
            <a:r>
              <a:rPr lang="e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Ύψος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Διάβασε</a:t>
            </a:r>
            <a:r>
              <a:rPr lang="e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Φύλλο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Διάβασε</a:t>
            </a:r>
            <a:r>
              <a:rPr lang="el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Όνομα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Τέλος</a:t>
            </a:r>
            <a:endParaRPr sz="2100"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5800450" y="301350"/>
            <a:ext cx="19470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Age (ακέραιος)</a:t>
            </a: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5141775" y="1929150"/>
            <a:ext cx="658800" cy="6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/>
              <a:t>45</a:t>
            </a:r>
            <a:endParaRPr sz="2200"/>
          </a:p>
        </p:txBody>
      </p:sp>
      <p:sp>
        <p:nvSpPr>
          <p:cNvPr id="192" name="Google Shape;192;p26"/>
          <p:cNvSpPr/>
          <p:nvPr/>
        </p:nvSpPr>
        <p:spPr>
          <a:xfrm>
            <a:off x="4729750" y="2763025"/>
            <a:ext cx="1070700" cy="6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/>
              <a:t>1,80</a:t>
            </a:r>
            <a:endParaRPr sz="2200"/>
          </a:p>
        </p:txBody>
      </p:sp>
      <p:sp>
        <p:nvSpPr>
          <p:cNvPr id="193" name="Google Shape;193;p26"/>
          <p:cNvSpPr/>
          <p:nvPr/>
        </p:nvSpPr>
        <p:spPr>
          <a:xfrm>
            <a:off x="4356550" y="3596900"/>
            <a:ext cx="1497600" cy="6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/>
              <a:t>Male</a:t>
            </a:r>
            <a:endParaRPr sz="2200"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6322500" y="949275"/>
            <a:ext cx="23679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Height (Πραγματικός)</a:t>
            </a:r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6208025" y="3901700"/>
            <a:ext cx="2725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Gender (Αλφαριθμητικό)</a:t>
            </a: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2505075" y="3901700"/>
            <a:ext cx="1497600" cy="6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/>
              <a:t>Philippos</a:t>
            </a:r>
            <a:endParaRPr sz="2200"/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1"/>
          </p:nvPr>
        </p:nvSpPr>
        <p:spPr>
          <a:xfrm>
            <a:off x="6140400" y="4598100"/>
            <a:ext cx="25809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Name (Αλφαριθμητικό)</a:t>
            </a:r>
            <a:endParaRPr/>
          </a:p>
        </p:txBody>
      </p:sp>
      <p:cxnSp>
        <p:nvCxnSpPr>
          <p:cNvPr id="198" name="Google Shape;198;p26"/>
          <p:cNvCxnSpPr>
            <a:stCxn id="197" idx="1"/>
          </p:cNvCxnSpPr>
          <p:nvPr/>
        </p:nvCxnSpPr>
        <p:spPr>
          <a:xfrm rot="10800000">
            <a:off x="3845400" y="4256100"/>
            <a:ext cx="2295000" cy="561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" name="Google Shape;199;p26"/>
          <p:cNvCxnSpPr>
            <a:stCxn id="190" idx="1"/>
            <a:endCxn id="191" idx="0"/>
          </p:cNvCxnSpPr>
          <p:nvPr/>
        </p:nvCxnSpPr>
        <p:spPr>
          <a:xfrm flipH="1">
            <a:off x="5471050" y="520350"/>
            <a:ext cx="329400" cy="1408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26"/>
          <p:cNvCxnSpPr>
            <a:stCxn id="194" idx="1"/>
          </p:cNvCxnSpPr>
          <p:nvPr/>
        </p:nvCxnSpPr>
        <p:spPr>
          <a:xfrm flipH="1">
            <a:off x="5652600" y="1168275"/>
            <a:ext cx="669900" cy="1963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" name="Google Shape;201;p26"/>
          <p:cNvCxnSpPr>
            <a:stCxn id="195" idx="1"/>
          </p:cNvCxnSpPr>
          <p:nvPr/>
        </p:nvCxnSpPr>
        <p:spPr>
          <a:xfrm rot="10800000">
            <a:off x="5691725" y="3950600"/>
            <a:ext cx="516300" cy="170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1044500" y="2240726"/>
            <a:ext cx="2725800" cy="5727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 sz="2200" b="1">
                <a:solidFill>
                  <a:srgbClr val="000000"/>
                </a:solidFill>
              </a:rPr>
              <a:t>Μετά την εκτέλεση</a:t>
            </a:r>
            <a:endParaRPr sz="22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Οι χαρακτήρες που περιλαμβάνει η ψευδογλώσσα</a:t>
            </a:r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όλα τα γράμματα της ελληνικής ή αγγλικής αλφαβήτου πεζά και κεφαλαία</a:t>
            </a:r>
            <a:br>
              <a:rPr lang="el"/>
            </a:br>
            <a:r>
              <a:rPr lang="el"/>
              <a:t>τους αριθμητικούς χαρακτήρες 0-9</a:t>
            </a:r>
            <a:br>
              <a:rPr lang="el"/>
            </a:br>
            <a:r>
              <a:rPr lang="el"/>
              <a:t>τους επόμενους ειδικούς χαρακτήρες</a:t>
            </a:r>
            <a:br>
              <a:rPr lang="el"/>
            </a:br>
            <a:r>
              <a:rPr lang="el"/>
              <a:t>'' εισαγωγικά (διπλά)</a:t>
            </a:r>
            <a:br>
              <a:rPr lang="el"/>
            </a:br>
            <a:r>
              <a:rPr lang="el"/>
              <a:t>( ) παρενθέσεις</a:t>
            </a:r>
            <a:br>
              <a:rPr lang="el"/>
            </a:br>
            <a:r>
              <a:rPr lang="el"/>
              <a:t>[ ] αγκύλες</a:t>
            </a:r>
            <a:br>
              <a:rPr lang="el"/>
            </a:br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* αστερίσκος</a:t>
            </a:r>
            <a:br>
              <a:rPr lang="el"/>
            </a:br>
            <a:r>
              <a:rPr lang="el"/>
              <a:t>+ συν</a:t>
            </a:r>
            <a:br>
              <a:rPr lang="el"/>
            </a:br>
            <a:r>
              <a:rPr lang="el"/>
              <a:t>, κόμμα</a:t>
            </a:r>
            <a:br>
              <a:rPr lang="el"/>
            </a:br>
            <a:r>
              <a:rPr lang="el"/>
              <a:t>- μείον</a:t>
            </a:r>
            <a:br>
              <a:rPr lang="el"/>
            </a:br>
            <a:r>
              <a:rPr lang="el"/>
              <a:t>. τελεία</a:t>
            </a:r>
            <a:br>
              <a:rPr lang="el"/>
            </a:br>
            <a:r>
              <a:rPr lang="el"/>
              <a:t>/ κάθετος</a:t>
            </a:r>
            <a:br>
              <a:rPr lang="el"/>
            </a:br>
            <a:r>
              <a:rPr lang="el"/>
              <a:t>! θαυμαστικό</a:t>
            </a:r>
            <a:br>
              <a:rPr lang="el"/>
            </a:br>
            <a:r>
              <a:rPr lang="el"/>
              <a:t>&lt; μικρότερο από</a:t>
            </a:r>
            <a:br>
              <a:rPr lang="el"/>
            </a:br>
            <a:r>
              <a:rPr lang="el"/>
              <a:t>= ίσον</a:t>
            </a:r>
            <a:br>
              <a:rPr lang="el"/>
            </a:br>
            <a:r>
              <a:rPr lang="el"/>
              <a:t>&gt; μεγαλύτερο από</a:t>
            </a:r>
            <a:br>
              <a:rPr lang="el"/>
            </a:br>
            <a:r>
              <a:rPr lang="el"/>
              <a:t>≤ μικρότερο ή ίσο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Ανακεφαλαίωση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Τι είναι το πρόβλημα;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Τι είναι ο αλγόριθμος;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Πώς λειτουργεί ένας αλγόριθμος; Ποιά τρία στάδια περιλαμβάνει;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Με ποιους τρόπους αναπαριστούμε έναν αλγόριθμο;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Τι είναι οι μεταβλητές;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Αλγόριθμοι + Δομές Δεδομένων (μεταβλητές) = L.F.E.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Λειτουργία ενός αλγορίθμου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Ένας αλγόριθμος λαμβάνει κάποια δεδομένα από την </a:t>
            </a:r>
            <a:r>
              <a:rPr lang="el">
                <a:highlight>
                  <a:srgbClr val="FFFF00"/>
                </a:highlight>
              </a:rPr>
              <a:t>είσοδο</a:t>
            </a:r>
            <a:r>
              <a:rPr lang="el"/>
              <a:t>, τα </a:t>
            </a:r>
            <a:r>
              <a:rPr lang="el">
                <a:highlight>
                  <a:srgbClr val="CCCCCC"/>
                </a:highlight>
              </a:rPr>
              <a:t>επεξεργάζεται </a:t>
            </a:r>
            <a:r>
              <a:rPr lang="el"/>
              <a:t>μέσα από μια σειρά βημάτων και δίνει ως </a:t>
            </a:r>
            <a:r>
              <a:rPr lang="el">
                <a:highlight>
                  <a:srgbClr val="00FF00"/>
                </a:highlight>
              </a:rPr>
              <a:t>έξοδο</a:t>
            </a:r>
            <a:r>
              <a:rPr lang="el"/>
              <a:t> τα αποτελέσματα.</a:t>
            </a:r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632525" y="3063800"/>
            <a:ext cx="1911000" cy="10239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/>
              <a:t>Δεδομένα</a:t>
            </a:r>
            <a:endParaRPr sz="2000"/>
          </a:p>
        </p:txBody>
      </p:sp>
      <p:sp>
        <p:nvSpPr>
          <p:cNvPr id="69" name="Google Shape;69;p15"/>
          <p:cNvSpPr/>
          <p:nvPr/>
        </p:nvSpPr>
        <p:spPr>
          <a:xfrm>
            <a:off x="3506675" y="2527575"/>
            <a:ext cx="1911000" cy="1982700"/>
          </a:xfrm>
          <a:prstGeom prst="rect">
            <a:avLst/>
          </a:prstGeom>
          <a:solidFill>
            <a:srgbClr val="B7B7B7"/>
          </a:solidFill>
          <a:ln w="38100" cap="flat" cmpd="sng">
            <a:solidFill>
              <a:srgbClr val="59595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>
                <a:solidFill>
                  <a:schemeClr val="dk1"/>
                </a:solidFill>
                <a:highlight>
                  <a:srgbClr val="FF00FF"/>
                </a:highlight>
              </a:rPr>
              <a:t>Αλγόριθμος</a:t>
            </a:r>
            <a:endParaRPr sz="2000"/>
          </a:p>
        </p:txBody>
      </p:sp>
      <p:sp>
        <p:nvSpPr>
          <p:cNvPr id="70" name="Google Shape;70;p15"/>
          <p:cNvSpPr/>
          <p:nvPr/>
        </p:nvSpPr>
        <p:spPr>
          <a:xfrm>
            <a:off x="6550175" y="3063800"/>
            <a:ext cx="1911000" cy="10239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/>
              <a:t>Πληροφορίες</a:t>
            </a:r>
            <a:endParaRPr sz="2000"/>
          </a:p>
        </p:txBody>
      </p:sp>
      <p:cxnSp>
        <p:nvCxnSpPr>
          <p:cNvPr id="71" name="Google Shape;71;p15"/>
          <p:cNvCxnSpPr/>
          <p:nvPr/>
        </p:nvCxnSpPr>
        <p:spPr>
          <a:xfrm rot="10800000" flipH="1">
            <a:off x="2681450" y="3573350"/>
            <a:ext cx="687300" cy="4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" name="Google Shape;72;p15"/>
          <p:cNvCxnSpPr/>
          <p:nvPr/>
        </p:nvCxnSpPr>
        <p:spPr>
          <a:xfrm rot="10800000" flipH="1">
            <a:off x="5640263" y="3573350"/>
            <a:ext cx="687300" cy="4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" name="Google Shape;73;p15"/>
          <p:cNvSpPr txBox="1"/>
          <p:nvPr/>
        </p:nvSpPr>
        <p:spPr>
          <a:xfrm>
            <a:off x="977075" y="2594475"/>
            <a:ext cx="1221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>
                <a:solidFill>
                  <a:schemeClr val="dk1"/>
                </a:solidFill>
              </a:rPr>
              <a:t>Είσοδος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3479675" y="1974450"/>
            <a:ext cx="19650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>
                <a:solidFill>
                  <a:schemeClr val="dk1"/>
                </a:solidFill>
              </a:rPr>
              <a:t>Επεξεργασία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6894725" y="2594475"/>
            <a:ext cx="1221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>
                <a:solidFill>
                  <a:schemeClr val="dk1"/>
                </a:solidFill>
              </a:rPr>
              <a:t>Έξοδος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11700" y="4568875"/>
            <a:ext cx="85206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/>
              <a:t>Η επεξεργασία δεδομένων, η οποία στην πράξη πραγματοποιείται μέσω αλγορίθμων, αναφέρεται στην εκτέλεση διαφόρων πράξεων/ λειτουργιών πάνω στα δεδομένα.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Εκτέλεση ενός αλγορίθμου</a:t>
            </a:r>
            <a:endParaRPr sz="2200"/>
          </a:p>
        </p:txBody>
      </p:sp>
      <p:sp>
        <p:nvSpPr>
          <p:cNvPr id="82" name="Google Shape;82;p16"/>
          <p:cNvSpPr/>
          <p:nvPr/>
        </p:nvSpPr>
        <p:spPr>
          <a:xfrm>
            <a:off x="3506675" y="1225025"/>
            <a:ext cx="1911000" cy="32916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83" name="Google Shape;83;p16"/>
          <p:cNvSpPr/>
          <p:nvPr/>
        </p:nvSpPr>
        <p:spPr>
          <a:xfrm>
            <a:off x="599675" y="2323750"/>
            <a:ext cx="1911000" cy="10239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/>
              <a:t>Συσκευές Εισόδου</a:t>
            </a:r>
            <a:endParaRPr sz="2000"/>
          </a:p>
        </p:txBody>
      </p:sp>
      <p:sp>
        <p:nvSpPr>
          <p:cNvPr id="84" name="Google Shape;84;p16"/>
          <p:cNvSpPr/>
          <p:nvPr/>
        </p:nvSpPr>
        <p:spPr>
          <a:xfrm>
            <a:off x="6550150" y="2323750"/>
            <a:ext cx="1911000" cy="10239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/>
              <a:t>Συσκευές Εξόδου</a:t>
            </a:r>
            <a:endParaRPr sz="2000"/>
          </a:p>
        </p:txBody>
      </p:sp>
      <p:cxnSp>
        <p:nvCxnSpPr>
          <p:cNvPr id="85" name="Google Shape;85;p16"/>
          <p:cNvCxnSpPr/>
          <p:nvPr/>
        </p:nvCxnSpPr>
        <p:spPr>
          <a:xfrm rot="10800000" flipH="1">
            <a:off x="2681450" y="2811350"/>
            <a:ext cx="687300" cy="4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16"/>
          <p:cNvCxnSpPr/>
          <p:nvPr/>
        </p:nvCxnSpPr>
        <p:spPr>
          <a:xfrm rot="10800000" flipH="1">
            <a:off x="5640263" y="2811350"/>
            <a:ext cx="687300" cy="4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" name="Google Shape;87;p16"/>
          <p:cNvSpPr/>
          <p:nvPr/>
        </p:nvSpPr>
        <p:spPr>
          <a:xfrm>
            <a:off x="3658850" y="1471863"/>
            <a:ext cx="1625100" cy="15705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 b="1"/>
              <a:t>Κεντρική Μονάδα Επεξεργασίας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cxnSp>
        <p:nvCxnSpPr>
          <p:cNvPr id="88" name="Google Shape;88;p16"/>
          <p:cNvCxnSpPr/>
          <p:nvPr/>
        </p:nvCxnSpPr>
        <p:spPr>
          <a:xfrm>
            <a:off x="4324100" y="3084600"/>
            <a:ext cx="0" cy="3165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" name="Google Shape;89;p16"/>
          <p:cNvCxnSpPr/>
          <p:nvPr/>
        </p:nvCxnSpPr>
        <p:spPr>
          <a:xfrm rot="10800000">
            <a:off x="4610525" y="3074625"/>
            <a:ext cx="8100" cy="326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90;p16"/>
          <p:cNvSpPr/>
          <p:nvPr/>
        </p:nvSpPr>
        <p:spPr>
          <a:xfrm>
            <a:off x="3658850" y="3500100"/>
            <a:ext cx="1625100" cy="6852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Κύρια Μνήμη</a:t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3825500" y="2029100"/>
            <a:ext cx="1291800" cy="326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 b="1"/>
              <a:t>Μονάδα Ελέγχου</a:t>
            </a:r>
            <a:endParaRPr sz="1000" b="1"/>
          </a:p>
        </p:txBody>
      </p:sp>
      <p:sp>
        <p:nvSpPr>
          <p:cNvPr id="92" name="Google Shape;92;p16"/>
          <p:cNvSpPr/>
          <p:nvPr/>
        </p:nvSpPr>
        <p:spPr>
          <a:xfrm>
            <a:off x="3825500" y="2486300"/>
            <a:ext cx="1291800" cy="326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 b="1">
                <a:solidFill>
                  <a:schemeClr val="dk1"/>
                </a:solidFill>
              </a:rPr>
              <a:t>Αριθμητική και Λογική </a:t>
            </a:r>
            <a:r>
              <a:rPr lang="el" sz="1000" b="1"/>
              <a:t>Μονάδα</a:t>
            </a:r>
            <a:endParaRPr sz="1000" b="1"/>
          </a:p>
        </p:txBody>
      </p:sp>
      <p:sp>
        <p:nvSpPr>
          <p:cNvPr id="93" name="Google Shape;93;p16"/>
          <p:cNvSpPr txBox="1"/>
          <p:nvPr/>
        </p:nvSpPr>
        <p:spPr>
          <a:xfrm>
            <a:off x="371525" y="4643025"/>
            <a:ext cx="78351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000">
                <a:solidFill>
                  <a:schemeClr val="dk1"/>
                </a:solidFill>
              </a:rPr>
              <a:t>Μηχανή Von Nuemann: o παππούς των σημερινών Υπολογιστών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872" y="16728"/>
            <a:ext cx="817025" cy="11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5199875" y="123850"/>
            <a:ext cx="29622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 b="1">
                <a:solidFill>
                  <a:srgbClr val="202122"/>
                </a:solidFill>
                <a:highlight>
                  <a:srgbClr val="FFFFFF"/>
                </a:highlight>
              </a:rPr>
              <a:t>John von Neumann</a:t>
            </a:r>
            <a:br>
              <a:rPr lang="el" sz="1000">
                <a:solidFill>
                  <a:srgbClr val="202122"/>
                </a:solidFill>
                <a:highlight>
                  <a:srgbClr val="FFFFFF"/>
                </a:highlight>
              </a:rPr>
            </a:br>
            <a:r>
              <a:rPr lang="el" sz="1000">
                <a:solidFill>
                  <a:srgbClr val="202122"/>
                </a:solidFill>
                <a:highlight>
                  <a:srgbClr val="FFFFFF"/>
                </a:highlight>
              </a:rPr>
              <a:t>was a Hungarian-American </a:t>
            </a:r>
            <a:r>
              <a:rPr lang="el" sz="10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mathematician</a:t>
            </a:r>
            <a:r>
              <a:rPr lang="el" sz="100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el" sz="10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physicist</a:t>
            </a:r>
            <a:r>
              <a:rPr lang="el" sz="100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el" sz="10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 scientist</a:t>
            </a:r>
            <a:r>
              <a:rPr lang="el" sz="100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el" sz="10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</a:t>
            </a:r>
            <a:r>
              <a:rPr lang="el" sz="1000">
                <a:solidFill>
                  <a:srgbClr val="202122"/>
                </a:solidFill>
                <a:highlight>
                  <a:srgbClr val="FFFFFF"/>
                </a:highlight>
              </a:rPr>
              <a:t> and </a:t>
            </a:r>
            <a:r>
              <a:rPr lang="el" sz="1000" u="sng">
                <a:solidFill>
                  <a:srgbClr val="0B0080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polymath</a:t>
            </a:r>
            <a:r>
              <a:rPr lang="el" sz="1000"/>
              <a:t>. </a:t>
            </a:r>
            <a:r>
              <a:rPr lang="el" sz="1000">
                <a:solidFill>
                  <a:srgbClr val="202122"/>
                </a:solidFill>
                <a:highlight>
                  <a:srgbClr val="FFFFFF"/>
                </a:highlight>
              </a:rPr>
              <a:t>on Neumann was generally regarded as the foremost mathematician of his time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Δομή ενός αλγορίθμου</a:t>
            </a: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Κάθε αλγόριθμος διατυπωμένος σε ψευδογλώσσα ξεκινά με τη γραμμή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Αλγόριθμος</a:t>
            </a:r>
            <a:r>
              <a:rPr lang="el">
                <a:latin typeface="Courier New"/>
                <a:ea typeface="Courier New"/>
                <a:cs typeface="Courier New"/>
                <a:sym typeface="Courier New"/>
              </a:rPr>
              <a:t> όνομα_αλγορίθμου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και τελειώνει με τη γραμμή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Τέλος</a:t>
            </a:r>
            <a:r>
              <a:rPr lang="el">
                <a:latin typeface="Courier New"/>
                <a:ea typeface="Courier New"/>
                <a:cs typeface="Courier New"/>
                <a:sym typeface="Courier New"/>
              </a:rPr>
              <a:t> όνομα_αλγορίθμου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Μεταξύ αυτών των δύο γραμμών γράφονται οι εντολές του αλγορίθμου.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Παράδειγμα Αλγορίθμου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rgbClr val="000000"/>
                </a:solidFill>
                <a:highlight>
                  <a:srgbClr val="FFFF00"/>
                </a:highlight>
              </a:rPr>
              <a:t>Ο Αλγόριθμος</a:t>
            </a:r>
            <a:r>
              <a:rPr lang="el" sz="2500">
                <a:solidFill>
                  <a:srgbClr val="000000"/>
                </a:solidFill>
              </a:rPr>
              <a:t>			    </a:t>
            </a:r>
            <a:r>
              <a:rPr lang="el" sz="2500">
                <a:solidFill>
                  <a:srgbClr val="000000"/>
                </a:solidFill>
                <a:highlight>
                  <a:srgbClr val="FFFF00"/>
                </a:highlight>
              </a:rPr>
              <a:t>Το αποτέλεσμα της εκτέλεσης του</a:t>
            </a:r>
            <a:endParaRPr sz="25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Αλγόριθμος</a:t>
            </a:r>
            <a:r>
              <a:rPr lang="el">
                <a:latin typeface="Courier New"/>
                <a:ea typeface="Courier New"/>
                <a:cs typeface="Courier New"/>
                <a:sym typeface="Courier New"/>
              </a:rPr>
              <a:t> Hello_World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latin typeface="Courier New"/>
                <a:ea typeface="Courier New"/>
                <a:cs typeface="Courier New"/>
                <a:sym typeface="Courier New"/>
              </a:rPr>
              <a:t>Εμφάνισε “Καλημέρα Κόσμε”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Τέλος</a:t>
            </a:r>
            <a:r>
              <a:rPr lang="el">
                <a:latin typeface="Courier New"/>
                <a:ea typeface="Courier New"/>
                <a:cs typeface="Courier New"/>
                <a:sym typeface="Courier New"/>
              </a:rPr>
              <a:t> όνομα_αλγορίθμου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725" y="1833698"/>
            <a:ext cx="4074102" cy="27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4743425" y="1999825"/>
            <a:ext cx="21099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l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Καλημέρα Κόσμε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Συντακτικό, γραμματική ενός αλγορίθμου</a:t>
            </a: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/>
              <a:t>Οι εντολές είναι λέξεις (συνήθως ρήματα σε προστακτική) ή συμβολισμοί που προσδιορίζουν μία σαφή ενέργεια.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/>
              <a:t>Οι λέξεις που έχουν αυστηρά καθορισμένο νόημα στην ψευδογλώσσα καλούνται δεσμευμένες λέξεις και στο πλαίσιο του βιβλίου θα γράφονται με </a:t>
            </a:r>
            <a:r>
              <a:rPr lang="el" sz="1600" b="1">
                <a:solidFill>
                  <a:srgbClr val="0000FF"/>
                </a:solidFill>
              </a:rPr>
              <a:t>έντονα μπλε γράμματα</a:t>
            </a:r>
            <a:r>
              <a:rPr lang="el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/>
              <a:t>Οι εντολές γράφονται σε ξεχωριστές γραμμές.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/>
              <a:t>Επεξηγηματικά σχόλια μπορούν να γράφονται οπουδήποτε στο σώμα του αλγορίθμου.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1600"/>
              <a:t>Ένα σχόλιο αρχίζει με το χαρακτήρα θαυμαστικό (!) και στο πλαίσιο του βιβλίου θα γράφεται με πλάγια γράμματα.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Εντολές και Δομές Αλγορίθμου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highlight>
                  <a:srgbClr val="FFFF00"/>
                </a:highlight>
              </a:rPr>
              <a:t>Εκχώρηση, Είσοδος και Έξοδος τιμών (2.2.7.1)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highlight>
                  <a:srgbClr val="FFFF00"/>
                </a:highlight>
              </a:rPr>
              <a:t>Δομή της Ακολουθίας (παράγραφος 2.2.7.2)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Δομή της Επιλογής (2.2.7.3)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Δομή της Επανάληψης (2.2.7.4)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095" y="3592400"/>
            <a:ext cx="1033449" cy="8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4175" y="1017725"/>
            <a:ext cx="3783750" cy="37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Εντολές (1) εκχώρησης, (2) εισόδου &amp; εξόδου τιμών </a:t>
            </a: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6839100" y="1929150"/>
            <a:ext cx="19470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Age (ακέραιος)</a:t>
            </a:r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527325" y="1387275"/>
            <a:ext cx="5565300" cy="3294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/>
              <a:t>Κύρια Μνήμη του Υπολογιστή (RAM)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31" name="Google Shape;131;p21"/>
          <p:cNvSpPr/>
          <p:nvPr/>
        </p:nvSpPr>
        <p:spPr>
          <a:xfrm>
            <a:off x="5141775" y="1929150"/>
            <a:ext cx="658800" cy="6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/>
              <a:t>45</a:t>
            </a:r>
            <a:endParaRPr sz="2200"/>
          </a:p>
        </p:txBody>
      </p:sp>
      <p:sp>
        <p:nvSpPr>
          <p:cNvPr id="132" name="Google Shape;132;p21"/>
          <p:cNvSpPr/>
          <p:nvPr/>
        </p:nvSpPr>
        <p:spPr>
          <a:xfrm>
            <a:off x="4729750" y="2763025"/>
            <a:ext cx="1070700" cy="6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/>
              <a:t>1,80</a:t>
            </a:r>
            <a:endParaRPr sz="2200"/>
          </a:p>
        </p:txBody>
      </p:sp>
      <p:sp>
        <p:nvSpPr>
          <p:cNvPr id="133" name="Google Shape;133;p21"/>
          <p:cNvSpPr/>
          <p:nvPr/>
        </p:nvSpPr>
        <p:spPr>
          <a:xfrm>
            <a:off x="4356550" y="3596900"/>
            <a:ext cx="1497600" cy="6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/>
              <a:t>male</a:t>
            </a:r>
            <a:endParaRPr sz="2200"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6418200" y="2685375"/>
            <a:ext cx="23679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Height (Πραγματικός)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6418200" y="3512750"/>
            <a:ext cx="2725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Gender (Αλφαριθμητικό)</a:t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2505075" y="3901700"/>
            <a:ext cx="1497600" cy="6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/>
              <a:t>Philippos</a:t>
            </a:r>
            <a:endParaRPr sz="2200"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6140400" y="4528125"/>
            <a:ext cx="25809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Name (Αλφαριθμητικό)</a:t>
            </a:r>
            <a:endParaRPr/>
          </a:p>
        </p:txBody>
      </p:sp>
      <p:cxnSp>
        <p:nvCxnSpPr>
          <p:cNvPr id="138" name="Google Shape;138;p21"/>
          <p:cNvCxnSpPr>
            <a:stCxn id="129" idx="1"/>
          </p:cNvCxnSpPr>
          <p:nvPr/>
        </p:nvCxnSpPr>
        <p:spPr>
          <a:xfrm flipH="1">
            <a:off x="5962800" y="2148150"/>
            <a:ext cx="876300" cy="164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p21"/>
          <p:cNvCxnSpPr/>
          <p:nvPr/>
        </p:nvCxnSpPr>
        <p:spPr>
          <a:xfrm flipH="1">
            <a:off x="5652750" y="2967400"/>
            <a:ext cx="876300" cy="164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21"/>
          <p:cNvCxnSpPr/>
          <p:nvPr/>
        </p:nvCxnSpPr>
        <p:spPr>
          <a:xfrm flipH="1">
            <a:off x="5691575" y="3786650"/>
            <a:ext cx="876300" cy="164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21"/>
          <p:cNvCxnSpPr>
            <a:stCxn id="137" idx="1"/>
          </p:cNvCxnSpPr>
          <p:nvPr/>
        </p:nvCxnSpPr>
        <p:spPr>
          <a:xfrm rot="10800000">
            <a:off x="3845400" y="4186125"/>
            <a:ext cx="2295000" cy="561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213300" y="2071950"/>
            <a:ext cx="3632100" cy="1677300"/>
          </a:xfrm>
          <a:prstGeom prst="rect">
            <a:avLst/>
          </a:prstGeom>
          <a:solidFill>
            <a:srgbClr val="00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Στην κύρια μνήμη του υπολογιστή μπορούμε να αποθηκεύσουμε τιμές με δύο τρόπους:</a:t>
            </a:r>
            <a:br>
              <a:rPr lang="el"/>
            </a:br>
            <a:r>
              <a:rPr lang="el"/>
              <a:t>(1) με εντολές εκχώρησης</a:t>
            </a:r>
            <a:br>
              <a:rPr lang="el"/>
            </a:br>
            <a:r>
              <a:rPr lang="el"/>
              <a:t>(2) με εντολές εισόδου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Προβολή στην οθόνη (16:9)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8" baseType="lpstr">
      <vt:lpstr>Arial</vt:lpstr>
      <vt:lpstr>Courier New</vt:lpstr>
      <vt:lpstr>Simple Light</vt:lpstr>
      <vt:lpstr>2.2.7.1  Εκχώρηση, είσοδος και έξοδος τιμών</vt:lpstr>
      <vt:lpstr>Ανακεφαλαίωση</vt:lpstr>
      <vt:lpstr>Λειτουργία ενός αλγορίθμου</vt:lpstr>
      <vt:lpstr>Εκτέλεση ενός αλγορίθμου</vt:lpstr>
      <vt:lpstr>Δομή ενός αλγορίθμου</vt:lpstr>
      <vt:lpstr>Παράδειγμα Αλγορίθμου</vt:lpstr>
      <vt:lpstr>Συντακτικό, γραμματική ενός αλγορίθμου</vt:lpstr>
      <vt:lpstr>Εντολές και Δομές Αλγορίθμου</vt:lpstr>
      <vt:lpstr>Εντολές (1) εκχώρησης, (2) εισόδου &amp; εξόδου τιμών </vt:lpstr>
      <vt:lpstr>Εκτέλεση ενός αλγορίθμου</vt:lpstr>
      <vt:lpstr>1. Εντολή εκχώρησης τιμών  ← </vt:lpstr>
      <vt:lpstr>2. Εντολές Εισόδου</vt:lpstr>
      <vt:lpstr>3. Εντολές Εξόδου</vt:lpstr>
      <vt:lpstr>Κύρια Μνήμη του Υπολογιστή</vt:lpstr>
      <vt:lpstr>Οι χαρακτήρες που περιλαμβάνει η ψευδογλώσσα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2.2.7.1  Εκχώρηση, είσοδος και έξοδος τιμών</dc:title>
  <dc:creator>Αναστάσιος Λεϊμονής</dc:creator>
  <cp:lastModifiedBy>Αναστάσιος Λεϊμονής</cp:lastModifiedBy>
  <cp:revision>1</cp:revision>
  <dcterms:modified xsi:type="dcterms:W3CDTF">2023-10-14T09:49:54Z</dcterms:modified>
</cp:coreProperties>
</file>