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7" r:id="rId8"/>
    <p:sldId id="268" r:id="rId9"/>
    <p:sldId id="269" r:id="rId10"/>
    <p:sldId id="270" r:id="rId11"/>
    <p:sldId id="271" r:id="rId12"/>
    <p:sldId id="262"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53"/>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emi Kosmos" userId="307d9d7028900d8f" providerId="LiveId" clId="{901CB554-38DE-4501-AA2A-B4ECA0DC040B}"/>
    <pc:docChg chg="undo custSel addSld delSld">
      <pc:chgData name="Demi Kosmos" userId="307d9d7028900d8f" providerId="LiveId" clId="{901CB554-38DE-4501-AA2A-B4ECA0DC040B}" dt="2022-12-05T17:51:55.486" v="5" actId="47"/>
      <pc:docMkLst>
        <pc:docMk/>
      </pc:docMkLst>
      <pc:sldChg chg="del">
        <pc:chgData name="Demi Kosmos" userId="307d9d7028900d8f" providerId="LiveId" clId="{901CB554-38DE-4501-AA2A-B4ECA0DC040B}" dt="2022-12-05T17:51:30.637" v="1" actId="47"/>
        <pc:sldMkLst>
          <pc:docMk/>
          <pc:sldMk cId="1105239234" sldId="263"/>
        </pc:sldMkLst>
      </pc:sldChg>
      <pc:sldChg chg="del">
        <pc:chgData name="Demi Kosmos" userId="307d9d7028900d8f" providerId="LiveId" clId="{901CB554-38DE-4501-AA2A-B4ECA0DC040B}" dt="2022-12-05T17:51:25.520" v="0" actId="47"/>
        <pc:sldMkLst>
          <pc:docMk/>
          <pc:sldMk cId="2878563716" sldId="264"/>
        </pc:sldMkLst>
      </pc:sldChg>
      <pc:sldChg chg="del">
        <pc:chgData name="Demi Kosmos" userId="307d9d7028900d8f" providerId="LiveId" clId="{901CB554-38DE-4501-AA2A-B4ECA0DC040B}" dt="2022-12-05T17:51:32.816" v="2" actId="47"/>
        <pc:sldMkLst>
          <pc:docMk/>
          <pc:sldMk cId="872027090" sldId="265"/>
        </pc:sldMkLst>
      </pc:sldChg>
      <pc:sldChg chg="del">
        <pc:chgData name="Demi Kosmos" userId="307d9d7028900d8f" providerId="LiveId" clId="{901CB554-38DE-4501-AA2A-B4ECA0DC040B}" dt="2022-12-05T17:51:33.851" v="3" actId="47"/>
        <pc:sldMkLst>
          <pc:docMk/>
          <pc:sldMk cId="2966537545" sldId="266"/>
        </pc:sldMkLst>
      </pc:sldChg>
      <pc:sldChg chg="add del">
        <pc:chgData name="Demi Kosmos" userId="307d9d7028900d8f" providerId="LiveId" clId="{901CB554-38DE-4501-AA2A-B4ECA0DC040B}" dt="2022-12-05T17:51:55.486" v="5" actId="47"/>
        <pc:sldMkLst>
          <pc:docMk/>
          <pc:sldMk cId="796090148" sldId="26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53145E2-CBBB-49F2-87A2-A8B17B68C1B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352866449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3145E2-CBBB-49F2-87A2-A8B17B68C1B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3945030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53145E2-CBBB-49F2-87A2-A8B17B68C1B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10638330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53145E2-CBBB-49F2-87A2-A8B17B68C1B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13769061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53145E2-CBBB-49F2-87A2-A8B17B68C1B8}" type="datetimeFigureOut">
              <a:rPr lang="en-US" smtClean="0"/>
              <a:t>12/5/2022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18207375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53145E2-CBBB-49F2-87A2-A8B17B68C1B8}" type="datetimeFigureOut">
              <a:rPr lang="en-US" smtClean="0"/>
              <a:t>12/5/2022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36897681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53145E2-CBBB-49F2-87A2-A8B17B68C1B8}" type="datetimeFigureOut">
              <a:rPr lang="en-US" smtClean="0"/>
              <a:t>12/5/2022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22587807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3145E2-CBBB-49F2-87A2-A8B17B68C1B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26592472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53145E2-CBBB-49F2-87A2-A8B17B68C1B8}" type="datetimeFigureOut">
              <a:rPr lang="en-US" smtClean="0"/>
              <a:t>12/5/2022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12417736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3145E2-CBBB-49F2-87A2-A8B17B68C1B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20586165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53145E2-CBBB-49F2-87A2-A8B17B68C1B8}" type="datetimeFigureOut">
              <a:rPr lang="en-US" smtClean="0"/>
              <a:t>12/5/2022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CEA82F4-CCE8-4C74-858F-A413FC46D0A9}" type="slidenum">
              <a:rPr lang="en-US" smtClean="0"/>
              <a:t>‹#›</a:t>
            </a:fld>
            <a:endParaRPr lang="en-US"/>
          </a:p>
        </p:txBody>
      </p:sp>
    </p:spTree>
    <p:extLst>
      <p:ext uri="{BB962C8B-B14F-4D97-AF65-F5344CB8AC3E}">
        <p14:creationId xmlns:p14="http://schemas.microsoft.com/office/powerpoint/2010/main" val="19783543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53145E2-CBBB-49F2-87A2-A8B17B68C1B8}" type="datetimeFigureOut">
              <a:rPr lang="en-US" smtClean="0"/>
              <a:t>12/5/2022</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EA82F4-CCE8-4C74-858F-A413FC46D0A9}" type="slidenum">
              <a:rPr lang="en-US" smtClean="0"/>
              <a:t>‹#›</a:t>
            </a:fld>
            <a:endParaRPr lang="en-US"/>
          </a:p>
        </p:txBody>
      </p:sp>
    </p:spTree>
    <p:extLst>
      <p:ext uri="{BB962C8B-B14F-4D97-AF65-F5344CB8AC3E}">
        <p14:creationId xmlns:p14="http://schemas.microsoft.com/office/powerpoint/2010/main" val="25848867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Animal Rights</a:t>
            </a:r>
          </a:p>
        </p:txBody>
      </p:sp>
      <p:sp>
        <p:nvSpPr>
          <p:cNvPr id="3" name="Subtitle 2"/>
          <p:cNvSpPr>
            <a:spLocks noGrp="1"/>
          </p:cNvSpPr>
          <p:nvPr>
            <p:ph type="subTitle" idx="1"/>
          </p:nvPr>
        </p:nvSpPr>
        <p:spPr/>
        <p:txBody>
          <a:bodyPr/>
          <a:lstStyle/>
          <a:p>
            <a:r>
              <a:rPr lang="en-US" dirty="0"/>
              <a:t>(Unit 5)</a:t>
            </a:r>
          </a:p>
        </p:txBody>
      </p:sp>
    </p:spTree>
    <p:extLst>
      <p:ext uri="{BB962C8B-B14F-4D97-AF65-F5344CB8AC3E}">
        <p14:creationId xmlns:p14="http://schemas.microsoft.com/office/powerpoint/2010/main" val="10109815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Useful Vocabulary</a:t>
            </a:r>
          </a:p>
        </p:txBody>
      </p:sp>
      <p:sp>
        <p:nvSpPr>
          <p:cNvPr id="3" name="Content Placeholder 2"/>
          <p:cNvSpPr>
            <a:spLocks noGrp="1"/>
          </p:cNvSpPr>
          <p:nvPr>
            <p:ph idx="1"/>
          </p:nvPr>
        </p:nvSpPr>
        <p:spPr/>
        <p:txBody>
          <a:bodyPr/>
          <a:lstStyle/>
          <a:p>
            <a:r>
              <a:rPr lang="en-US" dirty="0"/>
              <a:t>Animal cruelty</a:t>
            </a:r>
          </a:p>
          <a:p>
            <a:r>
              <a:rPr lang="en-US" dirty="0"/>
              <a:t>Activists / protesters</a:t>
            </a:r>
          </a:p>
          <a:p>
            <a:r>
              <a:rPr lang="en-US" dirty="0"/>
              <a:t>Animal rights groups</a:t>
            </a:r>
          </a:p>
          <a:p>
            <a:pPr>
              <a:buFontTx/>
              <a:buChar char="-"/>
            </a:pPr>
            <a:r>
              <a:rPr lang="en-US" dirty="0"/>
              <a:t>RSPCA/ ASPCA</a:t>
            </a:r>
          </a:p>
          <a:p>
            <a:pPr>
              <a:buFontTx/>
              <a:buChar char="-"/>
            </a:pPr>
            <a:r>
              <a:rPr lang="en-US" dirty="0"/>
              <a:t>PETA</a:t>
            </a:r>
          </a:p>
          <a:p>
            <a:pPr>
              <a:buFontTx/>
              <a:buChar char="-"/>
            </a:pPr>
            <a:r>
              <a:rPr lang="en-US" dirty="0"/>
              <a:t>WWF</a:t>
            </a:r>
          </a:p>
          <a:p>
            <a:pPr marL="0" indent="0">
              <a:buNone/>
            </a:pPr>
            <a:endParaRPr lang="en-US" dirty="0"/>
          </a:p>
        </p:txBody>
      </p:sp>
    </p:spTree>
    <p:extLst>
      <p:ext uri="{BB962C8B-B14F-4D97-AF65-F5344CB8AC3E}">
        <p14:creationId xmlns:p14="http://schemas.microsoft.com/office/powerpoint/2010/main" val="19861947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Useful Vocabulary</a:t>
            </a:r>
          </a:p>
        </p:txBody>
      </p:sp>
      <p:sp>
        <p:nvSpPr>
          <p:cNvPr id="3" name="Content Placeholder 2"/>
          <p:cNvSpPr>
            <a:spLocks noGrp="1"/>
          </p:cNvSpPr>
          <p:nvPr>
            <p:ph idx="1"/>
          </p:nvPr>
        </p:nvSpPr>
        <p:spPr/>
        <p:txBody>
          <a:bodyPr/>
          <a:lstStyle/>
          <a:p>
            <a:r>
              <a:rPr lang="en-US" dirty="0"/>
              <a:t>Animal testing</a:t>
            </a:r>
          </a:p>
          <a:p>
            <a:r>
              <a:rPr lang="en-US" dirty="0"/>
              <a:t>Vivisection</a:t>
            </a:r>
          </a:p>
          <a:p>
            <a:r>
              <a:rPr lang="en-US" dirty="0"/>
              <a:t>Animal welfare</a:t>
            </a:r>
          </a:p>
          <a:p>
            <a:r>
              <a:rPr lang="en-US" dirty="0"/>
              <a:t>Blood sports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val="38392576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Useful Vocabulary</a:t>
            </a:r>
            <a:endParaRPr lang="en-US" dirty="0"/>
          </a:p>
        </p:txBody>
      </p:sp>
      <p:sp>
        <p:nvSpPr>
          <p:cNvPr id="3" name="Content Placeholder 2"/>
          <p:cNvSpPr>
            <a:spLocks noGrp="1"/>
          </p:cNvSpPr>
          <p:nvPr>
            <p:ph idx="1"/>
          </p:nvPr>
        </p:nvSpPr>
        <p:spPr/>
        <p:txBody>
          <a:bodyPr/>
          <a:lstStyle/>
          <a:p>
            <a:r>
              <a:rPr lang="en-US" dirty="0"/>
              <a:t>Factory farming</a:t>
            </a:r>
          </a:p>
          <a:p>
            <a:r>
              <a:rPr lang="en-US" dirty="0"/>
              <a:t>Farming methods</a:t>
            </a:r>
          </a:p>
          <a:p>
            <a:r>
              <a:rPr lang="en-US" dirty="0"/>
              <a:t>Battery hens</a:t>
            </a:r>
          </a:p>
          <a:p>
            <a:r>
              <a:rPr lang="en-US" dirty="0"/>
              <a:t>Free range egg / hens</a:t>
            </a:r>
          </a:p>
          <a:p>
            <a:r>
              <a:rPr lang="en-US" dirty="0"/>
              <a:t>Endangered species</a:t>
            </a:r>
          </a:p>
          <a:p>
            <a:r>
              <a:rPr lang="en-US" dirty="0"/>
              <a:t>Organic farming</a:t>
            </a:r>
          </a:p>
          <a:p>
            <a:r>
              <a:rPr lang="en-US" dirty="0"/>
              <a:t>Vegetarian / vegan</a:t>
            </a:r>
          </a:p>
        </p:txBody>
      </p:sp>
    </p:spTree>
    <p:extLst>
      <p:ext uri="{BB962C8B-B14F-4D97-AF65-F5344CB8AC3E}">
        <p14:creationId xmlns:p14="http://schemas.microsoft.com/office/powerpoint/2010/main" val="96526304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4059" y="96184"/>
            <a:ext cx="10515600" cy="1325563"/>
          </a:xfrm>
        </p:spPr>
        <p:txBody>
          <a:bodyPr/>
          <a:lstStyle/>
          <a:p>
            <a:pPr algn="ctr"/>
            <a:r>
              <a:rPr lang="en-US" dirty="0"/>
              <a:t>Animal testing Mind Map</a:t>
            </a:r>
          </a:p>
        </p:txBody>
      </p:sp>
      <p:sp>
        <p:nvSpPr>
          <p:cNvPr id="5" name="Content Placeholder 4"/>
          <p:cNvSpPr>
            <a:spLocks noGrp="1"/>
          </p:cNvSpPr>
          <p:nvPr>
            <p:ph idx="1"/>
          </p:nvPr>
        </p:nvSpPr>
        <p:spPr/>
        <p:txBody>
          <a:bodyPr/>
          <a:lstStyle/>
          <a:p>
            <a:r>
              <a:rPr lang="en-US" dirty="0"/>
              <a:t>In the name of animal testing more than 100 million animals die each year. Is this good or bad? </a:t>
            </a:r>
          </a:p>
          <a:p>
            <a:r>
              <a:rPr lang="en-US" dirty="0"/>
              <a:t>The following </a:t>
            </a:r>
            <a:r>
              <a:rPr lang="en-US" dirty="0" err="1"/>
              <a:t>mindmap</a:t>
            </a:r>
            <a:r>
              <a:rPr lang="en-US" dirty="0"/>
              <a:t> will help you generate ideas for and against animal testing</a:t>
            </a:r>
          </a:p>
        </p:txBody>
      </p:sp>
    </p:spTree>
    <p:extLst>
      <p:ext uri="{BB962C8B-B14F-4D97-AF65-F5344CB8AC3E}">
        <p14:creationId xmlns:p14="http://schemas.microsoft.com/office/powerpoint/2010/main" val="16508908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194190" y="528918"/>
            <a:ext cx="10342094" cy="5791200"/>
          </a:xfrm>
        </p:spPr>
      </p:pic>
    </p:spTree>
    <p:extLst>
      <p:ext uri="{BB962C8B-B14F-4D97-AF65-F5344CB8AC3E}">
        <p14:creationId xmlns:p14="http://schemas.microsoft.com/office/powerpoint/2010/main" val="16503279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Writing task (opinion essay)</a:t>
            </a:r>
          </a:p>
        </p:txBody>
      </p:sp>
      <p:sp>
        <p:nvSpPr>
          <p:cNvPr id="3" name="Content Placeholder 2"/>
          <p:cNvSpPr>
            <a:spLocks noGrp="1"/>
          </p:cNvSpPr>
          <p:nvPr>
            <p:ph idx="1"/>
          </p:nvPr>
        </p:nvSpPr>
        <p:spPr/>
        <p:txBody>
          <a:bodyPr/>
          <a:lstStyle/>
          <a:p>
            <a:r>
              <a:rPr lang="en-US" b="1" dirty="0"/>
              <a:t>Topic</a:t>
            </a:r>
            <a:r>
              <a:rPr lang="en-US" dirty="0"/>
              <a:t>: Some people feel it is cruel to use animals for laboratory testing of drugs or products such as cosmetics. Others believe animal testing is necessary to develop vaccines and products that are safe for human use. Do you believe animals should be used in experiments? Explain your opinion and give specific details and reasons to support your viewpoint. </a:t>
            </a:r>
          </a:p>
        </p:txBody>
      </p:sp>
    </p:spTree>
    <p:extLst>
      <p:ext uri="{BB962C8B-B14F-4D97-AF65-F5344CB8AC3E}">
        <p14:creationId xmlns:p14="http://schemas.microsoft.com/office/powerpoint/2010/main" val="79609014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 Structure:</a:t>
            </a:r>
            <a:br>
              <a:rPr lang="en-US" dirty="0"/>
            </a:br>
            <a:endParaRPr lang="en-US" dirty="0"/>
          </a:p>
        </p:txBody>
      </p:sp>
      <p:sp>
        <p:nvSpPr>
          <p:cNvPr id="3" name="Content Placeholder 2"/>
          <p:cNvSpPr>
            <a:spLocks noGrp="1"/>
          </p:cNvSpPr>
          <p:nvPr>
            <p:ph idx="1"/>
          </p:nvPr>
        </p:nvSpPr>
        <p:spPr/>
        <p:txBody>
          <a:bodyPr>
            <a:normAutofit fontScale="77500" lnSpcReduction="20000"/>
          </a:bodyPr>
          <a:lstStyle/>
          <a:p>
            <a:r>
              <a:rPr lang="en-US" dirty="0"/>
              <a:t>Par 1. Present the issue and state your opinion.</a:t>
            </a:r>
          </a:p>
          <a:p>
            <a:r>
              <a:rPr lang="en-US" dirty="0"/>
              <a:t>Do you think that animal testing is acceptable? (</a:t>
            </a:r>
            <a:r>
              <a:rPr lang="en-US" dirty="0" err="1"/>
              <a:t>eg</a:t>
            </a:r>
            <a:r>
              <a:rPr lang="en-US" dirty="0"/>
              <a:t> I wholeheartedly agree.)</a:t>
            </a:r>
          </a:p>
          <a:p>
            <a:r>
              <a:rPr lang="en-US" dirty="0"/>
              <a:t>Give two reasons to support your opinion (Not only are these experiments extremely expensive, but they also cause unnecessary pain and suffering to innocent creatures.</a:t>
            </a:r>
          </a:p>
          <a:p>
            <a:r>
              <a:rPr lang="en-US" dirty="0"/>
              <a:t>Par.2 Present one reason with supporting details or examples</a:t>
            </a:r>
          </a:p>
          <a:p>
            <a:r>
              <a:rPr lang="en-US" dirty="0"/>
              <a:t>E.g. experiments are expensive: 1) why spend money on testing products when there are hundreds on sale in stores already 2) most drug trials are unsuccessful</a:t>
            </a:r>
          </a:p>
          <a:p>
            <a:r>
              <a:rPr lang="en-US" dirty="0"/>
              <a:t>Par 3: Present the second reason with supporting details or examples</a:t>
            </a:r>
          </a:p>
          <a:p>
            <a:r>
              <a:rPr lang="en-US" dirty="0"/>
              <a:t>Test animals suffer pain and distress: 1) no pain relief given / 2) animals confined in cages/ often killed when the research is completed</a:t>
            </a:r>
          </a:p>
          <a:p>
            <a:r>
              <a:rPr lang="en-US" dirty="0"/>
              <a:t>Par 4. Sum up with a strong statement</a:t>
            </a:r>
          </a:p>
          <a:p>
            <a:r>
              <a:rPr lang="en-US" dirty="0"/>
              <a:t>e.g. The suffering caused to animals far outweighs any benefits</a:t>
            </a:r>
          </a:p>
          <a:p>
            <a:endParaRPr lang="en-US" dirty="0"/>
          </a:p>
        </p:txBody>
      </p:sp>
    </p:spTree>
    <p:extLst>
      <p:ext uri="{BB962C8B-B14F-4D97-AF65-F5344CB8AC3E}">
        <p14:creationId xmlns:p14="http://schemas.microsoft.com/office/powerpoint/2010/main" val="20645083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 </a:t>
            </a:r>
            <a:r>
              <a:rPr lang="en-US" b="1" dirty="0"/>
              <a:t>Emphasizing your points</a:t>
            </a:r>
            <a:r>
              <a:rPr lang="en-US" dirty="0"/>
              <a:t> with the use of cleft sentences, passive voice and appropriate expressions</a:t>
            </a:r>
            <a:br>
              <a:rPr lang="en-US" dirty="0"/>
            </a:b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a:t>1. First we must consider the money required for testing. </a:t>
            </a:r>
          </a:p>
          <a:p>
            <a:pPr marL="0" indent="0">
              <a:buNone/>
            </a:pPr>
            <a:r>
              <a:rPr lang="en-US" dirty="0"/>
              <a:t>What must be considered first is…..</a:t>
            </a:r>
          </a:p>
          <a:p>
            <a:pPr marL="0" indent="0">
              <a:buNone/>
            </a:pPr>
            <a:r>
              <a:rPr lang="en-US" dirty="0"/>
              <a:t>2) We should invest the funds developing alternative medicines.</a:t>
            </a:r>
          </a:p>
          <a:p>
            <a:pPr marL="0" indent="0">
              <a:buNone/>
            </a:pPr>
            <a:r>
              <a:rPr lang="en-US" dirty="0"/>
              <a:t>What we should do is invest……</a:t>
            </a:r>
          </a:p>
          <a:p>
            <a:pPr marL="0" indent="0">
              <a:buNone/>
            </a:pPr>
            <a:r>
              <a:rPr lang="en-US" dirty="0"/>
              <a:t>3) We should also think about the pain animals suffer</a:t>
            </a:r>
          </a:p>
          <a:p>
            <a:pPr marL="0" indent="0">
              <a:buNone/>
            </a:pPr>
            <a:r>
              <a:rPr lang="en-US" dirty="0"/>
              <a:t>Another factor to take into account is</a:t>
            </a:r>
          </a:p>
          <a:p>
            <a:pPr marL="0" indent="0">
              <a:buNone/>
            </a:pPr>
            <a:r>
              <a:rPr lang="en-US" dirty="0"/>
              <a:t>4) They never get any form of pain relief.</a:t>
            </a:r>
          </a:p>
          <a:p>
            <a:pPr marL="0" indent="0">
              <a:buNone/>
            </a:pPr>
            <a:r>
              <a:rPr lang="en-US" dirty="0"/>
              <a:t>At no time is any form of pain relief administered.)</a:t>
            </a:r>
          </a:p>
          <a:p>
            <a:pPr marL="0" indent="0">
              <a:buNone/>
            </a:pPr>
            <a:r>
              <a:rPr lang="en-US" dirty="0"/>
              <a:t>5) Because the animal ‘s welfare is being ignored, people are upset.</a:t>
            </a:r>
          </a:p>
          <a:p>
            <a:pPr marL="0" indent="0">
              <a:buNone/>
            </a:pPr>
            <a:r>
              <a:rPr lang="en-US" dirty="0"/>
              <a:t>It is this total disregard for animal </a:t>
            </a:r>
            <a:r>
              <a:rPr lang="en-US" dirty="0" err="1"/>
              <a:t>welafare</a:t>
            </a:r>
            <a:r>
              <a:rPr lang="en-US" dirty="0"/>
              <a:t> that upsets people.</a:t>
            </a:r>
          </a:p>
        </p:txBody>
      </p:sp>
    </p:spTree>
    <p:extLst>
      <p:ext uri="{BB962C8B-B14F-4D97-AF65-F5344CB8AC3E}">
        <p14:creationId xmlns:p14="http://schemas.microsoft.com/office/powerpoint/2010/main" val="37537189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 </a:t>
            </a:r>
            <a:r>
              <a:rPr lang="en-US" b="1" dirty="0"/>
              <a:t>Varying your language</a:t>
            </a:r>
            <a:r>
              <a:rPr lang="en-US" dirty="0"/>
              <a:t> / vocabulary you use will improve the quality of your writing.</a:t>
            </a:r>
          </a:p>
        </p:txBody>
      </p:sp>
      <p:pic>
        <p:nvPicPr>
          <p:cNvPr id="7" name="Content Placeholder 6"/>
          <p:cNvPicPr>
            <a:picLocks noGrp="1" noChangeAspect="1"/>
          </p:cNvPicPr>
          <p:nvPr>
            <p:ph idx="1"/>
          </p:nvPr>
        </p:nvPicPr>
        <p:blipFill>
          <a:blip r:embed="rId2"/>
          <a:stretch>
            <a:fillRect/>
          </a:stretch>
        </p:blipFill>
        <p:spPr>
          <a:xfrm>
            <a:off x="838200" y="1862092"/>
            <a:ext cx="7346576" cy="1209757"/>
          </a:xfrm>
          <a:prstGeom prst="rect">
            <a:avLst/>
          </a:prstGeom>
        </p:spPr>
      </p:pic>
      <p:sp>
        <p:nvSpPr>
          <p:cNvPr id="8" name="Rectangle 7"/>
          <p:cNvSpPr/>
          <p:nvPr/>
        </p:nvSpPr>
        <p:spPr>
          <a:xfrm>
            <a:off x="838199" y="3474534"/>
            <a:ext cx="8009965" cy="2435923"/>
          </a:xfrm>
          <a:prstGeom prst="rect">
            <a:avLst/>
          </a:prstGeom>
        </p:spPr>
        <p:txBody>
          <a:bodyPr wrap="square">
            <a:spAutoFit/>
          </a:bodyPr>
          <a:lstStyle/>
          <a:p>
            <a:pPr algn="just">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1. Large mammals may suffer from </a:t>
            </a:r>
            <a:r>
              <a:rPr lang="en-US" dirty="0" err="1">
                <a:latin typeface="Calibri" panose="020F0502020204030204" pitchFamily="34" charset="0"/>
                <a:ea typeface="Calibri" panose="020F0502020204030204" pitchFamily="34" charset="0"/>
                <a:cs typeface="Times New Roman" panose="02020603050405020304" pitchFamily="18" charset="0"/>
              </a:rPr>
              <a:t>zoochosis</a:t>
            </a:r>
            <a:r>
              <a:rPr lang="en-US" dirty="0">
                <a:latin typeface="Calibri" panose="020F0502020204030204" pitchFamily="34" charset="0"/>
                <a:ea typeface="Calibri" panose="020F0502020204030204" pitchFamily="34" charset="0"/>
                <a:cs typeface="Times New Roman" panose="02020603050405020304" pitchFamily="18" charset="0"/>
              </a:rPr>
              <a:t>; </a:t>
            </a:r>
            <a:r>
              <a:rPr lang="en-US" b="1" dirty="0">
                <a:latin typeface="Calibri" panose="020F0502020204030204" pitchFamily="34" charset="0"/>
                <a:ea typeface="Calibri" panose="020F0502020204030204" pitchFamily="34" charset="0"/>
                <a:cs typeface="Times New Roman" panose="02020603050405020304" pitchFamily="18" charset="0"/>
              </a:rPr>
              <a:t>in other words</a:t>
            </a:r>
            <a:r>
              <a:rPr lang="en-US" dirty="0">
                <a:latin typeface="Calibri" panose="020F0502020204030204" pitchFamily="34" charset="0"/>
                <a:ea typeface="Calibri" panose="020F0502020204030204" pitchFamily="34" charset="0"/>
                <a:cs typeface="Times New Roman" panose="02020603050405020304" pitchFamily="18" charset="0"/>
              </a:rPr>
              <a:t>, they may show symptoms of distress.</a:t>
            </a:r>
          </a:p>
          <a:p>
            <a:pPr algn="just">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2. </a:t>
            </a:r>
            <a:r>
              <a:rPr lang="en-US" b="1" dirty="0">
                <a:latin typeface="Calibri" panose="020F0502020204030204" pitchFamily="34" charset="0"/>
                <a:ea typeface="Calibri" panose="020F0502020204030204" pitchFamily="34" charset="0"/>
                <a:cs typeface="Times New Roman" panose="02020603050405020304" pitchFamily="18" charset="0"/>
              </a:rPr>
              <a:t>In my view</a:t>
            </a:r>
            <a:r>
              <a:rPr lang="en-US" dirty="0">
                <a:latin typeface="Calibri" panose="020F0502020204030204" pitchFamily="34" charset="0"/>
                <a:ea typeface="Calibri" panose="020F0502020204030204" pitchFamily="34" charset="0"/>
                <a:cs typeface="Times New Roman" panose="02020603050405020304" pitchFamily="18" charset="0"/>
              </a:rPr>
              <a:t>, animal testing is cruel and should not be allowed. </a:t>
            </a:r>
          </a:p>
          <a:p>
            <a:pPr algn="just">
              <a:lnSpc>
                <a:spcPct val="107000"/>
              </a:lnSpc>
              <a:spcAft>
                <a:spcPts val="800"/>
              </a:spcAft>
            </a:pPr>
            <a:r>
              <a:rPr lang="en-US" dirty="0">
                <a:latin typeface="Calibri" panose="020F0502020204030204" pitchFamily="34" charset="0"/>
                <a:ea typeface="Calibri" panose="020F0502020204030204" pitchFamily="34" charset="0"/>
                <a:cs typeface="Times New Roman" panose="02020603050405020304" pitchFamily="18" charset="0"/>
              </a:rPr>
              <a:t>3. One aspect of conservation is saving endangered species. </a:t>
            </a:r>
            <a:r>
              <a:rPr lang="en-US" b="1" dirty="0">
                <a:latin typeface="Calibri" panose="020F0502020204030204" pitchFamily="34" charset="0"/>
                <a:ea typeface="Calibri" panose="020F0502020204030204" pitchFamily="34" charset="0"/>
                <a:cs typeface="Times New Roman" panose="02020603050405020304" pitchFamily="18" charset="0"/>
              </a:rPr>
              <a:t>Another factor to take into consideration</a:t>
            </a:r>
            <a:r>
              <a:rPr lang="en-US" dirty="0">
                <a:latin typeface="Calibri" panose="020F0502020204030204" pitchFamily="34" charset="0"/>
                <a:ea typeface="Calibri" panose="020F0502020204030204" pitchFamily="34" charset="0"/>
                <a:cs typeface="Times New Roman" panose="02020603050405020304" pitchFamily="18" charset="0"/>
              </a:rPr>
              <a:t> is preserving natural habitat. </a:t>
            </a:r>
          </a:p>
          <a:p>
            <a:r>
              <a:rPr lang="en-US" dirty="0">
                <a:latin typeface="Calibri" panose="020F0502020204030204" pitchFamily="34" charset="0"/>
                <a:ea typeface="Calibri" panose="020F0502020204030204" pitchFamily="34" charset="0"/>
                <a:cs typeface="Times New Roman" panose="02020603050405020304" pitchFamily="18" charset="0"/>
              </a:rPr>
              <a:t>4. </a:t>
            </a:r>
            <a:r>
              <a:rPr lang="en-US" b="1" dirty="0">
                <a:latin typeface="Calibri" panose="020F0502020204030204" pitchFamily="34" charset="0"/>
                <a:ea typeface="Calibri" panose="020F0502020204030204" pitchFamily="34" charset="0"/>
                <a:cs typeface="Times New Roman" panose="02020603050405020304" pitchFamily="18" charset="0"/>
              </a:rPr>
              <a:t>In this era of</a:t>
            </a:r>
            <a:r>
              <a:rPr lang="en-US" dirty="0">
                <a:latin typeface="Calibri" panose="020F0502020204030204" pitchFamily="34" charset="0"/>
                <a:ea typeface="Calibri" panose="020F0502020204030204" pitchFamily="34" charset="0"/>
                <a:cs typeface="Times New Roman" panose="02020603050405020304" pitchFamily="18" charset="0"/>
              </a:rPr>
              <a:t> modern technology, scientists are using technology to save and protect endangered animals </a:t>
            </a:r>
            <a:endParaRPr lang="en-US" dirty="0"/>
          </a:p>
        </p:txBody>
      </p:sp>
    </p:spTree>
    <p:extLst>
      <p:ext uri="{BB962C8B-B14F-4D97-AF65-F5344CB8AC3E}">
        <p14:creationId xmlns:p14="http://schemas.microsoft.com/office/powerpoint/2010/main" val="127007664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 </a:t>
            </a:r>
            <a:r>
              <a:rPr lang="en-US" b="1" dirty="0"/>
              <a:t>VOCABULARY</a:t>
            </a:r>
            <a:r>
              <a:rPr lang="en-US" dirty="0"/>
              <a:t> / Matching</a:t>
            </a:r>
          </a:p>
        </p:txBody>
      </p:sp>
      <p:sp>
        <p:nvSpPr>
          <p:cNvPr id="3" name="Content Placeholder 2"/>
          <p:cNvSpPr>
            <a:spLocks noGrp="1"/>
          </p:cNvSpPr>
          <p:nvPr>
            <p:ph idx="1"/>
          </p:nvPr>
        </p:nvSpPr>
        <p:spPr/>
        <p:txBody>
          <a:bodyPr>
            <a:normAutofit fontScale="77500" lnSpcReduction="20000"/>
          </a:bodyPr>
          <a:lstStyle/>
          <a:p>
            <a:pPr marL="0" indent="0">
              <a:buNone/>
            </a:pPr>
            <a:r>
              <a:rPr lang="en-US" dirty="0"/>
              <a:t>1. We must consider the </a:t>
            </a:r>
            <a:r>
              <a:rPr lang="en-US" u="sng" dirty="0"/>
              <a:t>funding</a:t>
            </a:r>
            <a:r>
              <a:rPr lang="en-US" dirty="0"/>
              <a:t> used for testing new products. </a:t>
            </a:r>
          </a:p>
          <a:p>
            <a:pPr marL="0" indent="0">
              <a:buNone/>
            </a:pPr>
            <a:r>
              <a:rPr lang="en-US" dirty="0"/>
              <a:t>2. Using human cells in a lab is a </a:t>
            </a:r>
            <a:r>
              <a:rPr lang="en-US" u="sng" dirty="0"/>
              <a:t>viable</a:t>
            </a:r>
            <a:r>
              <a:rPr lang="en-US" dirty="0"/>
              <a:t> means of testing drugs without using animals.</a:t>
            </a:r>
          </a:p>
          <a:p>
            <a:pPr marL="0" indent="0">
              <a:buNone/>
            </a:pPr>
            <a:r>
              <a:rPr lang="en-US" dirty="0"/>
              <a:t>3. Activists argue that scientists show a </a:t>
            </a:r>
            <a:r>
              <a:rPr lang="en-US" u="sng" dirty="0"/>
              <a:t>total disregard</a:t>
            </a:r>
            <a:r>
              <a:rPr lang="en-US" dirty="0"/>
              <a:t> </a:t>
            </a:r>
            <a:r>
              <a:rPr lang="en-US" u="sng" dirty="0"/>
              <a:t>for</a:t>
            </a:r>
            <a:r>
              <a:rPr lang="en-US" dirty="0"/>
              <a:t> the suffering of primates.</a:t>
            </a:r>
          </a:p>
          <a:p>
            <a:pPr marL="0" indent="0">
              <a:buNone/>
            </a:pPr>
            <a:r>
              <a:rPr lang="en-US" dirty="0"/>
              <a:t>4. The risks of this treatment to the patient </a:t>
            </a:r>
            <a:r>
              <a:rPr lang="en-US" u="sng" dirty="0"/>
              <a:t>far outweigh the benefits</a:t>
            </a:r>
            <a:r>
              <a:rPr lang="en-US" dirty="0"/>
              <a:t> of a possible cure. </a:t>
            </a:r>
          </a:p>
          <a:p>
            <a:pPr marL="0" indent="0">
              <a:buNone/>
            </a:pPr>
            <a:r>
              <a:rPr lang="en-US" dirty="0"/>
              <a:t>5. Some support animal testing </a:t>
            </a:r>
            <a:r>
              <a:rPr lang="en-US" u="sng" dirty="0"/>
              <a:t>on the grounds</a:t>
            </a:r>
            <a:r>
              <a:rPr lang="en-US" dirty="0"/>
              <a:t> that testing on human beings is illegal.   </a:t>
            </a:r>
          </a:p>
          <a:p>
            <a:pPr marL="0" indent="0">
              <a:buNone/>
            </a:pPr>
            <a:endParaRPr lang="en-US" dirty="0"/>
          </a:p>
          <a:p>
            <a:pPr marL="0" indent="0">
              <a:buNone/>
            </a:pPr>
            <a:r>
              <a:rPr lang="en-US" dirty="0"/>
              <a:t>a. exceed the advantages</a:t>
            </a:r>
          </a:p>
          <a:p>
            <a:pPr marL="0" indent="0">
              <a:buNone/>
            </a:pPr>
            <a:r>
              <a:rPr lang="en-US" dirty="0"/>
              <a:t>b. complete indifference to</a:t>
            </a:r>
          </a:p>
          <a:p>
            <a:pPr marL="0" indent="0">
              <a:buNone/>
            </a:pPr>
            <a:r>
              <a:rPr lang="en-US" dirty="0"/>
              <a:t>c. feasible</a:t>
            </a:r>
          </a:p>
          <a:p>
            <a:pPr marL="0" indent="0">
              <a:buNone/>
            </a:pPr>
            <a:r>
              <a:rPr lang="en-US" dirty="0"/>
              <a:t>d. for the reason</a:t>
            </a:r>
          </a:p>
          <a:p>
            <a:pPr marL="0" indent="0">
              <a:buNone/>
            </a:pPr>
            <a:r>
              <a:rPr lang="en-US" dirty="0"/>
              <a:t>e. money</a:t>
            </a:r>
          </a:p>
        </p:txBody>
      </p:sp>
    </p:spTree>
    <p:extLst>
      <p:ext uri="{BB962C8B-B14F-4D97-AF65-F5344CB8AC3E}">
        <p14:creationId xmlns:p14="http://schemas.microsoft.com/office/powerpoint/2010/main" val="342272896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38398" y="851712"/>
            <a:ext cx="6573183" cy="5710453"/>
          </a:xfrm>
        </p:spPr>
      </p:pic>
    </p:spTree>
    <p:extLst>
      <p:ext uri="{BB962C8B-B14F-4D97-AF65-F5344CB8AC3E}">
        <p14:creationId xmlns:p14="http://schemas.microsoft.com/office/powerpoint/2010/main" val="268263731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111</TotalTime>
  <Words>649</Words>
  <Application>Microsoft Office PowerPoint</Application>
  <PresentationFormat>Widescreen</PresentationFormat>
  <Paragraphs>65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Calibri</vt:lpstr>
      <vt:lpstr>Calibri Light</vt:lpstr>
      <vt:lpstr>Office Theme</vt:lpstr>
      <vt:lpstr>Animal Rights</vt:lpstr>
      <vt:lpstr>Useful Vocabulary</vt:lpstr>
      <vt:lpstr>Useful Vocabulary</vt:lpstr>
      <vt:lpstr>Useful Vocabulary</vt:lpstr>
      <vt:lpstr>Animal testing Mind Map</vt:lpstr>
      <vt:lpstr>PowerPoint Presentation</vt:lpstr>
      <vt:lpstr>Writing task (opinion essay)</vt:lpstr>
      <vt:lpstr>A) Structure: </vt:lpstr>
      <vt:lpstr>B) Emphasizing your points with the use of cleft sentences, passive voice and appropriate expressions </vt:lpstr>
      <vt:lpstr>C) Varying your language / vocabulary you use will improve the quality of your writing.</vt:lpstr>
      <vt:lpstr>D) VOCABULARY / Matching</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Animal Rights</dc:title>
  <dc:creator>Microsoft account</dc:creator>
  <cp:lastModifiedBy>Demi Kosmos</cp:lastModifiedBy>
  <cp:revision>14</cp:revision>
  <dcterms:created xsi:type="dcterms:W3CDTF">2022-01-18T18:15:41Z</dcterms:created>
  <dcterms:modified xsi:type="dcterms:W3CDTF">2022-12-05T17:52:11Z</dcterms:modified>
</cp:coreProperties>
</file>