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5" r:id="rId3"/>
    <p:sldMasterId id="2147483661" r:id="rId4"/>
    <p:sldMasterId id="2147483665" r:id="rId5"/>
    <p:sldMasterId id="2147483670" r:id="rId6"/>
    <p:sldMasterId id="2147483678" r:id="rId7"/>
  </p:sldMasterIdLst>
  <p:notesMasterIdLst>
    <p:notesMasterId r:id="rId23"/>
  </p:notesMasterIdLst>
  <p:handoutMasterIdLst>
    <p:handoutMasterId r:id="rId24"/>
  </p:handoutMasterIdLst>
  <p:sldIdLst>
    <p:sldId id="281" r:id="rId8"/>
    <p:sldId id="327" r:id="rId9"/>
    <p:sldId id="341" r:id="rId10"/>
    <p:sldId id="328" r:id="rId11"/>
    <p:sldId id="329" r:id="rId12"/>
    <p:sldId id="331" r:id="rId13"/>
    <p:sldId id="332" r:id="rId14"/>
    <p:sldId id="333" r:id="rId15"/>
    <p:sldId id="336" r:id="rId16"/>
    <p:sldId id="342" r:id="rId17"/>
    <p:sldId id="338" r:id="rId18"/>
    <p:sldId id="343" r:id="rId19"/>
    <p:sldId id="304" r:id="rId20"/>
    <p:sldId id="339" r:id="rId21"/>
    <p:sldId id="305" r:id="rId22"/>
  </p:sldIdLst>
  <p:sldSz cx="12192000" cy="6858000"/>
  <p:notesSz cx="6858000" cy="9144000"/>
  <p:embeddedFontLst>
    <p:embeddedFont>
      <p:font typeface="British Council Sans Headline" panose="020B0504020202020204" pitchFamily="34" charset="0"/>
      <p:regular r:id="rId28"/>
      <p:bold r:id="rId29"/>
      <p:italic r:id="rId30"/>
      <p:boldItalic r:id="rId31"/>
    </p:embeddedFont>
    <p:embeddedFont>
      <p:font typeface="British Council Sans" panose="020B0504020202020204" pitchFamily="34" charset="0"/>
      <p:regular r:id="rId32"/>
      <p:bold r:id="rId33"/>
      <p:italic r:id="rId34"/>
      <p:boldItalic r:id="rId35"/>
    </p:embeddedFont>
    <p:embeddedFont>
      <p:font typeface="British Council Sans Light" panose="020B0404020202020204" pitchFamily="34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85A"/>
    <a:srgbClr val="920061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0" autoAdjust="0"/>
  </p:normalViewPr>
  <p:slideViewPr>
    <p:cSldViewPr snapToGrid="0" snapToObjects="1" showGuides="1">
      <p:cViewPr varScale="1">
        <p:scale>
          <a:sx n="90" d="100"/>
          <a:sy n="90" d="100"/>
        </p:scale>
        <p:origin x="90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0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0" Type="http://schemas.openxmlformats.org/officeDocument/2006/relationships/font" Target="fonts/font13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12.fntdata"/><Relationship Id="rId38" Type="http://schemas.openxmlformats.org/officeDocument/2006/relationships/font" Target="fonts/font11.fntdata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e Layout 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4632" y="423393"/>
            <a:ext cx="2677769" cy="553998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1" i="0">
                <a:solidFill>
                  <a:schemeClr val="tx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</a:lstStyle>
          <a:p>
            <a:pPr lvl="0"/>
            <a:r>
              <a:rPr lang="en-GB" dirty="0"/>
              <a:t>Caption title</a:t>
            </a:r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1746" y="6026350"/>
            <a:ext cx="2022767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1" i="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GB" dirty="0"/>
          </a:p>
          <a:p>
            <a:pPr lvl="0"/>
            <a:r>
              <a:rPr lang="en-GB" dirty="0"/>
              <a:t>#</a:t>
            </a:r>
            <a:r>
              <a:rPr lang="en-GB" dirty="0" err="1"/>
              <a:t>TheClimateConnection</a:t>
            </a:r>
            <a:endParaRPr lang="en-GB" dirty="0"/>
          </a:p>
          <a:p>
            <a:pPr lvl="0"/>
            <a:r>
              <a:rPr lang="en-GB" dirty="0"/>
              <a:t>Date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  <a:endParaRPr lang="en-GB" noProof="0" dirty="0"/>
          </a:p>
          <a:p>
            <a:pPr lvl="2"/>
            <a:r>
              <a:rPr lang="en-GB" noProof="0" dirty="0"/>
              <a:t>Third level</a:t>
            </a:r>
            <a:endParaRPr lang="en-GB" noProof="0" dirty="0"/>
          </a:p>
          <a:p>
            <a:pPr lvl="3"/>
            <a:r>
              <a:rPr lang="en-GB" noProof="0" dirty="0"/>
              <a:t>Fourth level</a:t>
            </a:r>
            <a:endParaRPr lang="en-GB" noProof="0" dirty="0"/>
          </a:p>
          <a:p>
            <a:pPr lvl="4"/>
            <a:r>
              <a:rPr lang="en-GB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  <a:endParaRPr lang="en-GB" noProof="0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  <a:endParaRPr lang="en-GB" noProof="0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www.teachingenglish.org.uk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</a:fld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  <a:endParaRPr lang="en-GB" noProof="0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</a:fld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minus logo">
  <p:cSld name="Section divider - minus logo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9"/>
          <p:cNvSpPr txBox="1"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9"/>
          <p:cNvSpPr txBox="1">
            <a:spLocks noGrp="1"/>
          </p:cNvSpPr>
          <p:nvPr>
            <p:ph type="ftr" idx="11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9058738" y="6339801"/>
            <a:ext cx="2022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>
                <a:solidFill>
                  <a:srgbClr val="23085A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rPr>
              <a:t>#</a:t>
            </a:r>
            <a:r>
              <a:rPr lang="en-US" sz="1200" b="1" i="0" err="1">
                <a:solidFill>
                  <a:srgbClr val="23085A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rPr>
              <a:t>TheClimateConnection</a:t>
            </a:r>
            <a:endParaRPr lang="en-US" sz="1200" b="1" i="0">
              <a:solidFill>
                <a:srgbClr val="23085A"/>
              </a:solidFill>
              <a:latin typeface="British Council Sans" panose="020B0504020202020204" pitchFamily="34" charset="0"/>
              <a:ea typeface="British Council Sans" panose="020B0504020202020204" pitchFamily="34" charset="0"/>
              <a:cs typeface="British Council Sans" panose="020B05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-21020" y="3037158"/>
            <a:ext cx="3075709" cy="3075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3048000" y="-1415"/>
            <a:ext cx="3048000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9154842" y="0"/>
            <a:ext cx="3037158" cy="30371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9140915" y="3013465"/>
            <a:ext cx="3075709" cy="3075709"/>
          </a:xfrm>
          <a:prstGeom prst="rect">
            <a:avLst/>
          </a:prstGeom>
        </p:spPr>
      </p:pic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70164" y="6389367"/>
            <a:ext cx="733177" cy="246199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1" i="0" baseline="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/>
              <a:t>Date</a:t>
            </a:r>
            <a:endParaRPr lang="en-GB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251374" y="3129864"/>
            <a:ext cx="5646720" cy="1937396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0" i="0">
                <a:solidFill>
                  <a:schemeClr val="bg1"/>
                </a:solidFill>
                <a:latin typeface="British Council Sans Headline" panose="020B0504020202020204" pitchFamily="34" charset="0"/>
                <a:ea typeface="British Council Sans Headline" panose="020B0504020202020204" pitchFamily="34" charset="0"/>
                <a:cs typeface="British Council Sans Headline" panose="020B0504020202020204" pitchFamily="34" charset="0"/>
              </a:defRPr>
            </a:lvl1pPr>
          </a:lstStyle>
          <a:p>
            <a:pPr lvl="0"/>
            <a:r>
              <a:rPr lang="en-GB" dirty="0"/>
              <a:t>Heading line 1</a:t>
            </a:r>
            <a:endParaRPr lang="en-GB" dirty="0"/>
          </a:p>
          <a:p>
            <a:pPr lvl="0"/>
            <a:r>
              <a:rPr lang="en-GB" dirty="0"/>
              <a:t>Heading line 2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263095" y="5353640"/>
            <a:ext cx="4420543" cy="721752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1" i="0" baseline="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/>
              <a:t>Sub heading 1</a:t>
            </a:r>
            <a:endParaRPr lang="en-GB" dirty="0"/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/>
              <a:t>Sub heading 2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08174" y="6339802"/>
            <a:ext cx="3774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err="1">
                <a:solidFill>
                  <a:srgbClr val="23085A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rPr>
              <a:t>www.britishcouncil.org</a:t>
            </a:r>
            <a:r>
              <a:rPr lang="en-US" sz="1200" b="1" i="0">
                <a:solidFill>
                  <a:srgbClr val="23085A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rPr>
              <a:t>/climate-connection</a:t>
            </a:r>
            <a:endParaRPr lang="en-US" sz="1200" b="1" i="0">
              <a:solidFill>
                <a:srgbClr val="23085A"/>
              </a:solidFill>
              <a:latin typeface="British Council Sans" panose="020B0504020202020204" pitchFamily="34" charset="0"/>
              <a:ea typeface="British Council Sans" panose="020B0504020202020204" pitchFamily="34" charset="0"/>
              <a:cs typeface="British Council Sans" panose="020B05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e Layout 2: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81746" y="356881"/>
            <a:ext cx="5646720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0" i="0">
                <a:solidFill>
                  <a:schemeClr val="bg1"/>
                </a:solidFill>
                <a:latin typeface="British Council Sans Headline" panose="020B0504020202020204" pitchFamily="34" charset="0"/>
                <a:ea typeface="British Council Sans Headline" panose="020B0504020202020204" pitchFamily="34" charset="0"/>
                <a:cs typeface="British Council Sans Headline" panose="020B0504020202020204" pitchFamily="34" charset="0"/>
              </a:defRPr>
            </a:lvl1pPr>
          </a:lstStyle>
          <a:p>
            <a:pPr lvl="0"/>
            <a:r>
              <a:rPr lang="en-GB" dirty="0"/>
              <a:t>One column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1746" y="1335742"/>
            <a:ext cx="5646720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>
                <a:solidFill>
                  <a:schemeClr val="bg1"/>
                </a:solidFill>
                <a:latin typeface="British Council Sans Light" panose="020B0404020202020204" pitchFamily="34" charset="0"/>
                <a:ea typeface="British Council Sans Light" panose="020B0404020202020204" pitchFamily="34" charset="0"/>
                <a:cs typeface="British Council Sans Headline" panose="020B0504020202020204" pitchFamily="34" charset="0"/>
              </a:defRPr>
            </a:lvl1pPr>
          </a:lstStyle>
          <a:p>
            <a:pPr lvl="0"/>
            <a:r>
              <a:rPr lang="en-GB" dirty="0"/>
              <a:t>Body copy goes here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0216" y="6026350"/>
            <a:ext cx="2022767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1" i="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GB" dirty="0"/>
          </a:p>
          <a:p>
            <a:pPr lvl="0"/>
            <a:r>
              <a:rPr lang="en-GB" dirty="0"/>
              <a:t>#</a:t>
            </a:r>
            <a:r>
              <a:rPr lang="en-GB" dirty="0" err="1"/>
              <a:t>TheClimateConnection</a:t>
            </a:r>
            <a:endParaRPr lang="en-GB" dirty="0"/>
          </a:p>
          <a:p>
            <a:pPr lvl="0"/>
            <a:r>
              <a:rPr lang="en-GB" dirty="0"/>
              <a:t>Date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e Layout 2: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81746" y="346371"/>
            <a:ext cx="5646720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0" i="0">
                <a:solidFill>
                  <a:schemeClr val="bg1"/>
                </a:solidFill>
                <a:latin typeface="British Council Sans Headline" panose="020B0504020202020204" pitchFamily="34" charset="0"/>
                <a:ea typeface="British Council Sans Headline" panose="020B0504020202020204" pitchFamily="34" charset="0"/>
                <a:cs typeface="British Council Sans Headline" panose="020B0504020202020204" pitchFamily="34" charset="0"/>
              </a:defRPr>
            </a:lvl1pPr>
          </a:lstStyle>
          <a:p>
            <a:pPr lvl="0"/>
            <a:r>
              <a:rPr lang="en-GB" dirty="0"/>
              <a:t>Two column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1746" y="1335742"/>
            <a:ext cx="3771733" cy="420988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>
                <a:solidFill>
                  <a:schemeClr val="bg1"/>
                </a:solidFill>
                <a:latin typeface="British Council Sans Light" panose="020B0404020202020204" pitchFamily="34" charset="0"/>
                <a:ea typeface="British Council Sans Light" panose="020B0404020202020204" pitchFamily="34" charset="0"/>
                <a:cs typeface="British Council Sans Headline" panose="020B0504020202020204" pitchFamily="34" charset="0"/>
              </a:defRPr>
            </a:lvl1pPr>
          </a:lstStyle>
          <a:p>
            <a:pPr lvl="0"/>
            <a:r>
              <a:rPr lang="en-GB" dirty="0"/>
              <a:t>Body copy goes here</a:t>
            </a:r>
            <a:endParaRPr lang="en-GB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17718" y="1335742"/>
            <a:ext cx="3771733" cy="420988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>
                <a:solidFill>
                  <a:schemeClr val="bg1"/>
                </a:solidFill>
                <a:latin typeface="British Council Sans Light" panose="020B0404020202020204" pitchFamily="34" charset="0"/>
                <a:ea typeface="British Council Sans Light" panose="020B0404020202020204" pitchFamily="34" charset="0"/>
                <a:cs typeface="British Council Sans Headline" panose="020B0504020202020204" pitchFamily="34" charset="0"/>
              </a:defRPr>
            </a:lvl1pPr>
          </a:lstStyle>
          <a:p>
            <a:pPr lvl="0"/>
            <a:r>
              <a:rPr lang="en-GB" dirty="0"/>
              <a:t>Body copy goes here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1746" y="6026350"/>
            <a:ext cx="2022767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1" i="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GB" dirty="0"/>
          </a:p>
          <a:p>
            <a:pPr lvl="0"/>
            <a:r>
              <a:rPr lang="en-GB" dirty="0"/>
              <a:t>#</a:t>
            </a:r>
            <a:r>
              <a:rPr lang="en-GB" dirty="0" err="1"/>
              <a:t>TheClimateConnection</a:t>
            </a:r>
            <a:endParaRPr lang="en-GB" dirty="0"/>
          </a:p>
          <a:p>
            <a:pPr lvl="0"/>
            <a:r>
              <a:rPr lang="en-GB" dirty="0"/>
              <a:t>Date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7970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4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970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4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7970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4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970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4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  <a:endParaRPr lang="en-GB" noProof="0" dirty="0"/>
          </a:p>
          <a:p>
            <a:pPr lvl="2"/>
            <a:r>
              <a:rPr lang="en-GB" noProof="0" dirty="0"/>
              <a:t>Third level</a:t>
            </a:r>
            <a:endParaRPr lang="en-GB" noProof="0" dirty="0"/>
          </a:p>
          <a:p>
            <a:pPr lvl="3"/>
            <a:r>
              <a:rPr lang="en-GB" noProof="0" dirty="0"/>
              <a:t>Fourth level</a:t>
            </a:r>
            <a:endParaRPr lang="en-GB" noProof="0" dirty="0"/>
          </a:p>
          <a:p>
            <a:pPr lvl="4"/>
            <a:r>
              <a:rPr lang="en-GB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970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4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  <a:endParaRPr lang="en-GB" noProof="0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970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4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Fast fashion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112" y="0"/>
            <a:ext cx="8332962" cy="5734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215" y="256585"/>
            <a:ext cx="798046" cy="4301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rgbClr val="23085A"/>
                </a:solidFill>
              </a:rPr>
              <a:t>1.2       400       400       235      200</a:t>
            </a:r>
            <a:endParaRPr lang="en-GB" sz="2000" b="1" dirty="0">
              <a:solidFill>
                <a:srgbClr val="23085A"/>
              </a:solidFill>
            </a:endParaRP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bg2"/>
                </a:solidFill>
              </a:rPr>
              <a:t>99</a:t>
            </a:r>
            <a:r>
              <a:rPr lang="en-GB" sz="2000" b="1" dirty="0">
                <a:solidFill>
                  <a:schemeClr val="bg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</a:t>
            </a:r>
            <a:r>
              <a:rPr lang="en-GB" sz="2000" b="1" dirty="0">
                <a:solidFill>
                  <a:schemeClr val="bg2"/>
                </a:solidFill>
              </a:rPr>
              <a:t>80</a:t>
            </a:r>
            <a:r>
              <a:rPr lang="en-GB" sz="2000" b="1" dirty="0">
                <a:solidFill>
                  <a:srgbClr val="23085A"/>
                </a:solidFill>
              </a:rPr>
              <a:t> </a:t>
            </a:r>
            <a:endParaRPr lang="en-GB" sz="2000" b="1" dirty="0">
              <a:solidFill>
                <a:srgbClr val="23085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18032" y="358445"/>
            <a:ext cx="1171456" cy="4917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rgbClr val="23085A"/>
                </a:solidFill>
              </a:rPr>
              <a:t>3,781       2,700      5       60       8,000</a:t>
            </a:r>
            <a:endParaRPr lang="en-GB" sz="2000" b="1" dirty="0">
              <a:solidFill>
                <a:srgbClr val="23085A"/>
              </a:solidFill>
            </a:endParaRP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bg2"/>
                </a:solidFill>
              </a:rPr>
              <a:t>35</a:t>
            </a:r>
            <a:r>
              <a:rPr lang="en-GB" sz="2000" b="1" dirty="0">
                <a:solidFill>
                  <a:schemeClr val="bg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</a:t>
            </a:r>
            <a:r>
              <a:rPr lang="en-GB" sz="2000" b="1" dirty="0">
                <a:solidFill>
                  <a:schemeClr val="bg2"/>
                </a:solidFill>
              </a:rPr>
              <a:t>60,000,000</a:t>
            </a:r>
            <a:endParaRPr lang="en-GB" sz="2000" b="1" dirty="0">
              <a:solidFill>
                <a:srgbClr val="23085A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6910" y="0"/>
            <a:ext cx="8455164" cy="57572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  <a:endParaRPr lang="en-GB" b="0" dirty="0"/>
          </a:p>
          <a:p>
            <a:r>
              <a:rPr lang="en-US" sz="800" b="0" dirty="0"/>
              <a:t>© British Council 2021 The United Kingdom’s international </a:t>
            </a:r>
            <a:r>
              <a:rPr lang="en-US" sz="800" b="0" dirty="0" err="1"/>
              <a:t>organisation</a:t>
            </a:r>
            <a:r>
              <a:rPr lang="en-US" sz="800" b="0" dirty="0"/>
              <a:t> for educational opportunities and cultural relations. We are registered in England as a charity.</a:t>
            </a:r>
            <a:endParaRPr lang="en-GB" sz="800" b="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746" y="356881"/>
            <a:ext cx="1359526" cy="396274"/>
          </a:xfrm>
          <a:prstGeom prst="rect">
            <a:avLst/>
          </a:prstGeom>
        </p:spPr>
      </p:pic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61691" y="271981"/>
            <a:ext cx="5646720" cy="736195"/>
          </a:xfrm>
        </p:spPr>
        <p:txBody>
          <a:bodyPr/>
          <a:lstStyle/>
          <a:p>
            <a:r>
              <a:rPr lang="en-GB" sz="3600" dirty="0">
                <a:solidFill>
                  <a:srgbClr val="23085A"/>
                </a:solidFill>
              </a:rPr>
              <a:t>Discussion</a:t>
            </a:r>
            <a:endParaRPr lang="en-GB" sz="3600" dirty="0">
              <a:solidFill>
                <a:srgbClr val="23085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3856" y="1289153"/>
            <a:ext cx="8604398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23085A"/>
                </a:solidFill>
              </a:rPr>
              <a:t>	How does the information make you feel?</a:t>
            </a:r>
            <a:endParaRPr lang="en-GB" sz="2000" dirty="0">
              <a:solidFill>
                <a:srgbClr val="23085A"/>
              </a:solidFill>
            </a:endParaRP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23085A"/>
                </a:solidFill>
              </a:rPr>
              <a:t>	How can we change the situation?</a:t>
            </a:r>
            <a:endParaRPr lang="en-GB" sz="2000" dirty="0">
              <a:solidFill>
                <a:srgbClr val="23085A"/>
              </a:solidFill>
            </a:endParaRP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23085A"/>
                </a:solidFill>
              </a:rPr>
              <a:t>	Where can we get clothes that aren’t fast fashion? </a:t>
            </a:r>
            <a:endParaRPr lang="en-GB" sz="2000" dirty="0">
              <a:solidFill>
                <a:srgbClr val="23085A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586" y="271981"/>
            <a:ext cx="4315429" cy="28567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1746" y="1335742"/>
            <a:ext cx="6983579" cy="4209885"/>
          </a:xfrm>
        </p:spPr>
        <p:txBody>
          <a:bodyPr/>
          <a:lstStyle/>
          <a:p>
            <a:endParaRPr lang="es-ES" sz="4800" dirty="0">
              <a:solidFill>
                <a:srgbClr val="230859"/>
              </a:solidFill>
              <a:latin typeface="British Council Sans Headline" panose="020B0504020202020204" pitchFamily="34" charset="0"/>
              <a:ea typeface="+mn-ea"/>
              <a:cs typeface="+mn-cs"/>
            </a:endParaRPr>
          </a:p>
          <a:p>
            <a:r>
              <a:rPr lang="en-US" sz="4800">
                <a:solidFill>
                  <a:srgbClr val="230859"/>
                </a:solidFill>
                <a:latin typeface="British Council Sans Headline" panose="020B0504020202020204" pitchFamily="34" charset="0"/>
                <a:ea typeface="+mn-ea"/>
                <a:cs typeface="+mn-cs"/>
              </a:rPr>
              <a:t>To upcycle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04716" y="6026350"/>
            <a:ext cx="2920621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81746" y="3244334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2"/>
              </a:buClr>
              <a:buSzPts val="1800"/>
            </a:pPr>
            <a:r>
              <a:rPr lang="en-GB" sz="2400" dirty="0"/>
              <a:t>Think and share your ideas.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7669" y="296277"/>
            <a:ext cx="1359526" cy="3962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sp>
        <p:nvSpPr>
          <p:cNvPr id="7" name="Google Shape;299;p18"/>
          <p:cNvSpPr txBox="1"/>
          <p:nvPr/>
        </p:nvSpPr>
        <p:spPr>
          <a:xfrm>
            <a:off x="481746" y="1563126"/>
            <a:ext cx="6699099" cy="144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kern="1200">
                <a:solidFill>
                  <a:schemeClr val="dk2"/>
                </a:solidFill>
                <a:latin typeface="British Council Sans Headline" panose="020B0504020202020204" pitchFamily="34" charset="0"/>
                <a:ea typeface="+mj-ea"/>
                <a:cs typeface="British Council Sans Headline" panose="020B05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30859"/>
              </a:buClr>
              <a:buSzPts val="4800"/>
              <a:buFont typeface="Arial" panose="020B0604020202020204"/>
              <a:buNone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" panose="020B0504020202020204" pitchFamily="34" charset="0"/>
              </a:rPr>
              <a:t>What do you do with your old T-shirts?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rgbClr val="230859"/>
              </a:solidFill>
              <a:effectLst/>
              <a:uLnTx/>
              <a:uFillTx/>
              <a:latin typeface="British Council Sans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30859"/>
              </a:buClr>
              <a:buSzPts val="4800"/>
              <a:buFont typeface="Arial" panose="020B0604020202020204"/>
              <a:buNone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" panose="020B0504020202020204" pitchFamily="34" charset="0"/>
              </a:rPr>
              <a:t>How can you upcycle an old T-shirt?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rgbClr val="230859"/>
              </a:solidFill>
              <a:effectLst/>
              <a:uLnTx/>
              <a:uFillTx/>
              <a:latin typeface="British Council Sans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30859"/>
              </a:buClr>
              <a:buSzPts val="4800"/>
              <a:buFont typeface="Arial" panose="020B0604020202020204"/>
              <a:buNone/>
              <a:defRPr/>
            </a:pPr>
            <a:b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 Headline" panose="020B0504020202020204" pitchFamily="34" charset="0"/>
                <a:ea typeface="+mj-ea"/>
              </a:rPr>
            </a:br>
            <a:b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 Headline" panose="020B0504020202020204" pitchFamily="34" charset="0"/>
                <a:ea typeface="+mj-ea"/>
              </a:rPr>
            </a:br>
            <a:b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 Headline" panose="020B0504020202020204" pitchFamily="34" charset="0"/>
                <a:ea typeface="+mj-ea"/>
              </a:rPr>
            </a:br>
            <a:b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 Headline" panose="020B0504020202020204" pitchFamily="34" charset="0"/>
                <a:ea typeface="+mj-ea"/>
              </a:rPr>
            </a:b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230859"/>
              </a:solidFill>
              <a:effectLst/>
              <a:uLnTx/>
              <a:uFillTx/>
              <a:latin typeface="British Council Sans Headline" panose="020B0504020202020204" pitchFamily="34" charset="0"/>
              <a:ea typeface="+mj-ea"/>
            </a:endParaRPr>
          </a:p>
        </p:txBody>
      </p:sp>
      <p:sp>
        <p:nvSpPr>
          <p:cNvPr id="8" name="Google Shape;302;p18"/>
          <p:cNvSpPr txBox="1"/>
          <p:nvPr/>
        </p:nvSpPr>
        <p:spPr>
          <a:xfrm>
            <a:off x="450215" y="3177000"/>
            <a:ext cx="6876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79705" indent="-17970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45" indent="-17970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b="0" dirty="0"/>
              <a:t>Think and share your ideas</a:t>
            </a:r>
            <a:r>
              <a:rPr lang="en-GB" dirty="0"/>
              <a:t>.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918702" y="1530391"/>
            <a:ext cx="4994413" cy="3329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0818" y="257962"/>
            <a:ext cx="500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+mj-lt"/>
              </a:rPr>
              <a:t>Upcycling a T-shirt</a:t>
            </a:r>
            <a:endParaRPr lang="en-GB" sz="3600" dirty="0">
              <a:solidFill>
                <a:srgbClr val="23085A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46" y="356881"/>
            <a:ext cx="1359526" cy="3962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84631" y="423393"/>
            <a:ext cx="3773470" cy="914088"/>
          </a:xfrm>
        </p:spPr>
        <p:txBody>
          <a:bodyPr/>
          <a:lstStyle/>
          <a:p>
            <a:r>
              <a:rPr lang="en-GB" sz="4800" dirty="0">
                <a:latin typeface="+mn-lt"/>
              </a:rPr>
              <a:t>Fast fashion</a:t>
            </a:r>
            <a:endParaRPr lang="en-GB" sz="4800" dirty="0">
              <a:latin typeface="+mn-lt"/>
            </a:endParaRPr>
          </a:p>
          <a:p>
            <a:endParaRPr lang="en-GB" sz="4800" dirty="0">
              <a:latin typeface="+mn-lt"/>
            </a:endParaRPr>
          </a:p>
        </p:txBody>
      </p:sp>
      <p:sp>
        <p:nvSpPr>
          <p:cNvPr id="7" name="Text Placeholder 3"/>
          <p:cNvSpPr txBox="1"/>
          <p:nvPr/>
        </p:nvSpPr>
        <p:spPr>
          <a:xfrm>
            <a:off x="450215" y="6026350"/>
            <a:ext cx="2591159" cy="736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1" i="0" kern="1200">
                <a:solidFill>
                  <a:schemeClr val="tx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705" indent="-17970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45" indent="-17970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>
                <a:solidFill>
                  <a:schemeClr val="bg2"/>
                </a:solidFill>
              </a:rPr>
              <a:t>www.teachingenglish.org.uk</a:t>
            </a:r>
            <a:endParaRPr lang="en-GB" b="0" dirty="0">
              <a:solidFill>
                <a:schemeClr val="bg2"/>
              </a:solidFill>
            </a:endParaRPr>
          </a:p>
          <a:p>
            <a:r>
              <a:rPr lang="en-US" sz="600" b="0" dirty="0">
                <a:solidFill>
                  <a:schemeClr val="bg2"/>
                </a:solidFill>
              </a:rPr>
              <a:t>© British Council 2021 The United Kingdom’s international </a:t>
            </a:r>
            <a:r>
              <a:rPr lang="en-US" sz="600" b="0" dirty="0" err="1">
                <a:solidFill>
                  <a:schemeClr val="bg2"/>
                </a:solidFill>
              </a:rPr>
              <a:t>organisation</a:t>
            </a:r>
            <a:r>
              <a:rPr lang="en-US" sz="600" b="0" dirty="0">
                <a:solidFill>
                  <a:schemeClr val="bg2"/>
                </a:solidFill>
              </a:rPr>
              <a:t> for educational opportunities and cultural relations. We are registered in England as a charity.</a:t>
            </a:r>
            <a:endParaRPr lang="en-GB" sz="600" b="0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445876" y="-1"/>
            <a:ext cx="7746124" cy="57866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91731" y="311701"/>
            <a:ext cx="5646720" cy="736195"/>
          </a:xfrm>
        </p:spPr>
        <p:txBody>
          <a:bodyPr/>
          <a:lstStyle/>
          <a:p>
            <a:r>
              <a:rPr lang="en-GB" sz="3600" dirty="0">
                <a:solidFill>
                  <a:srgbClr val="23085A"/>
                </a:solidFill>
              </a:rPr>
              <a:t>Fast fashion</a:t>
            </a:r>
            <a:endParaRPr lang="en-GB" sz="3600" dirty="0">
              <a:solidFill>
                <a:srgbClr val="23085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1746" y="1335742"/>
            <a:ext cx="5646720" cy="9800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British Council Sans" panose="020B0504020202020204" pitchFamily="34" charset="0"/>
              </a:rPr>
              <a:t>What is fast fashion?</a:t>
            </a:r>
            <a:endParaRPr lang="en-GB" sz="2000" dirty="0">
              <a:solidFill>
                <a:srgbClr val="23085A"/>
              </a:solidFill>
              <a:latin typeface="British Council Sans" panose="020B05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23085A"/>
              </a:solidFill>
              <a:latin typeface="British Council Sans" panose="020B05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British Council Sans" panose="020B0504020202020204" pitchFamily="34" charset="0"/>
              </a:rPr>
              <a:t>Think and share your ideas.</a:t>
            </a:r>
            <a:endParaRPr lang="en-GB" sz="2000" dirty="0">
              <a:solidFill>
                <a:srgbClr val="23085A"/>
              </a:solidFill>
              <a:latin typeface="British Council Sans" panose="020B0504020202020204" pitchFamily="34" charset="0"/>
            </a:endParaRPr>
          </a:p>
          <a:p>
            <a:endParaRPr lang="en-GB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pic>
        <p:nvPicPr>
          <p:cNvPr id="5" name="Picture 4" descr="Clothes hangers on a clothes rack lined up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304195" y="513797"/>
            <a:ext cx="5406059" cy="3604039"/>
          </a:xfrm>
          <a:prstGeom prst="rect">
            <a:avLst/>
          </a:prstGeom>
        </p:spPr>
      </p:pic>
      <p:pic>
        <p:nvPicPr>
          <p:cNvPr id="7" name="Picture 6" descr="A purple text on a black background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43" y="368381"/>
            <a:ext cx="1362459" cy="3916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urple text on a black background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543" y="368381"/>
            <a:ext cx="1362459" cy="391669"/>
          </a:xfrm>
          <a:prstGeom prst="rect">
            <a:avLst/>
          </a:prstGeom>
        </p:spPr>
      </p:pic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91731" y="311701"/>
            <a:ext cx="3788074" cy="736195"/>
          </a:xfrm>
        </p:spPr>
        <p:txBody>
          <a:bodyPr/>
          <a:lstStyle/>
          <a:p>
            <a:r>
              <a:rPr lang="en-GB" sz="3600" dirty="0">
                <a:solidFill>
                  <a:srgbClr val="23085A"/>
                </a:solidFill>
              </a:rPr>
              <a:t>Definition</a:t>
            </a:r>
            <a:endParaRPr lang="en-GB" sz="3600" dirty="0">
              <a:solidFill>
                <a:srgbClr val="23085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8941" y="3070034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definition: Clothes that are made and sold cheaply, so that people can buy new clothes often.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80173" y="1435712"/>
            <a:ext cx="526600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Clothes that are made and sold cheaply, so that people can buy new clothes often</a:t>
            </a:r>
            <a:r>
              <a:rPr lang="en-GB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/>
          </a:p>
        </p:txBody>
      </p:sp>
      <p:pic>
        <p:nvPicPr>
          <p:cNvPr id="11" name="Picture 10" descr="Clothes hangers on a clothes rack lined u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1902" y="311701"/>
            <a:ext cx="5406059" cy="36040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95060" y="327205"/>
            <a:ext cx="5646720" cy="736195"/>
          </a:xfrm>
        </p:spPr>
        <p:txBody>
          <a:bodyPr/>
          <a:lstStyle/>
          <a:p>
            <a:r>
              <a:rPr lang="en-GB" sz="3600" dirty="0">
                <a:solidFill>
                  <a:srgbClr val="23085A"/>
                </a:solidFill>
                <a:latin typeface="+mj-lt"/>
              </a:rPr>
              <a:t>Fast fashion</a:t>
            </a:r>
            <a:endParaRPr lang="en-GB" sz="3600" dirty="0">
              <a:solidFill>
                <a:srgbClr val="23085A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1746" y="1070072"/>
            <a:ext cx="5646720" cy="305883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23085A"/>
                </a:solidFill>
                <a:latin typeface="British Council Sans" panose="020B0504020202020204" pitchFamily="34" charset="0"/>
              </a:rPr>
              <a:t>Where can you buy fast fashion in your town?</a:t>
            </a:r>
            <a:endParaRPr lang="en-GB" sz="2000" dirty="0">
              <a:solidFill>
                <a:srgbClr val="23085A"/>
              </a:solidFill>
              <a:latin typeface="British Council Sans" panose="020B05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23085A"/>
                </a:solidFill>
                <a:latin typeface="British Council Sans" panose="020B0504020202020204" pitchFamily="34" charset="0"/>
              </a:rPr>
              <a:t>What kinds of people buy fast fashion? Why?</a:t>
            </a:r>
            <a:endParaRPr lang="en-GB" sz="2000" dirty="0">
              <a:solidFill>
                <a:srgbClr val="23085A"/>
              </a:solidFill>
              <a:latin typeface="British Council Sans" panose="020B05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23085A"/>
                </a:solidFill>
                <a:latin typeface="British Council Sans" panose="020B0504020202020204" pitchFamily="34" charset="0"/>
              </a:rPr>
              <a:t>What are the pros and cons of fast fashion?</a:t>
            </a:r>
            <a:endParaRPr lang="en-GB" sz="2000" dirty="0">
              <a:solidFill>
                <a:srgbClr val="23085A"/>
              </a:solidFill>
              <a:latin typeface="British Council Sans" panose="020B05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23085A"/>
                </a:solidFill>
                <a:latin typeface="British Council Sans" panose="020B0504020202020204" pitchFamily="34" charset="0"/>
              </a:rPr>
              <a:t>Where can you get clothes that aren’t fast fashion?</a:t>
            </a:r>
            <a:endParaRPr lang="en-GB" sz="2000" dirty="0">
              <a:solidFill>
                <a:srgbClr val="23085A"/>
              </a:solidFill>
              <a:latin typeface="British Council Sans" panose="020B05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23085A"/>
                </a:solidFill>
                <a:latin typeface="British Council Sans" panose="020B0504020202020204" pitchFamily="34" charset="0"/>
              </a:rPr>
              <a:t>Think and share your ideas.</a:t>
            </a:r>
            <a:endParaRPr lang="en-GB" sz="2000" dirty="0">
              <a:solidFill>
                <a:srgbClr val="23085A"/>
              </a:solidFill>
              <a:latin typeface="British Council Sans" panose="020B0504020202020204" pitchFamily="34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GB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GB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382254" y="537597"/>
            <a:ext cx="5328000" cy="355643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46" y="394785"/>
            <a:ext cx="1359526" cy="3962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graphicFrame>
        <p:nvGraphicFramePr>
          <p:cNvPr id="11" name="Google Shape;211;p7"/>
          <p:cNvGraphicFramePr/>
          <p:nvPr/>
        </p:nvGraphicFramePr>
        <p:xfrm>
          <a:off x="223650" y="231930"/>
          <a:ext cx="11744700" cy="530905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873825"/>
                <a:gridCol w="8870875"/>
              </a:tblGrid>
              <a:tr h="3692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tx1"/>
                          </a:solidFill>
                        </a:rPr>
                        <a:t>Word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Definition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2"/>
                    </a:solidFill>
                  </a:tcPr>
                </a:tc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1.  item (n)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a.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 place where large amounts of rubbish are buried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2.  produce (v)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</a:rPr>
                        <a:t>b. 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natural materials</a:t>
                      </a:r>
                      <a:r>
                        <a:rPr lang="en-GB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,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such as cotton or wool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3.  carbon emissions (n)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</a:rPr>
                        <a:t>c. 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material used to make clothes etc.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4. landfill site (n)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d.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one object or unit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5.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biodegradable (adj)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e.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break up into small parts and disappear with time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6.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decompose (v)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f.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chemicals that are dangerous for the environment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7.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recyclable (adj)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g.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relating to the whole world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8.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raw materials (n)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h.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make, create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9.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textile (n)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i.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able to be recycled, used again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10. global (adj)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</a:rPr>
                        <a:t>j. 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able to decay naturally, without causing harm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graphicFrame>
        <p:nvGraphicFramePr>
          <p:cNvPr id="11" name="Google Shape;211;p7"/>
          <p:cNvGraphicFramePr/>
          <p:nvPr/>
        </p:nvGraphicFramePr>
        <p:xfrm>
          <a:off x="223650" y="231930"/>
          <a:ext cx="11744700" cy="530905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873825"/>
                <a:gridCol w="8870875"/>
              </a:tblGrid>
              <a:tr h="3692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tx1"/>
                          </a:solidFill>
                        </a:rPr>
                        <a:t>Word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Definition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2"/>
                    </a:solidFill>
                  </a:tcPr>
                </a:tc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1.  item (n)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one object or unit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2.  produce (v)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make, create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3.  carbon emissions (n)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f.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chemicals that are dangerous for the</a:t>
                      </a: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environment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4. landfill site (n)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 place where large amounts of rubbish are buried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5.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biodegradable (adj)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j.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able to decay naturally, without causing harm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6.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decompose (v)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e.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break up into small parts and disappear with time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7.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recyclable (adj)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i.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able to be recycled, used again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8.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raw materials (n)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b. 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natural materials</a:t>
                      </a:r>
                      <a:r>
                        <a:rPr lang="en-GB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,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such as cotton or wool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9. 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textile (n)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c. 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material used to make clothes etc.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10. global (adj)</a:t>
                      </a:r>
                      <a:r>
                        <a:rPr lang="en-US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g. 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relating to the whole world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61691" y="271981"/>
            <a:ext cx="5646720" cy="736195"/>
          </a:xfrm>
        </p:spPr>
        <p:txBody>
          <a:bodyPr/>
          <a:lstStyle/>
          <a:p>
            <a:r>
              <a:rPr lang="en-GB" sz="3600" dirty="0">
                <a:solidFill>
                  <a:srgbClr val="23085A"/>
                </a:solidFill>
              </a:rPr>
              <a:t>Numbers</a:t>
            </a:r>
            <a:endParaRPr lang="en-GB" sz="3600" dirty="0">
              <a:solidFill>
                <a:srgbClr val="23085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0215" y="1569491"/>
            <a:ext cx="5678251" cy="2934269"/>
          </a:xfrm>
        </p:spPr>
        <p:txBody>
          <a:bodyPr/>
          <a:lstStyle/>
          <a:p>
            <a:pPr>
              <a:lnSpc>
                <a:spcPct val="200000"/>
              </a:lnSpc>
              <a:buClr>
                <a:schemeClr val="dk2"/>
              </a:buClr>
              <a:buSzPts val="2400"/>
            </a:pPr>
            <a:r>
              <a:rPr lang="en-GB" sz="2000" b="1" dirty="0">
                <a:solidFill>
                  <a:srgbClr val="23085A"/>
                </a:solidFill>
                <a:latin typeface="+mn-lt"/>
              </a:rPr>
              <a:t>90% - </a:t>
            </a:r>
            <a:r>
              <a:rPr lang="en-GB" sz="2000" dirty="0">
                <a:solidFill>
                  <a:srgbClr val="23085A"/>
                </a:solidFill>
                <a:latin typeface="+mn-lt"/>
              </a:rPr>
              <a:t>Ninety per cent</a:t>
            </a:r>
            <a:endParaRPr lang="en-GB" sz="2000" dirty="0">
              <a:solidFill>
                <a:srgbClr val="23085A"/>
              </a:solidFill>
              <a:latin typeface="+mn-lt"/>
            </a:endParaRPr>
          </a:p>
          <a:p>
            <a:pPr>
              <a:lnSpc>
                <a:spcPct val="200000"/>
              </a:lnSpc>
              <a:buClr>
                <a:schemeClr val="dk2"/>
              </a:buClr>
              <a:buSzPts val="2400"/>
            </a:pPr>
            <a:r>
              <a:rPr lang="en-GB" sz="2000" b="1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ourier New" panose="02070309020205020404" pitchFamily="49" charset="0"/>
              </a:rPr>
              <a:t>150,000,000</a:t>
            </a:r>
            <a:r>
              <a:rPr lang="en-GB" sz="2000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endParaRPr lang="en-GB" sz="2000" dirty="0">
              <a:solidFill>
                <a:srgbClr val="23085A"/>
              </a:solidFill>
              <a:effectLst/>
              <a:highlight>
                <a:srgbClr val="FFFFFF"/>
              </a:highlight>
              <a:latin typeface="+mn-lt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200000"/>
              </a:lnSpc>
              <a:buClr>
                <a:schemeClr val="dk2"/>
              </a:buClr>
              <a:buSzPts val="2400"/>
            </a:pPr>
            <a:r>
              <a:rPr lang="en-GB" sz="2000" b="1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ourier New" panose="02070309020205020404" pitchFamily="49" charset="0"/>
              </a:rPr>
              <a:t>3.6</a:t>
            </a:r>
            <a:r>
              <a:rPr lang="en-GB" sz="2000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endParaRPr lang="en-GB" sz="2000" dirty="0">
              <a:solidFill>
                <a:srgbClr val="23085A"/>
              </a:solidFill>
              <a:effectLst/>
              <a:highlight>
                <a:srgbClr val="FFFFFF"/>
              </a:highlight>
              <a:latin typeface="+mn-lt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200000"/>
              </a:lnSpc>
              <a:buClr>
                <a:schemeClr val="dk2"/>
              </a:buClr>
              <a:buSzPts val="2400"/>
            </a:pPr>
            <a:r>
              <a:rPr lang="en-GB" sz="2000" b="1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6,280</a:t>
            </a:r>
            <a:r>
              <a:rPr lang="en-GB" sz="2000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000" dirty="0">
              <a:solidFill>
                <a:srgbClr val="23085A"/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8388" y="1569492"/>
            <a:ext cx="5413612" cy="4060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46" y="356881"/>
            <a:ext cx="1359526" cy="3962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97893" y="271821"/>
            <a:ext cx="7758487" cy="736195"/>
          </a:xfrm>
        </p:spPr>
        <p:txBody>
          <a:bodyPr/>
          <a:lstStyle/>
          <a:p>
            <a:r>
              <a:rPr lang="en-GB" sz="3600" dirty="0">
                <a:solidFill>
                  <a:srgbClr val="23085A"/>
                </a:solidFill>
              </a:rPr>
              <a:t>Number pronunciation</a:t>
            </a:r>
            <a:endParaRPr lang="en-GB" sz="3600" dirty="0">
              <a:solidFill>
                <a:srgbClr val="23085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1746" y="1569491"/>
            <a:ext cx="5646720" cy="3630305"/>
          </a:xfrm>
        </p:spPr>
        <p:txBody>
          <a:bodyPr/>
          <a:lstStyle/>
          <a:p>
            <a:pPr marL="457200" lvl="1">
              <a:lnSpc>
                <a:spcPct val="150000"/>
              </a:lnSpc>
              <a:spcAft>
                <a:spcPts val="300"/>
              </a:spcAft>
            </a:pPr>
            <a:r>
              <a:rPr lang="en-GB" b="0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150,000,000 = a hundred and fifty million (not millions)</a:t>
            </a:r>
            <a:endParaRPr lang="en-GB" b="0" dirty="0">
              <a:solidFill>
                <a:srgbClr val="23085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300"/>
              </a:spcAft>
            </a:pPr>
            <a:r>
              <a:rPr lang="en-GB" b="0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3.6 = three point six</a:t>
            </a:r>
            <a:endParaRPr lang="en-GB" b="0" dirty="0">
              <a:solidFill>
                <a:srgbClr val="23085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300"/>
              </a:spcAft>
            </a:pPr>
            <a:r>
              <a:rPr lang="en-GB" b="0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6,280 = six thousand two hundred and eighty</a:t>
            </a:r>
            <a:endParaRPr lang="en-GB" sz="1800" b="0" dirty="0">
              <a:solidFill>
                <a:srgbClr val="23085A"/>
              </a:solidFill>
              <a:highlight>
                <a:srgbClr val="FFFFFF"/>
              </a:highligh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300"/>
              </a:spcAft>
            </a:pPr>
            <a:endParaRPr lang="en-GB" sz="3600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8388" y="1569492"/>
            <a:ext cx="5413612" cy="4060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46" y="356881"/>
            <a:ext cx="1359526" cy="3962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112" y="0"/>
            <a:ext cx="8332962" cy="57341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ver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ver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itish Council bla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 - indigo</Template>
  <TotalTime>0</TotalTime>
  <Words>4791</Words>
  <Application>WPS Presentation</Application>
  <PresentationFormat>Widescreen</PresentationFormat>
  <Paragraphs>209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SimSun</vt:lpstr>
      <vt:lpstr>Wingdings</vt:lpstr>
      <vt:lpstr>British Council Sans Headline</vt:lpstr>
      <vt:lpstr>British Council Sans</vt:lpstr>
      <vt:lpstr>British Council Sans Light</vt:lpstr>
      <vt:lpstr>Arial</vt:lpstr>
      <vt:lpstr>Calibri</vt:lpstr>
      <vt:lpstr>Times New Roman</vt:lpstr>
      <vt:lpstr>Courier New</vt:lpstr>
      <vt:lpstr>Microsoft YaHei</vt:lpstr>
      <vt:lpstr>Arial Unicode MS</vt:lpstr>
      <vt:lpstr>Cover - indigo</vt:lpstr>
      <vt:lpstr>Section - indigo</vt:lpstr>
      <vt:lpstr>Cover - white</vt:lpstr>
      <vt:lpstr>Section - white</vt:lpstr>
      <vt:lpstr>British Council</vt:lpstr>
      <vt:lpstr>British Council blank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 on one  or two lines</dc:title>
  <dc:creator>Paul Braddock</dc:creator>
  <cp:lastModifiedBy>ΣΤΕΛΛΑ ΣΠΑΝΟΥ</cp:lastModifiedBy>
  <cp:revision>21</cp:revision>
  <cp:lastPrinted>2019-09-18T09:30:00Z</cp:lastPrinted>
  <dcterms:created xsi:type="dcterms:W3CDTF">2020-03-25T11:41:00Z</dcterms:created>
  <dcterms:modified xsi:type="dcterms:W3CDTF">2025-12-05T09:59:01Z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3507E33F2A7640C1AB9B0B52FFA10738_13</vt:lpwstr>
  </property>
  <property fmtid="{D5CDD505-2E9C-101B-9397-08002B2CF9AE}" pid="3" name="KSOProductBuildVer">
    <vt:lpwstr>1033-12.2.0.23155</vt:lpwstr>
  </property>
</Properties>
</file>