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322" r:id="rId3"/>
    <p:sldId id="339" r:id="rId4"/>
    <p:sldId id="340" r:id="rId5"/>
    <p:sldId id="341" r:id="rId6"/>
    <p:sldId id="343" r:id="rId7"/>
    <p:sldId id="345" r:id="rId8"/>
    <p:sldId id="344" r:id="rId9"/>
    <p:sldId id="346" r:id="rId10"/>
    <p:sldId id="34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18E"/>
    <a:srgbClr val="FFD966"/>
    <a:srgbClr val="F4B183"/>
    <a:srgbClr val="CCCCFF"/>
    <a:srgbClr val="66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8B671-5CDB-46C8-B081-B0BE3D753C0C}" type="datetimeFigureOut">
              <a:rPr lang="el-GR" smtClean="0"/>
              <a:t>7/11/2024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47F79-4488-47B5-9E63-3703DBE1B2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756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316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70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20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995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06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306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96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757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886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Χημεία Β΄ Λυκείου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12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Σχολικό Έτος: 2024 - 2025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Χημεία Β΄ Λυκείου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0EC11-23B1-4425-B3D0-ADD0F2130B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86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4C1225-F6B3-AD42-10DE-41047FD4B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l-GR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Ισομερεια</a:t>
            </a:r>
            <a:r>
              <a:rPr lang="el-GR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Οργανικων</a:t>
            </a:r>
            <a:r>
              <a:rPr lang="el-GR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Ενωσεων</a:t>
            </a:r>
            <a:endParaRPr lang="el-GR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77F0E00-37BA-0ADE-D90C-9B3DE2731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77545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Χημεία Β’ Λυκείου</a:t>
            </a:r>
          </a:p>
          <a:p>
            <a:r>
              <a:rPr lang="el-GR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Γενικής Παιδείας</a:t>
            </a:r>
          </a:p>
        </p:txBody>
      </p:sp>
    </p:spTree>
    <p:extLst>
      <p:ext uri="{BB962C8B-B14F-4D97-AF65-F5344CB8AC3E}">
        <p14:creationId xmlns:p14="http://schemas.microsoft.com/office/powerpoint/2010/main" val="98614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A10392-1153-0E17-478D-87B7DAD91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487408-4F09-0748-47AC-A06108EC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 (4/4)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481FCB-3617-4722-6494-04683A800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431509"/>
            <a:ext cx="11534052" cy="492484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Αλκίνια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Αλκαδιένια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Αλκίνια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Αλκαδιένια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παράδειγμα, στο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αντιστοιχούν οι ισομερείς ενώσεις: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≡ CH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προπίνιο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 = 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προπαδιένιο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C74A81-AC2E-A7EB-D1F8-C3D55892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A60F55-CF65-439C-E862-13CF896D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D79C79-8212-13BD-C7B9-D9CDB791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10</a:t>
            </a:fld>
            <a:endParaRPr lang="el-GR" dirty="0"/>
          </a:p>
        </p:txBody>
      </p:sp>
      <p:sp>
        <p:nvSpPr>
          <p:cNvPr id="7" name="Δεξί άγκιστρο 6">
            <a:extLst>
              <a:ext uri="{FF2B5EF4-FFF2-40B4-BE49-F238E27FC236}">
                <a16:creationId xmlns:a16="http://schemas.microsoft.com/office/drawing/2014/main" id="{0033F637-C0CB-C7E6-6723-F7661BFD0F45}"/>
              </a:ext>
            </a:extLst>
          </p:cNvPr>
          <p:cNvSpPr/>
          <p:nvPr/>
        </p:nvSpPr>
        <p:spPr>
          <a:xfrm>
            <a:off x="2774730" y="2156722"/>
            <a:ext cx="189187" cy="933318"/>
          </a:xfrm>
          <a:prstGeom prst="rightBrace">
            <a:avLst>
              <a:gd name="adj1" fmla="val 63333"/>
              <a:gd name="adj2" fmla="val 50000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4D69B3-0908-05A4-5373-482E9EEAF566}"/>
              </a:ext>
            </a:extLst>
          </p:cNvPr>
          <p:cNvSpPr txBox="1"/>
          <p:nvPr/>
        </p:nvSpPr>
        <p:spPr>
          <a:xfrm>
            <a:off x="3046949" y="2392548"/>
            <a:ext cx="12286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l-GR" sz="2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endParaRPr lang="el-GR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4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26FBC5-ECCD-2345-2C35-D4155BE76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οργανικών ενώσεων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C7126E-C3BB-D38E-52FB-05CDDD832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09364" cy="4530725"/>
          </a:xfrm>
        </p:spPr>
        <p:txBody>
          <a:bodyPr>
            <a:normAutofit/>
          </a:bodyPr>
          <a:lstStyle/>
          <a:p>
            <a:r>
              <a:rPr lang="el-G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είναι το φαινόμενο κατά το οποίο δύο ή περισσότερες ενώσεις με τον ίδιο μοριακό τύπο έχουν διαφορές στις ιδιότητες τους (φυσικές ή χημικές). </a:t>
            </a:r>
            <a:endParaRPr lang="en-US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οφείλεται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στη διαφορετική διάταξη των ατόμων άνθρακα στο επίπεδο (συντακτική ισομέρεια),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στη διαφορετική διάταξη των ατόμων στο χώρο (στερεοϊσομέρεια).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9E11FF-23FE-28E5-C341-6F9FB8BD7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A744C9-D738-46F9-6C7E-B0B1DBB5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0A4DD4-1A7A-8326-C5A6-EBE91D08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22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7490CC-ABF5-CA58-454F-327D437CC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CEF56A-0E89-981E-ED21-B365F76A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Συντακτική ισομέρεια οργανικών ενώσεων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2121A9-59B1-DE6D-518F-791CEE076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656"/>
            <a:ext cx="10809364" cy="4865694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ένωση που έχει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αλκάνιο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έχει δύο δυνατούς συντακτικούς τύπους.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βουτάνιο		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μέθυλοπροπάνιο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συντακτική ισομέρεια διακρίνεται σε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αλυσίδας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θέσης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06BDE2-3D4F-28A4-2384-4255336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DC810B-BB39-F7AD-FD93-BA83FAA03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EEE619-ED51-9D25-6AC8-D12C9571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3</a:t>
            </a:fld>
            <a:endParaRPr lang="el-GR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4B4C8D9F-7864-5791-AB5A-27AB12FA3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723" y="2417336"/>
            <a:ext cx="6029369" cy="255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6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8DA44A-BC23-5089-B487-3A74100D9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E1AF4E-2CC1-9895-2037-20D7A5F5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αλυσίδας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10A2F7-2418-5A41-01AA-6BD1C1E08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444122"/>
            <a:ext cx="11534052" cy="4912228"/>
          </a:xfrm>
        </p:spPr>
        <p:txBody>
          <a:bodyPr>
            <a:normAutofit/>
          </a:bodyPr>
          <a:lstStyle/>
          <a:p>
            <a:r>
              <a:rPr lang="el-G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αλυσίδας ονομάζεται ένα είδος συντακτικής ισομέρειας, που οφείλεται στο διαφορετικό τρόπο σύνδεσης (διάταξης) των ατόμων άνθρακα στα μόρια των ισομερών ενώσεων.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δούμε για παράδειγμα τα ισομερή με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 ένωση αυτή έχει γενικό τύπο 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είναι δηλαδή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αλκάνιο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Τα πέντε άτομα άνθρακα μπορεί να σχηματίσουν 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τρεις διαφορετικές ανθρακικές αλυσίδες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μία ευθεία και δύο διακλαδισμένες: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7C746C-4F01-45C4-F10E-7F312B64E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53E583-35F8-80E9-395F-47F6B1D2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31906F-BCA9-2681-8DA4-95E636C8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4</a:t>
            </a:fld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E40FDE7B-8BAC-E515-1357-B41B95EFE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952" y="4148677"/>
            <a:ext cx="2457291" cy="1898257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95DCEC5-D0BA-B996-5B57-D1C04F88B4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88" y="3853373"/>
            <a:ext cx="2321421" cy="2309814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4FEE450-9C71-380C-8322-6D689F3332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99" y="4279042"/>
            <a:ext cx="3054401" cy="14584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D961EB8-2F1C-EA3B-B040-1469F7CEEC87}"/>
              </a:ext>
            </a:extLst>
          </p:cNvPr>
          <p:cNvSpPr txBox="1"/>
          <p:nvPr/>
        </p:nvSpPr>
        <p:spPr>
          <a:xfrm>
            <a:off x="1906000" y="5780275"/>
            <a:ext cx="160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πεντάνιο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642329-FDAA-1683-2AC9-E1687EB5AB31}"/>
              </a:ext>
            </a:extLst>
          </p:cNvPr>
          <p:cNvSpPr txBox="1"/>
          <p:nvPr/>
        </p:nvSpPr>
        <p:spPr>
          <a:xfrm>
            <a:off x="4160416" y="5970810"/>
            <a:ext cx="2377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μέθυλοβουτάνιο</a:t>
            </a:r>
            <a:endParaRPr lang="el-GR" sz="2400" dirty="0">
              <a:latin typeface="Times New Roman" panose="02020603050405020304" pitchFamily="18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FC1649-CDF8-20F7-F9E1-77D3E21F4A89}"/>
              </a:ext>
            </a:extLst>
          </p:cNvPr>
          <p:cNvSpPr txBox="1"/>
          <p:nvPr/>
        </p:nvSpPr>
        <p:spPr>
          <a:xfrm>
            <a:off x="6739097" y="5970810"/>
            <a:ext cx="2567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διμεθυλοπροπάνιο</a:t>
            </a:r>
            <a:endParaRPr lang="el-GR" sz="2400" dirty="0">
              <a:latin typeface="Times New Roman" panose="02020603050405020304" pitchFamily="18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7" name="Φυσαλίδα ομιλίας: Ορθογώνιο με στρογγυλεμένες γωνίες 16">
            <a:extLst>
              <a:ext uri="{FF2B5EF4-FFF2-40B4-BE49-F238E27FC236}">
                <a16:creationId xmlns:a16="http://schemas.microsoft.com/office/drawing/2014/main" id="{3FB5D927-5C7A-2DCB-3BB2-C7D2CB891747}"/>
              </a:ext>
            </a:extLst>
          </p:cNvPr>
          <p:cNvSpPr/>
          <p:nvPr/>
        </p:nvSpPr>
        <p:spPr>
          <a:xfrm>
            <a:off x="9230704" y="3963870"/>
            <a:ext cx="2696509" cy="2127898"/>
          </a:xfrm>
          <a:custGeom>
            <a:avLst/>
            <a:gdLst>
              <a:gd name="connsiteX0" fmla="*/ 0 w 2696509"/>
              <a:gd name="connsiteY0" fmla="*/ 354657 h 2127898"/>
              <a:gd name="connsiteX1" fmla="*/ 354657 w 2696509"/>
              <a:gd name="connsiteY1" fmla="*/ 0 h 2127898"/>
              <a:gd name="connsiteX2" fmla="*/ 449418 w 2696509"/>
              <a:gd name="connsiteY2" fmla="*/ 0 h 2127898"/>
              <a:gd name="connsiteX3" fmla="*/ 449418 w 2696509"/>
              <a:gd name="connsiteY3" fmla="*/ 0 h 2127898"/>
              <a:gd name="connsiteX4" fmla="*/ 786482 w 2696509"/>
              <a:gd name="connsiteY4" fmla="*/ 0 h 2127898"/>
              <a:gd name="connsiteX5" fmla="*/ 1123545 w 2696509"/>
              <a:gd name="connsiteY5" fmla="*/ 0 h 2127898"/>
              <a:gd name="connsiteX6" fmla="*/ 1554013 w 2696509"/>
              <a:gd name="connsiteY6" fmla="*/ 0 h 2127898"/>
              <a:gd name="connsiteX7" fmla="*/ 1984482 w 2696509"/>
              <a:gd name="connsiteY7" fmla="*/ 0 h 2127898"/>
              <a:gd name="connsiteX8" fmla="*/ 2341852 w 2696509"/>
              <a:gd name="connsiteY8" fmla="*/ 0 h 2127898"/>
              <a:gd name="connsiteX9" fmla="*/ 2696509 w 2696509"/>
              <a:gd name="connsiteY9" fmla="*/ 354657 h 2127898"/>
              <a:gd name="connsiteX10" fmla="*/ 2696509 w 2696509"/>
              <a:gd name="connsiteY10" fmla="*/ 771367 h 2127898"/>
              <a:gd name="connsiteX11" fmla="*/ 2696509 w 2696509"/>
              <a:gd name="connsiteY11" fmla="*/ 1241274 h 2127898"/>
              <a:gd name="connsiteX12" fmla="*/ 2696509 w 2696509"/>
              <a:gd name="connsiteY12" fmla="*/ 1241274 h 2127898"/>
              <a:gd name="connsiteX13" fmla="*/ 2696509 w 2696509"/>
              <a:gd name="connsiteY13" fmla="*/ 1773248 h 2127898"/>
              <a:gd name="connsiteX14" fmla="*/ 2696509 w 2696509"/>
              <a:gd name="connsiteY14" fmla="*/ 1773241 h 2127898"/>
              <a:gd name="connsiteX15" fmla="*/ 2341852 w 2696509"/>
              <a:gd name="connsiteY15" fmla="*/ 2127898 h 2127898"/>
              <a:gd name="connsiteX16" fmla="*/ 1935750 w 2696509"/>
              <a:gd name="connsiteY16" fmla="*/ 2127898 h 2127898"/>
              <a:gd name="connsiteX17" fmla="*/ 1554013 w 2696509"/>
              <a:gd name="connsiteY17" fmla="*/ 2127898 h 2127898"/>
              <a:gd name="connsiteX18" fmla="*/ 1123545 w 2696509"/>
              <a:gd name="connsiteY18" fmla="*/ 2127898 h 2127898"/>
              <a:gd name="connsiteX19" fmla="*/ 793223 w 2696509"/>
              <a:gd name="connsiteY19" fmla="*/ 2127898 h 2127898"/>
              <a:gd name="connsiteX20" fmla="*/ 449418 w 2696509"/>
              <a:gd name="connsiteY20" fmla="*/ 2127898 h 2127898"/>
              <a:gd name="connsiteX21" fmla="*/ 449418 w 2696509"/>
              <a:gd name="connsiteY21" fmla="*/ 2127898 h 2127898"/>
              <a:gd name="connsiteX22" fmla="*/ 354657 w 2696509"/>
              <a:gd name="connsiteY22" fmla="*/ 2127898 h 2127898"/>
              <a:gd name="connsiteX23" fmla="*/ 0 w 2696509"/>
              <a:gd name="connsiteY23" fmla="*/ 1773241 h 2127898"/>
              <a:gd name="connsiteX24" fmla="*/ 0 w 2696509"/>
              <a:gd name="connsiteY24" fmla="*/ 1773248 h 2127898"/>
              <a:gd name="connsiteX25" fmla="*/ -328273 w 2696509"/>
              <a:gd name="connsiteY25" fmla="*/ 1811692 h 2127898"/>
              <a:gd name="connsiteX26" fmla="*/ -157571 w 2696509"/>
              <a:gd name="connsiteY26" fmla="*/ 1515075 h 2127898"/>
              <a:gd name="connsiteX27" fmla="*/ 0 w 2696509"/>
              <a:gd name="connsiteY27" fmla="*/ 1241274 h 2127898"/>
              <a:gd name="connsiteX28" fmla="*/ 0 w 2696509"/>
              <a:gd name="connsiteY28" fmla="*/ 806832 h 2127898"/>
              <a:gd name="connsiteX29" fmla="*/ 0 w 2696509"/>
              <a:gd name="connsiteY29" fmla="*/ 354657 h 2127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696509" h="2127898" fill="none" extrusionOk="0">
                <a:moveTo>
                  <a:pt x="0" y="354657"/>
                </a:moveTo>
                <a:cubicBezTo>
                  <a:pt x="7793" y="216281"/>
                  <a:pt x="156006" y="3909"/>
                  <a:pt x="354657" y="0"/>
                </a:cubicBezTo>
                <a:cubicBezTo>
                  <a:pt x="391771" y="-9970"/>
                  <a:pt x="428584" y="4175"/>
                  <a:pt x="449418" y="0"/>
                </a:cubicBezTo>
                <a:lnTo>
                  <a:pt x="449418" y="0"/>
                </a:lnTo>
                <a:cubicBezTo>
                  <a:pt x="616733" y="-8450"/>
                  <a:pt x="622173" y="27506"/>
                  <a:pt x="786482" y="0"/>
                </a:cubicBezTo>
                <a:cubicBezTo>
                  <a:pt x="950791" y="-27506"/>
                  <a:pt x="1015263" y="40280"/>
                  <a:pt x="1123545" y="0"/>
                </a:cubicBezTo>
                <a:cubicBezTo>
                  <a:pt x="1241061" y="-48080"/>
                  <a:pt x="1466645" y="35124"/>
                  <a:pt x="1554013" y="0"/>
                </a:cubicBezTo>
                <a:cubicBezTo>
                  <a:pt x="1641381" y="-35124"/>
                  <a:pt x="1841600" y="21734"/>
                  <a:pt x="1984482" y="0"/>
                </a:cubicBezTo>
                <a:cubicBezTo>
                  <a:pt x="2127364" y="-21734"/>
                  <a:pt x="2174366" y="5116"/>
                  <a:pt x="2341852" y="0"/>
                </a:cubicBezTo>
                <a:cubicBezTo>
                  <a:pt x="2559676" y="-10160"/>
                  <a:pt x="2677979" y="148533"/>
                  <a:pt x="2696509" y="354657"/>
                </a:cubicBezTo>
                <a:cubicBezTo>
                  <a:pt x="2698532" y="497668"/>
                  <a:pt x="2687583" y="683750"/>
                  <a:pt x="2696509" y="771367"/>
                </a:cubicBezTo>
                <a:cubicBezTo>
                  <a:pt x="2705435" y="858984"/>
                  <a:pt x="2675709" y="1130592"/>
                  <a:pt x="2696509" y="1241274"/>
                </a:cubicBezTo>
                <a:lnTo>
                  <a:pt x="2696509" y="1241274"/>
                </a:lnTo>
                <a:cubicBezTo>
                  <a:pt x="2735127" y="1446045"/>
                  <a:pt x="2669309" y="1591625"/>
                  <a:pt x="2696509" y="1773248"/>
                </a:cubicBezTo>
                <a:lnTo>
                  <a:pt x="2696509" y="1773241"/>
                </a:lnTo>
                <a:cubicBezTo>
                  <a:pt x="2690123" y="1968235"/>
                  <a:pt x="2542017" y="2160255"/>
                  <a:pt x="2341852" y="2127898"/>
                </a:cubicBezTo>
                <a:cubicBezTo>
                  <a:pt x="2228558" y="2172931"/>
                  <a:pt x="2115307" y="2121855"/>
                  <a:pt x="1935750" y="2127898"/>
                </a:cubicBezTo>
                <a:cubicBezTo>
                  <a:pt x="1756193" y="2133941"/>
                  <a:pt x="1637815" y="2109647"/>
                  <a:pt x="1554013" y="2127898"/>
                </a:cubicBezTo>
                <a:cubicBezTo>
                  <a:pt x="1470211" y="2146149"/>
                  <a:pt x="1328726" y="2127199"/>
                  <a:pt x="1123545" y="2127898"/>
                </a:cubicBezTo>
                <a:cubicBezTo>
                  <a:pt x="993867" y="2145628"/>
                  <a:pt x="889044" y="2093379"/>
                  <a:pt x="793223" y="2127898"/>
                </a:cubicBezTo>
                <a:cubicBezTo>
                  <a:pt x="697402" y="2162417"/>
                  <a:pt x="565620" y="2125956"/>
                  <a:pt x="449418" y="2127898"/>
                </a:cubicBezTo>
                <a:lnTo>
                  <a:pt x="449418" y="2127898"/>
                </a:lnTo>
                <a:cubicBezTo>
                  <a:pt x="416380" y="2130855"/>
                  <a:pt x="390547" y="2122105"/>
                  <a:pt x="354657" y="2127898"/>
                </a:cubicBezTo>
                <a:cubicBezTo>
                  <a:pt x="178186" y="2114921"/>
                  <a:pt x="-3" y="1925759"/>
                  <a:pt x="0" y="1773241"/>
                </a:cubicBezTo>
                <a:lnTo>
                  <a:pt x="0" y="1773248"/>
                </a:lnTo>
                <a:cubicBezTo>
                  <a:pt x="-96682" y="1817389"/>
                  <a:pt x="-205485" y="1785547"/>
                  <a:pt x="-328273" y="1811692"/>
                </a:cubicBezTo>
                <a:cubicBezTo>
                  <a:pt x="-277130" y="1675708"/>
                  <a:pt x="-211077" y="1652828"/>
                  <a:pt x="-157571" y="1515075"/>
                </a:cubicBezTo>
                <a:cubicBezTo>
                  <a:pt x="-104065" y="1377322"/>
                  <a:pt x="-28690" y="1342605"/>
                  <a:pt x="0" y="1241274"/>
                </a:cubicBezTo>
                <a:cubicBezTo>
                  <a:pt x="-39783" y="1102713"/>
                  <a:pt x="23478" y="985716"/>
                  <a:pt x="0" y="806832"/>
                </a:cubicBezTo>
                <a:cubicBezTo>
                  <a:pt x="-23478" y="627948"/>
                  <a:pt x="37376" y="467382"/>
                  <a:pt x="0" y="354657"/>
                </a:cubicBezTo>
                <a:close/>
              </a:path>
              <a:path w="2696509" h="2127898" stroke="0" extrusionOk="0">
                <a:moveTo>
                  <a:pt x="0" y="354657"/>
                </a:moveTo>
                <a:cubicBezTo>
                  <a:pt x="29011" y="129476"/>
                  <a:pt x="101751" y="1642"/>
                  <a:pt x="354657" y="0"/>
                </a:cubicBezTo>
                <a:cubicBezTo>
                  <a:pt x="391973" y="-1364"/>
                  <a:pt x="428695" y="10793"/>
                  <a:pt x="449418" y="0"/>
                </a:cubicBezTo>
                <a:lnTo>
                  <a:pt x="449418" y="0"/>
                </a:lnTo>
                <a:cubicBezTo>
                  <a:pt x="609807" y="-20947"/>
                  <a:pt x="684227" y="33980"/>
                  <a:pt x="799964" y="0"/>
                </a:cubicBezTo>
                <a:cubicBezTo>
                  <a:pt x="915701" y="-33980"/>
                  <a:pt x="968863" y="20372"/>
                  <a:pt x="1123545" y="0"/>
                </a:cubicBezTo>
                <a:cubicBezTo>
                  <a:pt x="1282717" y="-46468"/>
                  <a:pt x="1375660" y="2317"/>
                  <a:pt x="1554013" y="0"/>
                </a:cubicBezTo>
                <a:cubicBezTo>
                  <a:pt x="1732366" y="-2317"/>
                  <a:pt x="1795286" y="6847"/>
                  <a:pt x="1923567" y="0"/>
                </a:cubicBezTo>
                <a:cubicBezTo>
                  <a:pt x="2051848" y="-6847"/>
                  <a:pt x="2221254" y="1455"/>
                  <a:pt x="2341852" y="0"/>
                </a:cubicBezTo>
                <a:cubicBezTo>
                  <a:pt x="2525014" y="-16572"/>
                  <a:pt x="2744908" y="133524"/>
                  <a:pt x="2696509" y="354657"/>
                </a:cubicBezTo>
                <a:cubicBezTo>
                  <a:pt x="2738049" y="452649"/>
                  <a:pt x="2646100" y="689034"/>
                  <a:pt x="2696509" y="797966"/>
                </a:cubicBezTo>
                <a:cubicBezTo>
                  <a:pt x="2746918" y="906898"/>
                  <a:pt x="2670042" y="1104408"/>
                  <a:pt x="2696509" y="1241274"/>
                </a:cubicBezTo>
                <a:lnTo>
                  <a:pt x="2696509" y="1241274"/>
                </a:lnTo>
                <a:cubicBezTo>
                  <a:pt x="2710264" y="1471082"/>
                  <a:pt x="2650932" y="1511463"/>
                  <a:pt x="2696509" y="1773248"/>
                </a:cubicBezTo>
                <a:lnTo>
                  <a:pt x="2696509" y="1773241"/>
                </a:lnTo>
                <a:cubicBezTo>
                  <a:pt x="2672992" y="1982214"/>
                  <a:pt x="2584956" y="2141393"/>
                  <a:pt x="2341852" y="2127898"/>
                </a:cubicBezTo>
                <a:cubicBezTo>
                  <a:pt x="2259524" y="2134425"/>
                  <a:pt x="2056823" y="2124957"/>
                  <a:pt x="1947933" y="2127898"/>
                </a:cubicBezTo>
                <a:cubicBezTo>
                  <a:pt x="1839043" y="2130839"/>
                  <a:pt x="1644437" y="2096368"/>
                  <a:pt x="1566197" y="2127898"/>
                </a:cubicBezTo>
                <a:cubicBezTo>
                  <a:pt x="1487957" y="2159428"/>
                  <a:pt x="1317417" y="2095948"/>
                  <a:pt x="1123545" y="2127898"/>
                </a:cubicBezTo>
                <a:cubicBezTo>
                  <a:pt x="1051016" y="2135630"/>
                  <a:pt x="908913" y="2123637"/>
                  <a:pt x="793223" y="2127898"/>
                </a:cubicBezTo>
                <a:cubicBezTo>
                  <a:pt x="677533" y="2132159"/>
                  <a:pt x="583871" y="2121747"/>
                  <a:pt x="449418" y="2127898"/>
                </a:cubicBezTo>
                <a:lnTo>
                  <a:pt x="449418" y="2127898"/>
                </a:lnTo>
                <a:cubicBezTo>
                  <a:pt x="412673" y="2132917"/>
                  <a:pt x="388782" y="2126491"/>
                  <a:pt x="354657" y="2127898"/>
                </a:cubicBezTo>
                <a:cubicBezTo>
                  <a:pt x="165762" y="2140649"/>
                  <a:pt x="15041" y="1979311"/>
                  <a:pt x="0" y="1773241"/>
                </a:cubicBezTo>
                <a:lnTo>
                  <a:pt x="0" y="1773248"/>
                </a:lnTo>
                <a:cubicBezTo>
                  <a:pt x="-64490" y="1804919"/>
                  <a:pt x="-252751" y="1782678"/>
                  <a:pt x="-328273" y="1811692"/>
                </a:cubicBezTo>
                <a:cubicBezTo>
                  <a:pt x="-272858" y="1683000"/>
                  <a:pt x="-225003" y="1645904"/>
                  <a:pt x="-170702" y="1537891"/>
                </a:cubicBezTo>
                <a:cubicBezTo>
                  <a:pt x="-116400" y="1429878"/>
                  <a:pt x="-69186" y="1382336"/>
                  <a:pt x="0" y="1241274"/>
                </a:cubicBezTo>
                <a:cubicBezTo>
                  <a:pt x="-17969" y="1121448"/>
                  <a:pt x="47381" y="994468"/>
                  <a:pt x="0" y="780233"/>
                </a:cubicBezTo>
                <a:cubicBezTo>
                  <a:pt x="-47381" y="565998"/>
                  <a:pt x="47424" y="459493"/>
                  <a:pt x="0" y="354657"/>
                </a:cubicBezTo>
                <a:close/>
              </a:path>
            </a:pathLst>
          </a:custGeom>
          <a:solidFill>
            <a:srgbClr val="CCCC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2062713467">
                  <a:prstGeom prst="wedgeRoundRectCallout">
                    <a:avLst>
                      <a:gd name="adj1" fmla="val -62174"/>
                      <a:gd name="adj2" fmla="val 35140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Παρατήρηση: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Όταν η θέση της διακλάδωσης είναι μοναδική, τότε μπορούμε να </a:t>
            </a:r>
            <a:r>
              <a:rPr lang="el-GR" sz="20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παραλεί-ψουμε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τον αριθμό που καθορίζει τη θέση της.</a:t>
            </a:r>
          </a:p>
        </p:txBody>
      </p:sp>
    </p:spTree>
    <p:extLst>
      <p:ext uri="{BB962C8B-B14F-4D97-AF65-F5344CB8AC3E}">
        <p14:creationId xmlns:p14="http://schemas.microsoft.com/office/powerpoint/2010/main" val="54441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  <p:bldP spid="15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D6210E-6AEF-47A4-4796-12F0CA13D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E0E60E-AC0B-484A-B907-86AACAF2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θέσης (1/2)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C81B25-90BA-1152-9968-3315616FF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690688"/>
            <a:ext cx="11534052" cy="4665662"/>
          </a:xfrm>
        </p:spPr>
        <p:txBody>
          <a:bodyPr>
            <a:normAutofit/>
          </a:bodyPr>
          <a:lstStyle/>
          <a:p>
            <a:r>
              <a:rPr lang="el-G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θέσης ονομάζεται ένα είδος συντακτικής ισομέρειας που οφείλεται στη διαφορετική θέση μιας χαρακτηριστικής ομάδας ή ενός πολλαπλού δεσμού στα μόρια των ισομερών ενώσεων.</a:t>
            </a:r>
            <a:endParaRPr lang="en-US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δούμε για παράδειγμα τα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άκυκλα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ισομερή με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 ένωση αυτή έχει το γενικό τύπο 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είναι δηλαδή αλκένιο.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Γράφουμε τις δυνατές ανθρακικές αλυσίδες: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 – C – C – C 		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C – C 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|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C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BE0DCF-F2C9-F094-ED43-995310150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031801-095B-1623-66C4-66F76D6B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DE9847A-C5F6-2310-172D-87CEA883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064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64B216-3681-6028-CC62-4946038D0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BBABDA-1C30-E477-E6DF-8C6C3156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θέσης (2/2)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FC126D-DC7F-1BED-4C88-1825D7660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690688"/>
            <a:ext cx="11534052" cy="4665662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 startAt="2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οποθετούμε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διπλό δεσμό σε όλες τις δυνατές διαφορετικές θέσεις και συμπληρώνουμε με τα άτομα του H που λείπουν.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 – C – C = C 	→  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 = 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1-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βουτένιο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 – C = C – C →  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 =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βουτένιο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 – C = C 	→  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μεθυλοπροπένιο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|			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C			 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914400" lvl="1" indent="-457200">
              <a:buFont typeface="+mj-lt"/>
              <a:buAutoNum type="arabicPeriod" startAt="2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8BCCAC-831B-4834-D9C5-36FBC83A8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D2DE465-ED7E-B207-1A51-846C85F4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2B57B4-2B99-E8BE-FE3F-FACE4E47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765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070524-9D45-8E13-7B17-07DEBDF2F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6AA37B-E05C-3DD2-B607-951132F2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 (1/4)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1292C0-8B67-D084-CD3F-B035CB394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690688"/>
            <a:ext cx="11534052" cy="4665662"/>
          </a:xfrm>
        </p:spPr>
        <p:txBody>
          <a:bodyPr>
            <a:normAutofit/>
          </a:bodyPr>
          <a:lstStyle/>
          <a:p>
            <a:r>
              <a:rPr lang="el-G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 ονομάζεται ένα είδος συντακτικής ισομέρειας που εμφανίζουν ενώσεις που ανήκουν σε διαφορετικές ομόλογες σειρές.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δούμε για παράδειγμα τις ισομερείς ενώσεις με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O. H ένωση έχει γενικό τύπο 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Ο. Στο γενικό τύπο 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αντιστοιχούν οι κορεσμένες μονοσθενείς αλκοόλες, (C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OH) και οι κορεσμένοι αιθέρες (C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τρία άτομα άνθρακα έχουμε μία μόνο ανθρακική αλυσίδα: C-C-C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Βάζουμε το -OH σε κάθε δυνατή θέση και έχουμε τις αλκοόλες:</a:t>
            </a:r>
          </a:p>
          <a:p>
            <a:pPr marL="457200" lvl="1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      1-προπανόλη</a:t>
            </a:r>
          </a:p>
          <a:p>
            <a:pPr marL="457200" lvl="1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-CH-CH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2-προπανόλη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ΟΗ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758120-4FC5-7848-30A5-391CAC32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2CF2070-9715-F7FF-7655-0774FA58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703C274-55FF-153E-5CCC-D0F5D5C5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06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FD90EA-4E7D-46F4-F370-D4CFE9A1F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D1A43F-9646-572C-D471-E3D5AFFBD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 (2/4)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F50A3F-2C7F-471B-FEE3-16C529657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690688"/>
            <a:ext cx="11534052" cy="4665662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 startAt="3"/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τοποθετήσουμε το -O- ανάμεσα σε δύο άτομα άνθρακα, σχηματίζονται οι αιθέρες. </a:t>
            </a:r>
          </a:p>
          <a:p>
            <a:pPr marL="457200" lvl="1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Εδώ η θέση είναι μόνο μία: 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-O-CH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ο αιθέρας ονομάζεται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αιθυλομεθυλοαιθέρας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Δηλαδή, πρώτα δίνουμε τα ονόματα των δύο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αλκυλίων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κατ' αλφαβητική σειρά και ακολουθεί η λέξη αιθέρας.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0E643BC-10C4-9756-E089-144C49CA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3FF99D-C3C6-4FF9-FD2F-251B93FE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F3EEAE-9E3D-8859-CD12-B000798A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8</a:t>
            </a:fld>
            <a:endParaRPr lang="el-GR" dirty="0"/>
          </a:p>
        </p:txBody>
      </p:sp>
      <p:sp>
        <p:nvSpPr>
          <p:cNvPr id="9" name="Φυσαλίδα ομιλίας: Ορθογώνιο με στρογγυλεμένες γωνίες 8">
            <a:extLst>
              <a:ext uri="{FF2B5EF4-FFF2-40B4-BE49-F238E27FC236}">
                <a16:creationId xmlns:a16="http://schemas.microsoft.com/office/drawing/2014/main" id="{06972D9C-5F72-CACE-9747-D7AA5F3D6F35}"/>
              </a:ext>
            </a:extLst>
          </p:cNvPr>
          <p:cNvSpPr/>
          <p:nvPr/>
        </p:nvSpPr>
        <p:spPr>
          <a:xfrm>
            <a:off x="1280161" y="3963870"/>
            <a:ext cx="9459310" cy="1686491"/>
          </a:xfrm>
          <a:custGeom>
            <a:avLst/>
            <a:gdLst>
              <a:gd name="connsiteX0" fmla="*/ 0 w 9459310"/>
              <a:gd name="connsiteY0" fmla="*/ 281087 h 1686491"/>
              <a:gd name="connsiteX1" fmla="*/ 281087 w 9459310"/>
              <a:gd name="connsiteY1" fmla="*/ 0 h 1686491"/>
              <a:gd name="connsiteX2" fmla="*/ 705853 w 9459310"/>
              <a:gd name="connsiteY2" fmla="*/ 0 h 1686491"/>
              <a:gd name="connsiteX3" fmla="*/ 1235356 w 9459310"/>
              <a:gd name="connsiteY3" fmla="*/ 0 h 1686491"/>
              <a:gd name="connsiteX4" fmla="*/ 1764859 w 9459310"/>
              <a:gd name="connsiteY4" fmla="*/ 0 h 1686491"/>
              <a:gd name="connsiteX5" fmla="*/ 2451468 w 9459310"/>
              <a:gd name="connsiteY5" fmla="*/ 0 h 1686491"/>
              <a:gd name="connsiteX6" fmla="*/ 3085708 w 9459310"/>
              <a:gd name="connsiteY6" fmla="*/ 0 h 1686491"/>
              <a:gd name="connsiteX7" fmla="*/ 3615211 w 9459310"/>
              <a:gd name="connsiteY7" fmla="*/ 0 h 1686491"/>
              <a:gd name="connsiteX8" fmla="*/ 4249451 w 9459310"/>
              <a:gd name="connsiteY8" fmla="*/ 0 h 1686491"/>
              <a:gd name="connsiteX9" fmla="*/ 4883691 w 9459310"/>
              <a:gd name="connsiteY9" fmla="*/ 0 h 1686491"/>
              <a:gd name="connsiteX10" fmla="*/ 5517931 w 9459310"/>
              <a:gd name="connsiteY10" fmla="*/ 0 h 1686491"/>
              <a:gd name="connsiteX11" fmla="*/ 6012737 w 9459310"/>
              <a:gd name="connsiteY11" fmla="*/ -91155 h 1686491"/>
              <a:gd name="connsiteX12" fmla="*/ 6507543 w 9459310"/>
              <a:gd name="connsiteY12" fmla="*/ -182310 h 1686491"/>
              <a:gd name="connsiteX13" fmla="*/ 7002349 w 9459310"/>
              <a:gd name="connsiteY13" fmla="*/ -273465 h 1686491"/>
              <a:gd name="connsiteX14" fmla="*/ 7460162 w 9459310"/>
              <a:gd name="connsiteY14" fmla="*/ -131263 h 1686491"/>
              <a:gd name="connsiteX15" fmla="*/ 7882758 w 9459310"/>
              <a:gd name="connsiteY15" fmla="*/ 0 h 1686491"/>
              <a:gd name="connsiteX16" fmla="*/ 8327534 w 9459310"/>
              <a:gd name="connsiteY16" fmla="*/ 0 h 1686491"/>
              <a:gd name="connsiteX17" fmla="*/ 8759356 w 9459310"/>
              <a:gd name="connsiteY17" fmla="*/ 0 h 1686491"/>
              <a:gd name="connsiteX18" fmla="*/ 9178223 w 9459310"/>
              <a:gd name="connsiteY18" fmla="*/ 0 h 1686491"/>
              <a:gd name="connsiteX19" fmla="*/ 9459310 w 9459310"/>
              <a:gd name="connsiteY19" fmla="*/ 281087 h 1686491"/>
              <a:gd name="connsiteX20" fmla="*/ 9459310 w 9459310"/>
              <a:gd name="connsiteY20" fmla="*/ 281082 h 1686491"/>
              <a:gd name="connsiteX21" fmla="*/ 9459310 w 9459310"/>
              <a:gd name="connsiteY21" fmla="*/ 281082 h 1686491"/>
              <a:gd name="connsiteX22" fmla="*/ 9459310 w 9459310"/>
              <a:gd name="connsiteY22" fmla="*/ 702705 h 1686491"/>
              <a:gd name="connsiteX23" fmla="*/ 9459310 w 9459310"/>
              <a:gd name="connsiteY23" fmla="*/ 1061081 h 1686491"/>
              <a:gd name="connsiteX24" fmla="*/ 9459310 w 9459310"/>
              <a:gd name="connsiteY24" fmla="*/ 1405404 h 1686491"/>
              <a:gd name="connsiteX25" fmla="*/ 9178223 w 9459310"/>
              <a:gd name="connsiteY25" fmla="*/ 1686491 h 1686491"/>
              <a:gd name="connsiteX26" fmla="*/ 8720492 w 9459310"/>
              <a:gd name="connsiteY26" fmla="*/ 1686491 h 1686491"/>
              <a:gd name="connsiteX27" fmla="*/ 8314580 w 9459310"/>
              <a:gd name="connsiteY27" fmla="*/ 1686491 h 1686491"/>
              <a:gd name="connsiteX28" fmla="*/ 7882758 w 9459310"/>
              <a:gd name="connsiteY28" fmla="*/ 1686491 h 1686491"/>
              <a:gd name="connsiteX29" fmla="*/ 7291551 w 9459310"/>
              <a:gd name="connsiteY29" fmla="*/ 1686491 h 1686491"/>
              <a:gd name="connsiteX30" fmla="*/ 6653048 w 9459310"/>
              <a:gd name="connsiteY30" fmla="*/ 1686491 h 1686491"/>
              <a:gd name="connsiteX31" fmla="*/ 6038193 w 9459310"/>
              <a:gd name="connsiteY31" fmla="*/ 1686491 h 1686491"/>
              <a:gd name="connsiteX32" fmla="*/ 5517931 w 9459310"/>
              <a:gd name="connsiteY32" fmla="*/ 1686491 h 1686491"/>
              <a:gd name="connsiteX33" fmla="*/ 5517931 w 9459310"/>
              <a:gd name="connsiteY33" fmla="*/ 1686491 h 1686491"/>
              <a:gd name="connsiteX34" fmla="*/ 4831323 w 9459310"/>
              <a:gd name="connsiteY34" fmla="*/ 1686491 h 1686491"/>
              <a:gd name="connsiteX35" fmla="*/ 4197083 w 9459310"/>
              <a:gd name="connsiteY35" fmla="*/ 1686491 h 1686491"/>
              <a:gd name="connsiteX36" fmla="*/ 3510474 w 9459310"/>
              <a:gd name="connsiteY36" fmla="*/ 1686491 h 1686491"/>
              <a:gd name="connsiteX37" fmla="*/ 2928603 w 9459310"/>
              <a:gd name="connsiteY37" fmla="*/ 1686491 h 1686491"/>
              <a:gd name="connsiteX38" fmla="*/ 2241994 w 9459310"/>
              <a:gd name="connsiteY38" fmla="*/ 1686491 h 1686491"/>
              <a:gd name="connsiteX39" fmla="*/ 1817228 w 9459310"/>
              <a:gd name="connsiteY39" fmla="*/ 1686491 h 1686491"/>
              <a:gd name="connsiteX40" fmla="*/ 1392462 w 9459310"/>
              <a:gd name="connsiteY40" fmla="*/ 1686491 h 1686491"/>
              <a:gd name="connsiteX41" fmla="*/ 862959 w 9459310"/>
              <a:gd name="connsiteY41" fmla="*/ 1686491 h 1686491"/>
              <a:gd name="connsiteX42" fmla="*/ 281087 w 9459310"/>
              <a:gd name="connsiteY42" fmla="*/ 1686491 h 1686491"/>
              <a:gd name="connsiteX43" fmla="*/ 0 w 9459310"/>
              <a:gd name="connsiteY43" fmla="*/ 1405404 h 1686491"/>
              <a:gd name="connsiteX44" fmla="*/ 0 w 9459310"/>
              <a:gd name="connsiteY44" fmla="*/ 1068108 h 1686491"/>
              <a:gd name="connsiteX45" fmla="*/ 0 w 9459310"/>
              <a:gd name="connsiteY45" fmla="*/ 702705 h 1686491"/>
              <a:gd name="connsiteX46" fmla="*/ 0 w 9459310"/>
              <a:gd name="connsiteY46" fmla="*/ 281082 h 1686491"/>
              <a:gd name="connsiteX47" fmla="*/ 0 w 9459310"/>
              <a:gd name="connsiteY47" fmla="*/ 281082 h 1686491"/>
              <a:gd name="connsiteX48" fmla="*/ 0 w 9459310"/>
              <a:gd name="connsiteY48" fmla="*/ 281087 h 1686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459310" h="1686491" fill="none" extrusionOk="0">
                <a:moveTo>
                  <a:pt x="0" y="281087"/>
                </a:moveTo>
                <a:cubicBezTo>
                  <a:pt x="15548" y="146979"/>
                  <a:pt x="122929" y="11209"/>
                  <a:pt x="281087" y="0"/>
                </a:cubicBezTo>
                <a:cubicBezTo>
                  <a:pt x="405667" y="-17085"/>
                  <a:pt x="500462" y="11172"/>
                  <a:pt x="705853" y="0"/>
                </a:cubicBezTo>
                <a:cubicBezTo>
                  <a:pt x="911244" y="-11172"/>
                  <a:pt x="1048403" y="60288"/>
                  <a:pt x="1235356" y="0"/>
                </a:cubicBezTo>
                <a:cubicBezTo>
                  <a:pt x="1422309" y="-60288"/>
                  <a:pt x="1658658" y="44499"/>
                  <a:pt x="1764859" y="0"/>
                </a:cubicBezTo>
                <a:cubicBezTo>
                  <a:pt x="1871060" y="-44499"/>
                  <a:pt x="2145013" y="26720"/>
                  <a:pt x="2451468" y="0"/>
                </a:cubicBezTo>
                <a:cubicBezTo>
                  <a:pt x="2757923" y="-26720"/>
                  <a:pt x="2838165" y="10751"/>
                  <a:pt x="3085708" y="0"/>
                </a:cubicBezTo>
                <a:cubicBezTo>
                  <a:pt x="3333251" y="-10751"/>
                  <a:pt x="3499562" y="35300"/>
                  <a:pt x="3615211" y="0"/>
                </a:cubicBezTo>
                <a:cubicBezTo>
                  <a:pt x="3730860" y="-35300"/>
                  <a:pt x="3969807" y="29522"/>
                  <a:pt x="4249451" y="0"/>
                </a:cubicBezTo>
                <a:cubicBezTo>
                  <a:pt x="4529095" y="-29522"/>
                  <a:pt x="4656658" y="6522"/>
                  <a:pt x="4883691" y="0"/>
                </a:cubicBezTo>
                <a:cubicBezTo>
                  <a:pt x="5110724" y="-6522"/>
                  <a:pt x="5356600" y="14740"/>
                  <a:pt x="5517931" y="0"/>
                </a:cubicBezTo>
                <a:cubicBezTo>
                  <a:pt x="5672473" y="-29184"/>
                  <a:pt x="5875155" y="-13224"/>
                  <a:pt x="6012737" y="-91155"/>
                </a:cubicBezTo>
                <a:cubicBezTo>
                  <a:pt x="6150319" y="-169086"/>
                  <a:pt x="6372191" y="-155624"/>
                  <a:pt x="6507543" y="-182310"/>
                </a:cubicBezTo>
                <a:cubicBezTo>
                  <a:pt x="6642895" y="-208996"/>
                  <a:pt x="6873983" y="-221252"/>
                  <a:pt x="7002349" y="-273465"/>
                </a:cubicBezTo>
                <a:cubicBezTo>
                  <a:pt x="7183629" y="-265653"/>
                  <a:pt x="7352225" y="-131784"/>
                  <a:pt x="7460162" y="-131263"/>
                </a:cubicBezTo>
                <a:cubicBezTo>
                  <a:pt x="7568099" y="-130742"/>
                  <a:pt x="7668065" y="-12445"/>
                  <a:pt x="7882758" y="0"/>
                </a:cubicBezTo>
                <a:cubicBezTo>
                  <a:pt x="7975190" y="-32189"/>
                  <a:pt x="8110130" y="50327"/>
                  <a:pt x="8327534" y="0"/>
                </a:cubicBezTo>
                <a:cubicBezTo>
                  <a:pt x="8544938" y="-50327"/>
                  <a:pt x="8603399" y="19612"/>
                  <a:pt x="8759356" y="0"/>
                </a:cubicBezTo>
                <a:cubicBezTo>
                  <a:pt x="8915313" y="-19612"/>
                  <a:pt x="9014811" y="35515"/>
                  <a:pt x="9178223" y="0"/>
                </a:cubicBezTo>
                <a:cubicBezTo>
                  <a:pt x="9321872" y="10926"/>
                  <a:pt x="9456569" y="100630"/>
                  <a:pt x="9459310" y="281087"/>
                </a:cubicBezTo>
                <a:lnTo>
                  <a:pt x="9459310" y="281082"/>
                </a:lnTo>
                <a:lnTo>
                  <a:pt x="9459310" y="281082"/>
                </a:lnTo>
                <a:cubicBezTo>
                  <a:pt x="9493485" y="385121"/>
                  <a:pt x="9452892" y="608959"/>
                  <a:pt x="9459310" y="702705"/>
                </a:cubicBezTo>
                <a:cubicBezTo>
                  <a:pt x="9477284" y="831249"/>
                  <a:pt x="9448745" y="957258"/>
                  <a:pt x="9459310" y="1061081"/>
                </a:cubicBezTo>
                <a:cubicBezTo>
                  <a:pt x="9469875" y="1164904"/>
                  <a:pt x="9437172" y="1308209"/>
                  <a:pt x="9459310" y="1405404"/>
                </a:cubicBezTo>
                <a:cubicBezTo>
                  <a:pt x="9440294" y="1537929"/>
                  <a:pt x="9353588" y="1665499"/>
                  <a:pt x="9178223" y="1686491"/>
                </a:cubicBezTo>
                <a:cubicBezTo>
                  <a:pt x="9003413" y="1709135"/>
                  <a:pt x="8862189" y="1668656"/>
                  <a:pt x="8720492" y="1686491"/>
                </a:cubicBezTo>
                <a:cubicBezTo>
                  <a:pt x="8578795" y="1704326"/>
                  <a:pt x="8420362" y="1639687"/>
                  <a:pt x="8314580" y="1686491"/>
                </a:cubicBezTo>
                <a:cubicBezTo>
                  <a:pt x="8208798" y="1733295"/>
                  <a:pt x="8066398" y="1656281"/>
                  <a:pt x="7882758" y="1686491"/>
                </a:cubicBezTo>
                <a:cubicBezTo>
                  <a:pt x="7724461" y="1730897"/>
                  <a:pt x="7492800" y="1638822"/>
                  <a:pt x="7291551" y="1686491"/>
                </a:cubicBezTo>
                <a:cubicBezTo>
                  <a:pt x="7090302" y="1734160"/>
                  <a:pt x="6801628" y="1648813"/>
                  <a:pt x="6653048" y="1686491"/>
                </a:cubicBezTo>
                <a:cubicBezTo>
                  <a:pt x="6504468" y="1724169"/>
                  <a:pt x="6232440" y="1622165"/>
                  <a:pt x="6038193" y="1686491"/>
                </a:cubicBezTo>
                <a:cubicBezTo>
                  <a:pt x="5843946" y="1750817"/>
                  <a:pt x="5662767" y="1624898"/>
                  <a:pt x="5517931" y="1686491"/>
                </a:cubicBezTo>
                <a:lnTo>
                  <a:pt x="5517931" y="1686491"/>
                </a:lnTo>
                <a:cubicBezTo>
                  <a:pt x="5286964" y="1695839"/>
                  <a:pt x="5053357" y="1677882"/>
                  <a:pt x="4831323" y="1686491"/>
                </a:cubicBezTo>
                <a:cubicBezTo>
                  <a:pt x="4609289" y="1695100"/>
                  <a:pt x="4449808" y="1630027"/>
                  <a:pt x="4197083" y="1686491"/>
                </a:cubicBezTo>
                <a:cubicBezTo>
                  <a:pt x="3944358" y="1742955"/>
                  <a:pt x="3815562" y="1619652"/>
                  <a:pt x="3510474" y="1686491"/>
                </a:cubicBezTo>
                <a:cubicBezTo>
                  <a:pt x="3205386" y="1753330"/>
                  <a:pt x="3155197" y="1681021"/>
                  <a:pt x="2928603" y="1686491"/>
                </a:cubicBezTo>
                <a:cubicBezTo>
                  <a:pt x="2702009" y="1691961"/>
                  <a:pt x="2379809" y="1675394"/>
                  <a:pt x="2241994" y="1686491"/>
                </a:cubicBezTo>
                <a:cubicBezTo>
                  <a:pt x="2104179" y="1697588"/>
                  <a:pt x="1933844" y="1677117"/>
                  <a:pt x="1817228" y="1686491"/>
                </a:cubicBezTo>
                <a:cubicBezTo>
                  <a:pt x="1700612" y="1695865"/>
                  <a:pt x="1548020" y="1660868"/>
                  <a:pt x="1392462" y="1686491"/>
                </a:cubicBezTo>
                <a:cubicBezTo>
                  <a:pt x="1236904" y="1712114"/>
                  <a:pt x="1023072" y="1626420"/>
                  <a:pt x="862959" y="1686491"/>
                </a:cubicBezTo>
                <a:cubicBezTo>
                  <a:pt x="702846" y="1746562"/>
                  <a:pt x="546046" y="1675279"/>
                  <a:pt x="281087" y="1686491"/>
                </a:cubicBezTo>
                <a:cubicBezTo>
                  <a:pt x="107763" y="1679685"/>
                  <a:pt x="12607" y="1561665"/>
                  <a:pt x="0" y="1405404"/>
                </a:cubicBezTo>
                <a:cubicBezTo>
                  <a:pt x="-11564" y="1291046"/>
                  <a:pt x="4923" y="1202210"/>
                  <a:pt x="0" y="1068108"/>
                </a:cubicBezTo>
                <a:cubicBezTo>
                  <a:pt x="-4923" y="934006"/>
                  <a:pt x="19068" y="873119"/>
                  <a:pt x="0" y="702705"/>
                </a:cubicBezTo>
                <a:cubicBezTo>
                  <a:pt x="-46916" y="590574"/>
                  <a:pt x="2323" y="367589"/>
                  <a:pt x="0" y="281082"/>
                </a:cubicBezTo>
                <a:lnTo>
                  <a:pt x="0" y="281082"/>
                </a:lnTo>
                <a:lnTo>
                  <a:pt x="0" y="281087"/>
                </a:lnTo>
                <a:close/>
              </a:path>
              <a:path w="9459310" h="1686491" stroke="0" extrusionOk="0">
                <a:moveTo>
                  <a:pt x="0" y="281087"/>
                </a:moveTo>
                <a:cubicBezTo>
                  <a:pt x="8575" y="117184"/>
                  <a:pt x="113566" y="354"/>
                  <a:pt x="281087" y="0"/>
                </a:cubicBezTo>
                <a:cubicBezTo>
                  <a:pt x="461667" y="-28491"/>
                  <a:pt x="737510" y="29632"/>
                  <a:pt x="862959" y="0"/>
                </a:cubicBezTo>
                <a:cubicBezTo>
                  <a:pt x="988408" y="-29632"/>
                  <a:pt x="1347438" y="54030"/>
                  <a:pt x="1549567" y="0"/>
                </a:cubicBezTo>
                <a:cubicBezTo>
                  <a:pt x="1751696" y="-54030"/>
                  <a:pt x="2005411" y="6411"/>
                  <a:pt x="2183807" y="0"/>
                </a:cubicBezTo>
                <a:cubicBezTo>
                  <a:pt x="2362203" y="-6411"/>
                  <a:pt x="2566238" y="20734"/>
                  <a:pt x="2818047" y="0"/>
                </a:cubicBezTo>
                <a:cubicBezTo>
                  <a:pt x="3069856" y="-20734"/>
                  <a:pt x="3171464" y="35354"/>
                  <a:pt x="3347550" y="0"/>
                </a:cubicBezTo>
                <a:cubicBezTo>
                  <a:pt x="3523636" y="-35354"/>
                  <a:pt x="3630153" y="25666"/>
                  <a:pt x="3824685" y="0"/>
                </a:cubicBezTo>
                <a:cubicBezTo>
                  <a:pt x="4019218" y="-25666"/>
                  <a:pt x="4225565" y="4189"/>
                  <a:pt x="4458925" y="0"/>
                </a:cubicBezTo>
                <a:cubicBezTo>
                  <a:pt x="4692285" y="-4189"/>
                  <a:pt x="5228318" y="35926"/>
                  <a:pt x="5517931" y="0"/>
                </a:cubicBezTo>
                <a:cubicBezTo>
                  <a:pt x="5620074" y="-19171"/>
                  <a:pt x="5873238" y="-24624"/>
                  <a:pt x="5997893" y="-88420"/>
                </a:cubicBezTo>
                <a:cubicBezTo>
                  <a:pt x="6122548" y="-152216"/>
                  <a:pt x="6327378" y="-122859"/>
                  <a:pt x="6507543" y="-182310"/>
                </a:cubicBezTo>
                <a:cubicBezTo>
                  <a:pt x="6687708" y="-241761"/>
                  <a:pt x="6842385" y="-204123"/>
                  <a:pt x="7002349" y="-273465"/>
                </a:cubicBezTo>
                <a:cubicBezTo>
                  <a:pt x="7152417" y="-270503"/>
                  <a:pt x="7251757" y="-171926"/>
                  <a:pt x="7416141" y="-144936"/>
                </a:cubicBezTo>
                <a:cubicBezTo>
                  <a:pt x="7580525" y="-117946"/>
                  <a:pt x="7779806" y="-9823"/>
                  <a:pt x="7882758" y="0"/>
                </a:cubicBezTo>
                <a:cubicBezTo>
                  <a:pt x="7994464" y="-14150"/>
                  <a:pt x="8107111" y="13167"/>
                  <a:pt x="8301625" y="0"/>
                </a:cubicBezTo>
                <a:cubicBezTo>
                  <a:pt x="8496139" y="-13167"/>
                  <a:pt x="8510788" y="20221"/>
                  <a:pt x="8707537" y="0"/>
                </a:cubicBezTo>
                <a:cubicBezTo>
                  <a:pt x="8904286" y="-20221"/>
                  <a:pt x="8970434" y="39411"/>
                  <a:pt x="9178223" y="0"/>
                </a:cubicBezTo>
                <a:cubicBezTo>
                  <a:pt x="9340198" y="-2002"/>
                  <a:pt x="9456710" y="112250"/>
                  <a:pt x="9459310" y="281087"/>
                </a:cubicBezTo>
                <a:lnTo>
                  <a:pt x="9459310" y="281082"/>
                </a:lnTo>
                <a:lnTo>
                  <a:pt x="9459310" y="281082"/>
                </a:lnTo>
                <a:cubicBezTo>
                  <a:pt x="9487994" y="464953"/>
                  <a:pt x="9427848" y="578587"/>
                  <a:pt x="9459310" y="702705"/>
                </a:cubicBezTo>
                <a:cubicBezTo>
                  <a:pt x="9484865" y="794372"/>
                  <a:pt x="9451266" y="897459"/>
                  <a:pt x="9459310" y="1061081"/>
                </a:cubicBezTo>
                <a:cubicBezTo>
                  <a:pt x="9467354" y="1224703"/>
                  <a:pt x="9449468" y="1251125"/>
                  <a:pt x="9459310" y="1405404"/>
                </a:cubicBezTo>
                <a:cubicBezTo>
                  <a:pt x="9448241" y="1555724"/>
                  <a:pt x="9309349" y="1694981"/>
                  <a:pt x="9178223" y="1686491"/>
                </a:cubicBezTo>
                <a:cubicBezTo>
                  <a:pt x="9019691" y="1701564"/>
                  <a:pt x="8931796" y="1636148"/>
                  <a:pt x="8746401" y="1686491"/>
                </a:cubicBezTo>
                <a:cubicBezTo>
                  <a:pt x="8561006" y="1736834"/>
                  <a:pt x="8397646" y="1643506"/>
                  <a:pt x="8301625" y="1686491"/>
                </a:cubicBezTo>
                <a:cubicBezTo>
                  <a:pt x="8205604" y="1729476"/>
                  <a:pt x="8031942" y="1650352"/>
                  <a:pt x="7882758" y="1686491"/>
                </a:cubicBezTo>
                <a:cubicBezTo>
                  <a:pt x="7722546" y="1694940"/>
                  <a:pt x="7614778" y="1647514"/>
                  <a:pt x="7362496" y="1686491"/>
                </a:cubicBezTo>
                <a:cubicBezTo>
                  <a:pt x="7110214" y="1725468"/>
                  <a:pt x="6983238" y="1678742"/>
                  <a:pt x="6794938" y="1686491"/>
                </a:cubicBezTo>
                <a:cubicBezTo>
                  <a:pt x="6606638" y="1694240"/>
                  <a:pt x="6407578" y="1615876"/>
                  <a:pt x="6180083" y="1686491"/>
                </a:cubicBezTo>
                <a:cubicBezTo>
                  <a:pt x="5952588" y="1757106"/>
                  <a:pt x="5655662" y="1620086"/>
                  <a:pt x="5517931" y="1686491"/>
                </a:cubicBezTo>
                <a:lnTo>
                  <a:pt x="5517931" y="1686491"/>
                </a:lnTo>
                <a:cubicBezTo>
                  <a:pt x="5351762" y="1738581"/>
                  <a:pt x="5241583" y="1681995"/>
                  <a:pt x="5040796" y="1686491"/>
                </a:cubicBezTo>
                <a:cubicBezTo>
                  <a:pt x="4840009" y="1690987"/>
                  <a:pt x="4664088" y="1668199"/>
                  <a:pt x="4511293" y="1686491"/>
                </a:cubicBezTo>
                <a:cubicBezTo>
                  <a:pt x="4358498" y="1704783"/>
                  <a:pt x="4180875" y="1664152"/>
                  <a:pt x="4034159" y="1686491"/>
                </a:cubicBezTo>
                <a:cubicBezTo>
                  <a:pt x="3887443" y="1708830"/>
                  <a:pt x="3733976" y="1619824"/>
                  <a:pt x="3452287" y="1686491"/>
                </a:cubicBezTo>
                <a:cubicBezTo>
                  <a:pt x="3170598" y="1753158"/>
                  <a:pt x="2947655" y="1626627"/>
                  <a:pt x="2765679" y="1686491"/>
                </a:cubicBezTo>
                <a:cubicBezTo>
                  <a:pt x="2583703" y="1746355"/>
                  <a:pt x="2466334" y="1639737"/>
                  <a:pt x="2288544" y="1686491"/>
                </a:cubicBezTo>
                <a:cubicBezTo>
                  <a:pt x="2110754" y="1733245"/>
                  <a:pt x="1924612" y="1638299"/>
                  <a:pt x="1811409" y="1686491"/>
                </a:cubicBezTo>
                <a:cubicBezTo>
                  <a:pt x="1698206" y="1734683"/>
                  <a:pt x="1355056" y="1647364"/>
                  <a:pt x="1229538" y="1686491"/>
                </a:cubicBezTo>
                <a:cubicBezTo>
                  <a:pt x="1104020" y="1725618"/>
                  <a:pt x="704004" y="1649195"/>
                  <a:pt x="281087" y="1686491"/>
                </a:cubicBezTo>
                <a:cubicBezTo>
                  <a:pt x="86981" y="1691096"/>
                  <a:pt x="6862" y="1588923"/>
                  <a:pt x="0" y="1405404"/>
                </a:cubicBezTo>
                <a:cubicBezTo>
                  <a:pt x="-32270" y="1327870"/>
                  <a:pt x="37702" y="1123415"/>
                  <a:pt x="0" y="1040001"/>
                </a:cubicBezTo>
                <a:cubicBezTo>
                  <a:pt x="-37702" y="956587"/>
                  <a:pt x="14616" y="845333"/>
                  <a:pt x="0" y="702705"/>
                </a:cubicBezTo>
                <a:cubicBezTo>
                  <a:pt x="-30382" y="563988"/>
                  <a:pt x="39067" y="434388"/>
                  <a:pt x="0" y="281082"/>
                </a:cubicBezTo>
                <a:lnTo>
                  <a:pt x="0" y="281082"/>
                </a:lnTo>
                <a:lnTo>
                  <a:pt x="0" y="281087"/>
                </a:lnTo>
                <a:close/>
              </a:path>
            </a:pathLst>
          </a:custGeom>
          <a:solidFill>
            <a:srgbClr val="CCCC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2062713467">
                  <a:prstGeom prst="wedgeRoundRectCallout">
                    <a:avLst>
                      <a:gd name="adj1" fmla="val 24026"/>
                      <a:gd name="adj2" fmla="val -66215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αιθέρες ονομάζονται με δύο τρόπους:</a:t>
            </a:r>
          </a:p>
          <a:p>
            <a:pPr algn="just"/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Με τα ονόματα των δύο ριζών που είναι συνδεδεμένοι στο οξυγόνο και τη λέξη αιθέρας. Αυτός είναι και ο πιο συνηθισμένος.</a:t>
            </a:r>
          </a:p>
          <a:p>
            <a:pPr algn="just"/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Κατά IUPAC οι κορεσμένοι </a:t>
            </a:r>
            <a:r>
              <a:rPr lang="el-GR" sz="20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μονοαιθέρες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ονομάζονται ως </a:t>
            </a:r>
            <a:r>
              <a:rPr lang="el-GR" sz="20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αλκοξυαλκάνια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Π.χ.CH</a:t>
            </a:r>
            <a:r>
              <a:rPr lang="el-GR" sz="2000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-O-CH</a:t>
            </a:r>
            <a:r>
              <a:rPr lang="el-GR" sz="2000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l-GR" sz="2000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μεθοξυαιθάνιο</a:t>
            </a:r>
            <a:endParaRPr lang="el-GR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60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DD4557-FBCF-56DA-44FF-B1C2D8273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4729AC-708C-87EC-4922-D7E43B6E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Ισομέρεια ομόλογης σειράς (3/4)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BF5D47-FE14-0988-BEB7-0F5750213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48" y="1431509"/>
            <a:ext cx="11534052" cy="49248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Άλλες περιπτώσεις ισομέρειας ομόλογης σειράς είναι:</a:t>
            </a:r>
          </a:p>
          <a:p>
            <a:pPr>
              <a:spcAft>
                <a:spcPts val="12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Αλδεΰδες - Κετόνες</a:t>
            </a:r>
          </a:p>
          <a:p>
            <a:pPr lvl="1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Αλδεΰδες: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–H 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lvl="1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Κετόνες: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 –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>
              <a:spcAft>
                <a:spcPts val="1200"/>
              </a:spcAft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Καρβοξυλικά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Οξέα – Εστέρες</a:t>
            </a:r>
          </a:p>
          <a:p>
            <a:pPr lvl="1"/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Καρβοξυλικά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Οξέα: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 –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lvl="1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Εστέρες:   	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Ο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l-G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παράδειγμα, στο μοριακό τύπο C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αντιστοιχούν οι ισομερείς ενώσεις: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COOH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αιθανικό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οξύ και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HCOOCH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μεθανικός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μεθυλεστέρας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AA5633-D593-61E6-420B-5D345055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Σχολικό Έτος: 2024 - 2025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E9D607-1719-416B-CE64-B6321396C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Χημεία Β΄ Λυκείου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E546E7-5DE9-F7FA-7028-6A66C81B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EC11-23B1-4425-B3D0-ADD0F2130BEF}" type="slidenum">
              <a:rPr lang="el-GR" smtClean="0"/>
              <a:t>9</a:t>
            </a:fld>
            <a:endParaRPr lang="el-GR" dirty="0"/>
          </a:p>
        </p:txBody>
      </p:sp>
      <p:sp>
        <p:nvSpPr>
          <p:cNvPr id="7" name="Δεξί άγκιστρο 6">
            <a:extLst>
              <a:ext uri="{FF2B5EF4-FFF2-40B4-BE49-F238E27FC236}">
                <a16:creationId xmlns:a16="http://schemas.microsoft.com/office/drawing/2014/main" id="{B0E75C6F-3A8A-5CE7-CF0F-3A4D084055CE}"/>
              </a:ext>
            </a:extLst>
          </p:cNvPr>
          <p:cNvSpPr/>
          <p:nvPr/>
        </p:nvSpPr>
        <p:spPr>
          <a:xfrm>
            <a:off x="4874697" y="2232398"/>
            <a:ext cx="189187" cy="933318"/>
          </a:xfrm>
          <a:prstGeom prst="rightBrace">
            <a:avLst>
              <a:gd name="adj1" fmla="val 63333"/>
              <a:gd name="adj2" fmla="val 50000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702EA2-FA13-899B-77E8-702A0D3511EB}"/>
              </a:ext>
            </a:extLst>
          </p:cNvPr>
          <p:cNvSpPr txBox="1"/>
          <p:nvPr/>
        </p:nvSpPr>
        <p:spPr>
          <a:xfrm>
            <a:off x="5209978" y="2468224"/>
            <a:ext cx="12286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400" b="1" dirty="0">
              <a:solidFill>
                <a:srgbClr val="7030A0"/>
              </a:solidFill>
            </a:endParaRPr>
          </a:p>
        </p:txBody>
      </p:sp>
      <p:sp>
        <p:nvSpPr>
          <p:cNvPr id="13" name="Δεξί άγκιστρο 12">
            <a:extLst>
              <a:ext uri="{FF2B5EF4-FFF2-40B4-BE49-F238E27FC236}">
                <a16:creationId xmlns:a16="http://schemas.microsoft.com/office/drawing/2014/main" id="{4C5D2D1B-C9CE-A0BD-01C6-A1550E51ADDD}"/>
              </a:ext>
            </a:extLst>
          </p:cNvPr>
          <p:cNvSpPr/>
          <p:nvPr/>
        </p:nvSpPr>
        <p:spPr>
          <a:xfrm>
            <a:off x="5979334" y="3928112"/>
            <a:ext cx="189187" cy="933318"/>
          </a:xfrm>
          <a:prstGeom prst="rightBrace">
            <a:avLst>
              <a:gd name="adj1" fmla="val 63333"/>
              <a:gd name="adj2" fmla="val 50000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4FFDF4-824B-A1C6-6F84-FEAD341EAA26}"/>
              </a:ext>
            </a:extLst>
          </p:cNvPr>
          <p:cNvSpPr txBox="1"/>
          <p:nvPr/>
        </p:nvSpPr>
        <p:spPr>
          <a:xfrm>
            <a:off x="6314615" y="4163938"/>
            <a:ext cx="1643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b="1" i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sz="2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400" b="1" baseline="-25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0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4B116C8-7A6B-4B24-8F8D-A994DD449005}">
  <we:reference id="wa104381909" version="3.14.3.0" store="el-GR" storeType="OMEX"/>
  <we:alternateReferences>
    <we:reference id="WA104381909" version="3.14.3.0" store="WA104381909" storeType="OMEX"/>
  </we:alternateReferences>
  <we:properties>
    <we:property name="EQUATION_HISTORY" value="&quot;[{\&quot;mathml\&quot;:\&quot;&lt;math style=\\\&quot;font-family:stix;font-size:16px;\\\&quot; xmlns=\\\&quot;http://www.w3.org/1998/Math/MathML\\\&quot;&gt;&lt;mstyle mathsize=\\\&quot;16px\\\&quot;&gt;&lt;msub&gt;&lt;mi&gt;E&lt;/mi&gt;&lt;mi&gt;n&lt;/mi&gt;&lt;/msub&gt;&lt;mo&gt;=&lt;/mo&gt;&lt;mo&gt;-&lt;/mo&gt;&lt;mfrac&gt;&lt;mrow&gt;&lt;mn&gt;2&lt;/mn&gt;&lt;mo&gt;,&lt;/mo&gt;&lt;mn&gt;18&lt;/mn&gt;&lt;mo&gt;&amp;#xB7;&lt;/mo&gt;&lt;msup&gt;&lt;mn&gt;10&lt;/mn&gt;&lt;mrow&gt;&lt;mo&gt;-&lt;/mo&gt;&lt;mn&gt;18&lt;/mn&gt;&lt;/mrow&gt;&lt;/msup&gt;&lt;/mrow&gt;&lt;msup&gt;&lt;mi&gt;n&lt;/mi&gt;&lt;mn&gt;2&lt;/mn&gt;&lt;/msup&gt;&lt;/mfrac&gt;&lt;mi mathvariant=\\\&quot;normal\\\&quot;&gt;J&lt;/mi&gt;&lt;/mstyle&gt;&lt;/math&gt;\&quot;,\&quot;base64Image\&quot;:\&quot;iVBORw0KGgoAAAANSUhEUgAAA44AAAD7CAYAAAAl8Mp7AAAACXBIWXMAAA7EAAAOxAGVKw4bAAAABGJhU0UAAACdTpp9ZwAAJqtJREFUeNrt3Q/k1df/OPAjSZJIkmRGkmRmzCSTiWQySSRJJpGZSRKZySQjk5lkJEkmkUkyMzJJZiKTmZnIzEcmkSRJYr/X+d3X+9vt7vXv/nvd17338eDp81m93+ece16ne8/zvs7rnBAAAAAGY2US83UDAAAAnRYlcTKJF0nsGkH9a5L4LImLSfyexJMknqfteZr+2fkkPkpiicsFAABQn9lJHEriURL/plFX4jg3iYNJ3G2ru0q8SJPI5S4fAADAcG1N4q+MxKyOxHFzEvc66r2dJpKbklgWWktmVySxJYmvO5LbGM+S2OcyAgAADN7bSfwc8u/oDTtxPN5R3/00kSyzIImzGe39xiUFAAAYjGU5iVediePpjKTx9T4TzxhHXF4AAIDexWcJPw+tTWaqPEM4rMTxk4y61vdYVtYd03UuNQAAQPd2h9azhBfSJG1WaD03eKfmxHFpaO2U2l7P9T7Kezuj3bddbgAAgO6cSuJSEqsz/m57zYnjsYx6Pu6zzD8yynzXZQcAAKhuUcHfLaw5cfw7o55NfZaZ9bzmMZcdAABgcOpKHJfk1LOhz3J3Z5R5yWUFAAAYv8RxU049G/ssd0dGmd+7rAAAAOOXOG7JqWd7n+XulDgCAABMduJ4ps9y92eUedFlBQAAGL/EcWNOPQ+SmN1Hud9mlPmlywoAADB+ieOcgrr291Fu1lmUG1xWAKBfcfv5o6F1thkYh0gc6zuO43ZOXY+SeK2H8t7JKOtvlxSAcfF2EvuSOJ/EtSQeJvE0iedJPEviSRJ3Q2u78OOh9dzHHN02dAuS+Dzt/zi5eNzgti5LYlsS36Tj5E7a7mdt4yhOtG4lcSGJA+kECuNw0Fa3vZ/dSsfdzDiM72v30zEalwbGuzyzXGKJY4HDBfXdTGJul+VdqandADDQif6RJP5X8KFYFM/Tydd7unLg5qeTlUcdfd60CXs84+zTkP+NfJX4K32tC1x247DP5PZQEn/2MAbj82pfJLHUJZc4Zljc9qVJVlztInncnvH7511OAJoqTrCOp4nfvwOKn5N4S9f2bV4Sn4XWHd+sfm7KhD0mjCdLxlCcaP2WTqp+TtteNIZicnLQEDAOe3AoI7ntHFtxHMa7j88Kfu5pmii7AylxzBpjZZ+Bi0vKWJPxPnjReAOgqeLdwV7vMJbFi9Bazkb35qZJ04OSPm7ChH1PziQ9JpFnQ2sZc9637/EOVlzO+kPBa/wluPNjHFazMuTf7f4nfS1LMn7vzdD68iwvifw1ieWGg8Sxw08l/y7upclhlvUZ75uHXUYAmmp3mtz9O+S4Erp/5mNaxedED6ST3Cp9O8oJe7ymF3PadbGHZC/eof69YNL/huFhHBZ4P+TfxY7vQQsrlBGTw5s5ZcS7resMDYljmzim/qjw7yNuINV+F/FAx2fv38YWAE32cQ0JY3v8GPo742rSxb7Z38VEfdQT9nin8EZOm/b1We7VnHLvB3d9jMNs20P+l2DnevhC5MeQv3R1vWEicWwT9wa4V+HfSEwwd4TWEtb2VTnHQmspOAA00uaak8ZeJ3DTIH4L/UnofbnwqCbseRPrIwNKSvPuPN5J/x7jcMaWgnZd72MM/lbwWt82ZCSObeIRHH+H7lfirHLZAGiyFSF/OVeclH+RTsSWhFeX1sSla3FL+61JnAitnS97mWDudgn+b6L+UdtkI37zHO/gnQ6tZ61+bvCE/bOcttweYB2rQ/4dpK8MH+MwtTa07gLmbca0rI+y46Q+b7OneIdpseEjcWwTl+b/XvHfS1z2vM0lA6Dpsp7fiR92G3ooK26s80uXiWP8wFzkMvzfczFxV8d9OZPQMw2csMelonkbiGwdcF2nQv6mS5asTvc4DGlbi5bUHhpAHUdD8fJ7JI7tFob8JfxZ8W2wggKAhvoo44Mr3j2cNYByn3bxYXncpfj/u82uLvmZJQ2csH8T8p/9GvQW8msKXvfXhtBUj8Po+4L2xIRyEBtyxUl90bEeew0hiWOH+JzwhS4+D+NKnzddPgCaJD5837ml/tEBlh+XjD2s+EH5NPiWtaqyHfvqnLDHCVHe3carQ6rzQUFiwHSOw2hHSXsGeQzQsWAFhcSxuviFxenQ3UqcZyNoJwDk+rTjg+rCEOqIuw1WPd5jj0tSyeUGTdiLNiH5dkh1Xiqoc4XhMZXjME7Mizbxie9BywZY3+slr/2U4SFxTMVzRNufc4xfuHSzac4RlxGAUZvVMdGKG9sM647f5xU/IL9zWfpOnOqesBfdeTk9pDqLnq/bbHhM5Tj8tKQtPw2hzusliepKQ2TqE8f4jPeTtnqvpZ+zC5I420Xy+I1LCcAodR6/sXGIdcXdV6t8w/rYZRm7CXvRczvDuuP4ZUGd2w2PqRuHcbn0/ZK2fDSEej8pqXOQX5xsCKM5LqnbON2wMTrKxPFw+O/S/c5nbDdVGLszcdJbDgBNmPRdrqG+AxU/HOe4NGOVOBZtRnJpSHV+UVDnDsNj6sbh7grvK8uGUO+KkjrjsR1LJI5TmTh2ror4NbT2FMgSn4e9WLF/P/K2A0DdZoeXZ5HFJVV1HDi8OFR71nG9yzMxieOTIdV5qqBO56BN3zgsO+rg7hDrLltJcVjiOHWJY+f7U9yB97UKv7czlO9E/qymz2sA+D/tG5qcq7HemxUmHptcnrFKHK+UtOWdIdRZtDz2fcNjqsbhaxXeU4b5Hnc+lB+rIHGcnsTxYEZd+7v4/XgEx72SPr7qrQeAOn3V9iFU57eXVQ4NlziOV+JYdjbZMM5WvF1Q31zDY6rG4ScV3lM+HGL9eyvUP4gvTySOzU8c49mnnatqYhLY7Vm2S5P4s6Sf3/b2A0BdZnYD/LHmeqtMstwxGq/E8UgoP59zyQDrWxDylzzfNjSmbhxeqfCe8u4Q619fof6jhspUJI5Z/x6+6rGspaH4zqPjXgCoTdwGPD73s7HmerdVmGS94fKMVeK4OdS7VLBoI5TDhsZUjcN4J+dZSRtehO7v+HRjToXxf8tQmfjEcWlOPR/0Ueaagvbfc2kBmHRbRjzJM2EfzsT5eYXJ86B2O70V8jeNWGJoTNU4XFth3NUxwX5U4X1tvuEy0Ylj3hda/V73rwteg/c7AKY6cfxDF41d4hh9W2ECH3dYXdNnPUV3N91tnL5x+HGFcXelhn74vkI7NhsuE504ngvZx7H067WQvzTfYx0ATLStYXS7H5qwD89bodrGGQ9D7xuFLEzifznlXjMkpnIcng+j3VG1my9OPOc42YnjlSGO/2s5r2GrywvAJNtVMrnarovGMnGMynZXbW9bt2d1xuXLP+aU90tobZjD9I3DXyqMt89r6IdjFdpxyXCZ6MTx+yGO/6M+LwGYRkcLPsjjsh5HKYxv4hift7kfqm/bv69iubMLXm+crHl2bHrH4bMK42xnDf2wq0I7/me4TF3i+GxAZe8Ilj8DMIWK7kqd1z1jnThGVY4maI/LSSwqKC/+3fWc3/3MMJjqcTiv4hirY3K9tUI7bPw12Ylj3mfbnAGUnbc3wLsuLwCT7I+CD/L3dM/YJ47Rni6Tx7jrZdaW9XHHzL9D9gZK7xgCUz8O36s4vurYQGRTxbasMmQmNnH8LKeeQRx5lXXH8bkvIgCYZPMLPsR/1T0TkzhGh7tMHmPEb+yXpuPkq5C97Cs+rzbH5TcOQ/kOzTOxroZ+aFISy2gSx3dy6jkygLI/zSj3J5cWgElWtJxri+6ZqMSx1+QxHtlxL2QfqbDcZTcO2+ysOKbqeAZ2QcW2bDNkajWrxsQxup1Rz90BlPtTTe0HgMY4m/MBflPXTGTiGB3oIXnsvBO9zuU2DjNUXRJdxx3quRXb8qEhU6slNV+LvHNmd/dR5vKQvVzfMlUAJtbsdBKZ9aHqebXJTRyjKjtO5sXXwU67xmG2ryqOoTom2HMqtsVZjvXaXnAtjg+pzqyzReNu08t6LC9rt9a1Li0Ak+zDnA/vM7pm4hPH6P2CLw7K4k4Sa1xy47DD6Yrjpy5V2vKNIVOr6wXX4s8h1Rm/6LqRUd9voXUHtBtHMsrZ47ICMOmyDuqO38Iu0jVTkThGb4fs5xerxucuu3E45onjaUOmNl9WTOSHcUc6Plf7Q0Z9/4Rqx8PEz8XORzteSBoBmAbv5nxof6BrpipxjJbkfIlQNa6F7r+1R+IocZxscelmPPYibrJ2LIm/unhPiT8bl61uTctYFwa3odKh0NoNOuvuY/y7eIzLsrS+VWn7T4bWJmHtP/978EgHAFPi54wPzlO6ZSoTx/hlwf3Q34Y5/wTP+BiHEkdaFvX5fpIVJwfYvteSOJHE0x7aERPMvcFGOABMiayz1uJOmc7im67EMV7vr0P2Ida9TOzi7+00DKZ6HJ6SODJGZqefh/F98HJofYEWk8lnaTwKrS9Z4+Y6H4fWHUgAmBrzwn+XDD1I4nVdM1WJY7zetzLauD+0lmldDb3fGfhsxK8ttj/enfg7nfw9SBOa5cbh0MfhyTFMHE966wIA+K/j4b8P96/XLVOVOMZnhh6G/94t7Hy+dU/ofdfVYyN6be9mvLb2/t9gHA51HO4dw8TRBk8AABmTatuIT3fi+HHIXmL6fs7P93P3se4J+dKCpLH9Giw3Doem6vmgdSyLr3qO44feugAAXloYWkv32idMR3TLVCWOx3PatbXC7/Z693FXja+v6jLJc8bh0GyteA3m1dAP8yq2ZZu3LgCAly4HG0JMc+L4TU6buvnyIO5EeL3LxDE+Y/hGTa+x6nmUT43DoXm/4jVYWUM/LK7Ylve9dQEAtBzumChd1CVTlTjm3Wn8pcfyPu8yebxd0+vsZjfYOcbhUCys2P8ba+iH9RXbstxbFwBAa8OT9knSFV0yVYnj7py2xE2RVvdR7qbQ3dLVOp6lfVixLfG1zzIOh+ZFhWvwwQje+6ZxLAAAVPJ2x+T+x9A6t4rpSBzjnZS8A64vDGh83a+YrN2p4fWerdiWq8bhUP1e4Rpsr6EftlVox9/etgCAaRfP6funbYJ0I4m5umWqEsei9rw7oDpWd5E8Dnt54oqCRLn9DtNbxuFQXagwFj6uoR/2VGjHd962AIBpFjeFuBtefZZtvm6ZqsRxVUE7Hgy4rndDteWJdexmGjc6eRLyN8XZahwOfRxWeQa2js25Tldoh52lAYCpFTenuB1e3ZhkkW6ZusTxWEE7LgyhvkMVJukPanrtcYnumbS+5+n/xv9eaRzWMg6rPFt4oQH9UNezlgAAjRPvKv7cNin6M7TuPjJ9ieMfBe04OKQ6b1eYqL9mmEz8OJxfYRz8WkM/3Arly5bnGS4AwLSJxwtcDa9u+rBUt0xl4ji3pB1bhlRvlTtN7vBMxzj8LZSf7zlszxqQvAIANErcTv5K24QoHoTuzs70Jo5lh7AP88Dz/5XUvdMwmYpx+FUY7fmJyyvUf8xQAQCmTfsuhnGHy5W6ZKoTx7JjCDYMse5vwujPczQORz8O36uQuG0d4b+BGGsNFQBgmrTvHBgPQH9Tl0x94rhjhInj9pK6PzdMpmIcxlUQD0racXyI9X9dUvc9wwQAmCbHOyaDa2qqNz47uSudHDJ+ieMwl6qW3WnabZhMzTg8UdKO60Os+5cRJq0AAI3SflZaPJ9uXY11X0zrfdtlaOSEfUsYzeY40YKSurcbJlMzDt8K5buazhlCvfND+bmiqw0TAGAa7G+bAMVz6jbWWPfMs0O/uQyNnbCvKWnH/iHWPa+k7vWGydSMw+jXEXyJUbZc+oYhAgBMg90dk6DNNdYddyp8mNa7z6Vo7IR9VvqFQl47zg+x7sWh+A7TbMNkqhLHD0vacm4Er3+rIQIATLqtHROgHTXWHROCu+HlXc6FLkejJ+xXC9pxf4j1bgqjeaaNZo7D+CVG0REtcZn9IJerLgrFX5r8aXgAAJMuTsjbn9vZW2Pdb7YljTEu9FjOR2lC8zid3D1O//uT0Dq03oR9cPaUtOXdIdW7r6DOT/wznrpxOPPvvqg9Hw2wroMlde0wPACASRafC3vaNvk5MOT64l2CFaH1rNDl8N+NJro9ziHerbwZyrfHf2/Mr9OVBk3Y45LQfwracmFI9V7Lqe9RaG1awnSNw5n3k9th+HcB45j/u6Cem4YGADDJ1qYTvX8bEn/18BquViy77o1+Bu3PMF53et4acH2rC+o65J/y1I7DkI61op1OB3FMy8GS9xY7qQIAEysuEX3YoKQxxuEuX8M7XZYfX++yMbxW80L5EQDx7+s++/JaQXvizriDXCKc9wXB7eDMz2kfh9H+UPzc7aI+yl4air9g229oAACTakU6mfq3YfF6l69jdw91nB7D67Wn4mur+ziKuEz4r4L2fDegej4r+CJguX/OUz8OZ5wtaNOVHsucVfIFyRnDAgCYVPGO270GJo1Xe3gtH/VQT1xWNk6b5cRn9+4OsQ/7tbxkPF0J/T1/mLdEMN4BWuufs3HY4WJBu071UN6FGr4YAQBonMVdTP7qju09vJ7tPdb1wZhcryWhdcxEN6/tZKh/qWBcyld0GHscc5t6eO15SUA8guFN/5yNwxwnSpK9hRVf848lrw8AYCLFZ3x+a2jS+LDHSWZ8TU96qO/DBl+nhWlie7LH1zazydDnobUZ0Jya2h3v4n5d0q6YXH6cxKqcMmalbY6v/WnBxH+Rf87GYYl4NMajnHY9SOLTJF7L+L3laZvzfjfe6d5peAAAkypOyMuOrBhlfN3nBPFFl/UdbNC1iWce/pMmz8+G1L/P0vJjPduG/HriDpfXK7Yp3jn8IbSWNj4ouY6/hvHeFbfpJm0cRvFO+LlQvgvstTTKdpiOy1aXGSoAwCSb0+CkMcYbfb6+uBV+fH7pz4qT3t0NujYbau7rXTW9rrjj7enQ33EvT9KJ/3v+CRuHfYh3uL/pcSw+Td9b3jBEAAAmW7zb2rnBxTbdUmv/x8TvQBLnQ+tu5MN0Qv4sjZggxjuOP6SJ4idJrAuO2WDwYzHetf4iiUtJ3EnHXvs4vJv+3bH0Z41BAIApsqsjcVypSwAAAGh3LLy6IycAAAC84ue2xPFL3QEAAEC7t9qSxrhr5+u6BAAAgHbXwmCO/QAAAGACHWhLGu+H1qHmAAAA8P99EF7dSXWDLgGAgdsU6j//edc4NnoY8YHxB9CX90PrnMCZ99VPdQkASBxnvJbEiSS+Da1DhJ+MaeK4wPgD6NmHobUJjucaAaAe85JYl8SWJD5L4mISjweQF8XP8+uhtSP69tBaPTQ/iVnDeBExmTwYWs+2jEPSeM+4A+hJ/BA50fGeelS3AMDIPpc3J3G3x7zoSBKLR9HwuP360y4a+iyJL0Lr1muVrHZOEnND627huvT3tiWxL4lzSdwIr34DnhcXjTGArq1M4te299L4LecO3QIAI7esyzwsxt5RN/piF40dxoRjdppM/lxQ70FjC6Br+9veR79PP6QAgGY420Ue9r9xavDDGtqyK6fuTcYVQNfiqpD45eB6XQEAjbOji8TxbBMafKFiYy/U1J5PM+qea1wBAAATZG0XieOeJjT4WhjdMtUs8bnIZ2313jGmAACACTO3i8RxcxMa/KxiYxfV2KbLbfWeN6YAAIAJVDVxfH/UDV1WsaG3am7Xuba6PzGeAACAKU4cN4y6odsqNrTuM7/ONKmTAAAApjlxPF2xoWtrbtfMHcd4xuNs4wkAAJA4js7dCo18MoJ2zZwt+ZuxBAAASBxHZ2Vo1jEc7a6kdX9rLAEAABLH0fmkYiN3jaBtf4YGnVcCAAAwrYnj5YqNXDqi9sVzTTzfCAAASBxHZFYSzys08LZrCQAAMJ2J44aKDTzmWgIAAExn4vhFGJNtXwEAACSOo3GrQuOehtaS1kFYlsTZJNYbGwAAAM1PHBeH+o/hOJaW+aWxAQAA0PzEcXvFxu0dUH3zk3gcLH0FAAAYm8TxQsXGLRtQfZ+FwS99BQAAkDgO0f0KDft9QHXFu40Pw+CXvgIAAEgch+Stig37ekD1HW8r80PjAgAAoPmJ48GKDds4gLrWdJS51LgAAABofuL4U4VGPQ/9P4u4Iol/2sr81ZgYqA1dDLJxj0suNwAAEsf6zE6TwrJGXemznm3hv89RHjUmJI4SRwAAaH7iuKVioz7qosy5SbyZlh3Pavwjp8x1xoTEUeIIAADNTxxPjGji/8R4kDhKHAEAYDwSxz9HNPF3DIfEUeIIAABjkDguG+HEf6fxIHGUOAIAQPMTxz0jnPgvMh4kjhJHAABofuJ4sWKD1lcsL+7QuiSJTaG1mU7cifVFRnk3jQVgRG+wQgghhBC9xNQmjvFMxicVGvM09Hd+48ok7nWUecQcF5A4CiGEEELi2PzEcV3FxgxiE5tDHWWuNccFJI5CCCGEkDg2P3H8vGJjdg2grq1t5T00v2VCnJ7wN8c5EkchhBBCCInjjYqNWTqAura0lXdevoHEUeIocRRCCCGExLH5ieP8kL1pTWf8OqD62hPHHfINJI4SR4mjEEIIISSOzU8ct1ZsyNEB1bczLS8mqwvlG0gcJY4AADQ/cTxTsSGD2sTmy7S8G8YAEkeJIwAA45E43qvQiMcDrO9SWuZhYwCJo8QRAIDmJ46rKjbiwgDr/C0t8x1jAImjxBEAgOYnjvsqNmLQm9gscf0BAADGI3G8XLERi1wvAACA6UscZyXxvEIDbrlWAAAA05k4bgj1HsNBvTaE6TlH55LLDQDAlCeO7w2rAcdH3QAkjhJHAAAYSOK4blgNuF2h8qehtaS1CeKujnuTmG3sSBwljgAASByHvy/NkoqVX2xQh51I23TW2JE4ShwBAJA4vhJDucG2o2LlHzWkszaHmraZlThKHAEAYMwSx2fDqvxCxQasakBHrUjiYdqev4wbiaPEEQAAieMrMbQ86UGFyv/XgE6al8RvbW06bNxIHCWOAABIHF+J74ZR8TsVK/+2AZ10pa09L5JYZtwAAABj6LUkdibxcRJbQvVnEqvkbp8Po8GfVqx854g79nRHe7431gAAgDF0ILRuhHUuL31rQInjxmE0+qeKla8YYceezGjPZuMNAAAYM/sLcq77oXXiRT+J41COUJydkelmxeMRder80Fqf29mee6E550kCAABUsTi0djwtyr3O95k4nhlGw7eE5m428l4Sd3La84UxBwAAjJm9FfOv13N+f26F331nGA0/V7HhZ2vszLfDq5vgZMVyYw4AABgzpyrmX0dyfn9tye9dG0ajF4Ty26Qz8cOQOzAumY2b79yo0JZrxhsAADCGToT+zmHcU/A78RHE1cNo9NHQ3dl4uwZc/4r0hV/sIoFtwu6uAAAAvdjeRd6zNuP3fy74+YPDaPCm0NvB6rGh+9LfXxTyN6iZE1ob27ybxPtJbA2t3YPi0tirSTzpsf6HwaY4AADAeFrQRS70W2id9RjFR/XOhho3xIkPSp7uMWlrQnxlrAEAAGNsfxNzpHh37nho7Yr6JIxvwjgTq40zAABgzB0bQG4UjyjcNqgGzZmAZHEmfjG+AACACbExid97yIvuhtbzjPN0IQAAwHRYE1p3IC8ncT+Jp6G1eWiMR6G1z8yF0Fri+pbuAgAAAAAAAAAAAAAAAAAAAAAAAAAAAAAAAAAAAKCJViSxNYnjSfyYxNUKv7MkicOhdYBnPNTzeRJ3kjiaxHxdCgAAML5WJ7EtiW/SJDEmff92xGcFvz8rTRizfm8mfpc8AsDUWZXEoSS+C60vk2e+WH6WxOPQ+rL5bBI7zBMAmmlnEj+lb9z/VojVOeUsS+JmxTKO6XYAmAob06Tw3y4iJpTfpHMLABpiTxKXQ2sJ6pOSN/K7OWW8kcQ/XXwg3NXtADDRFiZxscuEsTPivOQjXQnQTOtDa8lI1hv41xk//2YSD9K/j0tPdicxL4nZSZwI+d8kAgCTaWkSf/aZNLbHKV0K0Ex53xCu7/i515O43/amPqfj7+fnlPNUFwPARFocWiuL/h1wnNS1AM1zOeMNO96FnNXxwfBX+ncHcsqZlfPmf0cXA8BE+mkISeNMfKh7AZpjVsheqvptx89cL0kaZ5LLrDf+87oZACbO/ozP/Fvpn68Jr65MmpvEunQecati4vgoiUW6GaAZ1uS8WW9p+5mv0z/7qqSsD3LK+lg3A8BEiWc4t3/xHB9l2dzF78fHYao8F3lUVwM0w+chezObmW8Jt6V/9n2Fsg7mvOmv0s0AMFG+avucvxda+yB0K+6N8ENJ4hg35JuluwFG70bGm/RMkvhaEg9D66H3BRXK+i6jrL90MQBMlJjwzZwHHf/3rT7KiktYy5auvqfLAUb/xv8i4w36o7akMn4gvFmxvAcZZZ3RzQAwUfa1fc4fGkB5q3LmIzNxUJcDjNbWnDfopekHQXsSWebNUP6sJAAw/mY2zPsjDG4Z6dmCxPGcLgcYrTMZb843Q+ubv/ic4/ddlJX1fGP89nCubgaAibEgDOfL4Q0FieN3uh1gtO5lvDl/FlrPGsTd0RZ3UVbWOU7XdDEATJSZ1Uq3B1xuvHP5QuII0DyrQv5ykH/TD4aqZue82R/SzQAwUWaO6PpwCGX/EZwHDdA4n4TspaVPQ/ff7G3JeaN/WzcDwETZlc4ThnFExpWc+cSXuh1gdC7nvDnHXVSXdVnWqZB97hIAQFWXcuYm23QNwGjEpaXPc96cv+ihvLvBDmgAQH++z5mbLNM1AKORt3NZTCYXd1nWypyyduhmAKALNzPmE7d1C8DoHM9J9k71UNYnOWUt0s0AQBeeZcwnDugWgNG5HQa3mU3Ws5K3dDEA0IVFYTAroQAYkCU5SePvPZSV96zkUd0MAHRha8Z84oRuARidHTmJ4+Eeyno/p6z3dDMA0IXT4b93G22KAzBCF3KSvVU9lHUmo5x4DmTW2U7zQ+vZynkuAQDQJs4b7nfMJ47oFoDRepSR7P3RQzlxmeqTjLIu5Pz8pbTu11wCAKDN5o65xF9JzNUtAKPzThjc2Y2bc8r6KONnjwZHdAAA2a4Hj7wANMpnOcne2h7KOpdT1hsdP7cr/fNzuh8A6LC2Yx5xXJcAjN61jETvQY9l3ctJHNvN3JWMO7bO1/0AQIdf2+YQv4TWozAAjFB8VuBFRqJ3tsfynuckjuuTmBNe3t2MzzWu1P0AQIe9bfOHuDnOEl0CMHpbchK9LT2W9yinvPaIiepGXQ8AdIib5T0OL3dkf0eXADTD6YzELt417HXXsgsVEsdtuh0A6BCP3/ilbb6wWZcANMfdjMTuah/lvRXyl6vG5yY36HIAIMNXbXOGD3UHwOSLO6HdCK0lJjFuJXE4iYW6BgDIsLMtaTygOwAAAGj3bmh90RyTxiO6AwAAgHarQutRlpg0ntQdAAAAtFsWXp7//K3uAAAAoF08m/GvNGm8ojsAAABotyiJ39Kk8ackZusSAAAAZixI4maaNP6cxHxdAgAAUGxFEluTOJbEpSQe95BMrU7iaBLX0t+P5yk/TROzeBzWooa81rlJXE+TxtvBMV0AAACvmJPE+iR2J3EmTfKehZdnF87Ez12U+UYSP2SU0Rn3k1gz4tcfl6P+mLYnPtu4eMDlX0j7FwAAYCzEpGhLEp8ncTGJvyskdzNxqGIS9kUSL7oo92FobUgzKpfTdsRdVJcNuOw9adkrDT0AAGAcbOsimcuKVSXlLw0vnxHsNr4cUZ+cDy/vfA46uYt3XeOy3BuGHgAAMC7iktB4JmG80/h9Eo+6SOzuVEiS7veRlP4+gv44ldYd++HtAZcdn+38Jy1/j6EHAACMs5VpElmW2B0vSUgftv3s3SQ+Dq07kFG8U/lbSfnPan7dx9N64x3BdQMqMz4r+l5o3T191lb+XMMMAAAYdzHheV6S2L2b87vvhFfvXMYdVGfnJJdNSRw/D/0t2e0mThleAADApHhckPw8yPmdeLdyZnnqkyQ+KCh/VkmC9bim17mvxqQxxlpDCwAAmAQxqSvaBfVMxu/E3VlndmR9VCFBKksc79fwOj+sOWn83dACAAAmRdky0i0dPx+Xtt4I3T0juLSkjntDfo1ba04aYxwwtAAAgElR9MxffPax85nFs21/v6liHZtKkqx/hvj6NoXyZzgHHfEO7mJDCwAAmBTXChKgix0/u6ft7/Z3UccnYXSb41wN9d9tvGxYAQAAk2JeKH6+cVfbz74ZXh4z8W2X9Xwb+jsnEgAAgBEpevYvJpQL2xLMP8PLTV+6PZuw7BzHEy4FAABAM50uSOauZ/xcPHZjZZd1zAvlSzs/cCkAAACa6U5BMjfzDOOWkL10taotJUlj1gY8AAAANMCKkoRueWjtDHo//e8LPdZzoqSeqy4FAABAM+0tSOZupz/zXXh5zuKiHuv5syRxPOhSAAAANNN3Bcnc0SS2t/33xh7rWBrKn298w6UAAABonlmhtdFNXjK3KYkH6f//po96dpckjfddCgAAgGZaV5DMxWWp59P//1cS8/uo50JJ4njOpQAAAGimIwXJ3N9t///9Put5VJI4bncpAAAAmulGKH/28Ls+63inpPwXSSx0KQAAAJpnfpq0lZ2t+Hqf9XxaUsdNlwIAAKCZtobyu43HB1DPTyV1HHUpAAAAmulMKL/buKTPOmaH8rua77kUAAAAzfRXSUJ3cgB1bC6p42loHQkCAABAw6wM5ctUVw2gnq9L6rjoUgAAADTTxyUJ3bUB1fN7ST17XQoAAIBmulSS0O0eQB1LQ/ldzddcCgAAgOaJzxQ+K0jm4t/NHUA9O0uSxjsuBQAAQDOtL0nozg+ongsl9ZxwKQAAAJrpi5KEbsuA6vmnz3r2JLHO5QIAAKjfzVB8duPsAdQxP5SfEVlUz8xd0UdhMMtmAQAAqGhBqOd4jA9K6vmp4HdfT+JBsOsqAADASGwvSeh2DqieAyX1HM75vXin8vfgjEcAAICROVuQzL1IYuGA6inbGGdjzu99n/793dC6OwoAAEDNijasuTbAem6VJI5zMn7nVPp3T5N406UCAACo36qSZG7/AOt6WlLXrI6f/yYMfrksAAAAXdpXkswtH2BdL0rqOpT+3BtJXG/78y9dJgAAgNG5XJDI/THguh6VJI7D3NEVAACAHsSloc8LkrZB3+n7rsuk8YcwmPMjAQAA6NGGksTtvQHXt7GLpPGcpBEAAGD0jhUkbk+GVOepkoTxcRJ7XRoAAIDptiO0Nr+Ju6w+C61nH6+E1g6uzmkEKPD/AJNhsyVXae8sAAABWXRFWHRNYXRoTUwAPG1hdGggeG1sbnM9Imh0dHA6Ly93d3cudzMub3JnLzE5OTgvTWF0aC9NYXRoTUwiPjxtc3R5bGUgbWF0aHNpemU9IjE2cHgiPjxtc3ViPjxtaT5FPC9taT48bWk+bjwvbWk+PC9tc3ViPjxtbz49PC9tbz48bW8+LTwvbW8+PG1mcmFjPjxtcm93Pjxtbj4yPC9tbj48bW8+LDwvbW8+PG1uPjE4PC9tbj48bW8+JiN4Qjc7PC9tbz48bXN1cD48bW4+MTA8L21uPjxtcm93Pjxtbz4tPC9tbz48bW4+MTg8L21uPjwvbXJvdz48L21zdXA+PC9tcm93Pjxtc3VwPjxtaT5uPC9taT48bW4+MjwvbW4+PC9tc3VwPjwvbWZyYWM+PG1pIG1hdGh2YXJpYW50PSJub3JtYWwiPko8L21pPjwvbXN0eWxlPjwvbWF0aD7seAQlAAAAAElFTkSuQmCC\&quot;,\&quot;slideId\&quot;:259,\&quot;accessibleText\&quot;:\&quot;E subscript n equals negative fraction numerator 2 comma 18 times 10 to the power of negative 18 end exponent over denominator n squared end fraction straight J\&quot;,\&quot;imageHeight\&quot;:27.135135135135137}]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1251</TotalTime>
  <Words>897</Words>
  <Application>Microsoft Office PowerPoint</Application>
  <PresentationFormat>Ευρεία οθόνη</PresentationFormat>
  <Paragraphs>119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Θέμα του Office</vt:lpstr>
      <vt:lpstr>Ισομερεια Οργανικων Ενωσεων</vt:lpstr>
      <vt:lpstr>Ισομέρεια οργανικών ενώσεων</vt:lpstr>
      <vt:lpstr>Συντακτική ισομέρεια οργανικών ενώσεων</vt:lpstr>
      <vt:lpstr>Ισομέρεια αλυσίδας</vt:lpstr>
      <vt:lpstr>Ισομέρεια θέσης (1/2)</vt:lpstr>
      <vt:lpstr>Ισομέρεια θέσης (2/2)</vt:lpstr>
      <vt:lpstr>Ισομέρεια ομόλογης σειράς (1/4)</vt:lpstr>
      <vt:lpstr>Ισομέρεια ομόλογης σειράς (2/4)</vt:lpstr>
      <vt:lpstr>Ισομέρεια ομόλογης σειράς (3/4)</vt:lpstr>
      <vt:lpstr>Ισομέρεια ομόλογης σειράς (4/4)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ΗΛΕΚΤΡΟΝΙΑΚΗ ΔΟΜΗ ΤΩΝ ΑΤΟΜΩΝ ΚΑΙ ΠΕΡΙΟΔΙΚΟΣ ΠΙΝΑΚΑΣ</dc:title>
  <dc:creator>Αλεξάνδρα Πηλίδη</dc:creator>
  <cp:lastModifiedBy>Αλεξάνδρα Πηλίδη</cp:lastModifiedBy>
  <cp:revision>53</cp:revision>
  <dcterms:created xsi:type="dcterms:W3CDTF">2024-09-14T08:30:39Z</dcterms:created>
  <dcterms:modified xsi:type="dcterms:W3CDTF">2024-11-07T18:15:51Z</dcterms:modified>
</cp:coreProperties>
</file>