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303" r:id="rId4"/>
    <p:sldId id="304" r:id="rId5"/>
    <p:sldId id="305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66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8B671-5CDB-46C8-B081-B0BE3D753C0C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47F79-4488-47B5-9E63-3703DBE1B2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75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Χημεία Β΄ Λυκείου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316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Χημεία Β΄ Λυκείου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70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Χημεία Β΄ Λυκείου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120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Χημεία Β΄ Λυκείου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95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Χημεία Β΄ Λυκείου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0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Χημεία Β΄ Λυκείου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06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Χημεία Β΄ Λυκείου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06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Χημεία Β΄ Λυκείου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96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Χημεία Β΄ Λυκείου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57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Χημεία Β΄ Λυκείου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86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Χημεία Β΄ Λυκείου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112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Σχολικό Έτος: 2024 - 2025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Χημεία Β΄ Λυκείου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0EC11-23B1-4425-B3D0-ADD0F2130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86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4C1225-F6B3-AD42-10DE-41047FD4B2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l-GR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Οργανικη</a:t>
            </a:r>
            <a:r>
              <a:rPr lang="el-GR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Χημεια</a:t>
            </a:r>
            <a:endParaRPr lang="el-GR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77F0E00-37BA-0ADE-D90C-9B3DE2731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77545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Χημεία Β’ Λυκείου</a:t>
            </a:r>
          </a:p>
          <a:p>
            <a:r>
              <a:rPr lang="el-GR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Γενικής Παιδείας</a:t>
            </a:r>
          </a:p>
        </p:txBody>
      </p:sp>
    </p:spTree>
    <p:extLst>
      <p:ext uri="{BB962C8B-B14F-4D97-AF65-F5344CB8AC3E}">
        <p14:creationId xmlns:p14="http://schemas.microsoft.com/office/powerpoint/2010/main" val="986140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των οργανικών ενώσεων: σύνδεση ατόμων άνθρακα (3/4)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C7126E-C3BB-D38E-52FB-05CDDD83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l-G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ισοκυκλικές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ενώσεις διακρίνονται περαιτέρω σε αρωματικές και </a:t>
            </a:r>
            <a:r>
              <a:rPr lang="el-G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αλεικυκλικές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Αρωματικές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ονομάζονται (συνήθως) οι κυκλικές ενώσεις που περιέχουν τουλάχιστον ένα </a:t>
            </a:r>
            <a:r>
              <a:rPr lang="el-G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βενζολικό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δακτύλιο.</a:t>
            </a:r>
          </a:p>
          <a:p>
            <a:endParaRPr lang="el-G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Αλεικυκλικές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ονομάζονται όλες οι μη αρωματικές </a:t>
            </a:r>
            <a:r>
              <a:rPr lang="el-G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ισοκυκλικές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ενώσεις.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10</a:t>
            </a:fld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19CE729-C94D-4B1D-1D00-E7587A9B6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013" y="3060055"/>
            <a:ext cx="3296787" cy="2356466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653B0992-3982-DA7A-D26D-777DB260307E}"/>
              </a:ext>
            </a:extLst>
          </p:cNvPr>
          <p:cNvSpPr/>
          <p:nvPr/>
        </p:nvSpPr>
        <p:spPr>
          <a:xfrm>
            <a:off x="1587300" y="3769374"/>
            <a:ext cx="5555672" cy="1325563"/>
          </a:xfrm>
          <a:custGeom>
            <a:avLst/>
            <a:gdLst>
              <a:gd name="connsiteX0" fmla="*/ 0 w 5555672"/>
              <a:gd name="connsiteY0" fmla="*/ 220932 h 1325563"/>
              <a:gd name="connsiteX1" fmla="*/ 220932 w 5555672"/>
              <a:gd name="connsiteY1" fmla="*/ 0 h 1325563"/>
              <a:gd name="connsiteX2" fmla="*/ 784642 w 5555672"/>
              <a:gd name="connsiteY2" fmla="*/ 0 h 1325563"/>
              <a:gd name="connsiteX3" fmla="*/ 1287955 w 5555672"/>
              <a:gd name="connsiteY3" fmla="*/ 0 h 1325563"/>
              <a:gd name="connsiteX4" fmla="*/ 1730870 w 5555672"/>
              <a:gd name="connsiteY4" fmla="*/ 0 h 1325563"/>
              <a:gd name="connsiteX5" fmla="*/ 2173786 w 5555672"/>
              <a:gd name="connsiteY5" fmla="*/ 0 h 1325563"/>
              <a:gd name="connsiteX6" fmla="*/ 2707297 w 5555672"/>
              <a:gd name="connsiteY6" fmla="*/ 0 h 1325563"/>
              <a:gd name="connsiteX7" fmla="*/ 3240809 w 5555672"/>
              <a:gd name="connsiteY7" fmla="*/ 0 h 1325563"/>
              <a:gd name="connsiteX8" fmla="*/ 3240809 w 5555672"/>
              <a:gd name="connsiteY8" fmla="*/ 0 h 1325563"/>
              <a:gd name="connsiteX9" fmla="*/ 3662114 w 5555672"/>
              <a:gd name="connsiteY9" fmla="*/ 0 h 1325563"/>
              <a:gd name="connsiteX10" fmla="*/ 4138976 w 5555672"/>
              <a:gd name="connsiteY10" fmla="*/ 0 h 1325563"/>
              <a:gd name="connsiteX11" fmla="*/ 4629727 w 5555672"/>
              <a:gd name="connsiteY11" fmla="*/ 0 h 1325563"/>
              <a:gd name="connsiteX12" fmla="*/ 4996334 w 5555672"/>
              <a:gd name="connsiteY12" fmla="*/ 0 h 1325563"/>
              <a:gd name="connsiteX13" fmla="*/ 5334740 w 5555672"/>
              <a:gd name="connsiteY13" fmla="*/ 0 h 1325563"/>
              <a:gd name="connsiteX14" fmla="*/ 5555672 w 5555672"/>
              <a:gd name="connsiteY14" fmla="*/ 220932 h 1325563"/>
              <a:gd name="connsiteX15" fmla="*/ 5555672 w 5555672"/>
              <a:gd name="connsiteY15" fmla="*/ 220927 h 1325563"/>
              <a:gd name="connsiteX16" fmla="*/ 5938513 w 5555672"/>
              <a:gd name="connsiteY16" fmla="*/ 301340 h 1325563"/>
              <a:gd name="connsiteX17" fmla="*/ 5555672 w 5555672"/>
              <a:gd name="connsiteY17" fmla="*/ 552318 h 1325563"/>
              <a:gd name="connsiteX18" fmla="*/ 5555672 w 5555672"/>
              <a:gd name="connsiteY18" fmla="*/ 1104631 h 1325563"/>
              <a:gd name="connsiteX19" fmla="*/ 5334740 w 5555672"/>
              <a:gd name="connsiteY19" fmla="*/ 1325563 h 1325563"/>
              <a:gd name="connsiteX20" fmla="*/ 4989284 w 5555672"/>
              <a:gd name="connsiteY20" fmla="*/ 1325563 h 1325563"/>
              <a:gd name="connsiteX21" fmla="*/ 4629727 w 5555672"/>
              <a:gd name="connsiteY21" fmla="*/ 1325563 h 1325563"/>
              <a:gd name="connsiteX22" fmla="*/ 4166754 w 5555672"/>
              <a:gd name="connsiteY22" fmla="*/ 1325563 h 1325563"/>
              <a:gd name="connsiteX23" fmla="*/ 3717671 w 5555672"/>
              <a:gd name="connsiteY23" fmla="*/ 1325563 h 1325563"/>
              <a:gd name="connsiteX24" fmla="*/ 3240809 w 5555672"/>
              <a:gd name="connsiteY24" fmla="*/ 1325563 h 1325563"/>
              <a:gd name="connsiteX25" fmla="*/ 3240809 w 5555672"/>
              <a:gd name="connsiteY25" fmla="*/ 1325563 h 1325563"/>
              <a:gd name="connsiteX26" fmla="*/ 2737496 w 5555672"/>
              <a:gd name="connsiteY26" fmla="*/ 1325563 h 1325563"/>
              <a:gd name="connsiteX27" fmla="*/ 2173786 w 5555672"/>
              <a:gd name="connsiteY27" fmla="*/ 1325563 h 1325563"/>
              <a:gd name="connsiteX28" fmla="*/ 1670473 w 5555672"/>
              <a:gd name="connsiteY28" fmla="*/ 1325563 h 1325563"/>
              <a:gd name="connsiteX29" fmla="*/ 1227558 w 5555672"/>
              <a:gd name="connsiteY29" fmla="*/ 1325563 h 1325563"/>
              <a:gd name="connsiteX30" fmla="*/ 663847 w 5555672"/>
              <a:gd name="connsiteY30" fmla="*/ 1325563 h 1325563"/>
              <a:gd name="connsiteX31" fmla="*/ 220932 w 5555672"/>
              <a:gd name="connsiteY31" fmla="*/ 1325563 h 1325563"/>
              <a:gd name="connsiteX32" fmla="*/ 0 w 5555672"/>
              <a:gd name="connsiteY32" fmla="*/ 1104631 h 1325563"/>
              <a:gd name="connsiteX33" fmla="*/ 0 w 5555672"/>
              <a:gd name="connsiteY33" fmla="*/ 552318 h 1325563"/>
              <a:gd name="connsiteX34" fmla="*/ 0 w 5555672"/>
              <a:gd name="connsiteY34" fmla="*/ 220927 h 1325563"/>
              <a:gd name="connsiteX35" fmla="*/ 0 w 5555672"/>
              <a:gd name="connsiteY35" fmla="*/ 220927 h 1325563"/>
              <a:gd name="connsiteX36" fmla="*/ 0 w 5555672"/>
              <a:gd name="connsiteY36" fmla="*/ 220932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555672" h="1325563" fill="none" extrusionOk="0">
                <a:moveTo>
                  <a:pt x="0" y="220932"/>
                </a:moveTo>
                <a:cubicBezTo>
                  <a:pt x="28231" y="90247"/>
                  <a:pt x="102172" y="1692"/>
                  <a:pt x="220932" y="0"/>
                </a:cubicBezTo>
                <a:cubicBezTo>
                  <a:pt x="388061" y="-32697"/>
                  <a:pt x="523214" y="55478"/>
                  <a:pt x="784642" y="0"/>
                </a:cubicBezTo>
                <a:cubicBezTo>
                  <a:pt x="1046070" y="-55478"/>
                  <a:pt x="1100114" y="37974"/>
                  <a:pt x="1287955" y="0"/>
                </a:cubicBezTo>
                <a:cubicBezTo>
                  <a:pt x="1475796" y="-37974"/>
                  <a:pt x="1627033" y="48782"/>
                  <a:pt x="1730870" y="0"/>
                </a:cubicBezTo>
                <a:cubicBezTo>
                  <a:pt x="1834708" y="-48782"/>
                  <a:pt x="1967764" y="49892"/>
                  <a:pt x="2173786" y="0"/>
                </a:cubicBezTo>
                <a:cubicBezTo>
                  <a:pt x="2379808" y="-49892"/>
                  <a:pt x="2572826" y="39997"/>
                  <a:pt x="2707297" y="0"/>
                </a:cubicBezTo>
                <a:cubicBezTo>
                  <a:pt x="2841768" y="-39997"/>
                  <a:pt x="3082450" y="46824"/>
                  <a:pt x="3240809" y="0"/>
                </a:cubicBezTo>
                <a:lnTo>
                  <a:pt x="3240809" y="0"/>
                </a:lnTo>
                <a:cubicBezTo>
                  <a:pt x="3373804" y="-24344"/>
                  <a:pt x="3570423" y="41168"/>
                  <a:pt x="3662114" y="0"/>
                </a:cubicBezTo>
                <a:cubicBezTo>
                  <a:pt x="3753806" y="-41168"/>
                  <a:pt x="3978827" y="53917"/>
                  <a:pt x="4138976" y="0"/>
                </a:cubicBezTo>
                <a:cubicBezTo>
                  <a:pt x="4299125" y="-53917"/>
                  <a:pt x="4422253" y="40294"/>
                  <a:pt x="4629727" y="0"/>
                </a:cubicBezTo>
                <a:cubicBezTo>
                  <a:pt x="4788694" y="-22242"/>
                  <a:pt x="4886944" y="36572"/>
                  <a:pt x="4996334" y="0"/>
                </a:cubicBezTo>
                <a:cubicBezTo>
                  <a:pt x="5105724" y="-36572"/>
                  <a:pt x="5227980" y="161"/>
                  <a:pt x="5334740" y="0"/>
                </a:cubicBezTo>
                <a:cubicBezTo>
                  <a:pt x="5459640" y="-21579"/>
                  <a:pt x="5578576" y="75024"/>
                  <a:pt x="5555672" y="220932"/>
                </a:cubicBezTo>
                <a:lnTo>
                  <a:pt x="5555672" y="220927"/>
                </a:lnTo>
                <a:cubicBezTo>
                  <a:pt x="5643028" y="236719"/>
                  <a:pt x="5785415" y="294580"/>
                  <a:pt x="5938513" y="301340"/>
                </a:cubicBezTo>
                <a:cubicBezTo>
                  <a:pt x="5825247" y="426212"/>
                  <a:pt x="5658824" y="423444"/>
                  <a:pt x="5555672" y="552318"/>
                </a:cubicBezTo>
                <a:cubicBezTo>
                  <a:pt x="5594921" y="752604"/>
                  <a:pt x="5549120" y="969536"/>
                  <a:pt x="5555672" y="1104631"/>
                </a:cubicBezTo>
                <a:cubicBezTo>
                  <a:pt x="5542187" y="1207240"/>
                  <a:pt x="5426212" y="1336452"/>
                  <a:pt x="5334740" y="1325563"/>
                </a:cubicBezTo>
                <a:cubicBezTo>
                  <a:pt x="5255027" y="1332694"/>
                  <a:pt x="5061980" y="1305909"/>
                  <a:pt x="4989284" y="1325563"/>
                </a:cubicBezTo>
                <a:cubicBezTo>
                  <a:pt x="4916588" y="1345217"/>
                  <a:pt x="4778787" y="1302033"/>
                  <a:pt x="4629727" y="1325563"/>
                </a:cubicBezTo>
                <a:cubicBezTo>
                  <a:pt x="4412721" y="1355809"/>
                  <a:pt x="4381825" y="1311589"/>
                  <a:pt x="4166754" y="1325563"/>
                </a:cubicBezTo>
                <a:cubicBezTo>
                  <a:pt x="3951683" y="1339537"/>
                  <a:pt x="3884280" y="1277906"/>
                  <a:pt x="3717671" y="1325563"/>
                </a:cubicBezTo>
                <a:cubicBezTo>
                  <a:pt x="3551062" y="1373220"/>
                  <a:pt x="3430068" y="1294903"/>
                  <a:pt x="3240809" y="1325563"/>
                </a:cubicBezTo>
                <a:lnTo>
                  <a:pt x="3240809" y="1325563"/>
                </a:lnTo>
                <a:cubicBezTo>
                  <a:pt x="3118496" y="1352564"/>
                  <a:pt x="2939840" y="1306231"/>
                  <a:pt x="2737496" y="1325563"/>
                </a:cubicBezTo>
                <a:cubicBezTo>
                  <a:pt x="2535152" y="1344895"/>
                  <a:pt x="2441932" y="1287501"/>
                  <a:pt x="2173786" y="1325563"/>
                </a:cubicBezTo>
                <a:cubicBezTo>
                  <a:pt x="1905640" y="1363625"/>
                  <a:pt x="1888126" y="1296382"/>
                  <a:pt x="1670473" y="1325563"/>
                </a:cubicBezTo>
                <a:cubicBezTo>
                  <a:pt x="1452820" y="1354744"/>
                  <a:pt x="1352713" y="1325395"/>
                  <a:pt x="1227558" y="1325563"/>
                </a:cubicBezTo>
                <a:cubicBezTo>
                  <a:pt x="1102404" y="1325731"/>
                  <a:pt x="838934" y="1266574"/>
                  <a:pt x="663847" y="1325563"/>
                </a:cubicBezTo>
                <a:cubicBezTo>
                  <a:pt x="488760" y="1384552"/>
                  <a:pt x="381694" y="1308344"/>
                  <a:pt x="220932" y="1325563"/>
                </a:cubicBezTo>
                <a:cubicBezTo>
                  <a:pt x="95318" y="1330857"/>
                  <a:pt x="-29745" y="1220454"/>
                  <a:pt x="0" y="1104631"/>
                </a:cubicBezTo>
                <a:cubicBezTo>
                  <a:pt x="-49819" y="891576"/>
                  <a:pt x="47319" y="718724"/>
                  <a:pt x="0" y="552318"/>
                </a:cubicBezTo>
                <a:cubicBezTo>
                  <a:pt x="-20497" y="393042"/>
                  <a:pt x="22081" y="353980"/>
                  <a:pt x="0" y="220927"/>
                </a:cubicBezTo>
                <a:lnTo>
                  <a:pt x="0" y="220927"/>
                </a:lnTo>
                <a:lnTo>
                  <a:pt x="0" y="220932"/>
                </a:lnTo>
                <a:close/>
              </a:path>
              <a:path w="5555672" h="1325563" stroke="0" extrusionOk="0">
                <a:moveTo>
                  <a:pt x="0" y="220932"/>
                </a:moveTo>
                <a:cubicBezTo>
                  <a:pt x="13276" y="85503"/>
                  <a:pt x="85935" y="374"/>
                  <a:pt x="220932" y="0"/>
                </a:cubicBezTo>
                <a:cubicBezTo>
                  <a:pt x="376973" y="-21338"/>
                  <a:pt x="525401" y="24676"/>
                  <a:pt x="724245" y="0"/>
                </a:cubicBezTo>
                <a:cubicBezTo>
                  <a:pt x="923089" y="-24676"/>
                  <a:pt x="1045905" y="44425"/>
                  <a:pt x="1287955" y="0"/>
                </a:cubicBezTo>
                <a:cubicBezTo>
                  <a:pt x="1530005" y="-44425"/>
                  <a:pt x="1559683" y="6713"/>
                  <a:pt x="1821467" y="0"/>
                </a:cubicBezTo>
                <a:cubicBezTo>
                  <a:pt x="2083251" y="-6713"/>
                  <a:pt x="2212541" y="23538"/>
                  <a:pt x="2354978" y="0"/>
                </a:cubicBezTo>
                <a:cubicBezTo>
                  <a:pt x="2497415" y="-23538"/>
                  <a:pt x="2958080" y="31530"/>
                  <a:pt x="3240809" y="0"/>
                </a:cubicBezTo>
                <a:lnTo>
                  <a:pt x="3240809" y="0"/>
                </a:lnTo>
                <a:cubicBezTo>
                  <a:pt x="3406048" y="-27611"/>
                  <a:pt x="3536466" y="317"/>
                  <a:pt x="3676003" y="0"/>
                </a:cubicBezTo>
                <a:cubicBezTo>
                  <a:pt x="3815540" y="-317"/>
                  <a:pt x="3941282" y="40681"/>
                  <a:pt x="4097308" y="0"/>
                </a:cubicBezTo>
                <a:cubicBezTo>
                  <a:pt x="4253334" y="-40681"/>
                  <a:pt x="4384495" y="54589"/>
                  <a:pt x="4629727" y="0"/>
                </a:cubicBezTo>
                <a:cubicBezTo>
                  <a:pt x="4771540" y="-24089"/>
                  <a:pt x="4822045" y="13810"/>
                  <a:pt x="4982234" y="0"/>
                </a:cubicBezTo>
                <a:cubicBezTo>
                  <a:pt x="5142423" y="-13810"/>
                  <a:pt x="5252231" y="2841"/>
                  <a:pt x="5334740" y="0"/>
                </a:cubicBezTo>
                <a:cubicBezTo>
                  <a:pt x="5464464" y="-1809"/>
                  <a:pt x="5576281" y="127147"/>
                  <a:pt x="5555672" y="220932"/>
                </a:cubicBezTo>
                <a:lnTo>
                  <a:pt x="5555672" y="220927"/>
                </a:lnTo>
                <a:cubicBezTo>
                  <a:pt x="5641262" y="226899"/>
                  <a:pt x="5857443" y="290742"/>
                  <a:pt x="5938513" y="301340"/>
                </a:cubicBezTo>
                <a:cubicBezTo>
                  <a:pt x="5851425" y="374389"/>
                  <a:pt x="5630629" y="499581"/>
                  <a:pt x="5555672" y="552318"/>
                </a:cubicBezTo>
                <a:cubicBezTo>
                  <a:pt x="5597859" y="763092"/>
                  <a:pt x="5555439" y="886875"/>
                  <a:pt x="5555672" y="1104631"/>
                </a:cubicBezTo>
                <a:cubicBezTo>
                  <a:pt x="5562981" y="1229678"/>
                  <a:pt x="5427944" y="1307955"/>
                  <a:pt x="5334740" y="1325563"/>
                </a:cubicBezTo>
                <a:cubicBezTo>
                  <a:pt x="5168009" y="1335170"/>
                  <a:pt x="5066894" y="1283746"/>
                  <a:pt x="4982234" y="1325563"/>
                </a:cubicBezTo>
                <a:cubicBezTo>
                  <a:pt x="4897574" y="1367380"/>
                  <a:pt x="4762499" y="1290509"/>
                  <a:pt x="4629727" y="1325563"/>
                </a:cubicBezTo>
                <a:cubicBezTo>
                  <a:pt x="4440859" y="1339584"/>
                  <a:pt x="4372925" y="1300282"/>
                  <a:pt x="4208422" y="1325563"/>
                </a:cubicBezTo>
                <a:cubicBezTo>
                  <a:pt x="4043920" y="1350844"/>
                  <a:pt x="3852956" y="1322631"/>
                  <a:pt x="3731560" y="1325563"/>
                </a:cubicBezTo>
                <a:cubicBezTo>
                  <a:pt x="3610164" y="1328495"/>
                  <a:pt x="3463699" y="1291439"/>
                  <a:pt x="3240809" y="1325563"/>
                </a:cubicBezTo>
                <a:lnTo>
                  <a:pt x="3240809" y="1325563"/>
                </a:lnTo>
                <a:cubicBezTo>
                  <a:pt x="3150393" y="1353947"/>
                  <a:pt x="3011479" y="1290219"/>
                  <a:pt x="2797894" y="1325563"/>
                </a:cubicBezTo>
                <a:cubicBezTo>
                  <a:pt x="2584310" y="1360907"/>
                  <a:pt x="2498269" y="1277078"/>
                  <a:pt x="2264382" y="1325563"/>
                </a:cubicBezTo>
                <a:cubicBezTo>
                  <a:pt x="2030495" y="1374048"/>
                  <a:pt x="1940902" y="1302389"/>
                  <a:pt x="1700672" y="1325563"/>
                </a:cubicBezTo>
                <a:cubicBezTo>
                  <a:pt x="1460442" y="1348737"/>
                  <a:pt x="1368155" y="1286186"/>
                  <a:pt x="1167160" y="1325563"/>
                </a:cubicBezTo>
                <a:cubicBezTo>
                  <a:pt x="966165" y="1364940"/>
                  <a:pt x="887344" y="1303843"/>
                  <a:pt x="754444" y="1325563"/>
                </a:cubicBezTo>
                <a:cubicBezTo>
                  <a:pt x="621544" y="1347283"/>
                  <a:pt x="357367" y="1293670"/>
                  <a:pt x="220932" y="1325563"/>
                </a:cubicBezTo>
                <a:cubicBezTo>
                  <a:pt x="115089" y="1347111"/>
                  <a:pt x="-1886" y="1234950"/>
                  <a:pt x="0" y="1104631"/>
                </a:cubicBezTo>
                <a:cubicBezTo>
                  <a:pt x="-28969" y="852887"/>
                  <a:pt x="24020" y="805164"/>
                  <a:pt x="0" y="552318"/>
                </a:cubicBezTo>
                <a:cubicBezTo>
                  <a:pt x="-30683" y="414815"/>
                  <a:pt x="8954" y="367474"/>
                  <a:pt x="0" y="220927"/>
                </a:cubicBezTo>
                <a:lnTo>
                  <a:pt x="0" y="220927"/>
                </a:lnTo>
                <a:lnTo>
                  <a:pt x="0" y="220932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062713467">
                  <a:prstGeom prst="wedgeRoundRectCallout">
                    <a:avLst>
                      <a:gd name="adj1" fmla="val 56891"/>
                      <a:gd name="adj2" fmla="val -27267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ασπιρίνη</a:t>
            </a:r>
            <a:r>
              <a:rPr lang="el-GR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ακετυλοσαλυκιλικό</a:t>
            </a:r>
            <a:r>
              <a:rPr lang="el-GR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οξύ) είναι μία </a:t>
            </a:r>
            <a:r>
              <a:rPr lang="el-GR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αρωματική ένωση</a:t>
            </a:r>
            <a:r>
              <a:rPr lang="el-GR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όπως φαίνεται σε μοριακό μοντέλο της.</a:t>
            </a:r>
          </a:p>
        </p:txBody>
      </p:sp>
    </p:spTree>
    <p:extLst>
      <p:ext uri="{BB962C8B-B14F-4D97-AF65-F5344CB8AC3E}">
        <p14:creationId xmlns:p14="http://schemas.microsoft.com/office/powerpoint/2010/main" val="9756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των οργανικών ενώσεων: σύνδεση ατόμων άνθρακα (4/4)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11</a:t>
            </a:fld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C429252-54D1-8D76-BB38-C17FB9943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655" y="2439866"/>
            <a:ext cx="6778690" cy="28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1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των οργανικών ενώσεων: χαρακτηριστική ομάδα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C7126E-C3BB-D38E-52FB-05CDDD83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με βάση τη χαρακτηριστική ομάδα που βρίσκεται στο μόριο της ένωσης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Ανάλογα με το είδος της χαρακτηριστικής ομάδας που έχει μία ένωση, η ένωση κατατάσσεται σε διάφορες κατηγορίες, γνωστές ως χημικές τάξεις.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12</a:t>
            </a:fld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F9306D3-64A8-966D-F00D-F2165A094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77" y="3528996"/>
            <a:ext cx="5011749" cy="2915640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A7F85DE9-E519-BBD8-67CF-4A5CB27E4307}"/>
              </a:ext>
            </a:extLst>
          </p:cNvPr>
          <p:cNvSpPr/>
          <p:nvPr/>
        </p:nvSpPr>
        <p:spPr>
          <a:xfrm>
            <a:off x="6315876" y="3718574"/>
            <a:ext cx="5555672" cy="1325563"/>
          </a:xfrm>
          <a:custGeom>
            <a:avLst/>
            <a:gdLst>
              <a:gd name="connsiteX0" fmla="*/ 0 w 5555672"/>
              <a:gd name="connsiteY0" fmla="*/ 220932 h 1325563"/>
              <a:gd name="connsiteX1" fmla="*/ 220932 w 5555672"/>
              <a:gd name="connsiteY1" fmla="*/ 0 h 1325563"/>
              <a:gd name="connsiteX2" fmla="*/ 587539 w 5555672"/>
              <a:gd name="connsiteY2" fmla="*/ 0 h 1325563"/>
              <a:gd name="connsiteX3" fmla="*/ 925945 w 5555672"/>
              <a:gd name="connsiteY3" fmla="*/ 0 h 1325563"/>
              <a:gd name="connsiteX4" fmla="*/ 925945 w 5555672"/>
              <a:gd name="connsiteY4" fmla="*/ 0 h 1325563"/>
              <a:gd name="connsiteX5" fmla="*/ 1402807 w 5555672"/>
              <a:gd name="connsiteY5" fmla="*/ 0 h 1325563"/>
              <a:gd name="connsiteX6" fmla="*/ 1865780 w 5555672"/>
              <a:gd name="connsiteY6" fmla="*/ 0 h 1325563"/>
              <a:gd name="connsiteX7" fmla="*/ 2314863 w 5555672"/>
              <a:gd name="connsiteY7" fmla="*/ 0 h 1325563"/>
              <a:gd name="connsiteX8" fmla="*/ 2727580 w 5555672"/>
              <a:gd name="connsiteY8" fmla="*/ 0 h 1325563"/>
              <a:gd name="connsiteX9" fmla="*/ 3170495 w 5555672"/>
              <a:gd name="connsiteY9" fmla="*/ 0 h 1325563"/>
              <a:gd name="connsiteX10" fmla="*/ 3643609 w 5555672"/>
              <a:gd name="connsiteY10" fmla="*/ 0 h 1325563"/>
              <a:gd name="connsiteX11" fmla="*/ 4146922 w 5555672"/>
              <a:gd name="connsiteY11" fmla="*/ 0 h 1325563"/>
              <a:gd name="connsiteX12" fmla="*/ 4559638 w 5555672"/>
              <a:gd name="connsiteY12" fmla="*/ 0 h 1325563"/>
              <a:gd name="connsiteX13" fmla="*/ 5334740 w 5555672"/>
              <a:gd name="connsiteY13" fmla="*/ 0 h 1325563"/>
              <a:gd name="connsiteX14" fmla="*/ 5555672 w 5555672"/>
              <a:gd name="connsiteY14" fmla="*/ 220932 h 1325563"/>
              <a:gd name="connsiteX15" fmla="*/ 5555672 w 5555672"/>
              <a:gd name="connsiteY15" fmla="*/ 773245 h 1325563"/>
              <a:gd name="connsiteX16" fmla="*/ 5555672 w 5555672"/>
              <a:gd name="connsiteY16" fmla="*/ 773245 h 1325563"/>
              <a:gd name="connsiteX17" fmla="*/ 5555672 w 5555672"/>
              <a:gd name="connsiteY17" fmla="*/ 1104636 h 1325563"/>
              <a:gd name="connsiteX18" fmla="*/ 5555672 w 5555672"/>
              <a:gd name="connsiteY18" fmla="*/ 1104631 h 1325563"/>
              <a:gd name="connsiteX19" fmla="*/ 5334740 w 5555672"/>
              <a:gd name="connsiteY19" fmla="*/ 1325563 h 1325563"/>
              <a:gd name="connsiteX20" fmla="*/ 4922023 w 5555672"/>
              <a:gd name="connsiteY20" fmla="*/ 1325563 h 1325563"/>
              <a:gd name="connsiteX21" fmla="*/ 4479108 w 5555672"/>
              <a:gd name="connsiteY21" fmla="*/ 1325563 h 1325563"/>
              <a:gd name="connsiteX22" fmla="*/ 4005994 w 5555672"/>
              <a:gd name="connsiteY22" fmla="*/ 1325563 h 1325563"/>
              <a:gd name="connsiteX23" fmla="*/ 3593278 w 5555672"/>
              <a:gd name="connsiteY23" fmla="*/ 1325563 h 1325563"/>
              <a:gd name="connsiteX24" fmla="*/ 3029567 w 5555672"/>
              <a:gd name="connsiteY24" fmla="*/ 1325563 h 1325563"/>
              <a:gd name="connsiteX25" fmla="*/ 2314863 w 5555672"/>
              <a:gd name="connsiteY25" fmla="*/ 1325563 h 1325563"/>
              <a:gd name="connsiteX26" fmla="*/ 1875557 w 5555672"/>
              <a:gd name="connsiteY26" fmla="*/ 1438383 h 1325563"/>
              <a:gd name="connsiteX27" fmla="*/ 1387440 w 5555672"/>
              <a:gd name="connsiteY27" fmla="*/ 1563739 h 1325563"/>
              <a:gd name="connsiteX28" fmla="*/ 899322 w 5555672"/>
              <a:gd name="connsiteY28" fmla="*/ 1689095 h 1325563"/>
              <a:gd name="connsiteX29" fmla="*/ 484422 w 5555672"/>
              <a:gd name="connsiteY29" fmla="*/ 1795647 h 1325563"/>
              <a:gd name="connsiteX30" fmla="*/ -125725 w 5555672"/>
              <a:gd name="connsiteY30" fmla="*/ 1952342 h 1325563"/>
              <a:gd name="connsiteX31" fmla="*/ 235348 w 5555672"/>
              <a:gd name="connsiteY31" fmla="*/ 1737148 h 1325563"/>
              <a:gd name="connsiteX32" fmla="*/ 564872 w 5555672"/>
              <a:gd name="connsiteY32" fmla="*/ 1540757 h 1325563"/>
              <a:gd name="connsiteX33" fmla="*/ 925945 w 5555672"/>
              <a:gd name="connsiteY33" fmla="*/ 1325563 h 1325563"/>
              <a:gd name="connsiteX34" fmla="*/ 594589 w 5555672"/>
              <a:gd name="connsiteY34" fmla="*/ 1325563 h 1325563"/>
              <a:gd name="connsiteX35" fmla="*/ 220932 w 5555672"/>
              <a:gd name="connsiteY35" fmla="*/ 1325563 h 1325563"/>
              <a:gd name="connsiteX36" fmla="*/ 0 w 5555672"/>
              <a:gd name="connsiteY36" fmla="*/ 1104631 h 1325563"/>
              <a:gd name="connsiteX37" fmla="*/ 0 w 5555672"/>
              <a:gd name="connsiteY37" fmla="*/ 1104636 h 1325563"/>
              <a:gd name="connsiteX38" fmla="*/ 0 w 5555672"/>
              <a:gd name="connsiteY38" fmla="*/ 773245 h 1325563"/>
              <a:gd name="connsiteX39" fmla="*/ 0 w 5555672"/>
              <a:gd name="connsiteY39" fmla="*/ 773245 h 1325563"/>
              <a:gd name="connsiteX40" fmla="*/ 0 w 5555672"/>
              <a:gd name="connsiteY40" fmla="*/ 220932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55672" h="1325563" fill="none" extrusionOk="0">
                <a:moveTo>
                  <a:pt x="0" y="220932"/>
                </a:moveTo>
                <a:cubicBezTo>
                  <a:pt x="6931" y="90970"/>
                  <a:pt x="121767" y="24167"/>
                  <a:pt x="220932" y="0"/>
                </a:cubicBezTo>
                <a:cubicBezTo>
                  <a:pt x="330148" y="-32700"/>
                  <a:pt x="460295" y="11570"/>
                  <a:pt x="587539" y="0"/>
                </a:cubicBezTo>
                <a:cubicBezTo>
                  <a:pt x="714783" y="-11570"/>
                  <a:pt x="858141" y="21982"/>
                  <a:pt x="925945" y="0"/>
                </a:cubicBezTo>
                <a:lnTo>
                  <a:pt x="925945" y="0"/>
                </a:lnTo>
                <a:cubicBezTo>
                  <a:pt x="1036177" y="-1200"/>
                  <a:pt x="1242658" y="53917"/>
                  <a:pt x="1402807" y="0"/>
                </a:cubicBezTo>
                <a:cubicBezTo>
                  <a:pt x="1562956" y="-53917"/>
                  <a:pt x="1694072" y="40305"/>
                  <a:pt x="1865780" y="0"/>
                </a:cubicBezTo>
                <a:cubicBezTo>
                  <a:pt x="2037488" y="-40305"/>
                  <a:pt x="2196732" y="47384"/>
                  <a:pt x="2314863" y="0"/>
                </a:cubicBezTo>
                <a:cubicBezTo>
                  <a:pt x="2450595" y="-11406"/>
                  <a:pt x="2553100" y="5096"/>
                  <a:pt x="2727580" y="0"/>
                </a:cubicBezTo>
                <a:cubicBezTo>
                  <a:pt x="2902060" y="-5096"/>
                  <a:pt x="3066520" y="52404"/>
                  <a:pt x="3170495" y="0"/>
                </a:cubicBezTo>
                <a:cubicBezTo>
                  <a:pt x="3274471" y="-52404"/>
                  <a:pt x="3528078" y="14881"/>
                  <a:pt x="3643609" y="0"/>
                </a:cubicBezTo>
                <a:cubicBezTo>
                  <a:pt x="3759140" y="-14881"/>
                  <a:pt x="4037098" y="30448"/>
                  <a:pt x="4146922" y="0"/>
                </a:cubicBezTo>
                <a:cubicBezTo>
                  <a:pt x="4256746" y="-30448"/>
                  <a:pt x="4446157" y="41225"/>
                  <a:pt x="4559638" y="0"/>
                </a:cubicBezTo>
                <a:cubicBezTo>
                  <a:pt x="4673119" y="-41225"/>
                  <a:pt x="4986623" y="55038"/>
                  <a:pt x="5334740" y="0"/>
                </a:cubicBezTo>
                <a:cubicBezTo>
                  <a:pt x="5471319" y="-5545"/>
                  <a:pt x="5553964" y="102034"/>
                  <a:pt x="5555672" y="220932"/>
                </a:cubicBezTo>
                <a:cubicBezTo>
                  <a:pt x="5569890" y="463502"/>
                  <a:pt x="5502204" y="512646"/>
                  <a:pt x="5555672" y="773245"/>
                </a:cubicBezTo>
                <a:lnTo>
                  <a:pt x="5555672" y="773245"/>
                </a:lnTo>
                <a:cubicBezTo>
                  <a:pt x="5565517" y="869900"/>
                  <a:pt x="5532311" y="947375"/>
                  <a:pt x="5555672" y="1104636"/>
                </a:cubicBezTo>
                <a:lnTo>
                  <a:pt x="5555672" y="1104631"/>
                </a:lnTo>
                <a:cubicBezTo>
                  <a:pt x="5532469" y="1241248"/>
                  <a:pt x="5439464" y="1342773"/>
                  <a:pt x="5334740" y="1325563"/>
                </a:cubicBezTo>
                <a:cubicBezTo>
                  <a:pt x="5170270" y="1368425"/>
                  <a:pt x="5107371" y="1281052"/>
                  <a:pt x="4922023" y="1325563"/>
                </a:cubicBezTo>
                <a:cubicBezTo>
                  <a:pt x="4736675" y="1370074"/>
                  <a:pt x="4662376" y="1279765"/>
                  <a:pt x="4479108" y="1325563"/>
                </a:cubicBezTo>
                <a:cubicBezTo>
                  <a:pt x="4295841" y="1371361"/>
                  <a:pt x="4104676" y="1283480"/>
                  <a:pt x="4005994" y="1325563"/>
                </a:cubicBezTo>
                <a:cubicBezTo>
                  <a:pt x="3907312" y="1367646"/>
                  <a:pt x="3755754" y="1302671"/>
                  <a:pt x="3593278" y="1325563"/>
                </a:cubicBezTo>
                <a:cubicBezTo>
                  <a:pt x="3430802" y="1348455"/>
                  <a:pt x="3297932" y="1292412"/>
                  <a:pt x="3029567" y="1325563"/>
                </a:cubicBezTo>
                <a:cubicBezTo>
                  <a:pt x="2761202" y="1358714"/>
                  <a:pt x="2654692" y="1290364"/>
                  <a:pt x="2314863" y="1325563"/>
                </a:cubicBezTo>
                <a:cubicBezTo>
                  <a:pt x="2112573" y="1379034"/>
                  <a:pt x="2022821" y="1379832"/>
                  <a:pt x="1875557" y="1438383"/>
                </a:cubicBezTo>
                <a:cubicBezTo>
                  <a:pt x="1728293" y="1496934"/>
                  <a:pt x="1478453" y="1492937"/>
                  <a:pt x="1387440" y="1563739"/>
                </a:cubicBezTo>
                <a:cubicBezTo>
                  <a:pt x="1296427" y="1634541"/>
                  <a:pt x="993426" y="1638542"/>
                  <a:pt x="899322" y="1689095"/>
                </a:cubicBezTo>
                <a:cubicBezTo>
                  <a:pt x="805218" y="1739648"/>
                  <a:pt x="690474" y="1742533"/>
                  <a:pt x="484422" y="1795647"/>
                </a:cubicBezTo>
                <a:cubicBezTo>
                  <a:pt x="278370" y="1848761"/>
                  <a:pt x="105877" y="1828670"/>
                  <a:pt x="-125725" y="1952342"/>
                </a:cubicBezTo>
                <a:cubicBezTo>
                  <a:pt x="-11321" y="1881608"/>
                  <a:pt x="76837" y="1861525"/>
                  <a:pt x="235348" y="1737148"/>
                </a:cubicBezTo>
                <a:cubicBezTo>
                  <a:pt x="393859" y="1612772"/>
                  <a:pt x="495718" y="1603819"/>
                  <a:pt x="564872" y="1540757"/>
                </a:cubicBezTo>
                <a:cubicBezTo>
                  <a:pt x="634026" y="1477695"/>
                  <a:pt x="751358" y="1434740"/>
                  <a:pt x="925945" y="1325563"/>
                </a:cubicBezTo>
                <a:cubicBezTo>
                  <a:pt x="790946" y="1343074"/>
                  <a:pt x="759193" y="1299089"/>
                  <a:pt x="594589" y="1325563"/>
                </a:cubicBezTo>
                <a:cubicBezTo>
                  <a:pt x="429985" y="1352037"/>
                  <a:pt x="393441" y="1302872"/>
                  <a:pt x="220932" y="1325563"/>
                </a:cubicBezTo>
                <a:cubicBezTo>
                  <a:pt x="100487" y="1329242"/>
                  <a:pt x="11121" y="1253864"/>
                  <a:pt x="0" y="1104631"/>
                </a:cubicBezTo>
                <a:lnTo>
                  <a:pt x="0" y="1104636"/>
                </a:lnTo>
                <a:cubicBezTo>
                  <a:pt x="-35531" y="971215"/>
                  <a:pt x="25038" y="925872"/>
                  <a:pt x="0" y="773245"/>
                </a:cubicBezTo>
                <a:lnTo>
                  <a:pt x="0" y="773245"/>
                </a:lnTo>
                <a:cubicBezTo>
                  <a:pt x="-57556" y="610506"/>
                  <a:pt x="41373" y="367732"/>
                  <a:pt x="0" y="220932"/>
                </a:cubicBezTo>
                <a:close/>
              </a:path>
              <a:path w="5555672" h="1325563" stroke="0" extrusionOk="0">
                <a:moveTo>
                  <a:pt x="0" y="220932"/>
                </a:moveTo>
                <a:cubicBezTo>
                  <a:pt x="13276" y="85503"/>
                  <a:pt x="85935" y="374"/>
                  <a:pt x="220932" y="0"/>
                </a:cubicBezTo>
                <a:cubicBezTo>
                  <a:pt x="343763" y="-3874"/>
                  <a:pt x="479538" y="30049"/>
                  <a:pt x="573439" y="0"/>
                </a:cubicBezTo>
                <a:cubicBezTo>
                  <a:pt x="667340" y="-30049"/>
                  <a:pt x="811642" y="40310"/>
                  <a:pt x="925945" y="0"/>
                </a:cubicBezTo>
                <a:lnTo>
                  <a:pt x="925945" y="0"/>
                </a:lnTo>
                <a:cubicBezTo>
                  <a:pt x="1052705" y="-24915"/>
                  <a:pt x="1204898" y="53319"/>
                  <a:pt x="1402807" y="0"/>
                </a:cubicBezTo>
                <a:cubicBezTo>
                  <a:pt x="1600716" y="-53319"/>
                  <a:pt x="1679772" y="21911"/>
                  <a:pt x="1893558" y="0"/>
                </a:cubicBezTo>
                <a:cubicBezTo>
                  <a:pt x="2107344" y="-21911"/>
                  <a:pt x="2177429" y="42204"/>
                  <a:pt x="2314863" y="0"/>
                </a:cubicBezTo>
                <a:cubicBezTo>
                  <a:pt x="2550969" y="-60326"/>
                  <a:pt x="2656642" y="15323"/>
                  <a:pt x="2818176" y="0"/>
                </a:cubicBezTo>
                <a:cubicBezTo>
                  <a:pt x="2979710" y="-15323"/>
                  <a:pt x="3136811" y="9130"/>
                  <a:pt x="3230892" y="0"/>
                </a:cubicBezTo>
                <a:cubicBezTo>
                  <a:pt x="3324973" y="-9130"/>
                  <a:pt x="3486566" y="687"/>
                  <a:pt x="3643609" y="0"/>
                </a:cubicBezTo>
                <a:cubicBezTo>
                  <a:pt x="3800652" y="-687"/>
                  <a:pt x="3896831" y="34298"/>
                  <a:pt x="4056325" y="0"/>
                </a:cubicBezTo>
                <a:cubicBezTo>
                  <a:pt x="4215819" y="-34298"/>
                  <a:pt x="4481372" y="42967"/>
                  <a:pt x="4589837" y="0"/>
                </a:cubicBezTo>
                <a:cubicBezTo>
                  <a:pt x="4698302" y="-42967"/>
                  <a:pt x="5043164" y="613"/>
                  <a:pt x="5334740" y="0"/>
                </a:cubicBezTo>
                <a:cubicBezTo>
                  <a:pt x="5456673" y="15674"/>
                  <a:pt x="5548948" y="102661"/>
                  <a:pt x="5555672" y="220932"/>
                </a:cubicBezTo>
                <a:cubicBezTo>
                  <a:pt x="5570155" y="480121"/>
                  <a:pt x="5553095" y="497527"/>
                  <a:pt x="5555672" y="773245"/>
                </a:cubicBezTo>
                <a:lnTo>
                  <a:pt x="5555672" y="773245"/>
                </a:lnTo>
                <a:cubicBezTo>
                  <a:pt x="5594889" y="857104"/>
                  <a:pt x="5546565" y="969553"/>
                  <a:pt x="5555672" y="1104636"/>
                </a:cubicBezTo>
                <a:lnTo>
                  <a:pt x="5555672" y="1104631"/>
                </a:lnTo>
                <a:cubicBezTo>
                  <a:pt x="5571648" y="1235023"/>
                  <a:pt x="5464066" y="1328593"/>
                  <a:pt x="5334740" y="1325563"/>
                </a:cubicBezTo>
                <a:cubicBezTo>
                  <a:pt x="5224088" y="1345586"/>
                  <a:pt x="4990278" y="1308080"/>
                  <a:pt x="4891825" y="1325563"/>
                </a:cubicBezTo>
                <a:cubicBezTo>
                  <a:pt x="4793373" y="1343046"/>
                  <a:pt x="4637681" y="1312481"/>
                  <a:pt x="4418711" y="1325563"/>
                </a:cubicBezTo>
                <a:cubicBezTo>
                  <a:pt x="4199741" y="1338645"/>
                  <a:pt x="4105856" y="1305423"/>
                  <a:pt x="3885199" y="1325563"/>
                </a:cubicBezTo>
                <a:cubicBezTo>
                  <a:pt x="3664542" y="1345703"/>
                  <a:pt x="3507007" y="1315594"/>
                  <a:pt x="3412085" y="1325563"/>
                </a:cubicBezTo>
                <a:cubicBezTo>
                  <a:pt x="3317163" y="1335532"/>
                  <a:pt x="3099403" y="1324075"/>
                  <a:pt x="2938971" y="1325563"/>
                </a:cubicBezTo>
                <a:cubicBezTo>
                  <a:pt x="2778539" y="1327051"/>
                  <a:pt x="2576764" y="1273472"/>
                  <a:pt x="2314863" y="1325563"/>
                </a:cubicBezTo>
                <a:cubicBezTo>
                  <a:pt x="2125847" y="1383196"/>
                  <a:pt x="1987587" y="1360554"/>
                  <a:pt x="1826745" y="1450919"/>
                </a:cubicBezTo>
                <a:cubicBezTo>
                  <a:pt x="1665903" y="1541284"/>
                  <a:pt x="1524615" y="1516013"/>
                  <a:pt x="1314222" y="1582542"/>
                </a:cubicBezTo>
                <a:cubicBezTo>
                  <a:pt x="1103829" y="1649071"/>
                  <a:pt x="1044194" y="1649556"/>
                  <a:pt x="874916" y="1695363"/>
                </a:cubicBezTo>
                <a:cubicBezTo>
                  <a:pt x="705638" y="1741169"/>
                  <a:pt x="558330" y="1750515"/>
                  <a:pt x="460016" y="1801915"/>
                </a:cubicBezTo>
                <a:cubicBezTo>
                  <a:pt x="361702" y="1853315"/>
                  <a:pt x="67066" y="1840175"/>
                  <a:pt x="-125725" y="1952342"/>
                </a:cubicBezTo>
                <a:cubicBezTo>
                  <a:pt x="-35849" y="1897518"/>
                  <a:pt x="78841" y="1832409"/>
                  <a:pt x="203798" y="1755951"/>
                </a:cubicBezTo>
                <a:cubicBezTo>
                  <a:pt x="328755" y="1679493"/>
                  <a:pt x="439919" y="1664211"/>
                  <a:pt x="522805" y="1565828"/>
                </a:cubicBezTo>
                <a:cubicBezTo>
                  <a:pt x="605691" y="1467445"/>
                  <a:pt x="817510" y="1414881"/>
                  <a:pt x="925945" y="1325563"/>
                </a:cubicBezTo>
                <a:cubicBezTo>
                  <a:pt x="795607" y="1343385"/>
                  <a:pt x="673971" y="1311841"/>
                  <a:pt x="587539" y="1325563"/>
                </a:cubicBezTo>
                <a:cubicBezTo>
                  <a:pt x="501107" y="1339285"/>
                  <a:pt x="344160" y="1299761"/>
                  <a:pt x="220932" y="1325563"/>
                </a:cubicBezTo>
                <a:cubicBezTo>
                  <a:pt x="90765" y="1320694"/>
                  <a:pt x="1358" y="1247225"/>
                  <a:pt x="0" y="1104631"/>
                </a:cubicBezTo>
                <a:lnTo>
                  <a:pt x="0" y="1104636"/>
                </a:lnTo>
                <a:cubicBezTo>
                  <a:pt x="-18518" y="978959"/>
                  <a:pt x="4031" y="845561"/>
                  <a:pt x="0" y="773245"/>
                </a:cubicBezTo>
                <a:lnTo>
                  <a:pt x="0" y="773245"/>
                </a:lnTo>
                <a:cubicBezTo>
                  <a:pt x="-36401" y="625440"/>
                  <a:pt x="7080" y="374545"/>
                  <a:pt x="0" y="220932"/>
                </a:cubicBezTo>
                <a:close/>
              </a:path>
            </a:pathLst>
          </a:custGeom>
          <a:solidFill>
            <a:srgbClr val="CCCCFF"/>
          </a:solidFill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062713467">
                  <a:prstGeom prst="wedgeRoundRectCallout">
                    <a:avLst>
                      <a:gd name="adj1" fmla="val -52263"/>
                      <a:gd name="adj2" fmla="val 97284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Χαρακτηριστική ομάδα </a:t>
            </a:r>
            <a:r>
              <a:rPr lang="el-GR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μιας οργανικής ένωσης είναι ένα άτομο ή ένα συγκρότημα ατόμων, η οποία προσδίδει τις χαρακτηριστικές ιδιότητες σε μία ένωση.</a:t>
            </a:r>
          </a:p>
        </p:txBody>
      </p:sp>
    </p:spTree>
    <p:extLst>
      <p:ext uri="{BB962C8B-B14F-4D97-AF65-F5344CB8AC3E}">
        <p14:creationId xmlns:p14="http://schemas.microsoft.com/office/powerpoint/2010/main" val="102638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των οργανικών ενώσεων: ομόλογη σειρά (1/5)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C7126E-C3BB-D38E-52FB-05CDDD83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των οργανικών ενώσεων με βάση τις ομόλογες σειρές</a:t>
            </a:r>
          </a:p>
          <a:p>
            <a:r>
              <a:rPr 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Ομόλογη σειρά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ονομάζεται ένα σύνολο οργανικών ενώσεων, των οποίων τα μέλη (οργανικές ενώσεις) έχουν τα εξής κοινά χαρακτηριστικά: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τον ίδιο γενικό μοριακό τύπο.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Όλα τα μέλη έχουν ανάλογη σύνταξη και περιέχουν την ίδια χαρακτηριστική ομάδα.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παρόμοιες χημικές ιδιότητες (εξαρτώνται από την ομόλογη σειρά).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φυσικές τους ιδιότητες μεταβάλλονται ανάλογα με τη σχετική μοριακή τους μάζα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και τη θέση της χαρακτηριστικής ομάδας.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παρόμοιες παρασκευές.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μέλος διαφέρει από το προηγούμενο και το επόμενό του κατά την ομάδα -CH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-.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13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των οργανικών ενώσεων: ομόλογη σειρά (2/5)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14</a:t>
            </a:fld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93D0156-A040-ED8F-D7E6-B739B057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79"/>
          <a:stretch/>
        </p:blipFill>
        <p:spPr>
          <a:xfrm>
            <a:off x="2290736" y="1824014"/>
            <a:ext cx="7305728" cy="43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των οργανικών ενώσεων: ομόλογη σειρά (3/5)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15</a:t>
            </a:fld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93D0156-A040-ED8F-D7E6-B739B057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80" b="56320"/>
          <a:stretch/>
        </p:blipFill>
        <p:spPr>
          <a:xfrm>
            <a:off x="2290736" y="2192510"/>
            <a:ext cx="7305728" cy="185405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84C57C-3F43-7F51-FFAA-8E950F4C28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7270"/>
          <a:stretch/>
        </p:blipFill>
        <p:spPr>
          <a:xfrm>
            <a:off x="2290736" y="2756977"/>
            <a:ext cx="7296203" cy="27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4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των οργανικών ενώσεων: ομόλογη σειρά (4/5)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16</a:t>
            </a:fld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93D0156-A040-ED8F-D7E6-B739B057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80" b="56320"/>
          <a:stretch/>
        </p:blipFill>
        <p:spPr>
          <a:xfrm>
            <a:off x="2290736" y="2301688"/>
            <a:ext cx="7305728" cy="185405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6A01509-EDE5-FAA6-2F08-C46A0C841F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4376"/>
          <a:stretch/>
        </p:blipFill>
        <p:spPr>
          <a:xfrm>
            <a:off x="2283912" y="2845330"/>
            <a:ext cx="7296203" cy="24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0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των οργανικών ενώσεων: ομόλογη σειρά (5/5)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17</a:t>
            </a:fld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93D0156-A040-ED8F-D7E6-B739B057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80" b="56320"/>
          <a:stretch/>
        </p:blipFill>
        <p:spPr>
          <a:xfrm>
            <a:off x="2290736" y="2560995"/>
            <a:ext cx="7305728" cy="185405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6A01509-EDE5-FAA6-2F08-C46A0C841F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161"/>
          <a:stretch/>
        </p:blipFill>
        <p:spPr>
          <a:xfrm>
            <a:off x="2290736" y="3133615"/>
            <a:ext cx="7296203" cy="19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1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Ιδιότητες Οργανικών Ενώσεων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C7126E-C3BB-D38E-52FB-05CDDD83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περισσότερες οργανικές ενώσεις εμφανίζουν τα ακόλουθα χαρακτηριστικά: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μοριακές ενώσεις (ομοιοπολικές).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Διαλύονται σε οργανικούς διαλύτες και ελάχιστα στο νερό.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χαμηλά σημεία βρασμού και σημεία τήξης.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ευπαθείς στην υψηλή θερμοκρασία και πολλές φορές εύφλεκτες.</a:t>
            </a:r>
          </a:p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αντιδράσεις τους συνήθως είναι: μοριακές, αργές και με μικρή απόδοση.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33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στην Οργανική Χημεία (1/3)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C7126E-C3BB-D38E-52FB-05CDDD83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364" cy="4351338"/>
          </a:xfrm>
        </p:spPr>
        <p:txBody>
          <a:bodyPr>
            <a:normAutofit fontScale="92500" lnSpcReduction="10000"/>
          </a:bodyPr>
          <a:lstStyle/>
          <a:p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Οργανική χημεία ονομάζεται ο κλάδος της χημείας που μελετά τις ενώσεις του άνθρακα. </a:t>
            </a:r>
          </a:p>
          <a:p>
            <a:pPr lvl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Εξαίρεση αποτελούν το μονοξείδιο του άνθρακα (CO), το διοξείδιο του άνθρακα (CO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και τα ανθρακικά άλατα (π.χ. το ανθρακικό ασβέστιο CaCO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που εξετάζονται στην ανόργανη χημεία (μαζί με τον C).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πρώτες οργανικές ενώσεις απομονώθηκαν στις αρχές του 18</a:t>
            </a:r>
            <a:r>
              <a:rPr lang="el-G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αιώνα, παρόλο που ορισμένες απ' αυτές, όπως τα σάκχαρα και το οινόπνευμα, ήταν γνωστές χιλιάδες χρόνια πριν.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πρώτος που μελέτησε συστηματικά τις οργανικές ενώσεις, ήταν ο Σουηδός χημικός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Scheele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(1742-1786), ο οποίος απομόνωσε πλήθος οργανικών ενώσεων από φυτικές και ζωικές ύλες, π.χ. απομόνωσε το γαλακτικό οξύ από το γάλα.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2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στην Οργανική Χημεία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C7126E-C3BB-D38E-52FB-05CDDD83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364" cy="4351338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τη διάρκεια του 18</a:t>
            </a:r>
            <a:r>
              <a:rPr lang="el-G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αιώνα, οι χημικοί πίστευαν ότι, για να συντεθεί μία οργανική ουσία, ήταν απαραίτητη η ζωική δύναμη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vitalis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την οποία διαθέτουν μόνο οι ζωντανοί οργανισμοί.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Δηλαδή, επικρατούσε η βιταλιστική θεωρία, ότι οι ουσίες χωρίζονται σε ανόργανες και οργανικές και ότι, μόνο σε ζωντανούς οργανισμούς μπορούν να συντεθούν οι οργανικές ουσίες. 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714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στην Οργανική Χημεία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C7126E-C3BB-D38E-52FB-05CDDD83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364" cy="4351338"/>
          </a:xfrm>
        </p:spPr>
        <p:txBody>
          <a:bodyPr>
            <a:normAutofit lnSpcReduction="10000"/>
          </a:bodyPr>
          <a:lstStyle/>
          <a:p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1828 ο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Wöhler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ανακάλυψε, ότι μία οργανική ουσία μπορεί να παρασκευασθεί εργαστηριακά. Αυτό το πέτυχε τυχαία, κατά την παρασκευή της οργανικής ένωσης ουρία, με θέρμανση κυανικού αμμωνίου NH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OCN (η οποία είναι ανόργανη ένωση).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τότε άνοιξε ο δρόμος της οργανικής σύνθεσης, της εργαστηριακής δηλαδή παρασκευής οργανικών ενώσεων, ενώ η βιταλιστική αντίληψη τέθηκε οριστικά στο περιθώριο των εξελίξεων.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4</a:t>
            </a:fld>
            <a:endParaRPr lang="el-GR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FD78C6E-7818-50FE-217C-3EE4A76B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10" y="3429000"/>
            <a:ext cx="3352964" cy="11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3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Σημασία της Οργανικής Χημείας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C7126E-C3BB-D38E-52FB-05CDDD83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364" cy="4351338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εύκολο να διαπιστώσουμε ότι η ζωή μας επηρεάζεται σε μεγάλο βαθμό από την οργανική χημεία.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τρόφιμα, τα ρούχα, τα φάρμακα, τα καύσιμα, τα απορρυπαντικά, τα καλλυντικά, τα εντομοκτόνα, τα πλαστικά και τόσα άλλα, είναι στη βάση τους οργανικές ενώσεις και η εξέλιξή τους είναι αντικείμενο μελέτης της οργανικής χημείας.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Παραδείγματα της συμβολής της οργανικής χημείας: </a:t>
            </a:r>
          </a:p>
          <a:p>
            <a:pPr lvl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σύγχρονες μέθοδοι παρασκευής, συντήρησης και τυποποίησης των τροφίμων</a:t>
            </a:r>
          </a:p>
          <a:p>
            <a:pPr lvl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μελέτη της θρεπτικής αξίας των τροφίμων, ανακάλυψη των βιταμινών </a:t>
            </a:r>
          </a:p>
          <a:p>
            <a:pPr lvl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ανακάλυψη συνθετικών υλικών, όπως το νάιλον και το συνθετικό μετάξι, τεχνητών δερμάτων, βαφών και συνθετικών νημάτων, μεγάλης αντοχής και ποικιλίας.</a:t>
            </a:r>
          </a:p>
          <a:p>
            <a:pPr lvl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νέα φάρμακα και νέες μέθοδοι εργαστηριακών αναλύσεων για την προφύλαξη, διάγνωση και θεραπεία των ασθενειών.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8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Γιατί ξεχωρίζει ο άνθρακας;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C7126E-C3BB-D38E-52FB-05CDDD83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364" cy="4351338"/>
          </a:xfrm>
        </p:spPr>
        <p:txBody>
          <a:bodyPr>
            <a:normAutofit fontScale="925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Διαθέτει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τέσσερα μονήρη (μοναχικά) ηλεκτρόνια στην εξωτερική του στιβάδα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(έχει τέσσερις μονάδες συγγένειας)</a:t>
            </a:r>
          </a:p>
          <a:p>
            <a:pPr lvl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Γι' αυτό μπορεί να ενωθεί με άτομα άλλων στοιχείων (συνηθέστερα είναι τα H, O, N, S, αλογόνα) ή με άλλα άτομα άνθρακα. Έτσι, σχηματίζει απλές ενώσεις (π.χ. με ένα άτομο άνθρακα) ή πολύπλοκες ενώσεις (π.χ. με δεκάδες δισεκατομμύρια άτομα άνθρακα).</a:t>
            </a:r>
          </a:p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Έχει μικρή ατομικής ακτίνα γι' αυτό σχηματίζει σταθερούς ομοιοπολικούς δεσμούς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(τα κοινά ζεύγη ηλεκτρονίων συγκρατούνται ισχυρά, επειδή είναι κοντά στον πυρήνα του ατόμου του άνθρακα). Επίσης,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άτομα του άνθρακα μπορεί να συνδεθούν μεταξύ τους με απλό, διπλό ή τριπλό δεσμό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τους παραπάνω λόγους ο άνθρακας μπορεί να σχηματίσει μεγάλο πλήθος οργανικών ενώσεων, &gt;12.000.000 γνωστές σήμερα.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4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των οργανικών ενώσεων: πολλαπλότητα δεσμών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C7126E-C3BB-D38E-52FB-05CDDD83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βάση το είδος των δεσμών που αναπτύσσονται μεταξύ των ατόμων άνθρακα. 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ενώσεις στις οποίες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όλα τα άτομα άνθρακα συνδέονται μεταξύ τους με απλούς δεσμούς λέγονται κορεσμένες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ενώσεις στις οποίες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δύο τουλάχιστον άτομα άνθρακα συνδέονται μεταξύ τους με διπλό ή τριπλό δεσμό λέγονται ακόρεστες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7</a:t>
            </a:fld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9B014CC-03D0-67D0-7E4D-8710F74372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998" r="7725" b="62278"/>
          <a:stretch/>
        </p:blipFill>
        <p:spPr>
          <a:xfrm>
            <a:off x="3630193" y="3325239"/>
            <a:ext cx="1128049" cy="104045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22F82AD-52FC-FB6A-1610-6C4FD1A027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493" r="56553"/>
          <a:stretch/>
        </p:blipFill>
        <p:spPr>
          <a:xfrm>
            <a:off x="6840131" y="3318913"/>
            <a:ext cx="1185956" cy="104678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FEFE3295-C13C-7B23-BAAC-3D2671450E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37" t="38761" r="9298" b="23517"/>
          <a:stretch/>
        </p:blipFill>
        <p:spPr>
          <a:xfrm>
            <a:off x="3630193" y="5199185"/>
            <a:ext cx="1128049" cy="131279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2E95361-F22E-1739-C5FB-A6A4995020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993" t="87243" b="257"/>
          <a:stretch/>
        </p:blipFill>
        <p:spPr>
          <a:xfrm>
            <a:off x="5129592" y="5499516"/>
            <a:ext cx="1364170" cy="4762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5D939DA-55AE-082D-FF66-501E5AE23C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2964" b="51312"/>
          <a:stretch/>
        </p:blipFill>
        <p:spPr>
          <a:xfrm>
            <a:off x="5172106" y="3318913"/>
            <a:ext cx="1279143" cy="104678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61332D9-65E2-EC6F-3EA6-9C20815A0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144" y="5316542"/>
            <a:ext cx="1233256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των οργανικών ενώσεων: σύνδεση ατόμων άνθρακα (1/4)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C7126E-C3BB-D38E-52FB-05CDDD83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βάση τον τρόπο σύνδεσης των ατόμων άνθρακα μεταξύ τους (διάταξη ανθρακικής αλυσίδας)</a:t>
            </a:r>
          </a:p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Αρχικά, οι οργανικές ενώσεις διακρίνονται σε </a:t>
            </a:r>
            <a:r>
              <a:rPr lang="el-G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άκυκλες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κυκλικές:</a:t>
            </a:r>
            <a:endParaRPr lang="el-GR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Άκυκλες</a:t>
            </a:r>
            <a:r>
              <a:rPr lang="el-GR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ονομάζομαι οι ενώσεις στις οποίες τα άτομα του άνθρακα ενώνονται σε ευθεία ή διακλαδισμένη ανθρακική αλυσίδα. 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ενώσεις αυτές ονομάζονται </a:t>
            </a:r>
            <a:r>
              <a:rPr lang="el-G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αλειφατικές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(ή λιπαρές), γιατί τα λίπη περιέχουν ενώσεις αυτού του είδους.</a:t>
            </a:r>
          </a:p>
          <a:p>
            <a:r>
              <a:rPr lang="el-GR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Κυκλικές </a:t>
            </a:r>
            <a:r>
              <a:rPr lang="el-G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ονομάζονται οι ενώσεις στο μόριο των οποίων υπάρχει ένας τουλάχιστον δακτύλιος, δηλαδή σχηματίζεται κλειστή αλυσίδα.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1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6FBC5-ECCD-2345-2C35-D4155BE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των οργανικών ενώσεων: σύνδεση ατόμων άνθρακα (2/4)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C7126E-C3BB-D38E-52FB-05CDDD83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κυκλικές ενώσεις διακρίνονται περαιτέρω σε </a:t>
            </a:r>
            <a:r>
              <a:rPr lang="el-G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ισοκυκλικές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ετεροκυκλικές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Ισοκυκλικές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ονομάζονται οι κυκλικές ενώσεις στις οποίες ο δακτύλιος σχηματίζεται αποκλειστικά και μόνο από άτομα άνθρακα.</a:t>
            </a:r>
          </a:p>
          <a:p>
            <a:r>
              <a:rPr lang="el-G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Ετεροκυκλικές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ονομάζονται οι κυκλικές ενώσεις στις οποίες ο δακτύλιος σχηματίζεται όχι μόνο από άτομα άνθρακα, αλλά και από άτομα άλλου στοιχείου, συνήθως O, N.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9E11FF-23FE-28E5-C341-6F9FB8B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Σχολικό Έτος: 2024 - 2025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744C9-D738-46F9-6C7E-B0B1DBB5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Χημεία Β΄ Λυκείου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0A4DD4-1A7A-8326-C5A6-EBE91D0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C11-23B1-4425-B3D0-ADD0F2130BEF}" type="slidenum">
              <a:rPr lang="el-GR" smtClean="0"/>
              <a:t>9</a:t>
            </a:fld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7CA3C2C-4B52-8CE8-7B44-A2CB81746C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03" r="2679"/>
          <a:stretch/>
        </p:blipFill>
        <p:spPr>
          <a:xfrm>
            <a:off x="6917909" y="4581277"/>
            <a:ext cx="3717510" cy="18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4B116C8-7A6B-4B24-8F8D-A994DD449005}">
  <we:reference id="wa104381909" version="3.14.3.0" store="el-GR" storeType="OMEX"/>
  <we:alternateReferences>
    <we:reference id="WA104381909" version="3.14.3.0" store="WA104381909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sub&gt;&lt;mi&gt;E&lt;/mi&gt;&lt;mi&gt;n&lt;/mi&gt;&lt;/msub&gt;&lt;mo&gt;=&lt;/mo&gt;&lt;mo&gt;-&lt;/mo&gt;&lt;mfrac&gt;&lt;mrow&gt;&lt;mn&gt;2&lt;/mn&gt;&lt;mo&gt;,&lt;/mo&gt;&lt;mn&gt;18&lt;/mn&gt;&lt;mo&gt;&amp;#xB7;&lt;/mo&gt;&lt;msup&gt;&lt;mn&gt;10&lt;/mn&gt;&lt;mrow&gt;&lt;mo&gt;-&lt;/mo&gt;&lt;mn&gt;18&lt;/mn&gt;&lt;/mrow&gt;&lt;/msup&gt;&lt;/mrow&gt;&lt;msup&gt;&lt;mi&gt;n&lt;/mi&gt;&lt;mn&gt;2&lt;/mn&gt;&lt;/msup&gt;&lt;/mfrac&gt;&lt;mi mathvariant=\\\&quot;normal\\\&quot;&gt;J&lt;/mi&gt;&lt;/mstyle&gt;&lt;/math&gt;\&quot;,\&quot;base64Image\&quot;:\&quot;iVBORw0KGgoAAAANSUhEUgAAA44AAAD7CAYAAAAl8Mp7AAAACXBIWXMAAA7EAAAOxAGVKw4bAAAABGJhU0UAAACdTpp9ZwAAJqtJREFUeNrt3Q/k1df/OPAjSZJIkmRGkmRmzCSTiWQySSRJJpGZSRKZySQjk5lkJEkmkUkyMzJJZiKTmZnIzEcmkSRJYr/X+d3X+9vt7vXv/nvd17338eDp81m93+ece16ne8/zvs7rnBAAAAAGY2US83UDAAAAnRYlcTKJF0nsGkH9a5L4LImLSfyexJMknqfteZr+2fkkPkpiicsFAABQn9lJHEriURL/plFX4jg3iYNJ3G2ru0q8SJPI5S4fAADAcG1N4q+MxKyOxHFzEvc66r2dJpKbklgWWktmVySxJYmvO5LbGM+S2OcyAgAADN7bSfwc8u/oDTtxPN5R3/00kSyzIImzGe39xiUFAAAYjGU5iVediePpjKTx9T4TzxhHXF4AAIDexWcJPw+tTWaqPEM4rMTxk4y61vdYVtYd03UuNQAAQPd2h9azhBfSJG1WaD03eKfmxHFpaO2U2l7P9T7Kezuj3bddbgAAgO6cSuJSEqsz/m57zYnjsYx6Pu6zzD8yynzXZQcAAKhuUcHfLaw5cfw7o55NfZaZ9bzmMZcdAABgcOpKHJfk1LOhz3J3Z5R5yWUFAAAYv8RxU049G/ssd0dGmd+7rAAAAOOXOG7JqWd7n+XulDgCAABMduJ4ps9y92eUedFlBQAAGL/EcWNOPQ+SmN1Hud9mlPmlywoAADB+ieOcgrr291Fu1lmUG1xWAKBfcfv5o6F1thkYh0gc6zuO43ZOXY+SeK2H8t7JKOtvlxSAcfF2EvuSOJ/EtSQeJvE0iedJPEviSRJ3Q2u78OOh9dzHHN02dAuS+Dzt/zi5eNzgti5LYlsS36Tj5E7a7mdt4yhOtG4lcSGJA+kECuNw0Fa3vZ/dSsfdzDiM72v30zEalwbGuzyzXGKJY4HDBfXdTGJul+VdqandADDQif6RJP5X8KFYFM/Tydd7unLg5qeTlUcdfd60CXs84+zTkP+NfJX4K32tC1x247DP5PZQEn/2MAbj82pfJLHUJZc4Zljc9qVJVlztInncnvH7511OAJoqTrCOp4nfvwOKn5N4S9f2bV4Sn4XWHd+sfm7KhD0mjCdLxlCcaP2WTqp+TtteNIZicnLQEDAOe3AoI7ntHFtxHMa7j88Kfu5pmii7AylxzBpjZZ+Bi0vKWJPxPnjReAOgqeLdwV7vMJbFi9Bazkb35qZJ04OSPm7ChH1PziQ9JpFnQ2sZc9637/EOVlzO+kPBa/wluPNjHFazMuTf7f4nfS1LMn7vzdD68iwvifw1ieWGg8Sxw08l/y7upclhlvUZ75uHXUYAmmp3mtz9O+S4Erp/5mNaxedED6ST3Cp9O8oJe7ymF3PadbGHZC/eof69YNL/huFhHBZ4P+TfxY7vQQsrlBGTw5s5ZcS7resMDYljmzim/qjw7yNuINV+F/FAx2fv38YWAE32cQ0JY3v8GPo742rSxb7Z38VEfdQT9nin8EZOm/b1We7VnHLvB3d9jMNs20P+l2DnevhC5MeQv3R1vWEicWwT9wa4V+HfSEwwd4TWEtb2VTnHQmspOAA00uaak8ZeJ3DTIH4L/UnofbnwqCbseRPrIwNKSvPuPN5J/x7jcMaWgnZd72MM/lbwWt82ZCSObeIRHH+H7lfirHLZAGiyFSF/OVeclH+RTsSWhFeX1sSla3FL+61JnAitnS97mWDudgn+b6L+UdtkI37zHO/gnQ6tZ61+bvCE/bOcttweYB2rQ/4dpK8MH+MwtTa07gLmbca0rI+y46Q+b7OneIdpseEjcWwTl+b/XvHfS1z2vM0lA6Dpsp7fiR92G3ooK26s80uXiWP8wFzkMvzfczFxV8d9OZPQMw2csMelonkbiGwdcF2nQv6mS5asTvc4DGlbi5bUHhpAHUdD8fJ7JI7tFob8JfxZ8W2wggKAhvoo44Mr3j2cNYByn3bxYXncpfj/u82uLvmZJQ2csH8T8p/9GvQW8msKXvfXhtBUj8Po+4L2xIRyEBtyxUl90bEeew0hiWOH+JzwhS4+D+NKnzddPgCaJD5837ml/tEBlh+XjD2s+EH5NPiWtaqyHfvqnLDHCVHe3carQ6rzQUFiwHSOw2hHSXsGeQzQsWAFhcSxuviFxenQ3UqcZyNoJwDk+rTjg+rCEOqIuw1WPd5jj0tSyeUGTdiLNiH5dkh1Xiqoc4XhMZXjME7Mizbxie9BywZY3+slr/2U4SFxTMVzRNufc4xfuHSzac4RlxGAUZvVMdGKG9sM647f5xU/IL9zWfpOnOqesBfdeTk9pDqLnq/bbHhM5Tj8tKQtPw2hzusliepKQ2TqE8f4jPeTtnqvpZ+zC5I420Xy+I1LCcAodR6/sXGIdcXdV6t8w/rYZRm7CXvRczvDuuP4ZUGd2w2PqRuHcbn0/ZK2fDSEej8pqXOQX5xsCKM5LqnbON2wMTrKxPFw+O/S/c5nbDdVGLszcdJbDgBNmPRdrqG+AxU/HOe4NGOVOBZtRnJpSHV+UVDnDsNj6sbh7grvK8uGUO+KkjrjsR1LJI5TmTh2ror4NbT2FMgSn4e9WLF/P/K2A0DdZoeXZ5HFJVV1HDi8OFR71nG9yzMxieOTIdV5qqBO56BN3zgsO+rg7hDrLltJcVjiOHWJY+f7U9yB97UKv7czlO9E/qymz2sA+D/tG5qcq7HemxUmHptcnrFKHK+UtOWdIdRZtDz2fcNjqsbhaxXeU4b5Hnc+lB+rIHGcnsTxYEZd+7v4/XgEx72SPr7qrQeAOn3V9iFU57eXVQ4NlziOV+JYdjbZMM5WvF1Q31zDY6rG4ScV3lM+HGL9eyvUP4gvTySOzU8c49mnnatqYhLY7Vm2S5P4s6Sf3/b2A0BdZnYD/LHmeqtMstwxGq/E8UgoP59zyQDrWxDylzzfNjSmbhxeqfCe8u4Q619fof6jhspUJI5Z/x6+6rGspaH4zqPjXgCoTdwGPD73s7HmerdVmGS94fKMVeK4OdS7VLBoI5TDhsZUjcN4J+dZSRtehO7v+HRjToXxf8tQmfjEcWlOPR/0Ueaagvbfc2kBmHRbRjzJM2EfzsT5eYXJ86B2O70V8jeNWGJoTNU4XFth3NUxwX5U4X1tvuEy0Ylj3hda/V73rwteg/c7AKY6cfxDF41d4hh9W2ECH3dYXdNnPUV3N91tnL5x+HGFcXelhn74vkI7NhsuE504ngvZx7H067WQvzTfYx0ATLStYXS7H5qwD89bodrGGQ9D7xuFLEzifznlXjMkpnIcng+j3VG1my9OPOc42YnjlSGO/2s5r2GrywvAJNtVMrnarovGMnGMynZXbW9bt2d1xuXLP+aU90tobZjD9I3DXyqMt89r6IdjFdpxyXCZ6MTx+yGO/6M+LwGYRkcLPsjjsh5HKYxv4hift7kfqm/bv69iubMLXm+crHl2bHrH4bMK42xnDf2wq0I7/me4TF3i+GxAZe8Ilj8DMIWK7kqd1z1jnThGVY4maI/LSSwqKC/+3fWc3/3MMJjqcTiv4hirY3K9tUI7bPw12Ylj3mfbnAGUnbc3wLsuLwCT7I+CD/L3dM/YJ47Rni6Tx7jrZdaW9XHHzL9D9gZK7xgCUz8O36s4vurYQGRTxbasMmQmNnH8LKeeQRx5lXXH8bkvIgCYZPMLPsR/1T0TkzhGh7tMHmPEb+yXpuPkq5C97Cs+rzbH5TcOQ/kOzTOxroZ+aFISy2gSx3dy6jkygLI/zSj3J5cWgElWtJxri+6ZqMSx1+QxHtlxL2QfqbDcZTcO2+ysOKbqeAZ2QcW2bDNkajWrxsQxup1Rz90BlPtTTe0HgMY4m/MBflPXTGTiGB3oIXnsvBO9zuU2DjNUXRJdxx3quRXb8qEhU6slNV+LvHNmd/dR5vKQvVzfMlUAJtbsdBKZ9aHqebXJTRyjKjtO5sXXwU67xmG2ryqOoTom2HMqtsVZjvXaXnAtjg+pzqyzReNu08t6LC9rt9a1Li0Ak+zDnA/vM7pm4hPH6P2CLw7K4k4Sa1xy47DD6Yrjpy5V2vKNIVOr6wXX4s8h1Rm/6LqRUd9voXUHtBtHMsrZ47ICMOmyDuqO38Iu0jVTkThGb4fs5xerxucuu3E45onjaUOmNl9WTOSHcUc6Plf7Q0Z9/4Rqx8PEz8XORzteSBoBmAbv5nxof6BrpipxjJbkfIlQNa6F7r+1R+IocZxscelmPPYibrJ2LIm/unhPiT8bl61uTctYFwa3odKh0NoNOuvuY/y7eIzLsrS+VWn7T4bWJmHtP/978EgHAFPi54wPzlO6ZSoTx/hlwf3Q34Y5/wTP+BiHEkdaFvX5fpIVJwfYvteSOJHE0x7aERPMvcFGOABMiayz1uJOmc7im67EMV7vr0P2Ida9TOzi7+00DKZ6HJ6SODJGZqefh/F98HJofYEWk8lnaTwKrS9Z4+Y6H4fWHUgAmBrzwn+XDD1I4nVdM1WJY7zetzLauD+0lmldDb3fGfhsxK8ttj/enfg7nfw9SBOa5cbh0MfhyTFMHE966wIA+K/j4b8P96/XLVOVOMZnhh6G/94t7Hy+dU/ofdfVYyN6be9mvLb2/t9gHA51HO4dw8TRBk8AABmTatuIT3fi+HHIXmL6fs7P93P3se4J+dKCpLH9Giw3Doem6vmgdSyLr3qO44feugAAXloYWkv32idMR3TLVCWOx3PatbXC7/Z693FXja+v6jLJc8bh0GyteA3m1dAP8yq2ZZu3LgCAly4HG0JMc+L4TU6buvnyIO5EeL3LxDE+Y/hGTa+x6nmUT43DoXm/4jVYWUM/LK7Ylve9dQEAtBzumChd1CVTlTjm3Wn8pcfyPu8yebxd0+vsZjfYOcbhUCys2P8ba+iH9RXbstxbFwBAa8OT9knSFV0yVYnj7py2xE2RVvdR7qbQ3dLVOp6lfVixLfG1zzIOh+ZFhWvwwQje+6ZxLAAAVPJ2x+T+x9A6t4rpSBzjnZS8A64vDGh83a+YrN2p4fWerdiWq8bhUP1e4Rpsr6EftlVox9/etgCAaRfP6funbYJ0I4m5umWqEsei9rw7oDpWd5E8Dnt54oqCRLn9DtNbxuFQXagwFj6uoR/2VGjHd962AIBpFjeFuBtefZZtvm6ZqsRxVUE7Hgy4rndDteWJdexmGjc6eRLyN8XZahwOfRxWeQa2js25Tldoh52lAYCpFTenuB1e3ZhkkW6ZusTxWEE7LgyhvkMVJukPanrtcYnumbS+5+n/xv9eaRzWMg6rPFt4oQH9UNezlgAAjRPvKv7cNin6M7TuPjJ9ieMfBe04OKQ6b1eYqL9mmEz8OJxfYRz8WkM/3Arly5bnGS4AwLSJxwtcDa9u+rBUt0xl4ji3pB1bhlRvlTtN7vBMxzj8LZSf7zlszxqQvAIANErcTv5K24QoHoTuzs70Jo5lh7AP88Dz/5XUvdMwmYpx+FUY7fmJyyvUf8xQAQCmTfsuhnGHy5W6ZKoTx7JjCDYMse5vwujPczQORz8O36uQuG0d4b+BGGsNFQBgmrTvHBgPQH9Tl0x94rhjhInj9pK6PzdMpmIcxlUQD0racXyI9X9dUvc9wwQAmCbHOyaDa2qqNz47uSudHDJ+ieMwl6qW3WnabZhMzTg8UdKO60Os+5cRJq0AAI3SflZaPJ9uXY11X0zrfdtlaOSEfUsYzeY40YKSurcbJlMzDt8K5buazhlCvfND+bmiqw0TAGAa7G+bAMVz6jbWWPfMs0O/uQyNnbCvKWnH/iHWPa+k7vWGydSMw+jXEXyJUbZc+oYhAgBMg90dk6DNNdYddyp8mNa7z6Vo7IR9VvqFQl47zg+x7sWh+A7TbMNkqhLHD0vacm4Er3+rIQIATLqtHROgHTXWHROCu+HlXc6FLkejJ+xXC9pxf4j1bgqjeaaNZo7D+CVG0REtcZn9IJerLgrFX5r8aXgAAJMuTsjbn9vZW2Pdb7YljTEu9FjOR2lC8zid3D1O//uT0Dq03oR9cPaUtOXdIdW7r6DOT/wznrpxOPPvvqg9Hw2wroMlde0wPACASRafC3vaNvk5MOT64l2CFaH1rNDl8N+NJro9ziHerbwZyrfHf2/Mr9OVBk3Y45LQfwracmFI9V7Lqe9RaG1awnSNw5n3k9th+HcB45j/u6Cem4YGADDJ1qYTvX8bEn/18BquViy77o1+Bu3PMF53et4acH2rC+o65J/y1I7DkI61op1OB3FMy8GS9xY7qQIAEysuEX3YoKQxxuEuX8M7XZYfX++yMbxW80L5EQDx7+s++/JaQXvizriDXCKc9wXB7eDMz2kfh9H+UPzc7aI+yl4air9g229oAACTakU6mfq3YfF6l69jdw91nB7D67Wn4mur+ziKuEz4r4L2fDegej4r+CJguX/OUz8OZ5wtaNOVHsucVfIFyRnDAgCYVPGO270GJo1Xe3gtH/VQT1xWNk6b5cRn9+4OsQ/7tbxkPF0J/T1/mLdEMN4BWuufs3HY4WJBu071UN6FGr4YAQBonMVdTP7qju09vJ7tPdb1wZhcryWhdcxEN6/tZKh/qWBcyld0GHscc5t6eO15SUA8guFN/5yNwxwnSpK9hRVf848lrw8AYCLFZ3x+a2jS+LDHSWZ8TU96qO/DBl+nhWlie7LH1zazydDnobUZ0Jya2h3v4n5d0q6YXH6cxKqcMmalbY6v/WnBxH+Rf87GYYl4NMajnHY9SOLTJF7L+L3laZvzfjfe6d5peAAAkypOyMuOrBhlfN3nBPFFl/UdbNC1iWce/pMmz8+G1L/P0vJjPduG/HriDpfXK7Yp3jn8IbSWNj4ouY6/hvHeFbfpJm0cRvFO+LlQvgvstTTKdpiOy1aXGSoAwCSb0+CkMcYbfb6+uBV+fH7pz4qT3t0NujYbau7rXTW9rrjj7enQ33EvT9KJ/3v+CRuHfYh3uL/pcSw+Td9b3jBEAAAmW7zb2rnBxTbdUmv/x8TvQBLnQ+tu5MN0Qv4sjZggxjuOP6SJ4idJrAuO2WDwYzHetf4iiUtJ3EnHXvs4vJv+3bH0Z41BAIApsqsjcVypSwAAAGh3LLy6IycAAAC84ue2xPFL3QEAAEC7t9qSxrhr5+u6BAAAgHbXwmCO/QAAAGACHWhLGu+H1qHmAAAA8P99EF7dSXWDLgGAgdsU6j//edc4NnoY8YHxB9CX90PrnMCZ99VPdQkASBxnvJbEiSS+Da1DhJ+MaeK4wPgD6NmHobUJjucaAaAe85JYl8SWJD5L4mISjweQF8XP8+uhtSP69tBaPTQ/iVnDeBExmTwYWs+2jEPSeM+4A+hJ/BA50fGeelS3AMDIPpc3J3G3x7zoSBKLR9HwuP360y4a+iyJL0Lr1muVrHZOEnND627huvT3tiWxL4lzSdwIr34DnhcXjTGArq1M4te299L4LecO3QIAI7esyzwsxt5RN/piF40dxoRjdppM/lxQ70FjC6Br+9veR79PP6QAgGY420Ue9r9xavDDGtqyK6fuTcYVQNfiqpD45eB6XQEAjbOji8TxbBMafKFiYy/U1J5PM+qea1wBAAATZG0XieOeJjT4WhjdMtUs8bnIZ2313jGmAACACTO3i8RxcxMa/KxiYxfV2KbLbfWeN6YAAIAJVDVxfH/UDV1WsaG3am7Xuba6PzGeAACAKU4cN4y6odsqNrTuM7/ONKmTAAAApjlxPF2xoWtrbtfMHcd4xuNs4wkAAJA4js7dCo18MoJ2zZwt+ZuxBAAASBxHZ2Vo1jEc7a6kdX9rLAEAABLH0fmkYiN3jaBtf4YGnVcCAAAwrYnj5YqNXDqi9sVzTTzfCAAASBxHZFYSzys08LZrCQAAMJ2J44aKDTzmWgIAAExn4vhFGJNtXwEAACSOo3GrQuOehtaS1kFYlsTZJNYbGwAAAM1PHBeH+o/hOJaW+aWxAQAA0PzEcXvFxu0dUH3zk3gcLH0FAAAYm8TxQsXGLRtQfZ+FwS99BQAAkDgO0f0KDft9QHXFu40Pw+CXvgIAAEgch+Stig37ekD1HW8r80PjAgAAoPmJ48GKDds4gLrWdJS51LgAAABofuL4U4VGPQ/9P4u4Iol/2sr81ZgYqA1dDLJxj0suNwAAEsf6zE6TwrJGXemznm3hv89RHjUmJI4SRwAAaH7iuKVioz7qosy5SbyZlh3Pavwjp8x1xoTEUeIIAADNTxxPjGji/8R4kDhKHAEAYDwSxz9HNPF3DIfEUeIIAABjkDguG+HEf6fxIHGUOAIAQPMTxz0jnPgvMh4kjhJHAABofuJ4sWKD1lcsL+7QuiSJTaG1mU7cifVFRnk3jQVgRG+wQgghhBC9xNQmjvFMxicVGvM09Hd+48ok7nWUecQcF5A4CiGEEELi2PzEcV3FxgxiE5tDHWWuNccFJI5CCCGEkDg2P3H8vGJjdg2grq1t5T00v2VCnJ7wN8c5EkchhBBCCInjjYqNWTqAura0lXdevoHEUeIocRRCCCGExLH5ieP8kL1pTWf8OqD62hPHHfINJI4SR4mjEEIIISSOzU8ct1ZsyNEB1bczLS8mqwvlG0gcJY4AADQ/cTxTsSGD2sTmy7S8G8YAEkeJIwAA45E43qvQiMcDrO9SWuZhYwCJo8QRAIDmJ46rKjbiwgDr/C0t8x1jAImjxBEAgOYnjvsqNmLQm9gscf0BAADGI3G8XLERi1wvAACA6UscZyXxvEIDbrlWAAAA05k4bgj1HsNBvTaE6TlH55LLDQDAlCeO7w2rAcdH3QAkjhJHAAAYSOK4blgNuF2h8qehtaS1CeKujnuTmG3sSBwljgAASByHvy/NkoqVX2xQh51I23TW2JE4ShwBAJA4vhJDucG2o2LlHzWkszaHmraZlThKHAEAYMwSx2fDqvxCxQasakBHrUjiYdqev4wbiaPEEQAAieMrMbQ86UGFyv/XgE6al8RvbW06bNxIHCWOAABIHF+J74ZR8TsVK/+2AZ10pa09L5JYZtwAAABj6LUkdibxcRJbQvVnEqvkbp8Po8GfVqx854g79nRHe7431gAAgDF0ILRuhHUuL31rQInjxmE0+qeKla8YYceezGjPZuMNAAAYM/sLcq77oXXiRT+J41COUJydkelmxeMRder80Fqf29mee6E550kCAABUsTi0djwtyr3O95k4nhlGw7eE5m428l4Sd3La84UxBwAAjJm9FfOv13N+f26F331nGA0/V7HhZ2vszLfDq5vgZMVyYw4AABgzpyrmX0dyfn9tye9dG0ajF4Ty26Qz8cOQOzAumY2b79yo0JZrxhsAADCGToT+zmHcU/A78RHE1cNo9NHQ3dl4uwZc/4r0hV/sIoFtwu6uAAAAvdjeRd6zNuP3fy74+YPDaPCm0NvB6rGh+9LfXxTyN6iZE1ob27ybxPtJbA2t3YPi0tirSTzpsf6HwaY4AADAeFrQRS70W2id9RjFR/XOhho3xIkPSp7uMWlrQnxlrAEAAGNsfxNzpHh37nho7Yr6JIxvwjgTq40zAABgzB0bQG4UjyjcNqgGzZmAZHEmfjG+AACACbExid97yIvuhtbzjPN0IQAAwHRYE1p3IC8ncT+Jp6G1eWiMR6G1z8yF0Fri+pbuAgAAAAAAAAAAAAAAAAAAAAAAAAAAAAAAAAAAAKCJViSxNYnjSfyYxNUKv7MkicOhdYBnPNTzeRJ3kjiaxHxdCgAAML5WJ7EtiW/SJDEmff92xGcFvz8rTRizfm8mfpc8AsDUWZXEoSS+C60vk2e+WH6WxOPQ+rL5bBI7zBMAmmlnEj+lb9z/VojVOeUsS+JmxTKO6XYAmAob06Tw3y4iJpTfpHMLABpiTxKXQ2sJ6pOSN/K7OWW8kcQ/XXwg3NXtADDRFiZxscuEsTPivOQjXQnQTOtDa8lI1hv41xk//2YSD9K/j0tPdicxL4nZSZwI+d8kAgCTaWkSf/aZNLbHKV0K0Ex53xCu7/i515O43/amPqfj7+fnlPNUFwPARFocWiuL/h1wnNS1AM1zOeMNO96FnNXxwfBX+ncHcsqZlfPmf0cXA8BE+mkISeNMfKh7AZpjVsheqvptx89cL0kaZ5LLrDf+87oZACbO/ozP/Fvpn68Jr65MmpvEunQecati4vgoiUW6GaAZ1uS8WW9p+5mv0z/7qqSsD3LK+lg3A8BEiWc4t3/xHB9l2dzF78fHYao8F3lUVwM0w+chezObmW8Jt6V/9n2Fsg7mvOmv0s0AMFG+avucvxda+yB0K+6N8ENJ4hg35JuluwFG70bGm/RMkvhaEg9D66H3BRXK+i6jrL90MQBMlJjwzZwHHf/3rT7KiktYy5auvqfLAUb/xv8i4w36o7akMn4gvFmxvAcZZZ3RzQAwUfa1fc4fGkB5q3LmIzNxUJcDjNbWnDfopekHQXsSWebNUP6sJAAw/mY2zPsjDG4Z6dmCxPGcLgcYrTMZb843Q+ubv/ic4/ddlJX1fGP89nCubgaAibEgDOfL4Q0FieN3uh1gtO5lvDl/FlrPGsTd0RZ3UVbWOU7XdDEATJSZ1Uq3B1xuvHP5QuII0DyrQv5ykH/TD4aqZue82R/SzQAwUWaO6PpwCGX/EZwHDdA4n4TspaVPQ/ff7G3JeaN/WzcDwETZlc4ThnFExpWc+cSXuh1gdC7nvDnHXVSXdVnWqZB97hIAQFWXcuYm23QNwGjEpaXPc96cv+ihvLvBDmgAQH++z5mbLNM1AKORt3NZTCYXd1nWypyyduhmAKALNzPmE7d1C8DoHM9J9k71UNYnOWUt0s0AQBeeZcwnDugWgNG5HQa3mU3Ws5K3dDEA0IVFYTAroQAYkCU5SePvPZSV96zkUd0MAHRha8Z84oRuARidHTmJ4+Eeyno/p6z3dDMA0IXT4b93G22KAzBCF3KSvVU9lHUmo5x4DmTW2U7zQ+vZynkuAQDQJs4b7nfMJ47oFoDRepSR7P3RQzlxmeqTjLIu5Pz8pbTu11wCAKDN5o65xF9JzNUtAKPzThjc2Y2bc8r6KONnjwZHdAAA2a4Hj7wANMpnOcne2h7KOpdT1hsdP7cr/fNzuh8A6LC2Yx5xXJcAjN61jETvQY9l3ctJHNvN3JWMO7bO1/0AQIdf2+YQv4TWozAAjFB8VuBFRqJ3tsfynuckjuuTmBNe3t2MzzWu1P0AQIe9bfOHuDnOEl0CMHpbchK9LT2W9yinvPaIiepGXQ8AdIib5T0OL3dkf0eXADTD6YzELt417HXXsgsVEsdtuh0A6BCP3/ilbb6wWZcANMfdjMTuah/lvRXyl6vG5yY36HIAIMNXbXOGD3UHwOSLO6HdCK0lJjFuJXE4iYW6BgDIsLMtaTygOwAAAGj3bmh90RyTxiO6AwAAgHarQutRlpg0ntQdAAAAtFsWXp7//K3uAAAAoF08m/GvNGm8ojsAAABotyiJ39Kk8ackZusSAAAAZixI4maaNP6cxHxdAgAAUGxFEluTOJbEpSQe95BMrU7iaBLX0t+P5yk/TROzeBzWooa81rlJXE+TxtvBMV0AAACvmJPE+iR2J3EmTfKehZdnF87Ez12U+UYSP2SU0Rn3k1gz4tcfl6P+mLYnPtu4eMDlX0j7FwAAYCzEpGhLEp8ncTGJvyskdzNxqGIS9kUSL7oo92FobUgzKpfTdsRdVJcNuOw9adkrDT0AAGAcbOsimcuKVSXlLw0vnxHsNr4cUZ+cDy/vfA46uYt3XeOy3BuGHgAAMC7iktB4JmG80/h9Eo+6SOzuVEiS7veRlP4+gv44ldYd++HtAZcdn+38Jy1/j6EHAACMs5VpElmW2B0vSUgftv3s3SQ+Dq07kFG8U/lbSfnPan7dx9N64x3BdQMqMz4r+l5o3T191lb+XMMMAAAYdzHheV6S2L2b87vvhFfvXMYdVGfnJJdNSRw/D/0t2e0mThleAADApHhckPw8yPmdeLdyZnnqkyQ+KCh/VkmC9bim17mvxqQxxlpDCwAAmAQxqSvaBfVMxu/E3VlndmR9VCFBKksc79fwOj+sOWn83dACAAAmRdky0i0dPx+Xtt4I3T0juLSkjntDfo1ba04aYxwwtAAAgElR9MxffPax85nFs21/v6liHZtKkqx/hvj6NoXyZzgHHfEO7mJDCwAAmBTXChKgix0/u6ft7/Z3UccnYXSb41wN9d9tvGxYAQAAk2JeKH6+cVfbz74ZXh4z8W2X9Xwb+jsnEgAAgBEpevYvJpQL2xLMP8PLTV+6PZuw7BzHEy4FAABAM50uSOauZ/xcPHZjZZd1zAvlSzs/cCkAAACa6U5BMjfzDOOWkL10taotJUlj1gY8AAAANMCKkoRueWjtDHo//e8LPdZzoqSeqy4FAABAM+0tSOZupz/zXXh5zuKiHuv5syRxPOhSAAAANNN3Bcnc0SS2t/33xh7rWBrKn298w6UAAABonlmhtdFNXjK3KYkH6f//po96dpckjfddCgAAgGZaV5DMxWWp59P//1cS8/uo50JJ4njOpQAAAGimIwXJ3N9t///9Put5VJI4bncpAAAAmulGKH/28Ls+63inpPwXSSx0KQAAAJpnfpq0lZ2t+Hqf9XxaUsdNlwIAAKCZtobyu43HB1DPTyV1HHUpAAAAmulMKL/buKTPOmaH8rua77kUAAAAzfRXSUJ3cgB1bC6p42loHQkCAABAw6wM5ctUVw2gnq9L6rjoUgAAADTTxyUJ3bUB1fN7ST17XQoAAIBmulSS0O0eQB1LQ/ldzddcCgAAgOaJzxQ+K0jm4t/NHUA9O0uSxjsuBQAAQDOtL0nozg+ongsl9ZxwKQAAAJrpi5KEbsuA6vmnz3r2JLHO5QIAAKjfzVB8duPsAdQxP5SfEVlUz8xd0UdhMMtmAQAAqGhBqOd4jA9K6vmp4HdfT+JBsOsqAADASGwvSeh2DqieAyX1HM75vXin8vfgjEcAAICROVuQzL1IYuGA6inbGGdjzu99n/793dC6OwoAAEDNijasuTbAem6VJI5zMn7nVPp3T5N406UCAACo36qSZG7/AOt6WlLXrI6f/yYMfrksAAAAXdpXkswtH2BdL0rqOpT+3BtJXG/78y9dJgAAgNG5XJDI/THguh6VJI7D3NEVAACAHsSloc8LkrZB3+n7rsuk8YcwmPMjAQAA6NGGksTtvQHXt7GLpPGcpBEAAGD0jhUkbk+GVOepkoTxcRJ7XRoAAIDptiO0Nr+Ju6w+C61nH6+E1g6uzmkEKPD/AJNhsyVXae8sAAABWXRFWHRNYXRoTUwAPG1hdGggeG1sbnM9Imh0dHA6Ly93d3cudzMub3JnLzE5OTgvTWF0aC9NYXRoTUwiPjxtc3R5bGUgbWF0aHNpemU9IjE2cHgiPjxtc3ViPjxtaT5FPC9taT48bWk+bjwvbWk+PC9tc3ViPjxtbz49PC9tbz48bW8+LTwvbW8+PG1mcmFjPjxtcm93Pjxtbj4yPC9tbj48bW8+LDwvbW8+PG1uPjE4PC9tbj48bW8+JiN4Qjc7PC9tbz48bXN1cD48bW4+MTA8L21uPjxtcm93Pjxtbz4tPC9tbz48bW4+MTg8L21uPjwvbXJvdz48L21zdXA+PC9tcm93Pjxtc3VwPjxtaT5uPC9taT48bW4+MjwvbW4+PC9tc3VwPjwvbWZyYWM+PG1pIG1hdGh2YXJpYW50PSJub3JtYWwiPko8L21pPjwvbXN0eWxlPjwvbWF0aD7seAQlAAAAAElFTkSuQmCC\&quot;,\&quot;slideId\&quot;:259,\&quot;accessibleText\&quot;:\&quot;E subscript n equals negative fraction numerator 2 comma 18 times 10 to the power of negative 18 end exponent over denominator n squared end fraction straight J\&quot;,\&quot;imageHeight\&quot;:27.135135135135137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965</TotalTime>
  <Words>1324</Words>
  <Application>Microsoft Office PowerPoint</Application>
  <PresentationFormat>Ευρεία οθόνη</PresentationFormat>
  <Paragraphs>130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Θέμα του Office</vt:lpstr>
      <vt:lpstr>Οργανικη Χημεια</vt:lpstr>
      <vt:lpstr>Εισαγωγή στην Οργανική Χημεία (1/3)</vt:lpstr>
      <vt:lpstr>Εισαγωγή στην Οργανική Χημεία (2/3)</vt:lpstr>
      <vt:lpstr>Εισαγωγή στην Οργανική Χημεία (3/3)</vt:lpstr>
      <vt:lpstr>Σημασία της Οργανικής Χημείας</vt:lpstr>
      <vt:lpstr>Γιατί ξεχωρίζει ο άνθρακας;</vt:lpstr>
      <vt:lpstr>Ταξινόμηση των οργανικών ενώσεων: πολλαπλότητα δεσμών</vt:lpstr>
      <vt:lpstr>Ταξινόμηση των οργανικών ενώσεων: σύνδεση ατόμων άνθρακα (1/4)</vt:lpstr>
      <vt:lpstr>Ταξινόμηση των οργανικών ενώσεων: σύνδεση ατόμων άνθρακα (2/4)</vt:lpstr>
      <vt:lpstr>Ταξινόμηση των οργανικών ενώσεων: σύνδεση ατόμων άνθρακα (3/4)</vt:lpstr>
      <vt:lpstr>Ταξινόμηση των οργανικών ενώσεων: σύνδεση ατόμων άνθρακα (4/4)</vt:lpstr>
      <vt:lpstr>Ταξινόμηση των οργανικών ενώσεων: χαρακτηριστική ομάδα</vt:lpstr>
      <vt:lpstr>Ταξινόμηση των οργανικών ενώσεων: ομόλογη σειρά (1/5)</vt:lpstr>
      <vt:lpstr>Ταξινόμηση των οργανικών ενώσεων: ομόλογη σειρά (2/5)</vt:lpstr>
      <vt:lpstr>Ταξινόμηση των οργανικών ενώσεων: ομόλογη σειρά (3/5)</vt:lpstr>
      <vt:lpstr>Ταξινόμηση των οργανικών ενώσεων: ομόλογη σειρά (4/5)</vt:lpstr>
      <vt:lpstr>Ταξινόμηση των οργανικών ενώσεων: ομόλογη σειρά (5/5)</vt:lpstr>
      <vt:lpstr>Ιδιότητες Οργανικών Ενώσεων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ΗΛΕΚΤΡΟΝΙΑΚΗ ΔΟΜΗ ΤΩΝ ΑΤΟΜΩΝ ΚΑΙ ΠΕΡΙΟΔΙΚΟΣ ΠΙΝΑΚΑΣ</dc:title>
  <dc:creator>Αλεξάνδρα Πηλίδη</dc:creator>
  <cp:lastModifiedBy>Αλεξάνδρα Πηλίδη</cp:lastModifiedBy>
  <cp:revision>46</cp:revision>
  <dcterms:created xsi:type="dcterms:W3CDTF">2024-09-14T08:30:39Z</dcterms:created>
  <dcterms:modified xsi:type="dcterms:W3CDTF">2024-10-17T09:21:16Z</dcterms:modified>
</cp:coreProperties>
</file>