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E5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8.png"/><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7.png"/><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p:nvPr/>
        </p:nvSpPr>
        <p:spPr>
          <a:xfrm>
            <a:off x="0" y="-1270"/>
            <a:ext cx="11993245" cy="6859270"/>
          </a:xfrm>
          <a:prstGeom prst="rect">
            <a:avLst/>
          </a:prstGeom>
          <a:gradFill>
            <a:gsLst>
              <a:gs pos="0">
                <a:srgbClr val="FECF40"/>
              </a:gs>
              <a:gs pos="100000">
                <a:srgbClr val="846C21"/>
              </a:gs>
            </a:gsLst>
            <a:lin scaled="0"/>
          </a:gradFill>
        </p:spPr>
        <p:txBody>
          <a:bodyPr wrap="square" rtlCol="0">
            <a:noAutofit/>
          </a:bodyPr>
          <a:p>
            <a:pPr algn="ctr"/>
            <a:endParaRPr lang="en-US"/>
          </a:p>
          <a:p>
            <a:pPr algn="ctr"/>
            <a:endParaRPr lang="en-US"/>
          </a:p>
          <a:p>
            <a:pPr algn="ctr"/>
            <a:endParaRPr lang="en-US"/>
          </a:p>
          <a:p>
            <a:pPr algn="ctr"/>
            <a:endParaRPr lang="en-US"/>
          </a:p>
          <a:p>
            <a:pPr algn="ctr"/>
            <a:endParaRPr lang="en-US"/>
          </a:p>
          <a:p>
            <a:pPr algn="ctr"/>
            <a:endParaRPr lang="en-US"/>
          </a:p>
          <a:p>
            <a:pPr algn="ctr"/>
            <a:endParaRPr lang="en-US" sz="4400"/>
          </a:p>
          <a:p>
            <a:pPr algn="ctr"/>
            <a:r>
              <a:rPr lang="en-US" sz="4400" b="1">
                <a:latin typeface="Palatino Linotype" panose="02040502050505030304" charset="0"/>
                <a:cs typeface="Palatino Linotype" panose="02040502050505030304" charset="0"/>
              </a:rPr>
              <a:t>Έκφραση-Έκθεση Β’ Λυκείου</a:t>
            </a:r>
            <a:endParaRPr lang="en-US" sz="4400" b="1">
              <a:latin typeface="Palatino Linotype" panose="02040502050505030304" charset="0"/>
              <a:cs typeface="Palatino Linotype" panose="02040502050505030304" charset="0"/>
            </a:endParaRPr>
          </a:p>
          <a:p>
            <a:pPr algn="ctr"/>
            <a:endParaRPr lang="en-US" sz="4400" b="1">
              <a:latin typeface="Palatino Linotype" panose="02040502050505030304" charset="0"/>
              <a:cs typeface="Palatino Linotype" panose="02040502050505030304" charset="0"/>
            </a:endParaRPr>
          </a:p>
          <a:p>
            <a:pPr algn="ctr"/>
            <a:r>
              <a:rPr lang="en-US" sz="4400" b="1">
                <a:latin typeface="Palatino Linotype" panose="02040502050505030304" charset="0"/>
                <a:cs typeface="Palatino Linotype" panose="02040502050505030304" charset="0"/>
              </a:rPr>
              <a:t>ΒΙΟΓΡΑΦΙΚΑ ΕΙΔΗ</a:t>
            </a:r>
            <a:endParaRPr lang="en-US" sz="4400" b="1">
              <a:latin typeface="Palatino Linotype" panose="02040502050505030304" charset="0"/>
              <a:cs typeface="Palatino Linotype" panose="0204050205050503030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Text Box 1"/>
          <p:cNvSpPr txBox="1"/>
          <p:nvPr/>
        </p:nvSpPr>
        <p:spPr>
          <a:xfrm>
            <a:off x="857250" y="2142490"/>
            <a:ext cx="9434830" cy="2243455"/>
          </a:xfrm>
          <a:prstGeom prst="rect">
            <a:avLst/>
          </a:prstGeom>
          <a:noFill/>
          <a:ln w="9525">
            <a:noFill/>
          </a:ln>
        </p:spPr>
        <p:txBody>
          <a:bodyPr>
            <a:noAutofit/>
          </a:bodyPr>
          <a:p>
            <a:pPr marL="252095" indent="-252095"/>
            <a:r>
              <a:rPr lang="en-US" sz="4000" b="1">
                <a:latin typeface="Times New Roman" panose="02020603050405020304" charset="0"/>
                <a:cs typeface="Arial Unicode MS" charset="0"/>
              </a:rPr>
              <a:t>Α5. </a:t>
            </a:r>
            <a:r>
              <a:rPr lang="en-US" sz="4000" b="0">
                <a:latin typeface="Times New Roman" panose="02020603050405020304" charset="0"/>
                <a:cs typeface="Arial Unicode MS" charset="0"/>
              </a:rPr>
              <a:t>Οι </a:t>
            </a:r>
            <a:r>
              <a:rPr lang="en-US" sz="4000" b="1">
                <a:latin typeface="Times New Roman" panose="02020603050405020304" charset="0"/>
                <a:cs typeface="Arial Unicode MS" charset="0"/>
              </a:rPr>
              <a:t>Βίοι </a:t>
            </a:r>
            <a:r>
              <a:rPr lang="en-US" sz="4000" b="0">
                <a:latin typeface="Times New Roman" panose="02020603050405020304" charset="0"/>
                <a:cs typeface="Arial Unicode MS" charset="0"/>
              </a:rPr>
              <a:t>και τα </a:t>
            </a:r>
            <a:r>
              <a:rPr lang="en-US" sz="4000" b="1">
                <a:latin typeface="Times New Roman" panose="02020603050405020304" charset="0"/>
                <a:cs typeface="Arial Unicode MS" charset="0"/>
              </a:rPr>
              <a:t>Συναξάρια </a:t>
            </a:r>
            <a:r>
              <a:rPr lang="en-US" sz="4000" b="0">
                <a:latin typeface="Times New Roman" panose="02020603050405020304" charset="0"/>
                <a:cs typeface="Arial Unicode MS" charset="0"/>
              </a:rPr>
              <a:t>είναι βιογραφίες, κυρίως αγίων, όπου τονίζεται η </a:t>
            </a:r>
            <a:r>
              <a:rPr lang="en-US" sz="4000" b="1">
                <a:latin typeface="Times New Roman" panose="02020603050405020304" charset="0"/>
                <a:cs typeface="Arial Unicode MS" charset="0"/>
              </a:rPr>
              <a:t>ηθική συμπεριφορά και η προσφορά του βιογραφούμενου αγίου </a:t>
            </a:r>
            <a:r>
              <a:rPr lang="en-US" sz="4000" b="0">
                <a:latin typeface="Times New Roman" panose="02020603050405020304" charset="0"/>
                <a:cs typeface="Arial Unicode MS" charset="0"/>
              </a:rPr>
              <a:t>στο έργο της εκκλησίας αλλά και στην καθημερινή ζωή.</a:t>
            </a:r>
            <a:endParaRPr lang="en-US" sz="40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dir="in"/>
      </p:transition>
    </mc:Choice>
    <mc:Fallback>
      <p:transition spd="slow">
        <p:split orient="vert" dir="in"/>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03" name="Text Box 102"/>
          <p:cNvSpPr txBox="1"/>
          <p:nvPr/>
        </p:nvSpPr>
        <p:spPr>
          <a:xfrm>
            <a:off x="2052320" y="1373823"/>
            <a:ext cx="5080000" cy="583565"/>
          </a:xfrm>
          <a:prstGeom prst="rect">
            <a:avLst/>
          </a:prstGeom>
          <a:noFill/>
          <a:ln w="9525">
            <a:noFill/>
          </a:ln>
        </p:spPr>
        <p:txBody>
          <a:bodyPr>
            <a:spAutoFit/>
          </a:bodyPr>
          <a:p>
            <a:pPr indent="0"/>
            <a:r>
              <a:rPr lang="en-US" sz="3200" b="1">
                <a:latin typeface="Times New Roman" panose="02020603050405020304" charset="0"/>
                <a:cs typeface="Arial Unicode MS" charset="0"/>
              </a:rPr>
              <a:t>Παράδειγμα</a:t>
            </a:r>
            <a:r>
              <a:rPr lang="en-US" b="1">
                <a:latin typeface="Times New Roman" panose="02020603050405020304" charset="0"/>
                <a:cs typeface="Arial Unicode MS" charset="0"/>
              </a:rPr>
              <a:t>:</a:t>
            </a:r>
            <a:endParaRPr lang="en-US" b="1">
              <a:latin typeface="Times New Roman" panose="02020603050405020304" charset="0"/>
              <a:cs typeface="Arial Unicode MS" charset="0"/>
            </a:endParaRPr>
          </a:p>
        </p:txBody>
      </p:sp>
      <p:sp>
        <p:nvSpPr>
          <p:cNvPr id="104" name="Text Box 103"/>
          <p:cNvSpPr txBox="1"/>
          <p:nvPr/>
        </p:nvSpPr>
        <p:spPr>
          <a:xfrm>
            <a:off x="1142365" y="2085340"/>
            <a:ext cx="9907905" cy="3815080"/>
          </a:xfrm>
          <a:prstGeom prst="rect">
            <a:avLst/>
          </a:prstGeom>
          <a:noFill/>
          <a:ln w="9525">
            <a:noFill/>
          </a:ln>
        </p:spPr>
        <p:txBody>
          <a:bodyPr wrap="square">
            <a:spAutoFit/>
          </a:bodyPr>
          <a:p>
            <a:pPr indent="0"/>
            <a:r>
              <a:rPr lang="en-US" b="0" i="1">
                <a:latin typeface="Times New Roman" panose="02020603050405020304" charset="0"/>
                <a:cs typeface="Arial Unicode MS" charset="0"/>
              </a:rPr>
              <a:t>“</a:t>
            </a:r>
            <a:r>
              <a:rPr lang="en-US" sz="3200" b="1" i="1">
                <a:latin typeface="Times New Roman" panose="02020603050405020304" charset="0"/>
                <a:cs typeface="Arial Unicode MS" charset="0"/>
              </a:rPr>
              <a:t>Τη ΙΑ΄ (11η) του μηνός Μαρτίου, μνήμη του Αγίου Πατρός ημών Σωφρονίου, Αρχιεπισκόπου Ιεροσολύμων. Σωφρόνιος ο εν Αγίοις Πατήρ ημών εγεννήθη εις Δαμασκόν περί το έτος φπ΄ (580) από Χριστού υπό γονέων ευσεβών…”Μέγας Συναξαριστής της Ορθοδόξου Εκκλησίας</a:t>
            </a:r>
            <a:r>
              <a:rPr lang="en-US" sz="3200" b="1">
                <a:latin typeface="Times New Roman" panose="02020603050405020304" charset="0"/>
                <a:cs typeface="Arial Unicode MS" charset="0"/>
              </a:rPr>
              <a:t>, τ. Β, Αθήνα 1979, σ. 214</a:t>
            </a:r>
            <a:endParaRPr lang="en-US" sz="3200" b="1">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04" name="Text Box 103"/>
          <p:cNvSpPr txBox="1"/>
          <p:nvPr/>
        </p:nvSpPr>
        <p:spPr>
          <a:xfrm>
            <a:off x="1108075" y="1669415"/>
            <a:ext cx="10687685" cy="3519805"/>
          </a:xfrm>
          <a:prstGeom prst="rect">
            <a:avLst/>
          </a:prstGeom>
          <a:noFill/>
          <a:ln w="9525">
            <a:noFill/>
          </a:ln>
        </p:spPr>
        <p:txBody>
          <a:bodyPr>
            <a:noAutofit/>
          </a:bodyPr>
          <a:p>
            <a:pPr indent="0"/>
            <a:r>
              <a:rPr lang="en-US" sz="3200" b="0">
                <a:latin typeface="Times New Roman" panose="02020603050405020304" charset="0"/>
                <a:cs typeface="Arial Unicode MS" charset="0"/>
              </a:rPr>
              <a:t>Με τον όρο </a:t>
            </a:r>
            <a:r>
              <a:rPr lang="en-US" sz="3200" b="1">
                <a:latin typeface="Times New Roman" panose="02020603050405020304" charset="0"/>
                <a:cs typeface="Arial Unicode MS" charset="0"/>
              </a:rPr>
              <a:t>αυτοβιογραφία </a:t>
            </a:r>
            <a:r>
              <a:rPr lang="en-US" sz="3200" b="0">
                <a:latin typeface="Times New Roman" panose="02020603050405020304" charset="0"/>
                <a:cs typeface="Arial Unicode MS" charset="0"/>
              </a:rPr>
              <a:t>χαρακτηρίζουμε συνήθως ένα </a:t>
            </a:r>
            <a:r>
              <a:rPr lang="en-US" sz="3200" b="1">
                <a:latin typeface="Times New Roman" panose="02020603050405020304" charset="0"/>
                <a:cs typeface="Arial Unicode MS" charset="0"/>
              </a:rPr>
              <a:t>συνεχές αφηγηματικό κείμενο, στο οποίο ένας άνθρωπος γράφει ο ίδιος την ιστορία της  ζωής του </a:t>
            </a:r>
            <a:r>
              <a:rPr lang="en-US" sz="3200" b="0">
                <a:latin typeface="Times New Roman" panose="02020603050405020304" charset="0"/>
                <a:cs typeface="Arial Unicode MS" charset="0"/>
              </a:rPr>
              <a:t>(ή ενός μέρους της). Η αυτοβιογραφία, στις περισσότερες περιπτώσεις </a:t>
            </a:r>
            <a:r>
              <a:rPr lang="en-US" sz="3200" b="1">
                <a:latin typeface="Times New Roman" panose="02020603050405020304" charset="0"/>
                <a:cs typeface="Arial Unicode MS" charset="0"/>
              </a:rPr>
              <a:t>γράφεται σε χρόνο αρκετά μεταγενέστερο από τα όσα εξιστορεί </a:t>
            </a:r>
            <a:r>
              <a:rPr lang="en-US" sz="3200" b="0">
                <a:latin typeface="Times New Roman" panose="02020603050405020304" charset="0"/>
                <a:cs typeface="Arial Unicode MS" charset="0"/>
              </a:rPr>
              <a:t>και σ’  αυτό οφείλει τουλάχιστον ένα μέρος της λογοτεχνικότητάς της. </a:t>
            </a:r>
            <a:r>
              <a:rPr lang="en-US" sz="3200" b="0" i="1">
                <a:latin typeface="Times New Roman" panose="02020603050405020304" charset="0"/>
                <a:cs typeface="Arial Unicode MS" charset="0"/>
              </a:rPr>
              <a:t>Λεξικό Λογοτεχνικών Όρων</a:t>
            </a:r>
            <a:r>
              <a:rPr lang="en-US" sz="3200" b="0">
                <a:latin typeface="Times New Roman" panose="02020603050405020304" charset="0"/>
                <a:cs typeface="Arial Unicode MS" charset="0"/>
              </a:rPr>
              <a:t>, ΟΕΔΒ, σ. 25</a:t>
            </a:r>
            <a:endParaRPr lang="en-US" sz="32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04" name="Text Box 103"/>
          <p:cNvSpPr txBox="1"/>
          <p:nvPr/>
        </p:nvSpPr>
        <p:spPr>
          <a:xfrm>
            <a:off x="3556000" y="455295"/>
            <a:ext cx="5080000" cy="583565"/>
          </a:xfrm>
          <a:prstGeom prst="rect">
            <a:avLst/>
          </a:prstGeom>
          <a:noFill/>
          <a:ln w="9525">
            <a:noFill/>
          </a:ln>
        </p:spPr>
        <p:txBody>
          <a:bodyPr>
            <a:spAutoFit/>
          </a:bodyPr>
          <a:p>
            <a:pPr indent="0"/>
            <a:r>
              <a:rPr lang="en-US" sz="3200" b="1">
                <a:latin typeface="Times New Roman" panose="02020603050405020304" charset="0"/>
                <a:cs typeface="Arial Unicode MS" charset="0"/>
              </a:rPr>
              <a:t>Παράδειγμα</a:t>
            </a:r>
            <a:r>
              <a:rPr lang="en-US" b="1">
                <a:latin typeface="Times New Roman" panose="02020603050405020304" charset="0"/>
                <a:cs typeface="Arial Unicode MS" charset="0"/>
              </a:rPr>
              <a:t>:</a:t>
            </a:r>
            <a:endParaRPr lang="en-US" b="1">
              <a:latin typeface="Times New Roman" panose="02020603050405020304" charset="0"/>
              <a:cs typeface="Arial Unicode MS" charset="0"/>
            </a:endParaRPr>
          </a:p>
        </p:txBody>
      </p:sp>
      <p:sp>
        <p:nvSpPr>
          <p:cNvPr id="105" name="Text Box 104"/>
          <p:cNvSpPr txBox="1"/>
          <p:nvPr/>
        </p:nvSpPr>
        <p:spPr>
          <a:xfrm>
            <a:off x="342265" y="742950"/>
            <a:ext cx="11584940" cy="5746750"/>
          </a:xfrm>
          <a:prstGeom prst="rect">
            <a:avLst/>
          </a:prstGeom>
          <a:noFill/>
          <a:ln w="9525">
            <a:noFill/>
          </a:ln>
        </p:spPr>
        <p:txBody>
          <a:bodyPr>
            <a:noAutofit/>
          </a:bodyPr>
          <a:p>
            <a:pPr indent="0"/>
            <a:r>
              <a:rPr lang="en-US" sz="2800" b="1" i="1">
                <a:latin typeface="Times New Roman" panose="02020603050405020304" charset="0"/>
                <a:cs typeface="Arial Unicode MS" charset="0"/>
              </a:rPr>
              <a:t>“Έτυχε να επισκεφτώ ένα μικρότερο χωριό κι εκεί συνάντησα μερικές γυναίκες με  πολύ  βρώμικα φορέματα. Παρακάλεσα τη γυναίκα μου να τις ρωτήσει γιατί δεν ξέπλεναν τα ρούχα τους. Μια απ’  αυτές οδήγησε τη σύζυγό μου στην καλύβα της και της είπε: “Κοίταξε, δεν έχω ούτε ντουλάπια, ούτε σεντούκια για να φυλάω τα φορέματα. Το σαρί που φοράω είναι το μοναδικό που έχω, και πώς μπορώ να το πλύνω; Πες στο  Μαχάτμα Γκάντι να μου δώσει ένα άλλο και σου υπόσχομαι να πλένομαι και να φορώ  πάντα καθαρά φορέματα”. Δυστυχώς η περίπτωση αυτή δεν αποτελούσε εξαίρεση,  αλλά ήταν πολύ κοινή σε κάθε ινδικό χωριό. Χιλιάδες Ινδών ζουν σε καλύβες χωρίς  κανένα έπιπλο και δεν έχουν ούτε ένα φόρεμα ν’   αλλάξουν.”</a:t>
            </a:r>
            <a:endParaRPr lang="en-US" sz="2800" b="1" i="1">
              <a:latin typeface="Times New Roman" panose="02020603050405020304" charset="0"/>
              <a:cs typeface="Arial Unicode MS" charset="0"/>
            </a:endParaRPr>
          </a:p>
          <a:p>
            <a:pPr indent="0"/>
            <a:r>
              <a:rPr lang="en-US" sz="2800" b="1">
                <a:latin typeface="Times New Roman" panose="02020603050405020304" charset="0"/>
                <a:cs typeface="Arial Unicode MS" charset="0"/>
              </a:rPr>
              <a:t>Γκάντι, </a:t>
            </a:r>
            <a:r>
              <a:rPr lang="en-US" sz="2800" b="1" i="1">
                <a:latin typeface="Times New Roman" panose="02020603050405020304" charset="0"/>
                <a:cs typeface="Arial Unicode MS" charset="0"/>
              </a:rPr>
              <a:t>Αυτοβιογραφία</a:t>
            </a:r>
            <a:r>
              <a:rPr lang="en-US" sz="2800" b="1">
                <a:latin typeface="Times New Roman" panose="02020603050405020304" charset="0"/>
                <a:cs typeface="Arial Unicode MS" charset="0"/>
              </a:rPr>
              <a:t>, εκδ. Ιάμβλιχος, Αθήνα 1997, σ. 230</a:t>
            </a:r>
            <a:endParaRPr lang="en-US" sz="2800" b="1">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05" name="Text Box 104"/>
          <p:cNvSpPr txBox="1"/>
          <p:nvPr/>
        </p:nvSpPr>
        <p:spPr>
          <a:xfrm>
            <a:off x="1097915" y="1927225"/>
            <a:ext cx="9600565" cy="2740660"/>
          </a:xfrm>
          <a:prstGeom prst="rect">
            <a:avLst/>
          </a:prstGeom>
          <a:noFill/>
          <a:ln w="9525">
            <a:noFill/>
          </a:ln>
        </p:spPr>
        <p:txBody>
          <a:bodyPr>
            <a:noAutofit/>
          </a:bodyPr>
          <a:p>
            <a:pPr indent="0"/>
            <a:r>
              <a:rPr lang="en-US" sz="4000" b="0">
                <a:latin typeface="Times New Roman" panose="02020603050405020304" charset="0"/>
                <a:cs typeface="Arial Unicode MS" charset="0"/>
              </a:rPr>
              <a:t>Το </a:t>
            </a:r>
            <a:r>
              <a:rPr lang="en-US" sz="4000" b="1">
                <a:latin typeface="Times New Roman" panose="02020603050405020304" charset="0"/>
                <a:cs typeface="Arial Unicode MS" charset="0"/>
              </a:rPr>
              <a:t>μυθιστόρημα με αυτοβιογραφικά στοιχεία</a:t>
            </a:r>
            <a:r>
              <a:rPr lang="en-US" sz="4000" b="0">
                <a:latin typeface="Arial Unicode MS" charset="0"/>
                <a:cs typeface="Times New Roman" panose="02020603050405020304" charset="0"/>
              </a:rPr>
              <a:t>, </a:t>
            </a:r>
            <a:r>
              <a:rPr lang="en-US" sz="4000" b="0">
                <a:latin typeface="Times New Roman" panose="02020603050405020304" charset="0"/>
                <a:cs typeface="Arial Unicode MS" charset="0"/>
              </a:rPr>
              <a:t>όπως και το όνομά του δηλώνει, είναι ένα μυθιστόρημα που διανθίζεται με κάποια αυτοβιογραφικάστοιχεία. Στόχος του είναι κυρίως </a:t>
            </a:r>
            <a:r>
              <a:rPr lang="en-US" sz="4000" b="1">
                <a:latin typeface="Times New Roman" panose="02020603050405020304" charset="0"/>
                <a:cs typeface="Arial Unicode MS" charset="0"/>
              </a:rPr>
              <a:t>να τέρψει αισθητικά τους αναγνώστες</a:t>
            </a:r>
            <a:r>
              <a:rPr lang="en-US" sz="4000" b="0">
                <a:latin typeface="Arial Unicode MS" charset="0"/>
                <a:cs typeface="Times New Roman" panose="02020603050405020304" charset="0"/>
              </a:rPr>
              <a:t>.</a:t>
            </a:r>
            <a:endParaRPr lang="en-US" sz="4000" b="0">
              <a:latin typeface="Arial Unicode MS"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p:sp>
        <p:nvSpPr>
          <p:cNvPr id="105" name="Text Box 104"/>
          <p:cNvSpPr txBox="1"/>
          <p:nvPr/>
        </p:nvSpPr>
        <p:spPr>
          <a:xfrm>
            <a:off x="1263015" y="133985"/>
            <a:ext cx="10017760" cy="3295650"/>
          </a:xfrm>
          <a:prstGeom prst="rect">
            <a:avLst/>
          </a:prstGeom>
          <a:noFill/>
          <a:ln w="9525">
            <a:noFill/>
          </a:ln>
        </p:spPr>
        <p:txBody>
          <a:bodyPr>
            <a:noAutofit/>
          </a:bodyPr>
          <a:p>
            <a:pPr indent="0"/>
            <a:r>
              <a:rPr lang="en-US" sz="2800" b="1">
                <a:latin typeface="Times New Roman" panose="02020603050405020304" charset="0"/>
                <a:cs typeface="Arial Unicode MS" charset="0"/>
              </a:rPr>
              <a:t>Παράδειγμα:</a:t>
            </a:r>
            <a:r>
              <a:rPr lang="en-US" sz="2800" b="0" i="1">
                <a:latin typeface="Times New Roman" panose="02020603050405020304" charset="0"/>
                <a:cs typeface="Arial Unicode MS" charset="0"/>
              </a:rPr>
              <a:t>“Είχα φτάσει ως το δρόμο, δεν μπόρεσα να τον περάσω, ήταν ποταμός, και στάθηκα και κοίταζα: μαζί με τα νερά κυλούσαν αγκαλιές τα μεσοξ εραμένα σταφύλια, ο μόχτος της χρονιάς, έτρεχαν κατά τη θάλασσα και χάνουνταν. Ο θρήνος δυνάμωνε, μερικές γυναίκες είχαν χωθεί ως τα γόνατα μέσα στα νερά και μάχουνταν να  περισώσουν λίγη σταφίδα. Άλλες, όρθιες στην άκρα του δρόμου, είχαν βγάλει τις  μπολίδες τους και συρομαδιούνταν.</a:t>
            </a:r>
            <a:endParaRPr lang="en-US" sz="2800" b="0" i="1">
              <a:latin typeface="Times New Roman" panose="02020603050405020304" charset="0"/>
              <a:cs typeface="Arial Unicode MS" charset="0"/>
            </a:endParaRPr>
          </a:p>
        </p:txBody>
      </p:sp>
      <p:sp>
        <p:nvSpPr>
          <p:cNvPr id="106" name="Text Box 105"/>
          <p:cNvSpPr txBox="1"/>
          <p:nvPr/>
        </p:nvSpPr>
        <p:spPr>
          <a:xfrm>
            <a:off x="1263015" y="3429635"/>
            <a:ext cx="9458960" cy="2416175"/>
          </a:xfrm>
          <a:prstGeom prst="rect">
            <a:avLst/>
          </a:prstGeom>
          <a:noFill/>
          <a:ln w="9525">
            <a:noFill/>
          </a:ln>
        </p:spPr>
        <p:txBody>
          <a:bodyPr>
            <a:noAutofit/>
          </a:bodyPr>
          <a:p>
            <a:pPr indent="0"/>
            <a:r>
              <a:rPr lang="en-US" b="0" i="1">
                <a:latin typeface="Times New Roman" panose="02020603050405020304" charset="0"/>
                <a:cs typeface="Arial Unicode MS" charset="0"/>
              </a:rPr>
              <a:t></a:t>
            </a:r>
            <a:r>
              <a:rPr lang="en-US" sz="2800" b="0" i="1">
                <a:latin typeface="Times New Roman" panose="02020603050405020304" charset="0"/>
                <a:cs typeface="Arial Unicode MS" charset="0"/>
              </a:rPr>
              <a:t>Είχα γίνει μουσκίδι ως το κόκαλο. Πήρα το δρόμο κατά το σπιτάκι. Βιαζόμουν να δω  τι  θα ‘κανε ο πατέρας μου. Θα ‘κλαιγε, θα βλαστημούσε, θα φώναζε; Περνώντας  από  το χωράφι είδα πως όλη η σταφίδα είχε φύγει.”</a:t>
            </a:r>
            <a:r>
              <a:rPr lang="en-US" sz="2800" b="0">
                <a:latin typeface="Times New Roman" panose="02020603050405020304" charset="0"/>
                <a:cs typeface="Arial Unicode MS" charset="0"/>
              </a:rPr>
              <a:t>Ν. Καζαντζάκη, </a:t>
            </a:r>
            <a:r>
              <a:rPr lang="en-US" sz="2800" b="0" i="1">
                <a:latin typeface="Times New Roman" panose="02020603050405020304" charset="0"/>
                <a:cs typeface="Arial Unicode MS" charset="0"/>
              </a:rPr>
              <a:t>Αναφορά στον Γκρέκο</a:t>
            </a:r>
            <a:r>
              <a:rPr lang="en-US" sz="2800" b="0">
                <a:latin typeface="Times New Roman" panose="02020603050405020304" charset="0"/>
                <a:cs typeface="Arial Unicode MS" charset="0"/>
              </a:rPr>
              <a:t>, εκδ. Ελένη Καζαντζάκη, Αθήνα 1965, σ.σ. 102-103</a:t>
            </a:r>
            <a:endParaRPr lang="en-US" sz="28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06" name="Text Box 105"/>
          <p:cNvSpPr txBox="1"/>
          <p:nvPr/>
        </p:nvSpPr>
        <p:spPr>
          <a:xfrm>
            <a:off x="593725" y="1240790"/>
            <a:ext cx="10784840" cy="3958590"/>
          </a:xfrm>
          <a:prstGeom prst="rect">
            <a:avLst/>
          </a:prstGeom>
          <a:noFill/>
          <a:ln w="9525">
            <a:noFill/>
          </a:ln>
        </p:spPr>
        <p:txBody>
          <a:bodyPr>
            <a:noAutofit/>
          </a:bodyPr>
          <a:p>
            <a:pPr indent="0"/>
            <a:r>
              <a:rPr lang="en-US" sz="3600" b="0">
                <a:latin typeface="Times New Roman" panose="02020603050405020304" charset="0"/>
                <a:cs typeface="Arial Unicode MS" charset="0"/>
              </a:rPr>
              <a:t>Το </a:t>
            </a:r>
            <a:r>
              <a:rPr lang="en-US" sz="3600" b="1">
                <a:latin typeface="Times New Roman" panose="02020603050405020304" charset="0"/>
                <a:cs typeface="Arial Unicode MS" charset="0"/>
              </a:rPr>
              <a:t>(αυτό)βιογραφικό σημείωμα </a:t>
            </a:r>
            <a:r>
              <a:rPr lang="en-US" sz="3600" b="0">
                <a:latin typeface="Times New Roman" panose="02020603050405020304" charset="0"/>
                <a:cs typeface="Arial Unicode MS" charset="0"/>
              </a:rPr>
              <a:t>–ή </a:t>
            </a:r>
            <a:r>
              <a:rPr lang="en-US" sz="3600" b="1">
                <a:latin typeface="Times New Roman" panose="02020603050405020304" charset="0"/>
                <a:cs typeface="Arial Unicode MS" charset="0"/>
              </a:rPr>
              <a:t>CV </a:t>
            </a:r>
            <a:r>
              <a:rPr lang="en-US" sz="3600" b="0">
                <a:latin typeface="Times New Roman" panose="02020603050405020304" charset="0"/>
                <a:cs typeface="Arial Unicode MS" charset="0"/>
              </a:rPr>
              <a:t>(curriculum vitae) όπως είναι ευρύτερα γνωστό και ζητείται- είναι </a:t>
            </a:r>
            <a:r>
              <a:rPr lang="en-US" sz="3600" b="1">
                <a:latin typeface="Times New Roman" panose="02020603050405020304" charset="0"/>
                <a:cs typeface="Arial Unicode MS" charset="0"/>
              </a:rPr>
              <a:t>μικρό σε έκταση κείμενο</a:t>
            </a:r>
            <a:r>
              <a:rPr lang="en-US" sz="3600" b="0">
                <a:latin typeface="Times New Roman" panose="02020603050405020304" charset="0"/>
                <a:cs typeface="Arial Unicode MS" charset="0"/>
              </a:rPr>
              <a:t> στο οποίο κάποιος άνθρωπος</a:t>
            </a:r>
            <a:r>
              <a:rPr lang="en-US" sz="3600" b="1">
                <a:latin typeface="Times New Roman" panose="02020603050405020304" charset="0"/>
                <a:cs typeface="Arial Unicode MS" charset="0"/>
              </a:rPr>
              <a:t>αναφέρει τα σημαντικότερα στοιχεία της ζωής του. </a:t>
            </a:r>
            <a:r>
              <a:rPr lang="en-US" sz="3600" b="0">
                <a:latin typeface="Times New Roman" panose="02020603050405020304" charset="0"/>
                <a:cs typeface="Arial Unicode MS" charset="0"/>
              </a:rPr>
              <a:t>Επειδή το αυτοβιογραφικό σημείωμα </a:t>
            </a:r>
            <a:r>
              <a:rPr lang="en-US" sz="3600" b="1">
                <a:latin typeface="Times New Roman" panose="02020603050405020304" charset="0"/>
                <a:cs typeface="Arial Unicode MS" charset="0"/>
              </a:rPr>
              <a:t>γράφεται για έναν πρακτικό σκοπό</a:t>
            </a:r>
            <a:r>
              <a:rPr lang="en-US" sz="3600" b="0">
                <a:latin typeface="Times New Roman" panose="02020603050405020304" charset="0"/>
                <a:cs typeface="Arial Unicode MS" charset="0"/>
              </a:rPr>
              <a:t>, π.χ. την κατάληψη μιας θέσης, για μια υποτροφία κ.λπ., </a:t>
            </a:r>
            <a:r>
              <a:rPr lang="en-US" sz="3600" b="1">
                <a:latin typeface="Times New Roman" panose="02020603050405020304" charset="0"/>
                <a:cs typeface="Arial Unicode MS" charset="0"/>
              </a:rPr>
              <a:t>προβάλλονται σ’ αυτό εκείνα τα στοιχεία-προσόντα που εξυπηρετούν καλύτερα τον επιδιωκόμενο στόχο.</a:t>
            </a:r>
            <a:endParaRPr lang="en-US" sz="3600" b="1">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4" name="Text Box 3"/>
          <p:cNvSpPr txBox="1"/>
          <p:nvPr/>
        </p:nvSpPr>
        <p:spPr>
          <a:xfrm>
            <a:off x="790575" y="127000"/>
            <a:ext cx="5080000" cy="645160"/>
          </a:xfrm>
          <a:prstGeom prst="rect">
            <a:avLst/>
          </a:prstGeom>
          <a:noFill/>
          <a:ln w="9525">
            <a:noFill/>
          </a:ln>
        </p:spPr>
        <p:txBody>
          <a:bodyPr>
            <a:spAutoFit/>
          </a:bodyPr>
          <a:p>
            <a:pPr indent="0"/>
            <a:r>
              <a:rPr lang="en-US" b="1">
                <a:latin typeface="Times New Roman" panose="02020603050405020304" charset="0"/>
                <a:cs typeface="Arial Unicode MS" charset="0"/>
              </a:rPr>
              <a:t>ΒΙΟΓΡΑΦΙΚΟ ΣΗΜΕΙΩΜΑ </a:t>
            </a:r>
            <a:endParaRPr lang="en-US" b="1">
              <a:latin typeface="Times New Roman" panose="02020603050405020304" charset="0"/>
              <a:cs typeface="Arial Unicode MS" charset="0"/>
            </a:endParaRPr>
          </a:p>
        </p:txBody>
      </p:sp>
      <p:pic>
        <p:nvPicPr>
          <p:cNvPr id="5" name="Picture 4"/>
          <p:cNvPicPr/>
          <p:nvPr/>
        </p:nvPicPr>
        <p:blipFill>
          <a:blip r:embed="rId1"/>
          <a:stretch>
            <a:fillRect/>
          </a:stretch>
        </p:blipFill>
        <p:spPr>
          <a:xfrm>
            <a:off x="3556000" y="-1653540"/>
            <a:ext cx="6350" cy="50800"/>
          </a:xfrm>
          <a:prstGeom prst="rect">
            <a:avLst/>
          </a:prstGeom>
          <a:noFill/>
          <a:ln w="9525">
            <a:noFill/>
          </a:ln>
        </p:spPr>
      </p:pic>
      <p:pic>
        <p:nvPicPr>
          <p:cNvPr id="120" name="Picture 119"/>
          <p:cNvPicPr/>
          <p:nvPr/>
        </p:nvPicPr>
        <p:blipFill>
          <a:blip r:embed="rId2"/>
          <a:stretch>
            <a:fillRect/>
          </a:stretch>
        </p:blipFill>
        <p:spPr>
          <a:xfrm>
            <a:off x="3556000" y="-1602740"/>
            <a:ext cx="6350" cy="50800"/>
          </a:xfrm>
          <a:prstGeom prst="rect">
            <a:avLst/>
          </a:prstGeom>
          <a:noFill/>
          <a:ln w="9525">
            <a:noFill/>
          </a:ln>
        </p:spPr>
      </p:pic>
      <p:pic>
        <p:nvPicPr>
          <p:cNvPr id="121" name="Picture 120"/>
          <p:cNvPicPr/>
          <p:nvPr/>
        </p:nvPicPr>
        <p:blipFill>
          <a:blip r:embed="rId1"/>
          <a:stretch>
            <a:fillRect/>
          </a:stretch>
        </p:blipFill>
        <p:spPr>
          <a:xfrm>
            <a:off x="3556000" y="-1551940"/>
            <a:ext cx="6350" cy="50800"/>
          </a:xfrm>
          <a:prstGeom prst="rect">
            <a:avLst/>
          </a:prstGeom>
          <a:noFill/>
          <a:ln w="9525">
            <a:noFill/>
          </a:ln>
        </p:spPr>
      </p:pic>
      <p:pic>
        <p:nvPicPr>
          <p:cNvPr id="122" name="Picture 121"/>
          <p:cNvPicPr/>
          <p:nvPr/>
        </p:nvPicPr>
        <p:blipFill>
          <a:blip r:embed="rId2"/>
          <a:stretch>
            <a:fillRect/>
          </a:stretch>
        </p:blipFill>
        <p:spPr>
          <a:xfrm>
            <a:off x="3556000" y="-1501140"/>
            <a:ext cx="6350" cy="50800"/>
          </a:xfrm>
          <a:prstGeom prst="rect">
            <a:avLst/>
          </a:prstGeom>
          <a:noFill/>
          <a:ln w="9525">
            <a:noFill/>
          </a:ln>
        </p:spPr>
      </p:pic>
      <p:pic>
        <p:nvPicPr>
          <p:cNvPr id="123" name="Picture 122"/>
          <p:cNvPicPr/>
          <p:nvPr/>
        </p:nvPicPr>
        <p:blipFill>
          <a:blip r:embed="rId3"/>
          <a:stretch>
            <a:fillRect/>
          </a:stretch>
        </p:blipFill>
        <p:spPr>
          <a:xfrm>
            <a:off x="3556000" y="-1450340"/>
            <a:ext cx="50800" cy="50800"/>
          </a:xfrm>
          <a:prstGeom prst="rect">
            <a:avLst/>
          </a:prstGeom>
          <a:noFill/>
          <a:ln w="9525">
            <a:noFill/>
          </a:ln>
        </p:spPr>
      </p:pic>
      <p:pic>
        <p:nvPicPr>
          <p:cNvPr id="124" name="Picture 123"/>
          <p:cNvPicPr/>
          <p:nvPr/>
        </p:nvPicPr>
        <p:blipFill>
          <a:blip r:embed="rId4"/>
          <a:stretch>
            <a:fillRect/>
          </a:stretch>
        </p:blipFill>
        <p:spPr>
          <a:xfrm>
            <a:off x="3556000" y="-1399540"/>
            <a:ext cx="50800" cy="6350"/>
          </a:xfrm>
          <a:prstGeom prst="rect">
            <a:avLst/>
          </a:prstGeom>
          <a:noFill/>
          <a:ln w="9525">
            <a:noFill/>
          </a:ln>
        </p:spPr>
      </p:pic>
      <p:pic>
        <p:nvPicPr>
          <p:cNvPr id="125" name="Picture 124"/>
          <p:cNvPicPr/>
          <p:nvPr/>
        </p:nvPicPr>
        <p:blipFill>
          <a:blip r:embed="rId5"/>
          <a:stretch>
            <a:fillRect/>
          </a:stretch>
        </p:blipFill>
        <p:spPr>
          <a:xfrm>
            <a:off x="3556000" y="-1393190"/>
            <a:ext cx="50800" cy="50800"/>
          </a:xfrm>
          <a:prstGeom prst="rect">
            <a:avLst/>
          </a:prstGeom>
          <a:noFill/>
          <a:ln w="9525">
            <a:noFill/>
          </a:ln>
        </p:spPr>
      </p:pic>
      <p:pic>
        <p:nvPicPr>
          <p:cNvPr id="126" name="Picture 125"/>
          <p:cNvPicPr/>
          <p:nvPr/>
        </p:nvPicPr>
        <p:blipFill>
          <a:blip r:embed="rId4"/>
          <a:stretch>
            <a:fillRect/>
          </a:stretch>
        </p:blipFill>
        <p:spPr>
          <a:xfrm>
            <a:off x="3556000" y="-1342390"/>
            <a:ext cx="50800" cy="6350"/>
          </a:xfrm>
          <a:prstGeom prst="rect">
            <a:avLst/>
          </a:prstGeom>
          <a:noFill/>
          <a:ln w="9525">
            <a:noFill/>
          </a:ln>
        </p:spPr>
      </p:pic>
      <p:pic>
        <p:nvPicPr>
          <p:cNvPr id="127" name="Picture 126"/>
          <p:cNvPicPr/>
          <p:nvPr/>
        </p:nvPicPr>
        <p:blipFill>
          <a:blip r:embed="rId6"/>
          <a:stretch>
            <a:fillRect/>
          </a:stretch>
        </p:blipFill>
        <p:spPr>
          <a:xfrm>
            <a:off x="3556000" y="-1336040"/>
            <a:ext cx="50800" cy="50800"/>
          </a:xfrm>
          <a:prstGeom prst="rect">
            <a:avLst/>
          </a:prstGeom>
          <a:noFill/>
          <a:ln w="9525">
            <a:noFill/>
          </a:ln>
        </p:spPr>
      </p:pic>
      <p:pic>
        <p:nvPicPr>
          <p:cNvPr id="128" name="Picture 127"/>
          <p:cNvPicPr/>
          <p:nvPr/>
        </p:nvPicPr>
        <p:blipFill>
          <a:blip r:embed="rId4"/>
          <a:stretch>
            <a:fillRect/>
          </a:stretch>
        </p:blipFill>
        <p:spPr>
          <a:xfrm>
            <a:off x="3556000" y="-1285240"/>
            <a:ext cx="50800" cy="6350"/>
          </a:xfrm>
          <a:prstGeom prst="rect">
            <a:avLst/>
          </a:prstGeom>
          <a:noFill/>
          <a:ln w="9525">
            <a:noFill/>
          </a:ln>
        </p:spPr>
      </p:pic>
      <p:pic>
        <p:nvPicPr>
          <p:cNvPr id="129" name="Picture 128"/>
          <p:cNvPicPr/>
          <p:nvPr/>
        </p:nvPicPr>
        <p:blipFill>
          <a:blip r:embed="rId7"/>
          <a:stretch>
            <a:fillRect/>
          </a:stretch>
        </p:blipFill>
        <p:spPr>
          <a:xfrm>
            <a:off x="3556000" y="-1278890"/>
            <a:ext cx="50800" cy="50800"/>
          </a:xfrm>
          <a:prstGeom prst="rect">
            <a:avLst/>
          </a:prstGeom>
          <a:noFill/>
          <a:ln w="9525">
            <a:noFill/>
          </a:ln>
        </p:spPr>
      </p:pic>
      <p:pic>
        <p:nvPicPr>
          <p:cNvPr id="130" name="Picture 129"/>
          <p:cNvPicPr/>
          <p:nvPr/>
        </p:nvPicPr>
        <p:blipFill>
          <a:blip r:embed="rId4"/>
          <a:stretch>
            <a:fillRect/>
          </a:stretch>
        </p:blipFill>
        <p:spPr>
          <a:xfrm>
            <a:off x="3556000" y="-1228090"/>
            <a:ext cx="50800" cy="6350"/>
          </a:xfrm>
          <a:prstGeom prst="rect">
            <a:avLst/>
          </a:prstGeom>
          <a:noFill/>
          <a:ln w="9525">
            <a:noFill/>
          </a:ln>
        </p:spPr>
      </p:pic>
      <p:sp>
        <p:nvSpPr>
          <p:cNvPr id="131" name="Text Box 130"/>
          <p:cNvSpPr txBox="1"/>
          <p:nvPr/>
        </p:nvSpPr>
        <p:spPr>
          <a:xfrm>
            <a:off x="0" y="542290"/>
            <a:ext cx="4860925" cy="5442585"/>
          </a:xfrm>
          <a:prstGeom prst="rect">
            <a:avLst/>
          </a:prstGeom>
          <a:noFill/>
          <a:ln w="9525">
            <a:noFill/>
          </a:ln>
        </p:spPr>
        <p:txBody>
          <a:bodyPr wrap="square">
            <a:noAutofit/>
          </a:bodyPr>
          <a:p>
            <a:pPr indent="0"/>
            <a:r>
              <a:rPr lang="en-US" sz="2400" b="1">
                <a:latin typeface="Times New Roman" panose="02020603050405020304" charset="0"/>
                <a:cs typeface="Arial Unicode MS" charset="0"/>
              </a:rPr>
              <a:t>Νικόλαος Γεωργίου του Χρήστου</a:t>
            </a:r>
            <a:r>
              <a:rPr lang="en-US" sz="2400" b="0">
                <a:latin typeface="Times New Roman" panose="02020603050405020304" charset="0"/>
                <a:cs typeface="Arial Unicode MS" charset="0"/>
              </a:rPr>
              <a:t>Κηφισίας 22015231 ΧαλάνδριTηλ. / Fax: 210 6711611 κινητό τηλ.: 6944546474e-mail : </a:t>
            </a:r>
            <a:r>
              <a:rPr lang="en-US" sz="2400" b="0">
                <a:latin typeface="Times New Roman" panose="02020603050405020304" charset="0"/>
                <a:cs typeface="Arial Unicode MS" charset="0"/>
                <a:hlinkClick r:id=""/>
              </a:rPr>
              <a:t>ngeorgiou@yahoo.gr</a:t>
            </a:r>
            <a:r>
              <a:rPr lang="en-US" sz="2400" b="0">
                <a:latin typeface="Times New Roman" panose="02020603050405020304" charset="0"/>
                <a:cs typeface="Arial Unicode MS" charset="0"/>
              </a:rPr>
              <a:t> Γεννημένος στην Καλαμάτα - Μεσσηνίας στις 5/5/1961Παντρεμένος, με δύο παιδιά (αγόρι, κορίτσι, πέντε και τριών αντίστοιχα) </a:t>
            </a:r>
            <a:r>
              <a:rPr lang="en-US" sz="2400" b="1">
                <a:latin typeface="Times New Roman" panose="02020603050405020304" charset="0"/>
                <a:cs typeface="Arial Unicode MS" charset="0"/>
              </a:rPr>
              <a:t>Ακαδημαϊκή Μόρφωση</a:t>
            </a:r>
            <a:r>
              <a:rPr lang="en-US" sz="2400" b="0">
                <a:latin typeface="Times New Roman" panose="02020603050405020304" charset="0"/>
                <a:cs typeface="Arial Unicode MS" charset="0"/>
              </a:rPr>
              <a:t> </a:t>
            </a:r>
            <a:r>
              <a:rPr lang="en-US" sz="2400" b="1">
                <a:latin typeface="Times New Roman" panose="02020603050405020304" charset="0"/>
                <a:cs typeface="Arial Unicode MS" charset="0"/>
              </a:rPr>
              <a:t>1988 - 1990: London School of Economics</a:t>
            </a:r>
            <a:endParaRPr lang="en-US" sz="2400" b="1">
              <a:latin typeface="Times New Roman" panose="02020603050405020304" charset="0"/>
              <a:cs typeface="Arial Unicode MS" charset="0"/>
            </a:endParaRPr>
          </a:p>
        </p:txBody>
      </p:sp>
      <p:sp>
        <p:nvSpPr>
          <p:cNvPr id="132" name="Text Box 131"/>
          <p:cNvSpPr txBox="1"/>
          <p:nvPr/>
        </p:nvSpPr>
        <p:spPr>
          <a:xfrm>
            <a:off x="3556000" y="7403465"/>
            <a:ext cx="5080000" cy="1753235"/>
          </a:xfrm>
          <a:prstGeom prst="rect">
            <a:avLst/>
          </a:prstGeom>
          <a:noFill/>
          <a:ln w="9525">
            <a:noFill/>
          </a:ln>
        </p:spPr>
        <p:txBody>
          <a:bodyPr>
            <a:spAutoFit/>
          </a:bodyPr>
          <a:p>
            <a:pPr indent="0"/>
            <a:r>
              <a:rPr lang="en-US" b="1">
                <a:latin typeface="Times New Roman" panose="02020603050405020304" charset="0"/>
                <a:cs typeface="Arial Unicode MS" charset="0"/>
              </a:rPr>
              <a:t>Μaster στη Λογιστική1981 – 1985: Σχολή Οικονομικών ΕπιστημώνΠανεπιστήμιο Αθηνών1979 – 1981: Σχολή ΛογιστώνΚΑΤΕΕ Καβάλας</a:t>
            </a:r>
            <a:endParaRPr lang="en-US" b="1">
              <a:latin typeface="Times New Roman" panose="02020603050405020304" charset="0"/>
              <a:cs typeface="Arial Unicode MS" charset="0"/>
            </a:endParaRPr>
          </a:p>
        </p:txBody>
      </p:sp>
      <p:sp>
        <p:nvSpPr>
          <p:cNvPr id="7" name="Text Box 6"/>
          <p:cNvSpPr txBox="1"/>
          <p:nvPr/>
        </p:nvSpPr>
        <p:spPr>
          <a:xfrm>
            <a:off x="5433060" y="542290"/>
            <a:ext cx="5080000" cy="4616450"/>
          </a:xfrm>
          <a:prstGeom prst="rect">
            <a:avLst/>
          </a:prstGeom>
          <a:noFill/>
          <a:ln w="9525">
            <a:noFill/>
          </a:ln>
        </p:spPr>
        <p:txBody>
          <a:bodyPr>
            <a:noAutofit/>
          </a:bodyPr>
          <a:p>
            <a:pPr indent="0"/>
            <a:r>
              <a:rPr lang="en-US" sz="2400" b="1">
                <a:latin typeface="Times New Roman" panose="02020603050405020304" charset="0"/>
                <a:cs typeface="Arial Unicode MS" charset="0"/>
              </a:rPr>
              <a:t>Επαγγελματικά Προσόντα &amp; Εμπειρία</a:t>
            </a:r>
            <a:r>
              <a:rPr lang="en-US" sz="2400" b="0">
                <a:latin typeface="Times New Roman" panose="02020603050405020304" charset="0"/>
                <a:cs typeface="Arial Unicode MS" charset="0"/>
              </a:rPr>
              <a:t> </a:t>
            </a:r>
            <a:r>
              <a:rPr lang="en-US" sz="2400" b="1">
                <a:latin typeface="Times New Roman" panose="02020603050405020304" charset="0"/>
                <a:cs typeface="Arial Unicode MS" charset="0"/>
              </a:rPr>
              <a:t>Οικονομικό Επιμελητήριο Ελλάδας: </a:t>
            </a:r>
            <a:r>
              <a:rPr lang="en-US" sz="2400" b="0">
                <a:latin typeface="Times New Roman" panose="02020603050405020304" charset="0"/>
                <a:cs typeface="Arial Unicode MS" charset="0"/>
              </a:rPr>
              <a:t>Άδεια Λογιστού Α΄ τάξης. Άδεια άσκησης οικονομοτεχνικού επαγγέλματος6/95 – έως σήμερα:  </a:t>
            </a:r>
            <a:r>
              <a:rPr lang="en-US" sz="2400" b="1">
                <a:latin typeface="Times New Roman" panose="02020603050405020304" charset="0"/>
                <a:cs typeface="Arial Unicode MS" charset="0"/>
              </a:rPr>
              <a:t>ΚΟΣΜΟΣ </a:t>
            </a:r>
            <a:r>
              <a:rPr lang="en-US" sz="2400" b="0">
                <a:latin typeface="Times New Roman" panose="02020603050405020304" charset="0"/>
                <a:cs typeface="Arial Unicode MS" charset="0"/>
              </a:rPr>
              <a:t>Σόλωνος 35, Αθήνα Τηλ. : 210 3434324</a:t>
            </a:r>
            <a:r>
              <a:rPr lang="en-US" sz="2400" b="1">
                <a:latin typeface="Times New Roman" panose="02020603050405020304" charset="0"/>
                <a:cs typeface="Arial Unicode MS" charset="0"/>
              </a:rPr>
              <a:t>Μεταφράσεις – Εκδόσεις</a:t>
            </a:r>
            <a:r>
              <a:rPr lang="en-US" sz="2400" b="0">
                <a:latin typeface="Times New Roman" panose="02020603050405020304" charset="0"/>
                <a:cs typeface="Arial Unicode MS" charset="0"/>
              </a:rPr>
              <a:t> Θέση:	Προϊστάμενος λογιστηρίου 9/90 – 6/95:	</a:t>
            </a:r>
            <a:r>
              <a:rPr lang="en-US" sz="2400" b="1">
                <a:latin typeface="Times New Roman" panose="02020603050405020304" charset="0"/>
                <a:cs typeface="Arial Unicode MS" charset="0"/>
              </a:rPr>
              <a:t>Χαλυβουργική</a:t>
            </a:r>
            <a:r>
              <a:rPr lang="en-US" sz="2400" b="0">
                <a:latin typeface="Times New Roman" panose="02020603050405020304" charset="0"/>
                <a:cs typeface="Arial Unicode MS" charset="0"/>
              </a:rPr>
              <a:t>Λ. Αθηνών 195, ΧαϊδάριΤηλ. : 210 5848588</a:t>
            </a:r>
            <a:endParaRPr lang="en-US" sz="2400" b="0">
              <a:latin typeface="Times New Roman" panose="02020603050405020304" charset="0"/>
              <a:cs typeface="Arial Unicode MS" charset="0"/>
            </a:endParaRPr>
          </a:p>
          <a:p>
            <a:pPr indent="0"/>
            <a:r>
              <a:rPr lang="el-GR" sz="2400" b="0">
                <a:latin typeface="Times New Roman" panose="02020603050405020304" charset="0"/>
                <a:cs typeface="Arial Unicode MS" charset="0"/>
              </a:rPr>
              <a:t>Θέση Λογιστής</a:t>
            </a:r>
            <a:endParaRPr lang="el-GR" sz="24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32" name="Text Box 131"/>
          <p:cNvSpPr txBox="1"/>
          <p:nvPr/>
        </p:nvSpPr>
        <p:spPr>
          <a:xfrm>
            <a:off x="253365" y="388620"/>
            <a:ext cx="5080000" cy="6308725"/>
          </a:xfrm>
          <a:prstGeom prst="rect">
            <a:avLst/>
          </a:prstGeom>
          <a:noFill/>
          <a:ln w="9525">
            <a:noFill/>
          </a:ln>
        </p:spPr>
        <p:txBody>
          <a:bodyPr>
            <a:noAutofit/>
          </a:bodyPr>
          <a:p>
            <a:pPr indent="0"/>
            <a:r>
              <a:rPr lang="en-US" sz="2800" b="1">
                <a:latin typeface="Times New Roman" panose="02020603050405020304" charset="0"/>
                <a:cs typeface="Arial Unicode MS" charset="0"/>
              </a:rPr>
              <a:t>Στρατιωτικές υποχρεώσεις</a:t>
            </a:r>
            <a:r>
              <a:rPr lang="en-US" sz="2800" b="0">
                <a:latin typeface="Times New Roman" panose="02020603050405020304" charset="0"/>
                <a:cs typeface="Arial Unicode MS" charset="0"/>
              </a:rPr>
              <a:t> 12/9/1985 – 12/9/1987: Έφεδρος Αξιωματικός </a:t>
            </a:r>
            <a:r>
              <a:rPr lang="en-US" sz="2800" b="1">
                <a:latin typeface="Times New Roman" panose="02020603050405020304" charset="0"/>
                <a:cs typeface="Arial Unicode MS" charset="0"/>
              </a:rPr>
              <a:t>Επιστημονική δραστηριότητα</a:t>
            </a:r>
            <a:r>
              <a:rPr lang="en-US" sz="2800" b="0">
                <a:latin typeface="Times New Roman" panose="02020603050405020304" charset="0"/>
                <a:cs typeface="Arial Unicode MS" charset="0"/>
              </a:rPr>
              <a:t> • Συγγραφή άρθρων, μελετών και εκθέσεων που έχουν δημοσιευθεί σε περιοδικά, όπως ο “Οικονομικός Ταχυδρόμος”, η “Οικονομική επιθεώρηση” κ.λπ.</a:t>
            </a:r>
            <a:r>
              <a:rPr lang="en-US" b="0">
                <a:latin typeface="Times New Roman" panose="02020603050405020304" charset="0"/>
                <a:cs typeface="Arial Unicode MS" charset="0"/>
              </a:rPr>
              <a:t></a:t>
            </a:r>
            <a:r>
              <a:rPr lang="en-US" sz="2800" b="0">
                <a:latin typeface="Times New Roman" panose="02020603050405020304" charset="0"/>
                <a:cs typeface="Arial Unicode MS" charset="0"/>
              </a:rPr>
              <a:t> </a:t>
            </a:r>
            <a:r>
              <a:rPr lang="en-US" sz="2800">
                <a:latin typeface="Times New Roman" panose="02020603050405020304" charset="0"/>
                <a:cs typeface="Arial Unicode MS" charset="0"/>
                <a:sym typeface="+mn-ea"/>
              </a:rPr>
              <a:t>• Οκτώ ανακοινώσεις σε διεθνή συνέδρια.</a:t>
            </a:r>
            <a:endParaRPr lang="en-US" sz="2800" b="0">
              <a:latin typeface="Times New Roman" panose="02020603050405020304" charset="0"/>
              <a:cs typeface="Arial Unicode MS" charset="0"/>
            </a:endParaRPr>
          </a:p>
        </p:txBody>
      </p:sp>
      <p:sp>
        <p:nvSpPr>
          <p:cNvPr id="133" name="Text Box 132"/>
          <p:cNvSpPr txBox="1"/>
          <p:nvPr/>
        </p:nvSpPr>
        <p:spPr>
          <a:xfrm>
            <a:off x="6200775" y="388937"/>
            <a:ext cx="5080000" cy="6523990"/>
          </a:xfrm>
          <a:prstGeom prst="rect">
            <a:avLst/>
          </a:prstGeom>
          <a:noFill/>
          <a:ln w="9525">
            <a:noFill/>
          </a:ln>
        </p:spPr>
        <p:txBody>
          <a:bodyPr>
            <a:spAutoFit/>
          </a:bodyPr>
          <a:p>
            <a:pPr indent="0"/>
            <a:r>
              <a:rPr lang="en-US" b="0">
                <a:latin typeface="Times New Roman" panose="02020603050405020304" charset="0"/>
                <a:cs typeface="Arial Unicode MS" charset="0"/>
              </a:rPr>
              <a:t></a:t>
            </a:r>
            <a:r>
              <a:rPr lang="en-US" sz="2800" b="0">
                <a:latin typeface="Times New Roman" panose="02020603050405020304" charset="0"/>
                <a:cs typeface="Arial Unicode MS" charset="0"/>
              </a:rPr>
              <a:t> </a:t>
            </a:r>
            <a:r>
              <a:rPr lang="en-US" sz="2800" b="1">
                <a:latin typeface="Times New Roman" panose="02020603050405020304" charset="0"/>
                <a:cs typeface="Arial Unicode MS" charset="0"/>
              </a:rPr>
              <a:t>Επιπλέον Προσόντα</a:t>
            </a:r>
            <a:r>
              <a:rPr lang="en-US" sz="2800" b="0">
                <a:latin typeface="Times New Roman" panose="02020603050405020304" charset="0"/>
                <a:cs typeface="Arial Unicode MS" charset="0"/>
              </a:rPr>
              <a:t> </a:t>
            </a:r>
            <a:r>
              <a:rPr lang="en-US" sz="2800" b="1">
                <a:latin typeface="Times New Roman" panose="02020603050405020304" charset="0"/>
                <a:cs typeface="Arial Unicode MS" charset="0"/>
              </a:rPr>
              <a:t>Ηλεκτρονικοί Υπολογιστές</a:t>
            </a:r>
            <a:r>
              <a:rPr lang="en-US" sz="2800" b="0">
                <a:latin typeface="Times New Roman" panose="02020603050405020304" charset="0"/>
                <a:cs typeface="Arial Unicode MS" charset="0"/>
              </a:rPr>
              <a:t>Εμπειρία σε περιβάλλον MS- DOS και Windows. Γνώση Microsoft Office (Word, Excel, Power Point, Access), Manpower της Singular. </a:t>
            </a:r>
            <a:r>
              <a:rPr lang="en-US" sz="2800" b="1">
                <a:latin typeface="Times New Roman" panose="02020603050405020304" charset="0"/>
                <a:cs typeface="Arial Unicode MS" charset="0"/>
              </a:rPr>
              <a:t>Ξένες Γλώσσες</a:t>
            </a:r>
            <a:r>
              <a:rPr lang="en-US" sz="2800" b="0">
                <a:latin typeface="Times New Roman" panose="02020603050405020304" charset="0"/>
                <a:cs typeface="Arial Unicode MS" charset="0"/>
              </a:rPr>
              <a:t>Αγγλικά και Γαλλικά, πολύ  καλάΓερμανικά και Ιταλικά, καλά</a:t>
            </a:r>
            <a:r>
              <a:rPr lang="en-US" b="0">
                <a:latin typeface="Times New Roman" panose="02020603050405020304" charset="0"/>
                <a:cs typeface="Arial Unicode MS" charset="0"/>
              </a:rPr>
              <a:t> </a:t>
            </a:r>
            <a:endParaRPr lang="en-US"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33" name="Text Box 132"/>
          <p:cNvSpPr txBox="1"/>
          <p:nvPr/>
        </p:nvSpPr>
        <p:spPr>
          <a:xfrm>
            <a:off x="1021080" y="728345"/>
            <a:ext cx="9853295" cy="5005705"/>
          </a:xfrm>
          <a:prstGeom prst="rect">
            <a:avLst/>
          </a:prstGeom>
          <a:noFill/>
          <a:ln w="9525">
            <a:noFill/>
          </a:ln>
        </p:spPr>
        <p:txBody>
          <a:bodyPr>
            <a:noAutofit/>
          </a:bodyPr>
          <a:p>
            <a:pPr indent="0"/>
            <a:r>
              <a:rPr lang="en-US" sz="2800" b="0">
                <a:latin typeface="Times New Roman" panose="02020603050405020304" charset="0"/>
                <a:cs typeface="Arial Unicode MS" charset="0"/>
              </a:rPr>
              <a:t>Με τον όρο </a:t>
            </a:r>
            <a:r>
              <a:rPr lang="en-US" sz="2800" b="1">
                <a:latin typeface="Times New Roman" panose="02020603050405020304" charset="0"/>
                <a:cs typeface="Arial Unicode MS" charset="0"/>
              </a:rPr>
              <a:t>ημερολόγιο </a:t>
            </a:r>
            <a:r>
              <a:rPr lang="en-US" sz="2800" b="0">
                <a:latin typeface="Times New Roman" panose="02020603050405020304" charset="0"/>
                <a:cs typeface="Arial Unicode MS" charset="0"/>
              </a:rPr>
              <a:t>εννοούμε τη </a:t>
            </a:r>
            <a:r>
              <a:rPr lang="en-US" sz="2800" b="1">
                <a:latin typeface="Times New Roman" panose="02020603050405020304" charset="0"/>
                <a:cs typeface="Arial Unicode MS" charset="0"/>
              </a:rPr>
              <a:t>συστηματική καταγραφή </a:t>
            </a:r>
            <a:r>
              <a:rPr lang="en-US" sz="2800" b="0">
                <a:latin typeface="Times New Roman" panose="02020603050405020304" charset="0"/>
                <a:cs typeface="Arial Unicode MS" charset="0"/>
              </a:rPr>
              <a:t>από ένα άτομο των πιο </a:t>
            </a:r>
            <a:r>
              <a:rPr lang="en-US" sz="2800" b="1">
                <a:latin typeface="Times New Roman" panose="02020603050405020304" charset="0"/>
                <a:cs typeface="Arial Unicode MS" charset="0"/>
              </a:rPr>
              <a:t>σημαντικών γεγονότων της προσωπικής του ζωής</a:t>
            </a:r>
            <a:r>
              <a:rPr lang="en-US" sz="2800" b="0">
                <a:latin typeface="Times New Roman" panose="02020603050405020304" charset="0"/>
                <a:cs typeface="Arial Unicode MS" charset="0"/>
              </a:rPr>
              <a:t>, καθώς και </a:t>
            </a:r>
            <a:r>
              <a:rPr lang="en-US" sz="2800" b="1">
                <a:latin typeface="Times New Roman" panose="02020603050405020304" charset="0"/>
                <a:cs typeface="Arial Unicode MS" charset="0"/>
              </a:rPr>
              <a:t>της δημόσιας ζωής </a:t>
            </a:r>
            <a:r>
              <a:rPr lang="en-US" sz="2800" b="0">
                <a:latin typeface="Times New Roman" panose="02020603050405020304" charset="0"/>
                <a:cs typeface="Arial Unicode MS" charset="0"/>
              </a:rPr>
              <a:t>της εποχής του. Το ημερολόγιο είναι κείμενο με </a:t>
            </a:r>
            <a:r>
              <a:rPr lang="en-US" sz="2800" b="1">
                <a:latin typeface="Times New Roman" panose="02020603050405020304" charset="0"/>
                <a:cs typeface="Arial Unicode MS" charset="0"/>
              </a:rPr>
              <a:t>προσωπικό χαρακτήρα</a:t>
            </a:r>
            <a:r>
              <a:rPr lang="en-US" sz="2800" b="0">
                <a:latin typeface="Times New Roman" panose="02020603050405020304" charset="0"/>
                <a:cs typeface="Arial Unicode MS" charset="0"/>
              </a:rPr>
              <a:t>. Κατά  κανόνα, δηλαδή, δεν γράφεται για να δημοσιευτεί ή να διαβαστεί από άλλους  πλην του ίδιου του συγγραφέα του. Γι’ αυτό και χαρακτηρίζεται από  </a:t>
            </a:r>
            <a:r>
              <a:rPr lang="en-US" sz="2800" b="1">
                <a:latin typeface="Times New Roman" panose="02020603050405020304" charset="0"/>
                <a:cs typeface="Arial Unicode MS" charset="0"/>
              </a:rPr>
              <a:t>ελλειπτική  ή και συνθηματική πολλές φορές γραφή</a:t>
            </a:r>
            <a:r>
              <a:rPr lang="en-US" sz="2800" b="0">
                <a:latin typeface="Times New Roman" panose="02020603050405020304" charset="0"/>
                <a:cs typeface="Arial Unicode MS" charset="0"/>
              </a:rPr>
              <a:t>, ενώ περιέχει σχόλια, παρατηρήσεις, κρίσεις, σκέψεις και, γενικά, μια </a:t>
            </a:r>
            <a:r>
              <a:rPr lang="en-US" sz="2800" b="1">
                <a:latin typeface="Times New Roman" panose="02020603050405020304" charset="0"/>
                <a:cs typeface="Arial Unicode MS" charset="0"/>
              </a:rPr>
              <a:t>προσωπική και υποκειμενική καταγραφή όλων όσων απασχολούν το άτομο </a:t>
            </a:r>
            <a:r>
              <a:rPr lang="en-US" sz="2800" b="0">
                <a:latin typeface="Times New Roman" panose="02020603050405020304" charset="0"/>
                <a:cs typeface="Arial Unicode MS" charset="0"/>
              </a:rPr>
              <a:t>που κρατά ημερολόγιο. </a:t>
            </a:r>
            <a:r>
              <a:rPr lang="en-US" sz="2800" b="0" i="1">
                <a:latin typeface="Times New Roman" panose="02020603050405020304" charset="0"/>
                <a:cs typeface="Arial Unicode MS" charset="0"/>
              </a:rPr>
              <a:t>Λεξικό Λογοτεχνικών Όρων</a:t>
            </a:r>
            <a:r>
              <a:rPr lang="en-US" sz="2800" b="0">
                <a:latin typeface="Times New Roman" panose="02020603050405020304" charset="0"/>
                <a:cs typeface="Arial Unicode MS" charset="0"/>
              </a:rPr>
              <a:t>, ΟΕΔΒ, σ. 78 </a:t>
            </a:r>
            <a:endParaRPr lang="en-US" sz="28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0" y="96520"/>
            <a:ext cx="12109450" cy="6857365"/>
          </a:xfrm>
          <a:prstGeom prst="rect">
            <a:avLst/>
          </a:prstGeom>
          <a:solidFill>
            <a:schemeClr val="accent2"/>
          </a:solidFill>
        </p:spPr>
        <p:txBody>
          <a:bodyPr wrap="square" rtlCol="0">
            <a:noAutofit/>
          </a:bodyPr>
          <a:p>
            <a:endParaRPr lang="en-US">
              <a:solidFill>
                <a:schemeClr val="accent2"/>
              </a:solidFill>
            </a:endParaRPr>
          </a:p>
        </p:txBody>
      </p:sp>
      <p:sp>
        <p:nvSpPr>
          <p:cNvPr id="3" name="Text Box 2"/>
          <p:cNvSpPr txBox="1"/>
          <p:nvPr/>
        </p:nvSpPr>
        <p:spPr>
          <a:xfrm>
            <a:off x="-83185" y="193040"/>
            <a:ext cx="12109450" cy="6857365"/>
          </a:xfrm>
          <a:prstGeom prst="rect">
            <a:avLst/>
          </a:prstGeom>
          <a:solidFill>
            <a:schemeClr val="accent2"/>
          </a:solidFill>
        </p:spPr>
        <p:txBody>
          <a:bodyPr wrap="square" rtlCol="0">
            <a:noAutofit/>
          </a:bodyPr>
          <a:p>
            <a:r>
              <a:rPr lang="en-US">
                <a:solidFill>
                  <a:schemeClr val="accent2"/>
                </a:solidFill>
              </a:rPr>
              <a:t>Βιογραφία ονομάζουμε την αφήγηση, σε πεζό λόγο, της ζωής ενός επιφανούς</a:t>
            </a:r>
            <a:endParaRPr lang="en-US">
              <a:solidFill>
                <a:schemeClr val="accent2"/>
              </a:solidFill>
            </a:endParaRPr>
          </a:p>
          <a:p>
            <a:r>
              <a:rPr lang="en-US">
                <a:solidFill>
                  <a:schemeClr val="accent2"/>
                </a:solidFill>
              </a:rPr>
              <a:t>-συνήθως- ανθρώπου, ενός ιστορικού προσώπου, γραμμένη όχι από τον ίδιο αλλά από κάποιο άλλο πρόσωπο, το βιογράφο του. Η ιδανική βιογραφία οφείλει να είναι  εμπεριστατωμένη, τοποθετημένη στην εποχή του προσώπου που βιογραφείται  και,  φυσικά, εστιασμένη στην προσωπικότητα, το χαρακτήρα, τον τρόπο σκέψης και το έργο του. Μ’ άλλα λόγια, μια βιογραφία δεν πρέπει απλώς να στοχεύει στην αποκάλυψη της προσωπικής ζωής του βιογραφούμενου αλλά να επιδιώκει τη συνολική και συστηματική παρουσίαση όλων των πτυχών της ύπαρξής του .   και για να το πετύχει αυτό, χωρίς φυσικά να προδώσει την ιστορική αλήθεια, πρέπει να στηριχτεί σε πραγματικά και αποδεδειγμένα γεγονότα και να εμβαθύνει στη μελέτη του συγκεκριμένου ατόμου και της εποχής του.</a:t>
            </a:r>
            <a:endParaRPr lang="en-US">
              <a:solidFill>
                <a:schemeClr val="accent2"/>
              </a:solidFill>
            </a:endParaRPr>
          </a:p>
        </p:txBody>
      </p:sp>
      <p:sp>
        <p:nvSpPr>
          <p:cNvPr id="4" name="Text Box 3"/>
          <p:cNvSpPr txBox="1"/>
          <p:nvPr/>
        </p:nvSpPr>
        <p:spPr>
          <a:xfrm>
            <a:off x="0" y="545465"/>
            <a:ext cx="11530330" cy="6216015"/>
          </a:xfrm>
          <a:prstGeom prst="rect">
            <a:avLst/>
          </a:prstGeom>
          <a:noFill/>
        </p:spPr>
        <p:txBody>
          <a:bodyPr wrap="square" rtlCol="0">
            <a:noAutofit/>
          </a:bodyPr>
          <a:p>
            <a:r>
              <a:rPr lang="en-US" sz="3200" b="1"/>
              <a:t>Βιογραφία </a:t>
            </a:r>
            <a:r>
              <a:rPr lang="en-US" sz="2800"/>
              <a:t>ονομάζουμε την αφήγηση, σε πεζό λόγο, της ζωής ενός επιφανούς</a:t>
            </a:r>
            <a:endParaRPr lang="en-US" sz="2800"/>
          </a:p>
          <a:p>
            <a:r>
              <a:rPr lang="en-US" sz="2800"/>
              <a:t>-συνήθως- ανθρώπου, ενός ιστορικού προσώπου, γραμμένη όχι από τον ίδιο αλλά από κάποιο άλλο πρόσωπο, το βιογράφο του. Η ιδανική βιογραφία οφείλει να είναι  εμπεριστατωμένη, τοποθετημένη στην εποχή του προσώπου που βιογραφείται  και,  φυσικά, εστιασμένη στην προσωπικότητα, το χαρακτήρα, τον τρόπο σκέψης και το έργο του. Μ’ άλλα λόγια, μια βιογραφία δεν πρέπει απλώς να στοχεύει στην αποκάλυψη της προσωπικής ζωής του βιογραφούμενου </a:t>
            </a:r>
            <a:r>
              <a:rPr lang="en-US" sz="3200" b="1"/>
              <a:t>αλλά να επιδιώκει τη συνολική και συστηματική παρουσίαση όλων των πτυχών της ύπαρξής του .</a:t>
            </a:r>
            <a:r>
              <a:rPr lang="en-US" sz="2800"/>
              <a:t>   και για να το πετύχει αυτό, </a:t>
            </a:r>
            <a:r>
              <a:rPr lang="en-US" sz="3200" b="1"/>
              <a:t>χωρίς φυσικά να προδώσει την ιστορική αλήθεια,</a:t>
            </a:r>
            <a:r>
              <a:rPr lang="en-US" sz="2800"/>
              <a:t> πρέπει να στηριχτεί σε πραγματικά και αποδεδειγμένα γεγονότα και </a:t>
            </a:r>
            <a:r>
              <a:rPr lang="en-US" sz="3200" b="1"/>
              <a:t>να εμβαθύνει στη μελέτη του συγκεκριμένου ατόμου και της εποχής του.</a:t>
            </a:r>
            <a:endParaRPr lang="en-US" sz="3200" b="1"/>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33" name="Text Box 132"/>
          <p:cNvSpPr txBox="1"/>
          <p:nvPr/>
        </p:nvSpPr>
        <p:spPr>
          <a:xfrm>
            <a:off x="330200" y="0"/>
            <a:ext cx="6407150" cy="6303010"/>
          </a:xfrm>
          <a:prstGeom prst="rect">
            <a:avLst/>
          </a:prstGeom>
          <a:noFill/>
          <a:ln w="9525">
            <a:noFill/>
          </a:ln>
        </p:spPr>
        <p:txBody>
          <a:bodyPr>
            <a:noAutofit/>
          </a:bodyPr>
          <a:p>
            <a:pPr indent="0"/>
            <a:r>
              <a:rPr lang="en-US" sz="3200" b="0">
                <a:latin typeface="Times New Roman" panose="02020603050405020304" charset="0"/>
                <a:cs typeface="Arial Unicode MS" charset="0"/>
              </a:rPr>
              <a:t>Κάποια </a:t>
            </a:r>
            <a:r>
              <a:rPr lang="en-US" sz="3200" b="1">
                <a:latin typeface="Times New Roman" panose="02020603050405020304" charset="0"/>
                <a:cs typeface="Arial Unicode MS" charset="0"/>
              </a:rPr>
              <a:t>χαρακτηριστικά </a:t>
            </a:r>
            <a:r>
              <a:rPr lang="en-US" sz="3200" b="0">
                <a:latin typeface="Times New Roman" panose="02020603050405020304" charset="0"/>
                <a:cs typeface="Arial Unicode MS" charset="0"/>
              </a:rPr>
              <a:t>που μας βοηθούν να κατατάξουμε ένα κείμενο στο βιογραφικό είδος του ημερολογίου είναι:</a:t>
            </a:r>
            <a:r>
              <a:rPr lang="en-US" sz="3200" b="0" u="sng">
                <a:latin typeface="Times New Roman" panose="02020603050405020304" charset="0"/>
                <a:cs typeface="Arial Unicode MS" charset="0"/>
              </a:rPr>
              <a:t> </a:t>
            </a:r>
            <a:r>
              <a:rPr lang="en-US" sz="2800" b="1" u="sng">
                <a:latin typeface="Times New Roman" panose="02020603050405020304" charset="0"/>
                <a:cs typeface="Arial Unicode MS" charset="0"/>
              </a:rPr>
              <a:t>Μορφής: </a:t>
            </a:r>
            <a:r>
              <a:rPr lang="en-US" sz="2800" b="0" u="sng">
                <a:latin typeface="Times New Roman" panose="02020603050405020304" charset="0"/>
                <a:cs typeface="Arial Unicode MS" charset="0"/>
              </a:rPr>
              <a:t> </a:t>
            </a:r>
            <a:endParaRPr lang="en-US" sz="2800" b="0">
              <a:latin typeface="Times New Roman" panose="02020603050405020304" charset="0"/>
              <a:cs typeface="Arial Unicode MS" charset="0"/>
            </a:endParaRPr>
          </a:p>
          <a:p>
            <a:pPr indent="0"/>
            <a:r>
              <a:rPr lang="en-US" sz="2800" b="1">
                <a:latin typeface="Times New Roman" panose="02020603050405020304" charset="0"/>
                <a:cs typeface="Arial Unicode MS" charset="0"/>
              </a:rPr>
              <a:t> </a:t>
            </a:r>
            <a:r>
              <a:rPr lang="el-GR" altLang="en-US" sz="2800" b="1">
                <a:latin typeface="Times New Roman" panose="02020603050405020304" charset="0"/>
                <a:cs typeface="Arial Unicode MS" charset="0"/>
              </a:rPr>
              <a:t>-</a:t>
            </a:r>
            <a:r>
              <a:rPr lang="en-US" sz="2800" b="1">
                <a:latin typeface="Times New Roman" panose="02020603050405020304" charset="0"/>
                <a:cs typeface="Arial Unicode MS" charset="0"/>
              </a:rPr>
              <a:t>ο χρονικός προσδιορισμός στην αρχή του κειμένου</a:t>
            </a:r>
            <a:r>
              <a:rPr lang="el-GR" altLang="en-US" sz="2800" b="1">
                <a:latin typeface="Times New Roman" panose="02020603050405020304" charset="0"/>
                <a:cs typeface="Arial Unicode MS" charset="0"/>
              </a:rPr>
              <a:t>-</a:t>
            </a:r>
            <a:r>
              <a:rPr lang="en-US" sz="2800" b="1">
                <a:latin typeface="Times New Roman" panose="02020603050405020304" charset="0"/>
                <a:cs typeface="Arial Unicode MS" charset="0"/>
              </a:rPr>
              <a:t>ο προσωπικός – εξομολογητικός χαρακτήρας</a:t>
            </a:r>
            <a:r>
              <a:rPr lang="en-US" sz="2800" b="0">
                <a:latin typeface="Times New Roman" panose="02020603050405020304" charset="0"/>
                <a:cs typeface="Arial Unicode MS" charset="0"/>
              </a:rPr>
              <a:t></a:t>
            </a:r>
            <a:r>
              <a:rPr lang="el-GR" altLang="en-US" sz="2800" b="1">
                <a:latin typeface="Times New Roman" panose="02020603050405020304" charset="0"/>
                <a:cs typeface="Arial Unicode MS" charset="0"/>
              </a:rPr>
              <a:t>-</a:t>
            </a:r>
            <a:r>
              <a:rPr lang="en-US" sz="2800" b="1">
                <a:latin typeface="Times New Roman" panose="02020603050405020304" charset="0"/>
                <a:cs typeface="Arial Unicode MS" charset="0"/>
              </a:rPr>
              <a:t>η κυριαρχία του α΄ ρηματικού προσώπου</a:t>
            </a:r>
            <a:r>
              <a:rPr lang="el-GR" altLang="en-US" sz="2800" b="1">
                <a:latin typeface="Times New Roman" panose="02020603050405020304" charset="0"/>
                <a:cs typeface="Arial Unicode MS" charset="0"/>
              </a:rPr>
              <a:t>-</a:t>
            </a:r>
            <a:r>
              <a:rPr lang="en-US" sz="2800" b="1">
                <a:latin typeface="Times New Roman" panose="02020603050405020304" charset="0"/>
                <a:cs typeface="Arial Unicode MS" charset="0"/>
              </a:rPr>
              <a:t>η αποσπασματικότητα</a:t>
            </a:r>
            <a:endParaRPr lang="en-US" sz="2800" b="1">
              <a:latin typeface="Times New Roman" panose="02020603050405020304" charset="0"/>
              <a:cs typeface="Arial Unicode MS" charset="0"/>
            </a:endParaRPr>
          </a:p>
          <a:p>
            <a:pPr indent="0"/>
            <a:r>
              <a:rPr lang="el-GR" altLang="en-US" sz="2400" b="1">
                <a:latin typeface="Times New Roman" panose="02020603050405020304" charset="0"/>
                <a:cs typeface="Arial Unicode MS" charset="0"/>
              </a:rPr>
              <a:t>-</a:t>
            </a:r>
            <a:r>
              <a:rPr lang="en-US" sz="2400" b="1">
                <a:latin typeface="Times New Roman" panose="02020603050405020304" charset="0"/>
                <a:cs typeface="Arial Unicode MS" charset="0"/>
              </a:rPr>
              <a:t>ο ελάχιστος χρόνος που μεσολαβεί ανάμεσα στα συμβάντα (χρόνος των γεγονότων) και την καταγραφή τους (χρόνος της αφήγησης)</a:t>
            </a:r>
            <a:endParaRPr lang="en-US" sz="2400" b="1">
              <a:latin typeface="Times New Roman" panose="02020603050405020304" charset="0"/>
              <a:cs typeface="Arial Unicode MS" charset="0"/>
            </a:endParaRPr>
          </a:p>
        </p:txBody>
      </p:sp>
      <p:sp>
        <p:nvSpPr>
          <p:cNvPr id="2" name="Text Box 1"/>
          <p:cNvSpPr txBox="1"/>
          <p:nvPr/>
        </p:nvSpPr>
        <p:spPr>
          <a:xfrm>
            <a:off x="6957695" y="1626870"/>
            <a:ext cx="5080000" cy="2749550"/>
          </a:xfrm>
          <a:prstGeom prst="rect">
            <a:avLst/>
          </a:prstGeom>
          <a:noFill/>
          <a:ln w="9525">
            <a:noFill/>
          </a:ln>
        </p:spPr>
        <p:txBody>
          <a:bodyPr>
            <a:noAutofit/>
          </a:bodyPr>
          <a:p>
            <a:pPr indent="0"/>
            <a:r>
              <a:rPr lang="en-US" sz="2800" b="1" u="sng">
                <a:latin typeface="Times New Roman" panose="02020603050405020304" charset="0"/>
                <a:cs typeface="Arial Unicode MS" charset="0"/>
              </a:rPr>
              <a:t>Περιεχομένου:</a:t>
            </a:r>
            <a:r>
              <a:rPr lang="en-US" sz="2800" b="1">
                <a:latin typeface="Times New Roman" panose="02020603050405020304" charset="0"/>
                <a:cs typeface="Arial Unicode MS" charset="0"/>
              </a:rPr>
              <a:t> </a:t>
            </a:r>
            <a:endParaRPr lang="en-US" sz="2800" b="1">
              <a:latin typeface="Times New Roman" panose="02020603050405020304" charset="0"/>
              <a:cs typeface="Arial Unicode MS" charset="0"/>
            </a:endParaRPr>
          </a:p>
          <a:p>
            <a:pPr indent="0"/>
            <a:endParaRPr lang="en-US" sz="2800" b="1">
              <a:latin typeface="Times New Roman" panose="02020603050405020304" charset="0"/>
              <a:cs typeface="Arial Unicode MS" charset="0"/>
            </a:endParaRPr>
          </a:p>
          <a:p>
            <a:pPr indent="0"/>
            <a:r>
              <a:rPr lang="en-US" sz="2800" b="0">
                <a:latin typeface="Times New Roman" panose="02020603050405020304" charset="0"/>
                <a:cs typeface="Arial Unicode MS" charset="0"/>
              </a:rPr>
              <a:t>η καταγραφή προσωπικών γεγονότων και βιωμάτων αλλά και γενικότερων προβλημάτων της εποχής, </a:t>
            </a:r>
            <a:r>
              <a:rPr lang="en-US" sz="2800" b="1">
                <a:latin typeface="Times New Roman" panose="02020603050405020304" charset="0"/>
                <a:cs typeface="Arial Unicode MS" charset="0"/>
              </a:rPr>
              <a:t>ιδωμένα όμως πάντα από</a:t>
            </a:r>
            <a:r>
              <a:rPr lang="en-US" sz="2800" b="0">
                <a:latin typeface="Times New Roman" panose="02020603050405020304" charset="0"/>
                <a:cs typeface="Arial Unicode MS" charset="0"/>
              </a:rPr>
              <a:t> </a:t>
            </a:r>
            <a:r>
              <a:rPr lang="en-US" sz="2800" b="1">
                <a:latin typeface="Times New Roman" panose="02020603050405020304" charset="0"/>
                <a:cs typeface="Arial Unicode MS" charset="0"/>
              </a:rPr>
              <a:t>την οπτική γωνία του ατόμου που κρατά το ημερολόγιο</a:t>
            </a:r>
            <a:r>
              <a:rPr lang="en-US" sz="2800" b="0">
                <a:latin typeface="Arial Unicode MS" charset="0"/>
                <a:cs typeface="Times New Roman" panose="02020603050405020304" charset="0"/>
              </a:rPr>
              <a:t>.</a:t>
            </a:r>
            <a:endParaRPr lang="en-US" sz="2800" b="0">
              <a:latin typeface="Arial Unicode MS"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dir="in"/>
      </p:transition>
    </mc:Choice>
    <mc:Fallback>
      <p:transition spd="slow">
        <p:split orient="vert" dir="in"/>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33" name="Text Box 132"/>
          <p:cNvSpPr txBox="1"/>
          <p:nvPr/>
        </p:nvSpPr>
        <p:spPr>
          <a:xfrm>
            <a:off x="966470" y="521335"/>
            <a:ext cx="10401935" cy="2306955"/>
          </a:xfrm>
          <a:prstGeom prst="rect">
            <a:avLst/>
          </a:prstGeom>
          <a:noFill/>
          <a:ln w="9525">
            <a:noFill/>
          </a:ln>
        </p:spPr>
        <p:txBody>
          <a:bodyPr wrap="square">
            <a:spAutoFit/>
          </a:bodyPr>
          <a:p>
            <a:pPr indent="0"/>
            <a:r>
              <a:rPr lang="en-US" sz="2400" b="1">
                <a:latin typeface="Times New Roman" panose="02020603050405020304" charset="0"/>
                <a:cs typeface="Arial Unicode MS" charset="0"/>
              </a:rPr>
              <a:t>Παράδειγμα:</a:t>
            </a:r>
            <a:r>
              <a:rPr lang="en-US" sz="2400" b="1" i="1">
                <a:latin typeface="Times New Roman" panose="02020603050405020304" charset="0"/>
                <a:cs typeface="Arial Unicode MS" charset="0"/>
              </a:rPr>
              <a:t>29 Ιουλίου 1943, 5 το πρωί</a:t>
            </a:r>
            <a:r>
              <a:rPr lang="en-US" sz="2400" b="0" i="1">
                <a:latin typeface="Times New Roman" panose="02020603050405020304" charset="0"/>
                <a:cs typeface="Arial Unicode MS" charset="0"/>
              </a:rPr>
              <a:t>Οι ημέρες περνάνε, τα γεγονότα το ‘να πίσω από τ’ άλλο μ’ εμποδίζουν να γράψω. Κι  όμως  πρέπει να ενημερώσω το ημερολόγιό μου.</a:t>
            </a:r>
            <a:r>
              <a:rPr lang="en-US" sz="2400" b="0">
                <a:latin typeface="Times New Roman" panose="02020603050405020304" charset="0"/>
                <a:cs typeface="Arial Unicode MS" charset="0"/>
              </a:rPr>
              <a:t> </a:t>
            </a:r>
            <a:r>
              <a:rPr lang="en-US" sz="2400" b="1" i="1">
                <a:latin typeface="Times New Roman" panose="02020603050405020304" charset="0"/>
                <a:cs typeface="Arial Unicode MS" charset="0"/>
              </a:rPr>
              <a:t>15 Ιανουαρίου 1944</a:t>
            </a:r>
            <a:endParaRPr lang="en-US" sz="2400" b="1" i="1">
              <a:latin typeface="Times New Roman" panose="02020603050405020304" charset="0"/>
              <a:cs typeface="Arial Unicode MS" charset="0"/>
            </a:endParaRPr>
          </a:p>
        </p:txBody>
      </p:sp>
      <p:sp>
        <p:nvSpPr>
          <p:cNvPr id="134" name="Text Box 133"/>
          <p:cNvSpPr txBox="1"/>
          <p:nvPr/>
        </p:nvSpPr>
        <p:spPr>
          <a:xfrm>
            <a:off x="857250" y="2729230"/>
            <a:ext cx="10444480" cy="3692525"/>
          </a:xfrm>
          <a:prstGeom prst="rect">
            <a:avLst/>
          </a:prstGeom>
          <a:noFill/>
          <a:ln w="9525">
            <a:noFill/>
          </a:ln>
        </p:spPr>
        <p:txBody>
          <a:bodyPr wrap="square">
            <a:spAutoFit/>
          </a:bodyPr>
          <a:p>
            <a:pPr indent="0"/>
            <a:r>
              <a:rPr lang="en-US" b="0" i="1">
                <a:latin typeface="Times New Roman" panose="02020603050405020304" charset="0"/>
                <a:cs typeface="Arial Unicode MS" charset="0"/>
              </a:rPr>
              <a:t></a:t>
            </a:r>
            <a:r>
              <a:rPr lang="en-US" sz="2400" b="0" i="1">
                <a:latin typeface="Times New Roman" panose="02020603050405020304" charset="0"/>
                <a:cs typeface="Arial Unicode MS" charset="0"/>
              </a:rPr>
              <a:t>Άλλο δεν αντέχω:Ένα αυγό 40.000 δρχ. Ένα λεμόνι 3.000 δρχ. Η κυβέρνηση από χτες διπλασίασε το  μισθό μας. Αυτό το ποσό ίσα ίσα φτάνει για 4-5 μέρες. Ας σταματούσαν τουλάχιστον οι τιμές ν’ ανεβαίνουν... Η καταστροφή του Πειραιά ήταν τρομερή. Από τις  12 Ιανουαρίου καραβάνια προσφύγων φτάνουν κάθε μέρα στην Αθήνα. Τα σπίτια, τα σχολεία, οι εκκλησίες επιτάσσονται για να τους στεγάσουν. Έκλαψα χτες βλέποντας  τόσους δυστυχισμένους μέσα στο κρύο να ψάχνουν για στέγη. Πολύ φοβάμαι πως και το δικό μας σπίτι θα επιταχθεί.</a:t>
            </a:r>
            <a:r>
              <a:rPr lang="en-US" sz="2400" b="0">
                <a:latin typeface="Times New Roman" panose="02020603050405020304" charset="0"/>
                <a:cs typeface="Arial Unicode MS" charset="0"/>
              </a:rPr>
              <a:t>Σωκρ. Σαρηβαξεβάνης (σχολ. βιβλ., σ. 108)</a:t>
            </a:r>
            <a:endParaRPr lang="en-US" sz="2400" b="0">
              <a:latin typeface="Times New Roman" panose="02020603050405020304" charset="0"/>
              <a:cs typeface="Arial Unicode MS"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34" name="Text Box 133"/>
          <p:cNvSpPr txBox="1"/>
          <p:nvPr/>
        </p:nvSpPr>
        <p:spPr>
          <a:xfrm>
            <a:off x="615315" y="1319530"/>
            <a:ext cx="10939145" cy="3097530"/>
          </a:xfrm>
          <a:prstGeom prst="rect">
            <a:avLst/>
          </a:prstGeom>
          <a:noFill/>
          <a:ln w="9525">
            <a:noFill/>
          </a:ln>
        </p:spPr>
        <p:txBody>
          <a:bodyPr>
            <a:noAutofit/>
          </a:bodyPr>
          <a:p>
            <a:pPr indent="0"/>
            <a:r>
              <a:rPr lang="en-US" sz="2800" b="0">
                <a:latin typeface="Times New Roman" panose="02020603050405020304" charset="0"/>
                <a:cs typeface="Arial Unicode MS" charset="0"/>
              </a:rPr>
              <a:t>Με τον όρο </a:t>
            </a:r>
            <a:r>
              <a:rPr lang="en-US" sz="2800" b="1">
                <a:latin typeface="Times New Roman" panose="02020603050405020304" charset="0"/>
                <a:cs typeface="Arial Unicode MS" charset="0"/>
              </a:rPr>
              <a:t>απομνημονεύματα </a:t>
            </a:r>
            <a:r>
              <a:rPr lang="en-US" sz="2800" b="0">
                <a:latin typeface="Times New Roman" panose="02020603050405020304" charset="0"/>
                <a:cs typeface="Arial Unicode MS" charset="0"/>
              </a:rPr>
              <a:t>χαρακτηρίζουμε συνήθως την από μνήμης γραπτή έκθεση ή αφήγηση γεγονότων, που </a:t>
            </a:r>
            <a:r>
              <a:rPr lang="en-US" sz="2800" b="1">
                <a:latin typeface="Times New Roman" panose="02020603050405020304" charset="0"/>
                <a:cs typeface="Arial Unicode MS" charset="0"/>
              </a:rPr>
              <a:t>ο συγγραφέας τα έζησε από πολύ κοντά, ως αυτόπτης μάρτυρας, ή πήρε κι ο ίδιος μέρος σ’ αυτά</a:t>
            </a:r>
            <a:r>
              <a:rPr lang="en-US" sz="2800" b="0">
                <a:latin typeface="Times New Roman" panose="02020603050405020304" charset="0"/>
                <a:cs typeface="Arial Unicode MS" charset="0"/>
              </a:rPr>
              <a:t>. Με άλλα λόγια, τα  απομνημονεύματα είναι ένα κείμενο στο οποίο ο συγγραφέας αφηγείται ένα μέρος από την ιστορία της ζωής του. </a:t>
            </a:r>
            <a:r>
              <a:rPr lang="en-US" sz="2800" b="1">
                <a:latin typeface="Times New Roman" panose="02020603050405020304" charset="0"/>
                <a:cs typeface="Arial Unicode MS" charset="0"/>
              </a:rPr>
              <a:t>Διαφέρουν</a:t>
            </a:r>
            <a:r>
              <a:rPr lang="en-US" sz="2800" b="0">
                <a:latin typeface="Arial Unicode MS" charset="0"/>
                <a:cs typeface="Times New Roman" panose="02020603050405020304" charset="0"/>
              </a:rPr>
              <a:t>, </a:t>
            </a:r>
            <a:r>
              <a:rPr lang="en-US" sz="2800" b="0">
                <a:latin typeface="Times New Roman" panose="02020603050405020304" charset="0"/>
                <a:cs typeface="Arial Unicode MS" charset="0"/>
              </a:rPr>
              <a:t>όμως, </a:t>
            </a:r>
            <a:r>
              <a:rPr lang="en-US" sz="2800" b="1">
                <a:latin typeface="Times New Roman" panose="02020603050405020304" charset="0"/>
                <a:cs typeface="Arial Unicode MS" charset="0"/>
              </a:rPr>
              <a:t>από</a:t>
            </a:r>
            <a:r>
              <a:rPr lang="en-US" sz="2800" b="0">
                <a:latin typeface="Times New Roman" panose="02020603050405020304" charset="0"/>
                <a:cs typeface="Arial Unicode MS" charset="0"/>
              </a:rPr>
              <a:t> </a:t>
            </a:r>
            <a:r>
              <a:rPr lang="en-US" sz="2800" b="1">
                <a:latin typeface="Times New Roman" panose="02020603050405020304" charset="0"/>
                <a:cs typeface="Arial Unicode MS" charset="0"/>
              </a:rPr>
              <a:t>την   αυτοβιογραφία   </a:t>
            </a:r>
            <a:r>
              <a:rPr lang="en-US" sz="2800" b="0">
                <a:latin typeface="Times New Roman" panose="02020603050405020304" charset="0"/>
                <a:cs typeface="Arial Unicode MS" charset="0"/>
              </a:rPr>
              <a:t>γιατί   στα   απομνημονεύματα   ο   συγγραφέας- πρωταγωνιστής δεν αφηγείται ολόκληρη τη ζωή του αλλά μόνο το κομμάτι εκείνο που συνδέεται με τη συμμετοχή του σε σημαντικά γεγονότα της εποχής του.</a:t>
            </a:r>
            <a:endParaRPr lang="en-US" sz="28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34" name="Text Box 133"/>
          <p:cNvSpPr txBox="1"/>
          <p:nvPr/>
        </p:nvSpPr>
        <p:spPr>
          <a:xfrm>
            <a:off x="922655" y="979805"/>
            <a:ext cx="9940925" cy="4219575"/>
          </a:xfrm>
          <a:prstGeom prst="rect">
            <a:avLst/>
          </a:prstGeom>
          <a:noFill/>
          <a:ln w="9525">
            <a:noFill/>
          </a:ln>
        </p:spPr>
        <p:txBody>
          <a:bodyPr>
            <a:noAutofit/>
          </a:bodyPr>
          <a:p>
            <a:pPr indent="0"/>
            <a:r>
              <a:rPr lang="en-US" sz="2800" b="0">
                <a:latin typeface="Times New Roman" panose="02020603050405020304" charset="0"/>
                <a:cs typeface="Arial Unicode MS" charset="0"/>
              </a:rPr>
              <a:t>Στις  περισσότερες περιπτώσεις, τα απομνημονεύματα αναφέρονται σε σημαντικά πολιτικά ή στρατιωτικά γεγονότα και πρόσωπα. Φυσικά, αφού είναι γραμμένα από  άνθρωπο που έζησε τα συγκεκριμένα γεγονότα, έχουν ένα </a:t>
            </a:r>
            <a:r>
              <a:rPr lang="en-US" sz="2800" b="1">
                <a:latin typeface="Times New Roman" panose="02020603050405020304" charset="0"/>
                <a:cs typeface="Arial Unicode MS" charset="0"/>
              </a:rPr>
              <a:t>χαρακτήρα και ένα  ύφος καθαρά προσωπικό και υποκειμενικό</a:t>
            </a:r>
            <a:r>
              <a:rPr lang="en-US" sz="2800" b="0">
                <a:latin typeface="Times New Roman" panose="02020603050405020304" charset="0"/>
                <a:cs typeface="Arial Unicode MS" charset="0"/>
              </a:rPr>
              <a:t>. Για το λόγο αυτό, παρόλο που  συγγενεύουν με την ιστορία, </a:t>
            </a:r>
            <a:r>
              <a:rPr lang="en-US" sz="2800" b="1">
                <a:latin typeface="Times New Roman" panose="02020603050405020304" charset="0"/>
                <a:cs typeface="Arial Unicode MS" charset="0"/>
              </a:rPr>
              <a:t>δεν μπορούν ναθεωρηθούν ιστορικά κείμενα </a:t>
            </a:r>
            <a:r>
              <a:rPr lang="en-US" sz="2800" b="0">
                <a:latin typeface="Arial Unicode MS" charset="0"/>
                <a:cs typeface="Times New Roman" panose="02020603050405020304" charset="0"/>
              </a:rPr>
              <a:t>.   </a:t>
            </a:r>
            <a:r>
              <a:rPr lang="en-US" sz="2800" b="0">
                <a:latin typeface="Times New Roman" panose="02020603050405020304" charset="0"/>
                <a:cs typeface="Arial Unicode MS" charset="0"/>
              </a:rPr>
              <a:t>έχουν όμως αδιαμφισβήτητη ιστορική αξία και πολύ συχνά χρησιμοποιούνται </a:t>
            </a:r>
            <a:r>
              <a:rPr lang="en-US" sz="2800" b="1">
                <a:latin typeface="Times New Roman" panose="02020603050405020304" charset="0"/>
                <a:cs typeface="Arial Unicode MS" charset="0"/>
              </a:rPr>
              <a:t>ως ιστορική πηγή</a:t>
            </a:r>
            <a:r>
              <a:rPr lang="en-US" sz="2800" b="0">
                <a:latin typeface="Arial Unicode MS" charset="0"/>
                <a:cs typeface="Times New Roman" panose="02020603050405020304" charset="0"/>
              </a:rPr>
              <a:t>. </a:t>
            </a:r>
            <a:r>
              <a:rPr lang="en-US" sz="2800" b="0" i="1">
                <a:latin typeface="Times New Roman" panose="02020603050405020304" charset="0"/>
                <a:cs typeface="Arial Unicode MS" charset="0"/>
              </a:rPr>
              <a:t>Λεξικό Λογοτεχνικών Όρων</a:t>
            </a:r>
            <a:r>
              <a:rPr lang="en-US" sz="2800" b="0">
                <a:latin typeface="Times New Roman" panose="02020603050405020304" charset="0"/>
                <a:cs typeface="Arial Unicode MS" charset="0"/>
              </a:rPr>
              <a:t>, ΟΕΔΒ, σ. 19-20</a:t>
            </a:r>
            <a:endParaRPr lang="en-US" sz="28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34" name="Text Box 133"/>
          <p:cNvSpPr txBox="1"/>
          <p:nvPr/>
        </p:nvSpPr>
        <p:spPr>
          <a:xfrm>
            <a:off x="1021080" y="241300"/>
            <a:ext cx="10390505" cy="3529330"/>
          </a:xfrm>
          <a:prstGeom prst="rect">
            <a:avLst/>
          </a:prstGeom>
          <a:noFill/>
          <a:ln w="9525">
            <a:noFill/>
          </a:ln>
        </p:spPr>
        <p:txBody>
          <a:bodyPr>
            <a:noAutofit/>
          </a:bodyPr>
          <a:p>
            <a:pPr indent="0"/>
            <a:r>
              <a:rPr lang="en-US" sz="2800" b="1">
                <a:latin typeface="Times New Roman" panose="02020603050405020304" charset="0"/>
                <a:cs typeface="Arial Unicode MS" charset="0"/>
              </a:rPr>
              <a:t>Παράδειγμα:</a:t>
            </a:r>
            <a:r>
              <a:rPr lang="en-US" sz="2800" b="0">
                <a:latin typeface="Times New Roman" panose="02020603050405020304" charset="0"/>
                <a:cs typeface="Arial Unicode MS" charset="0"/>
              </a:rPr>
              <a:t> </a:t>
            </a:r>
            <a:r>
              <a:rPr lang="en-US" sz="2800" b="0" i="1">
                <a:latin typeface="Times New Roman" panose="02020603050405020304" charset="0"/>
                <a:cs typeface="Arial Unicode MS" charset="0"/>
              </a:rPr>
              <a:t>“Ήτο καιρός πλέον να επιστρέψω εις τας Αθήνας. Άφησα την Μακεδο νίαν ικανοποιημένος. Η επαφή μου με την χώραν, τα προξενεία, τους μητροπολίτας, μου  είχαν δώσει μίαν ζωντανήν εικόνα της καταστάσεως της Μακεδονίας. Ενώ είχα βρη  προηγουμένως εις την Θεσσαλονίκην την ελληνικήν αντιπροσωπείαν άβουλον, εις πλήρη αμηχανίαν, μη αντιλαμβανομένην την πραγματικήν θέσιν των ζητημάτων, την  άφηνα εις τα στιβαρά χέρια του Κορομηλά”</a:t>
            </a:r>
            <a:r>
              <a:rPr lang="en-US" b="0" i="1">
                <a:latin typeface="Times New Roman" panose="02020603050405020304" charset="0"/>
                <a:cs typeface="Arial Unicode MS" charset="0"/>
              </a:rPr>
              <a:t>.</a:t>
            </a:r>
            <a:r>
              <a:rPr lang="en-US" b="0">
                <a:latin typeface="Times New Roman" panose="02020603050405020304" charset="0"/>
                <a:cs typeface="Arial Unicode MS" charset="0"/>
              </a:rPr>
              <a:t> </a:t>
            </a:r>
            <a:endParaRPr lang="en-US" b="0">
              <a:latin typeface="Times New Roman" panose="02020603050405020304" charset="0"/>
              <a:cs typeface="Arial Unicode MS" charset="0"/>
            </a:endParaRPr>
          </a:p>
        </p:txBody>
      </p:sp>
      <p:sp>
        <p:nvSpPr>
          <p:cNvPr id="135" name="Text Box 134"/>
          <p:cNvSpPr txBox="1"/>
          <p:nvPr/>
        </p:nvSpPr>
        <p:spPr>
          <a:xfrm>
            <a:off x="1580515" y="4163695"/>
            <a:ext cx="8712835" cy="2233295"/>
          </a:xfrm>
          <a:prstGeom prst="rect">
            <a:avLst/>
          </a:prstGeom>
          <a:noFill/>
          <a:ln w="9525">
            <a:noFill/>
          </a:ln>
        </p:spPr>
        <p:txBody>
          <a:bodyPr>
            <a:noAutofit/>
          </a:bodyPr>
          <a:p>
            <a:pPr indent="0"/>
            <a:r>
              <a:rPr lang="en-US" b="0">
                <a:latin typeface="Times New Roman" panose="02020603050405020304" charset="0"/>
                <a:cs typeface="Arial Unicode MS" charset="0"/>
              </a:rPr>
              <a:t></a:t>
            </a:r>
            <a:r>
              <a:rPr lang="en-US" sz="3200" b="0">
                <a:latin typeface="Times New Roman" panose="02020603050405020304" charset="0"/>
                <a:cs typeface="Arial Unicode MS" charset="0"/>
              </a:rPr>
              <a:t>Περικλέους Αλεξ. Αργυροπούλου, </a:t>
            </a:r>
            <a:r>
              <a:rPr lang="en-US" sz="3200" b="0" i="1">
                <a:latin typeface="Times New Roman" panose="02020603050405020304" charset="0"/>
                <a:cs typeface="Arial Unicode MS" charset="0"/>
              </a:rPr>
              <a:t>Ο Μακεδονικός αγών - Απομνημονεύματα,</a:t>
            </a:r>
            <a:r>
              <a:rPr lang="en-US" sz="3200" b="0">
                <a:latin typeface="Times New Roman" panose="02020603050405020304" charset="0"/>
                <a:cs typeface="Arial Unicode MS" charset="0"/>
              </a:rPr>
              <a:t>εκδ. Ίδρυμα Μελετών Χερσονήσου Αίμου, Θεσσαλονίκη 1984, σ. 37</a:t>
            </a:r>
            <a:endParaRPr lang="en-US" sz="32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2700" y="0"/>
            <a:ext cx="12150725" cy="6719570"/>
          </a:xfrm>
          <a:prstGeom prst="rect">
            <a:avLst/>
          </a:prstGeom>
          <a:solidFill>
            <a:srgbClr val="92D050"/>
          </a:solidFill>
        </p:spPr>
        <p:txBody>
          <a:bodyPr wrap="square" rtlCol="0">
            <a:noAutofit/>
          </a:bodyPr>
          <a:p>
            <a:endParaRPr lang="en-US"/>
          </a:p>
        </p:txBody>
      </p:sp>
      <p:sp>
        <p:nvSpPr>
          <p:cNvPr id="3" name="Text Box 2"/>
          <p:cNvSpPr txBox="1"/>
          <p:nvPr/>
        </p:nvSpPr>
        <p:spPr>
          <a:xfrm>
            <a:off x="95885" y="0"/>
            <a:ext cx="11916410" cy="6875145"/>
          </a:xfrm>
          <a:prstGeom prst="rect">
            <a:avLst/>
          </a:prstGeom>
          <a:noFill/>
        </p:spPr>
        <p:txBody>
          <a:bodyPr wrap="square" rtlCol="0">
            <a:noAutofit/>
          </a:bodyPr>
          <a:p>
            <a:r>
              <a:rPr lang="en-US" sz="3200"/>
              <a:t>Παράδειγμα:</a:t>
            </a:r>
            <a:endParaRPr lang="en-US" sz="3200"/>
          </a:p>
          <a:p>
            <a:endParaRPr lang="en-US" sz="3200"/>
          </a:p>
          <a:p>
            <a:r>
              <a:rPr lang="en-US" sz="3200" b="1"/>
              <a:t>“Στα πενήντα ένα του χρόνια, ο θεληματικός Θρακιώτης έμπορος [Δανιηλόπουλος] ήταν πρόσφυγας για έβδομη φορά. Είχε χάσει, παιδί ακόμα, την πατρίδα του  και  την περιουσία του. Είχε αλλάξει δύο υπηκοότητες και δεκατρία επαγγέλματα. Είχε ζήσει τη θύελλα της ρωσικής επανάστασης, είχε επιζήσει δύο αυτοκρατοριών   που   κατέρρευσαν,   δύο   παγκοσμίων   πολέμων   κι   ενός κομμουνιστικού καθεστώτος. Οι δυσκολίες δεν τον τρόμαζαν. Δεν τον τρόμαξαν ποτέ.  Είχε εμπιστοσύνη στα χέρια του, στο μυαλό του, στην πείρα του.”</a:t>
            </a:r>
            <a:endParaRPr lang="en-US" sz="3200" b="1"/>
          </a:p>
          <a:p>
            <a:endParaRPr lang="en-US" sz="3200"/>
          </a:p>
          <a:p>
            <a:r>
              <a:rPr lang="en-US" sz="3200"/>
              <a:t>Μαριάννα Κορομηλά, Ευτυχισμένος που έκανε το ταξίδι του Οδυσσέ</a:t>
            </a:r>
            <a:r>
              <a:rPr lang="el-GR" sz="3200"/>
              <a:t>α</a:t>
            </a:r>
            <a:r>
              <a:rPr lang="en-US" sz="3200"/>
              <a:t>,</a:t>
            </a:r>
            <a:endParaRPr lang="en-US" sz="3200"/>
          </a:p>
          <a:p>
            <a:r>
              <a:rPr lang="en-US" sz="3200"/>
              <a:t>εκδ. Πολιτιστική Εταιρεία Πανόραμα, Αθήνα 1988, σ. 222</a:t>
            </a:r>
            <a:endParaRPr lang="en-US" sz="3200"/>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ang="5400000" scaled="0"/>
        </a:gradFill>
        <a:effectLst/>
      </p:bgPr>
    </p:bg>
    <p:spTree>
      <p:nvGrpSpPr>
        <p:cNvPr id="1" name=""/>
        <p:cNvGrpSpPr/>
        <p:nvPr/>
      </p:nvGrpSpPr>
      <p:grpSpPr/>
      <p:sp>
        <p:nvSpPr>
          <p:cNvPr id="101" name="Text Box 100"/>
          <p:cNvSpPr txBox="1"/>
          <p:nvPr/>
        </p:nvSpPr>
        <p:spPr>
          <a:xfrm>
            <a:off x="1229995" y="1226820"/>
            <a:ext cx="9910445" cy="4279265"/>
          </a:xfrm>
          <a:prstGeom prst="rect">
            <a:avLst/>
          </a:prstGeom>
          <a:noFill/>
          <a:ln w="9525">
            <a:noFill/>
          </a:ln>
        </p:spPr>
        <p:txBody>
          <a:bodyPr>
            <a:noAutofit/>
          </a:bodyPr>
          <a:p>
            <a:pPr marL="252095" indent="-252095"/>
            <a:r>
              <a:rPr lang="en-US" sz="3600" b="0">
                <a:latin typeface="Times New Roman" panose="02020603050405020304" charset="0"/>
                <a:cs typeface="Arial Unicode MS" charset="0"/>
              </a:rPr>
              <a:t>Στη </a:t>
            </a:r>
            <a:r>
              <a:rPr lang="en-US" sz="3600" b="1">
                <a:latin typeface="Times New Roman" panose="02020603050405020304" charset="0"/>
                <a:cs typeface="Arial Unicode MS" charset="0"/>
              </a:rPr>
              <a:t>Μυθιστορηματική Βιογραφία </a:t>
            </a:r>
            <a:r>
              <a:rPr lang="en-US" sz="3600" b="0">
                <a:latin typeface="Times New Roman" panose="02020603050405020304" charset="0"/>
                <a:cs typeface="Arial Unicode MS" charset="0"/>
              </a:rPr>
              <a:t>ο συγγραφέας ξεκινά από τα πραγματικά γεγονότα της ζωής ενός ανθρώπου</a:t>
            </a:r>
            <a:r>
              <a:rPr lang="en-US" sz="3600" b="0">
                <a:latin typeface="Arial Unicode MS" charset="0"/>
                <a:cs typeface="Times New Roman" panose="02020603050405020304" charset="0"/>
              </a:rPr>
              <a:t>.    </a:t>
            </a:r>
            <a:r>
              <a:rPr lang="en-US" sz="3600" b="0">
                <a:latin typeface="Times New Roman" panose="02020603050405020304" charset="0"/>
                <a:cs typeface="Arial Unicode MS" charset="0"/>
              </a:rPr>
              <a:t>προσθέτει, όμως, πολλές ανεξακρίβωτες πληροφορίες ή και δικές του επινοήσεις, ώστε </a:t>
            </a:r>
            <a:r>
              <a:rPr lang="en-US" sz="3600" b="1">
                <a:latin typeface="Times New Roman" panose="02020603050405020304" charset="0"/>
                <a:cs typeface="Arial Unicode MS" charset="0"/>
              </a:rPr>
              <a:t>να προσδώσει στο έργο τουπραγματική λογοτεχνική αξία</a:t>
            </a:r>
            <a:r>
              <a:rPr lang="en-US" sz="3600" b="0">
                <a:latin typeface="Arial Unicode MS" charset="0"/>
                <a:cs typeface="Times New Roman" panose="02020603050405020304" charset="0"/>
              </a:rPr>
              <a:t>.</a:t>
            </a:r>
            <a:r>
              <a:rPr lang="en-US" sz="3200" b="0">
                <a:latin typeface="Arial Unicode MS" charset="0"/>
                <a:cs typeface="Times New Roman" panose="02020603050405020304" charset="0"/>
              </a:rPr>
              <a:t> </a:t>
            </a:r>
            <a:r>
              <a:rPr lang="en-US" b="0">
                <a:latin typeface="Arial Unicode MS" charset="0"/>
                <a:cs typeface="Times New Roman" panose="02020603050405020304" charset="0"/>
              </a:rPr>
              <a:t> </a:t>
            </a:r>
            <a:endParaRPr lang="en-US" b="0">
              <a:latin typeface="Arial Unicode MS" charset="0"/>
              <a:cs typeface="Times New Roman" panose="02020603050405020304" charset="0"/>
            </a:endParaRPr>
          </a:p>
          <a:p>
            <a:pPr marL="252095" indent="-252095"/>
            <a:endParaRPr lang="en-US" b="0" i="1">
              <a:latin typeface="Times New Roman" panose="02020603050405020304" charset="0"/>
              <a:cs typeface="Arial Unicode MS" charset="0"/>
            </a:endParaRPr>
          </a:p>
          <a:p>
            <a:pPr marL="252095" indent="-252095"/>
            <a:r>
              <a:rPr lang="en-US" sz="4000" b="0" i="1">
                <a:latin typeface="Times New Roman" panose="02020603050405020304" charset="0"/>
                <a:cs typeface="Arial Unicode MS" charset="0"/>
              </a:rPr>
              <a:t>Λεξικό Λογοτεχνικών Όρων</a:t>
            </a:r>
            <a:r>
              <a:rPr lang="en-US" sz="4000" b="0">
                <a:latin typeface="Times New Roman" panose="02020603050405020304" charset="0"/>
                <a:cs typeface="Arial Unicode MS" charset="0"/>
              </a:rPr>
              <a:t>, ΟΕΔΒ, σ. 35</a:t>
            </a:r>
            <a:endParaRPr lang="en-US" sz="40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838309"/>
            </a:gs>
          </a:gsLst>
          <a:lin ang="5400000" scaled="0"/>
        </a:gradFill>
        <a:effectLst/>
      </p:bgPr>
    </p:bg>
    <p:spTree>
      <p:nvGrpSpPr>
        <p:cNvPr id="1" name=""/>
        <p:cNvGrpSpPr/>
        <p:nvPr/>
      </p:nvGrpSpPr>
      <p:grpSpPr/>
      <p:sp>
        <p:nvSpPr>
          <p:cNvPr id="101" name="Text Box 100"/>
          <p:cNvSpPr txBox="1"/>
          <p:nvPr/>
        </p:nvSpPr>
        <p:spPr>
          <a:xfrm>
            <a:off x="3556000" y="160972"/>
            <a:ext cx="5080000" cy="645160"/>
          </a:xfrm>
          <a:prstGeom prst="rect">
            <a:avLst/>
          </a:prstGeom>
          <a:noFill/>
          <a:ln w="9525">
            <a:noFill/>
          </a:ln>
        </p:spPr>
        <p:txBody>
          <a:bodyPr>
            <a:spAutoFit/>
          </a:bodyPr>
          <a:p>
            <a:pPr indent="0"/>
            <a:r>
              <a:rPr lang="en-US" b="1">
                <a:latin typeface="Times New Roman" panose="02020603050405020304" charset="0"/>
                <a:cs typeface="Arial Unicode MS" charset="0"/>
              </a:rPr>
              <a:t>Παράδειγμα:</a:t>
            </a:r>
            <a:endParaRPr lang="en-US" b="0" i="1">
              <a:latin typeface="Times New Roman" panose="02020603050405020304" charset="0"/>
              <a:cs typeface="Arial Unicode MS" charset="0"/>
            </a:endParaRPr>
          </a:p>
          <a:p>
            <a:pPr indent="0"/>
            <a:r>
              <a:rPr lang="en-US" b="0">
                <a:latin typeface="Times New Roman" panose="02020603050405020304" charset="0"/>
                <a:cs typeface="Arial Unicode MS" charset="0"/>
              </a:rPr>
              <a:t> </a:t>
            </a:r>
            <a:endParaRPr lang="en-US" b="0">
              <a:latin typeface="Times New Roman" panose="02020603050405020304" charset="0"/>
              <a:cs typeface="Arial Unicode MS" charset="0"/>
            </a:endParaRPr>
          </a:p>
        </p:txBody>
      </p:sp>
      <p:pic>
        <p:nvPicPr>
          <p:cNvPr id="2" name="Picture 1"/>
          <p:cNvPicPr/>
          <p:nvPr/>
        </p:nvPicPr>
        <p:blipFill>
          <a:blip r:embed="rId1"/>
          <a:stretch>
            <a:fillRect/>
          </a:stretch>
        </p:blipFill>
        <p:spPr>
          <a:xfrm>
            <a:off x="3556000" y="1082992"/>
            <a:ext cx="6350" cy="50800"/>
          </a:xfrm>
          <a:prstGeom prst="rect">
            <a:avLst/>
          </a:prstGeom>
          <a:noFill/>
          <a:ln w="9525">
            <a:noFill/>
          </a:ln>
        </p:spPr>
      </p:pic>
      <p:pic>
        <p:nvPicPr>
          <p:cNvPr id="102" name="Picture 101"/>
          <p:cNvPicPr/>
          <p:nvPr/>
        </p:nvPicPr>
        <p:blipFill>
          <a:blip r:embed="rId2"/>
          <a:stretch>
            <a:fillRect/>
          </a:stretch>
        </p:blipFill>
        <p:spPr>
          <a:xfrm>
            <a:off x="3556000" y="1133792"/>
            <a:ext cx="6350" cy="50800"/>
          </a:xfrm>
          <a:prstGeom prst="rect">
            <a:avLst/>
          </a:prstGeom>
          <a:noFill/>
          <a:ln w="9525">
            <a:noFill/>
          </a:ln>
        </p:spPr>
      </p:pic>
      <p:pic>
        <p:nvPicPr>
          <p:cNvPr id="103" name="Picture 102"/>
          <p:cNvPicPr/>
          <p:nvPr/>
        </p:nvPicPr>
        <p:blipFill>
          <a:blip r:embed="rId1"/>
          <a:stretch>
            <a:fillRect/>
          </a:stretch>
        </p:blipFill>
        <p:spPr>
          <a:xfrm>
            <a:off x="3556000" y="1184592"/>
            <a:ext cx="6350" cy="50800"/>
          </a:xfrm>
          <a:prstGeom prst="rect">
            <a:avLst/>
          </a:prstGeom>
          <a:noFill/>
          <a:ln w="9525">
            <a:noFill/>
          </a:ln>
        </p:spPr>
      </p:pic>
      <p:pic>
        <p:nvPicPr>
          <p:cNvPr id="104" name="Picture 103"/>
          <p:cNvPicPr/>
          <p:nvPr/>
        </p:nvPicPr>
        <p:blipFill>
          <a:blip r:embed="rId2"/>
          <a:stretch>
            <a:fillRect/>
          </a:stretch>
        </p:blipFill>
        <p:spPr>
          <a:xfrm>
            <a:off x="3556000" y="1235392"/>
            <a:ext cx="6350" cy="50800"/>
          </a:xfrm>
          <a:prstGeom prst="rect">
            <a:avLst/>
          </a:prstGeom>
          <a:noFill/>
          <a:ln w="9525">
            <a:noFill/>
          </a:ln>
        </p:spPr>
      </p:pic>
      <p:pic>
        <p:nvPicPr>
          <p:cNvPr id="105" name="Picture 104"/>
          <p:cNvPicPr/>
          <p:nvPr/>
        </p:nvPicPr>
        <p:blipFill>
          <a:blip r:embed="rId3"/>
          <a:stretch>
            <a:fillRect/>
          </a:stretch>
        </p:blipFill>
        <p:spPr>
          <a:xfrm>
            <a:off x="3556000" y="1286192"/>
            <a:ext cx="50800" cy="50800"/>
          </a:xfrm>
          <a:prstGeom prst="rect">
            <a:avLst/>
          </a:prstGeom>
          <a:noFill/>
          <a:ln w="9525">
            <a:noFill/>
          </a:ln>
        </p:spPr>
      </p:pic>
      <p:pic>
        <p:nvPicPr>
          <p:cNvPr id="106" name="Picture 105"/>
          <p:cNvPicPr/>
          <p:nvPr/>
        </p:nvPicPr>
        <p:blipFill>
          <a:blip r:embed="rId4"/>
          <a:stretch>
            <a:fillRect/>
          </a:stretch>
        </p:blipFill>
        <p:spPr>
          <a:xfrm>
            <a:off x="3556000" y="1336992"/>
            <a:ext cx="50800" cy="6350"/>
          </a:xfrm>
          <a:prstGeom prst="rect">
            <a:avLst/>
          </a:prstGeom>
          <a:noFill/>
          <a:ln w="9525">
            <a:noFill/>
          </a:ln>
        </p:spPr>
      </p:pic>
      <p:pic>
        <p:nvPicPr>
          <p:cNvPr id="107" name="Picture 106"/>
          <p:cNvPicPr/>
          <p:nvPr/>
        </p:nvPicPr>
        <p:blipFill>
          <a:blip r:embed="rId5"/>
          <a:stretch>
            <a:fillRect/>
          </a:stretch>
        </p:blipFill>
        <p:spPr>
          <a:xfrm>
            <a:off x="3556000" y="1343342"/>
            <a:ext cx="50800" cy="50800"/>
          </a:xfrm>
          <a:prstGeom prst="rect">
            <a:avLst/>
          </a:prstGeom>
          <a:noFill/>
          <a:ln w="9525">
            <a:noFill/>
          </a:ln>
        </p:spPr>
      </p:pic>
      <p:pic>
        <p:nvPicPr>
          <p:cNvPr id="108" name="Picture 107"/>
          <p:cNvPicPr/>
          <p:nvPr/>
        </p:nvPicPr>
        <p:blipFill>
          <a:blip r:embed="rId4"/>
          <a:stretch>
            <a:fillRect/>
          </a:stretch>
        </p:blipFill>
        <p:spPr>
          <a:xfrm>
            <a:off x="3556000" y="1394142"/>
            <a:ext cx="50800" cy="6350"/>
          </a:xfrm>
          <a:prstGeom prst="rect">
            <a:avLst/>
          </a:prstGeom>
          <a:noFill/>
          <a:ln w="9525">
            <a:noFill/>
          </a:ln>
        </p:spPr>
      </p:pic>
      <p:pic>
        <p:nvPicPr>
          <p:cNvPr id="109" name="Picture 108"/>
          <p:cNvPicPr/>
          <p:nvPr/>
        </p:nvPicPr>
        <p:blipFill>
          <a:blip r:embed="rId6"/>
          <a:stretch>
            <a:fillRect/>
          </a:stretch>
        </p:blipFill>
        <p:spPr>
          <a:xfrm>
            <a:off x="3556000" y="1400492"/>
            <a:ext cx="50800" cy="50800"/>
          </a:xfrm>
          <a:prstGeom prst="rect">
            <a:avLst/>
          </a:prstGeom>
          <a:noFill/>
          <a:ln w="9525">
            <a:noFill/>
          </a:ln>
        </p:spPr>
      </p:pic>
      <p:pic>
        <p:nvPicPr>
          <p:cNvPr id="110" name="Picture 109"/>
          <p:cNvPicPr/>
          <p:nvPr/>
        </p:nvPicPr>
        <p:blipFill>
          <a:blip r:embed="rId7"/>
          <a:stretch>
            <a:fillRect/>
          </a:stretch>
        </p:blipFill>
        <p:spPr>
          <a:xfrm>
            <a:off x="3556000" y="1451292"/>
            <a:ext cx="50800" cy="6350"/>
          </a:xfrm>
          <a:prstGeom prst="rect">
            <a:avLst/>
          </a:prstGeom>
          <a:noFill/>
          <a:ln w="9525">
            <a:noFill/>
          </a:ln>
        </p:spPr>
      </p:pic>
      <p:pic>
        <p:nvPicPr>
          <p:cNvPr id="111" name="Picture 110"/>
          <p:cNvPicPr/>
          <p:nvPr/>
        </p:nvPicPr>
        <p:blipFill>
          <a:blip r:embed="rId8"/>
          <a:stretch>
            <a:fillRect/>
          </a:stretch>
        </p:blipFill>
        <p:spPr>
          <a:xfrm>
            <a:off x="3556000" y="1457642"/>
            <a:ext cx="50800" cy="50800"/>
          </a:xfrm>
          <a:prstGeom prst="rect">
            <a:avLst/>
          </a:prstGeom>
          <a:noFill/>
          <a:ln w="9525">
            <a:noFill/>
          </a:ln>
        </p:spPr>
      </p:pic>
      <p:pic>
        <p:nvPicPr>
          <p:cNvPr id="112" name="Picture 111"/>
          <p:cNvPicPr/>
          <p:nvPr/>
        </p:nvPicPr>
        <p:blipFill>
          <a:blip r:embed="rId7"/>
          <a:stretch>
            <a:fillRect/>
          </a:stretch>
        </p:blipFill>
        <p:spPr>
          <a:xfrm>
            <a:off x="3556000" y="1508442"/>
            <a:ext cx="50800" cy="6350"/>
          </a:xfrm>
          <a:prstGeom prst="rect">
            <a:avLst/>
          </a:prstGeom>
          <a:noFill/>
          <a:ln w="9525">
            <a:noFill/>
          </a:ln>
        </p:spPr>
      </p:pic>
      <p:sp>
        <p:nvSpPr>
          <p:cNvPr id="114" name="Text Box 113"/>
          <p:cNvSpPr txBox="1"/>
          <p:nvPr/>
        </p:nvSpPr>
        <p:spPr>
          <a:xfrm>
            <a:off x="295275" y="319405"/>
            <a:ext cx="11656695" cy="6000750"/>
          </a:xfrm>
          <a:prstGeom prst="rect">
            <a:avLst/>
          </a:prstGeom>
          <a:noFill/>
          <a:ln w="9525">
            <a:noFill/>
          </a:ln>
        </p:spPr>
        <p:txBody>
          <a:bodyPr wrap="square">
            <a:spAutoFit/>
          </a:bodyPr>
          <a:p>
            <a:pPr indent="0"/>
            <a:r>
              <a:rPr lang="en-US" sz="3200" b="0" i="1">
                <a:latin typeface="Times New Roman" panose="02020603050405020304" charset="0"/>
                <a:cs typeface="Arial Unicode MS" charset="0"/>
              </a:rPr>
              <a:t>“</a:t>
            </a:r>
            <a:r>
              <a:rPr lang="en-US" sz="3200" b="1" i="1">
                <a:latin typeface="Times New Roman" panose="02020603050405020304" charset="0"/>
                <a:cs typeface="Arial Unicode MS" charset="0"/>
              </a:rPr>
              <a:t>Περνούσαν οι άρχοντες, προσκυνούσαν, φιλούσαν τα γόνατα του Φωκά, έλεγαν το  “εις  πολλούς και αγαθούς χρόνους” και η Θεοφανώ που καθόταν ακίνητη, ντυμένη μωβ χιτώνα πάνω από το μαύρο φόρεμά της, όπως ταίριαζε στο πρόσφατο πένθος της,  κρατώντας στα χέρια της χρυσό κλαδί με μεγάλες μαργ αρίτες, προσπαθούσε να κρατήσει τη σοβαρότητά της, γιατί όπως ήταν ντυμένος ο Φωκάς, με το στέμμα και τα  χρυσά του ρούχα, έμοιαζε περισσότερο παρά ποτέ, όπως πίστευε, με το αγρίμι που τον  παρομοίαζε: την αρκούδα.”</a:t>
            </a:r>
            <a:endParaRPr lang="en-US" sz="3200" b="1">
              <a:latin typeface="Times New Roman" panose="02020603050405020304" charset="0"/>
              <a:cs typeface="Arial Unicode MS" charset="0"/>
            </a:endParaRPr>
          </a:p>
          <a:p>
            <a:pPr indent="0"/>
            <a:r>
              <a:rPr lang="en-US" sz="3200" b="0">
                <a:latin typeface="Times New Roman" panose="02020603050405020304" charset="0"/>
                <a:cs typeface="Arial Unicode MS" charset="0"/>
              </a:rPr>
              <a:t>Κ. Δ. Κυριαζή, </a:t>
            </a:r>
            <a:r>
              <a:rPr lang="en-US" sz="3200" b="0" i="1">
                <a:latin typeface="Times New Roman" panose="02020603050405020304" charset="0"/>
                <a:cs typeface="Arial Unicode MS" charset="0"/>
              </a:rPr>
              <a:t>Θεοφανώ</a:t>
            </a:r>
            <a:r>
              <a:rPr lang="en-US" sz="3200" b="0">
                <a:latin typeface="Times New Roman" panose="02020603050405020304" charset="0"/>
                <a:cs typeface="Arial Unicode MS" charset="0"/>
              </a:rPr>
              <a:t>, εκδ. Βιβλιοπωλείον της “Εστίας”, Αθήνα 1966, σ. 367</a:t>
            </a:r>
            <a:endParaRPr lang="en-US" sz="32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100000">
              <a:srgbClr val="838309"/>
            </a:gs>
          </a:gsLst>
          <a:lin ang="5400000" scaled="0"/>
        </a:gradFill>
        <a:effectLst/>
      </p:bgPr>
    </p:bg>
    <p:spTree>
      <p:nvGrpSpPr>
        <p:cNvPr id="1" name=""/>
        <p:cNvGrpSpPr/>
        <p:nvPr/>
      </p:nvGrpSpPr>
      <p:grpSpPr/>
      <p:sp>
        <p:nvSpPr>
          <p:cNvPr id="114" name="Text Box 113"/>
          <p:cNvSpPr txBox="1"/>
          <p:nvPr/>
        </p:nvSpPr>
        <p:spPr>
          <a:xfrm>
            <a:off x="735330" y="913130"/>
            <a:ext cx="10515600" cy="5238115"/>
          </a:xfrm>
          <a:prstGeom prst="rect">
            <a:avLst/>
          </a:prstGeom>
          <a:noFill/>
          <a:ln w="9525">
            <a:noFill/>
          </a:ln>
        </p:spPr>
        <p:txBody>
          <a:bodyPr>
            <a:noAutofit/>
          </a:bodyPr>
          <a:p>
            <a:pPr marL="279400" indent="-279400"/>
            <a:r>
              <a:rPr lang="en-US" sz="3600" b="1">
                <a:latin typeface="Times New Roman" panose="02020603050405020304" charset="0"/>
                <a:cs typeface="Arial Unicode MS" charset="0"/>
              </a:rPr>
              <a:t>Βιογραφικό σημείωμα </a:t>
            </a:r>
            <a:r>
              <a:rPr lang="en-US" sz="3600" b="0">
                <a:latin typeface="Times New Roman" panose="02020603050405020304" charset="0"/>
                <a:cs typeface="Arial Unicode MS" charset="0"/>
              </a:rPr>
              <a:t>είναι μικρό σε έκταση κείμενο στο οποίο παρουσιάζονται τα κυριότερα στοιχεία της ζωής του βιογραφούμενου προσώπου. </a:t>
            </a:r>
            <a:r>
              <a:rPr lang="en-US" sz="3600" b="1">
                <a:latin typeface="Times New Roman" panose="02020603050405020304" charset="0"/>
                <a:cs typeface="Arial Unicode MS" charset="0"/>
              </a:rPr>
              <a:t>Σκοπός </a:t>
            </a:r>
            <a:r>
              <a:rPr lang="en-US" sz="3600" b="0">
                <a:latin typeface="Times New Roman" panose="02020603050405020304" charset="0"/>
                <a:cs typeface="Arial Unicode MS" charset="0"/>
              </a:rPr>
              <a:t>του είδους αυτού είναι να “συστήσει” τον βιογραφούμενο στο κοινό δίνοντας πληροφορίες για τη ζωή και το έργο του, ώστε ο αναγνώστης να σχηματίσει μια, όσο γίνεται, </a:t>
            </a:r>
            <a:r>
              <a:rPr lang="en-US" sz="3600" b="1">
                <a:latin typeface="Times New Roman" panose="02020603050405020304" charset="0"/>
                <a:cs typeface="Arial Unicode MS" charset="0"/>
              </a:rPr>
              <a:t>εποπτική εικόνα γι’ αυτόν</a:t>
            </a:r>
            <a:r>
              <a:rPr lang="en-US" sz="3600" b="0">
                <a:latin typeface="Times New Roman" panose="02020603050405020304" charset="0"/>
                <a:cs typeface="Arial Unicode MS" charset="0"/>
              </a:rPr>
              <a:t>. Το </a:t>
            </a:r>
            <a:r>
              <a:rPr lang="en-US" sz="3600" b="1">
                <a:latin typeface="Times New Roman" panose="02020603050405020304" charset="0"/>
                <a:cs typeface="Arial Unicode MS" charset="0"/>
              </a:rPr>
              <a:t>ύφος </a:t>
            </a:r>
            <a:r>
              <a:rPr lang="en-US" sz="3600" b="0">
                <a:latin typeface="Times New Roman" panose="02020603050405020304" charset="0"/>
                <a:cs typeface="Arial Unicode MS" charset="0"/>
              </a:rPr>
              <a:t>είναι τυπικό και επίσημο.</a:t>
            </a:r>
            <a:endParaRPr lang="en-US" sz="36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838309"/>
            </a:gs>
          </a:gsLst>
          <a:lin ang="5400000" scaled="0"/>
        </a:gradFill>
        <a:effectLst/>
      </p:bgPr>
    </p:bg>
    <p:spTree>
      <p:nvGrpSpPr>
        <p:cNvPr id="1" name=""/>
        <p:cNvGrpSpPr/>
        <p:nvPr/>
      </p:nvGrpSpPr>
      <p:grpSpPr/>
      <p:sp>
        <p:nvSpPr>
          <p:cNvPr id="116" name="Text Box 115"/>
          <p:cNvSpPr txBox="1"/>
          <p:nvPr/>
        </p:nvSpPr>
        <p:spPr>
          <a:xfrm>
            <a:off x="106680" y="3167380"/>
            <a:ext cx="11885930" cy="3429635"/>
          </a:xfrm>
          <a:prstGeom prst="rect">
            <a:avLst/>
          </a:prstGeom>
          <a:noFill/>
          <a:ln w="9525">
            <a:noFill/>
          </a:ln>
        </p:spPr>
        <p:txBody>
          <a:bodyPr wrap="square">
            <a:noAutofit/>
          </a:bodyPr>
          <a:p>
            <a:pPr indent="0"/>
            <a:r>
              <a:rPr lang="en-US" sz="3200" b="1" i="1">
                <a:latin typeface="Times New Roman" panose="02020603050405020304" charset="0"/>
                <a:cs typeface="Arial Unicode MS" charset="0"/>
              </a:rPr>
              <a:t>Το 1982, όταν δημοσίευσε το πρώτο της μυθιστόρημα, Το σπίτι των πνευμάτων, έγινε αμέσως ένα από  τα  κορυφαία  ονόματα  των  συγγραφέων  στη  γλώσσα  του  Θερβάντες . Ακολούθησαν, με την ίδια επιτυχία, άλλα τέσσερα μυθιστορήματά της, Του έρωτα</a:t>
            </a:r>
            <a:r>
              <a:rPr lang="el-GR" altLang="en-US" sz="3200" b="1" i="1">
                <a:latin typeface="Times New Roman" panose="02020603050405020304" charset="0"/>
                <a:cs typeface="Arial Unicode MS" charset="0"/>
              </a:rPr>
              <a:t> κ</a:t>
            </a:r>
            <a:r>
              <a:rPr lang="en-US" sz="3200" b="1" i="1">
                <a:latin typeface="Times New Roman" panose="02020603050405020304" charset="0"/>
                <a:cs typeface="Arial Unicode MS" charset="0"/>
              </a:rPr>
              <a:t>αι της σκιάς, Εύα Λούνα, Ιστορίες της Εύας Λούνα και Το επουράνιο σχέδιο. Τα</a:t>
            </a:r>
            <a:r>
              <a:rPr lang="el-GR" altLang="en-US" sz="3200" b="1" i="1">
                <a:latin typeface="Times New Roman" panose="02020603050405020304" charset="0"/>
                <a:cs typeface="Arial Unicode MS" charset="0"/>
              </a:rPr>
              <a:t> </a:t>
            </a:r>
            <a:r>
              <a:rPr lang="en-US" sz="3200" b="1" i="1">
                <a:latin typeface="Times New Roman" panose="02020603050405020304" charset="0"/>
                <a:cs typeface="Arial Unicode MS" charset="0"/>
              </a:rPr>
              <a:t>έργα της έχουν μεταφραστεί σε περισσότερες από είκοσι γλώσσες”</a:t>
            </a:r>
            <a:r>
              <a:rPr lang="en-US" sz="3200" b="0" i="1">
                <a:latin typeface="Times New Roman" panose="02020603050405020304" charset="0"/>
                <a:cs typeface="Arial Unicode MS" charset="0"/>
              </a:rPr>
              <a:t>. </a:t>
            </a:r>
            <a:endParaRPr lang="en-US" sz="3200" b="0" i="1">
              <a:latin typeface="Times New Roman" panose="02020603050405020304" charset="0"/>
              <a:cs typeface="Arial Unicode MS" charset="0"/>
            </a:endParaRPr>
          </a:p>
        </p:txBody>
      </p:sp>
      <p:sp>
        <p:nvSpPr>
          <p:cNvPr id="5" name="Text Box 4"/>
          <p:cNvSpPr txBox="1"/>
          <p:nvPr/>
        </p:nvSpPr>
        <p:spPr>
          <a:xfrm>
            <a:off x="336550" y="218440"/>
            <a:ext cx="10899140" cy="3046095"/>
          </a:xfrm>
          <a:prstGeom prst="rect">
            <a:avLst/>
          </a:prstGeom>
          <a:noFill/>
          <a:ln w="9525">
            <a:noFill/>
          </a:ln>
        </p:spPr>
        <p:txBody>
          <a:bodyPr>
            <a:noAutofit/>
          </a:bodyPr>
          <a:p>
            <a:pPr indent="0"/>
            <a:r>
              <a:rPr lang="en-US" sz="3200" b="1">
                <a:latin typeface="Times New Roman" panose="02020603050405020304" charset="0"/>
                <a:cs typeface="Arial Unicode MS" charset="0"/>
              </a:rPr>
              <a:t>Παράδειγμα:</a:t>
            </a:r>
            <a:r>
              <a:rPr lang="en-US" sz="3200" b="1" i="1">
                <a:latin typeface="Times New Roman" panose="02020603050405020304" charset="0"/>
                <a:cs typeface="Arial Unicode MS" charset="0"/>
              </a:rPr>
              <a:t>“Η Ιζαμπέλ Αλιέντε –ανιψιά του προέδρου της Χιλής Σαλβαδόρ Αλιέντε, που σκοτώθηκε στο πραξικόπημα του 1973- γεννήθηκε το 1942, παντρεύτηκε δυο φορές και απέκτησε δυο παιδιά και δυο προγονούς. Δούλεψε ασταμάτητα από τα δεκαεπτά της χρόνια, πρώτα σαν δημοσιογράφος κι έπειτα σαν συγγραφέας.</a:t>
            </a:r>
            <a:endParaRPr lang="en-US" sz="3200" b="1" i="1">
              <a:latin typeface="Times New Roman" panose="02020603050405020304" charset="0"/>
              <a:cs typeface="Arial Unicode MS"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100" name="Text Box 99"/>
          <p:cNvSpPr txBox="1"/>
          <p:nvPr/>
        </p:nvSpPr>
        <p:spPr>
          <a:xfrm>
            <a:off x="77470" y="1549400"/>
            <a:ext cx="11499850" cy="6772910"/>
          </a:xfrm>
          <a:prstGeom prst="rect">
            <a:avLst/>
          </a:prstGeom>
          <a:noFill/>
          <a:ln w="9525">
            <a:noFill/>
          </a:ln>
        </p:spPr>
        <p:txBody>
          <a:bodyPr>
            <a:noAutofit/>
          </a:bodyPr>
          <a:p>
            <a:pPr indent="0"/>
            <a:r>
              <a:rPr lang="en-US" sz="3600" b="0">
                <a:latin typeface="Times New Roman" panose="02020603050405020304" charset="0"/>
                <a:cs typeface="Arial Unicode MS" charset="0"/>
              </a:rPr>
              <a:t>Η </a:t>
            </a:r>
            <a:r>
              <a:rPr lang="en-US" sz="3600" b="1">
                <a:latin typeface="Times New Roman" panose="02020603050405020304" charset="0"/>
                <a:cs typeface="Arial Unicode MS" charset="0"/>
              </a:rPr>
              <a:t>συστατική επιστολή </a:t>
            </a:r>
            <a:r>
              <a:rPr lang="en-US" sz="3600" b="0">
                <a:latin typeface="Times New Roman" panose="02020603050405020304" charset="0"/>
                <a:cs typeface="Arial Unicode MS" charset="0"/>
              </a:rPr>
              <a:t>καλύπτει καθημερινές, πρακτικές ανάγκες. Με αυτή </a:t>
            </a:r>
            <a:r>
              <a:rPr lang="en-US" sz="3600" b="1">
                <a:latin typeface="Times New Roman" panose="02020603050405020304" charset="0"/>
                <a:cs typeface="Arial Unicode MS" charset="0"/>
              </a:rPr>
              <a:t>ο συντάκτης βεβαιώνει ότι ένα πρόσωπο διαθέτει ή δεν διαθέτει τα απαιτούμενα προσόντα </a:t>
            </a:r>
            <a:r>
              <a:rPr lang="en-US" sz="3600" b="0">
                <a:latin typeface="Times New Roman" panose="02020603050405020304" charset="0"/>
                <a:cs typeface="Arial Unicode MS" charset="0"/>
              </a:rPr>
              <a:t>για την κάλυψη μιας θέσης ή για μια υποτροφία κ.λπ.</a:t>
            </a:r>
            <a:endParaRPr lang="en-US" sz="36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3" name="Text Box 2"/>
          <p:cNvSpPr txBox="1"/>
          <p:nvPr/>
        </p:nvSpPr>
        <p:spPr>
          <a:xfrm>
            <a:off x="1691005" y="1098550"/>
            <a:ext cx="8261350" cy="984885"/>
          </a:xfrm>
          <a:prstGeom prst="rect">
            <a:avLst/>
          </a:prstGeom>
          <a:noFill/>
          <a:ln w="9525">
            <a:noFill/>
          </a:ln>
        </p:spPr>
        <p:txBody>
          <a:bodyPr>
            <a:noAutofit/>
          </a:bodyPr>
          <a:p>
            <a:pPr indent="0"/>
            <a:r>
              <a:rPr lang="en-US" sz="3200" b="1">
                <a:latin typeface="Times New Roman" panose="02020603050405020304" charset="0"/>
                <a:cs typeface="Arial Unicode MS" charset="0"/>
              </a:rPr>
              <a:t>Παράδειγμα:</a:t>
            </a:r>
            <a:endParaRPr lang="en-US" sz="3200" b="1">
              <a:latin typeface="Times New Roman" panose="02020603050405020304" charset="0"/>
              <a:cs typeface="Arial Unicode MS" charset="0"/>
            </a:endParaRPr>
          </a:p>
          <a:p>
            <a:pPr indent="0"/>
            <a:r>
              <a:rPr lang="en-US" sz="3200" b="0" i="1">
                <a:latin typeface="Times New Roman" panose="02020603050405020304" charset="0"/>
                <a:cs typeface="Arial Unicode MS" charset="0"/>
              </a:rPr>
              <a:t>Αγαπητέ κ. συνάδελφε,</a:t>
            </a:r>
            <a:endParaRPr lang="en-US" sz="3200" b="0" i="1">
              <a:latin typeface="Times New Roman" panose="02020603050405020304" charset="0"/>
              <a:cs typeface="Arial Unicode MS" charset="0"/>
            </a:endParaRPr>
          </a:p>
        </p:txBody>
      </p:sp>
      <p:sp>
        <p:nvSpPr>
          <p:cNvPr id="102" name="Text Box 101"/>
          <p:cNvSpPr txBox="1"/>
          <p:nvPr/>
        </p:nvSpPr>
        <p:spPr>
          <a:xfrm>
            <a:off x="1057910" y="2974975"/>
            <a:ext cx="10076180" cy="3136265"/>
          </a:xfrm>
          <a:prstGeom prst="rect">
            <a:avLst/>
          </a:prstGeom>
          <a:noFill/>
          <a:ln w="9525">
            <a:noFill/>
          </a:ln>
        </p:spPr>
        <p:txBody>
          <a:bodyPr>
            <a:noAutofit/>
          </a:bodyPr>
          <a:p>
            <a:pPr indent="0"/>
            <a:r>
              <a:rPr lang="en-US" sz="2800" b="0" i="1">
                <a:latin typeface="Times New Roman" panose="02020603050405020304" charset="0"/>
                <a:cs typeface="Arial Unicode MS" charset="0"/>
              </a:rPr>
              <a:t>Ο κ. Ν. Π. υπήρξε φοιτητής μου κατά το πανεπιστημιακό έτος 1997 – 98. Η επίδοσή του  στις  εξετάσεις του μαθήματος ήταν καλή. Δείχνει διάθεση για μάθηση και προσπαθεί να ανταποκριθεί με επιτυχία στις φοιτητικές του υποχρεώσεις.Νομίζω ότι, αν δεχτείτε την εγγραφή του, στο μεταπτυχιακό σας τ μήμα, θα ενθαρρύνετε τη διάθεσή του αυτή.Με εκτίμηση	Αθήνα, 15/12/1999</a:t>
            </a:r>
            <a:endParaRPr lang="en-US" sz="2800" b="0" i="1">
              <a:latin typeface="Times New Roman" panose="02020603050405020304" charset="0"/>
              <a:cs typeface="Arial Unicode MS" charset="0"/>
            </a:endParaRPr>
          </a:p>
          <a:p>
            <a:pPr indent="0"/>
            <a:r>
              <a:rPr lang="en-US" sz="2800" b="0">
                <a:latin typeface="Times New Roman" panose="02020603050405020304" charset="0"/>
                <a:cs typeface="Arial Unicode MS" charset="0"/>
              </a:rPr>
              <a:t>(σχολ. βιβλ., σ. 113)</a:t>
            </a:r>
            <a:endParaRPr lang="en-US" sz="2800" b="0">
              <a:latin typeface="Times New Roman" panose="02020603050405020304" charset="0"/>
              <a:cs typeface="Arial Unicode MS" charset="0"/>
            </a:endParaRPr>
          </a:p>
        </p:txBody>
      </p:sp>
    </p:spTree>
  </p:cSld>
  <p:clrMapOvr>
    <a:masterClrMapping/>
  </p:clrMapOvr>
  <mc:AlternateContent xmlns:mc="http://schemas.openxmlformats.org/markup-compatibility/2006">
    <mc:Choice xmlns:p14="http://schemas.microsoft.com/office/powerpoint/2010/main" Requires="p14">
      <p:transition spd="slow" p14:dur="1000">
        <p:push dir="u"/>
      </p:transition>
    </mc:Choice>
    <mc:Fallback>
      <p:transition spd="slow">
        <p:push dir="u"/>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12663</Words>
  <Application>WPS Presentation</Application>
  <PresentationFormat>Widescreen</PresentationFormat>
  <Paragraphs>181</Paragraphs>
  <Slides>24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Arial</vt:lpstr>
      <vt:lpstr>SimSun</vt:lpstr>
      <vt:lpstr>Wingdings</vt:lpstr>
      <vt:lpstr>Times New Roman</vt:lpstr>
      <vt:lpstr>Arial Unicode MS</vt:lpstr>
      <vt:lpstr>Calibri</vt:lpstr>
      <vt:lpstr>Microsoft YaHei</vt:lpstr>
      <vt:lpstr>Calibri Light</vt:lpstr>
      <vt:lpstr>Palatino Linotype</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nkaim</cp:lastModifiedBy>
  <cp:revision>9</cp:revision>
  <dcterms:created xsi:type="dcterms:W3CDTF">2024-03-26T16:50:00Z</dcterms:created>
  <dcterms:modified xsi:type="dcterms:W3CDTF">2024-03-26T18:54:31Z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500AC5EB36E34B2291BB0F3543EB13A0_11</vt:lpwstr>
  </property>
  <property fmtid="{D5CDD505-2E9C-101B-9397-08002B2CF9AE}" pid="3" name="KSOProductBuildVer">
    <vt:lpwstr>1033-12.2.0.13489</vt:lpwstr>
  </property>
</Properties>
</file>