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Box 99"/>
          <p:cNvSpPr txBox="1"/>
          <p:nvPr/>
        </p:nvSpPr>
        <p:spPr>
          <a:xfrm>
            <a:off x="1456055" y="603885"/>
            <a:ext cx="10421620" cy="356235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/>
            <a:r>
              <a:rPr lang="en-US" sz="2800" b="0" u="sng">
                <a:highlight>
                  <a:srgbClr val="FFFF00"/>
                </a:highlight>
                <a:latin typeface="Times New Roman" panose="02020603050405020304" charset="0"/>
              </a:rPr>
              <a:t>Ορισµός:</a:t>
            </a:r>
            <a:r>
              <a:rPr lang="en-US" sz="2800" b="0">
                <a:highlight>
                  <a:srgbClr val="FFFF00"/>
                </a:highlight>
                <a:latin typeface="Times New Roman" panose="02020603050405020304" charset="0"/>
              </a:rPr>
              <a:t>Τύπος ( &lt; τύπτω χτυπώ ) = αποτύπωµα, ίχνος, είναι η τυπογραφία και γενικότερα η δηµοσιογραφία στο σύνολο της : το σύνολο, δηλαδή των εφηµερίδων κ' περιοδικών, η λειτουργία τους στην κοινωνία αλλά και η εξουσία που ασκούν. </a:t>
            </a:r>
            <a:r>
              <a:rPr lang="en-US" sz="2800" b="0" u="sng">
                <a:highlight>
                  <a:srgbClr val="FFFF00"/>
                </a:highlight>
                <a:latin typeface="Times New Roman" panose="02020603050405020304" charset="0"/>
              </a:rPr>
              <a:t>Μορφές : ηµερήσιος κ' περιοδικός</a:t>
            </a:r>
            <a:r>
              <a:rPr lang="en-US" sz="2800" b="0">
                <a:highlight>
                  <a:srgbClr val="FFFF00"/>
                </a:highlight>
                <a:latin typeface="Times New Roman" panose="02020603050405020304" charset="0"/>
              </a:rPr>
              <a:t>Ο τύπος «Τέταρτη εξουσία » : ονοµάστηκε έτσι, γιατί ένας από τους βασικούς ρόλους του είναι να κρίνει και να ελεξουσίες (νοµοθετική -δικαστική- εκτελεστική) αλλά και από την επιρροή που ασκεί στην κοινή γνώµη</a:t>
            </a:r>
            <a:endParaRPr lang="en-US" sz="2800" b="0">
              <a:highlight>
                <a:srgbClr val="FFFF00"/>
              </a:highlight>
              <a:latin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.Προϋποθέσεις για την ορθή λειτουργία του τύπου :</a:t>
            </a: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•να επικρατεί δηµοκρατικό πολίτευµα που θα εξασφαλίζει τον ελεύθερο διάλογο και τη διακίνηση των ιδεών</a:t>
            </a: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•να µην είναι ο τύπος εξαρτηµένος από πολιτικά ή οικονοµικά συµφέροντα</a:t>
            </a: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•να υπάρχει	κώδικας	δηµοσιογραφικής	δεοντολογίας, δηµοσιογραφικό ήθος  και συναίσθηση ευθύνης.</a:t>
            </a: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9215" y="772795"/>
            <a:ext cx="11651615" cy="5749925"/>
          </a:xfrm>
        </p:spPr>
        <p:txBody>
          <a:bodyPr/>
          <a:p>
            <a:pPr marL="0" indent="0">
              <a:buNone/>
            </a:pPr>
            <a:r>
              <a:rPr lang="en-US"/>
              <a:t>Κώδικας δηµοσιογραφικής δεοντολογίας:</a:t>
            </a:r>
            <a:endParaRPr lang="en-US"/>
          </a:p>
          <a:p>
            <a:pPr marL="0" indent="0">
              <a:buNone/>
            </a:pPr>
            <a:r>
              <a:rPr lang="en-US"/>
              <a:t>Βασικές αρχές που περιλαµβάνονται στον κώδικα</a:t>
            </a:r>
            <a:endParaRPr lang="en-US"/>
          </a:p>
          <a:p>
            <a:pPr marL="0" indent="0">
              <a:buNone/>
            </a:pPr>
            <a:r>
              <a:rPr lang="en-US"/>
              <a:t></a:t>
            </a:r>
            <a:r>
              <a:rPr lang="en-US" b="1"/>
              <a:t>κοινωνική ευθύνη</a:t>
            </a:r>
            <a:endParaRPr lang="en-US" b="1"/>
          </a:p>
          <a:p>
            <a:pPr marL="0" indent="0">
              <a:buNone/>
            </a:pPr>
            <a:r>
              <a:rPr lang="en-US"/>
              <a:t> ο δηµοσιογράφος έχει ευθύνη απέναντι  </a:t>
            </a:r>
            <a:endParaRPr lang="en-US"/>
          </a:p>
          <a:p>
            <a:pPr marL="0" indent="0">
              <a:buNone/>
            </a:pPr>
            <a:r>
              <a:rPr lang="en-US"/>
              <a:t>   στο κοινωνικό σύνολο κι αυτό πρέπει να υπηρετεί</a:t>
            </a:r>
            <a:endParaRPr lang="en-US"/>
          </a:p>
          <a:p>
            <a:pPr marL="0" indent="0">
              <a:buNone/>
            </a:pPr>
            <a:r>
              <a:rPr lang="en-US"/>
              <a:t></a:t>
            </a:r>
            <a:r>
              <a:rPr lang="en-US" b="1"/>
              <a:t>επαγγελµατική ακεραιότητα :</a:t>
            </a:r>
            <a:endParaRPr lang="en-US" b="1"/>
          </a:p>
          <a:p>
            <a:pPr marL="0" indent="0">
              <a:buNone/>
            </a:pPr>
            <a:r>
              <a:rPr lang="en-US"/>
              <a:t>ο δηµοσιογράφος πρέπει να είναι ασυµβίβαστος σε οικονοµικά ή κοµµατικά συµφέροντα, να µένει ακέραιος και να διαχωρίζει την κοµµατική του ταυτότητα από το επάγγελµα του.</a:t>
            </a:r>
            <a:endParaRPr lang="en-US"/>
          </a:p>
          <a:p>
            <a:pPr marL="0" indent="0">
              <a:buNone/>
            </a:pPr>
            <a:r>
              <a:rPr lang="en-US"/>
              <a:t> </a:t>
            </a:r>
            <a:r>
              <a:rPr lang="en-US" b="1"/>
              <a:t>προβολή και προάσπιση ανθρωπιστικών αξιών.</a:t>
            </a:r>
            <a:endParaRPr lang="en-US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b="1">
                <a:sym typeface="+mn-ea"/>
              </a:rPr>
              <a:t> σεβασµός της ιδιωτικής ζωής και της αξιοπρέπειας του ατόµου</a:t>
            </a:r>
            <a:endParaRPr lang="en-US" b="1"/>
          </a:p>
          <a:p>
            <a:pPr marL="0" indent="0">
              <a:buNone/>
            </a:pPr>
            <a:r>
              <a:rPr lang="en-US" b="1">
                <a:sym typeface="+mn-ea"/>
              </a:rPr>
              <a:t> σεβασµός και η προάσπιση του δηµόσιου συµφέροντος</a:t>
            </a:r>
            <a:r>
              <a:rPr lang="en-US">
                <a:sym typeface="+mn-ea"/>
              </a:rPr>
              <a:t>: </a:t>
            </a:r>
            <a:endParaRPr lang="en-US">
              <a:sym typeface="+mn-ea"/>
            </a:endParaRPr>
          </a:p>
          <a:p>
            <a:pPr marL="0" indent="0">
              <a:buNone/>
            </a:pPr>
            <a:r>
              <a:rPr lang="en-US">
                <a:sym typeface="+mn-ea"/>
              </a:rPr>
              <a:t> </a:t>
            </a:r>
            <a:r>
              <a:rPr lang="en-US" b="1">
                <a:sym typeface="+mn-ea"/>
              </a:rPr>
              <a:t>υποταγή του ατοµικού συµφέροντος στην εξυπηρέτηση του κοινωνικού και της αλήθειας.</a:t>
            </a:r>
            <a:endParaRPr lang="en-US"/>
          </a:p>
          <a:p>
            <a:pPr marL="0" indent="0">
              <a:buNone/>
            </a:pPr>
            <a:r>
              <a:rPr lang="en-US">
                <a:sym typeface="+mn-ea"/>
              </a:rPr>
              <a:t> </a:t>
            </a:r>
            <a:r>
              <a:rPr lang="en-US" b="1">
                <a:sym typeface="+mn-ea"/>
              </a:rPr>
              <a:t>δυνατότητα του κοινού να έχει πρόσβαση και συµµετοχή στα µέσα µαζικής ενηµέρωσης.</a:t>
            </a:r>
            <a:endParaRPr lang="en-US" b="1">
              <a:sym typeface="+mn-ea"/>
            </a:endParaRPr>
          </a:p>
          <a:p>
            <a:pPr marL="0" indent="0">
              <a:buNone/>
            </a:pPr>
            <a:r>
              <a:rPr lang="en-US" b="1"/>
              <a:t> προβολή και προάσπιση ανθρωπιστικών αξιών.</a:t>
            </a:r>
            <a:endParaRPr lang="en-US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push dir="u"/>
      </p:transition>
    </mc:Choice>
    <mc:Fallback>
      <p:transition spd="slow">
        <p:push dir="u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6000">
              <a:srgbClr val="BFBF0D">
                <a:alpha val="100000"/>
              </a:srgbClr>
            </a:gs>
            <a:gs pos="0">
              <a:srgbClr val="FBFB11"/>
            </a:gs>
            <a:gs pos="100000">
              <a:srgbClr val="838309"/>
            </a:gs>
          </a:gsLst>
          <a:lin ang="2106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" name="Subtitle 4"/>
          <p:cNvSpPr>
            <a:spLocks noGrp="1" noChangeArrowheads="1"/>
          </p:cNvSpPr>
          <p:nvPr>
            <p:ph type="subTitle" idx="1"/>
          </p:nvPr>
        </p:nvSpPr>
        <p:spPr>
          <a:xfrm>
            <a:off x="626745" y="1439545"/>
            <a:ext cx="10949305" cy="4481830"/>
          </a:xfr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23850"/>
            <a:ext cx="11582400" cy="5803900"/>
          </a:xfrm>
        </p:spPr>
        <p:txBody>
          <a:bodyPr/>
          <a:p>
            <a:pPr marL="0" indent="0" algn="ctr">
              <a:buNone/>
            </a:pPr>
            <a:r>
              <a:rPr lang="en-US"/>
              <a:t>Ιστορικά στοιχεία :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/>
              <a:t>Αρχαιότητα : οι αρχαίοι Έλληνες προσωποποίησαν την ανάγκη για	πληροφόρηση κ' ενηµέρωση </a:t>
            </a:r>
            <a:endParaRPr lang="en-US" b="1"/>
          </a:p>
          <a:p>
            <a:pPr marL="0" indent="0">
              <a:buNone/>
            </a:pPr>
            <a:r>
              <a:rPr lang="en-US"/>
              <a:t>(«Αγγελία» κ'«Φήµη»:θυγατέρες του Ερµή</a:t>
            </a:r>
            <a:endParaRPr lang="en-US"/>
          </a:p>
          <a:p>
            <a:pPr marL="0" indent="0">
              <a:buNone/>
            </a:pPr>
            <a:r>
              <a:rPr lang="en-US"/>
              <a:t>       Συγγενείς	προς τις	σηµερινές	εφηµερίδες ήταν</a:t>
            </a:r>
            <a:endParaRPr lang="en-US"/>
          </a:p>
          <a:p>
            <a:pPr marL="0" indent="0">
              <a:buNone/>
            </a:pPr>
            <a:r>
              <a:rPr lang="en-US"/>
              <a:t> οι «βασιλικές εφηµερίδες»	του Μ. Αλεξάνδρου    (πληροφορίες για τα πολιτικοστρατιωτικά γεγονότα της εκστρατείας ) </a:t>
            </a:r>
            <a:endParaRPr lang="en-US"/>
          </a:p>
          <a:p>
            <a:pPr marL="0" indent="0">
              <a:buNone/>
            </a:pPr>
            <a:r>
              <a:rPr lang="en-US"/>
              <a:t>και </a:t>
            </a:r>
            <a:endParaRPr lang="en-US"/>
          </a:p>
          <a:p>
            <a:pPr marL="0" indent="0">
              <a:buNone/>
            </a:pPr>
            <a:r>
              <a:rPr lang="en-US"/>
              <a:t>οι ρωµαϊκές εφηµερίδες αργότερα(« acta seviatvyn » τα πεπραγµένα της Συγκλήτου) 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</p:spPr>
        <p:txBody>
          <a:bodyPr/>
          <a:p>
            <a:r>
              <a:rPr lang="en-US"/>
              <a:t>Μεσαίωνας :</a:t>
            </a:r>
            <a:endParaRPr lang="en-US"/>
          </a:p>
          <a:p>
            <a:r>
              <a:rPr lang="en-US"/>
              <a:t> οι Κινέζοι χρησιµοποίησαν πρώτοι κινητά στοιχεία . </a:t>
            </a:r>
            <a:endParaRPr lang="en-US"/>
          </a:p>
          <a:p>
            <a:r>
              <a:rPr lang="en-US"/>
              <a:t>Την επανάσταση στην τυπογραφία όµως έφερε ο I .Γουτεµβέργιος, </a:t>
            </a:r>
            <a:endParaRPr lang="en-US"/>
          </a:p>
          <a:p>
            <a:r>
              <a:rPr lang="en-US"/>
              <a:t>ο οποίος επινόησε τη µέθοδο παραγωγής κειµένου µε κινητά µολυβένια στοιχεία το 1436. </a:t>
            </a:r>
            <a:endParaRPr lang="en-US"/>
          </a:p>
          <a:p>
            <a:r>
              <a:rPr lang="en-US"/>
              <a:t>Το 1445 τύπωσε το πρώτο βιβλίο, τη Βίβλο στα λατινικά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</p:transition>
    </mc:Choice>
    <mc:Fallback>
      <p:transition spd="slow">
        <p:wheel spokes="8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30" y="190500"/>
            <a:ext cx="11316970" cy="5622925"/>
          </a:xfr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</p:spPr>
        <p:txBody>
          <a:bodyPr/>
          <a:p>
            <a:r>
              <a:rPr lang="en-US"/>
              <a:t>∆ιαφωτισµός : </a:t>
            </a:r>
            <a:br>
              <a:rPr lang="en-US"/>
            </a:br>
            <a:r>
              <a:rPr lang="en-US"/>
              <a:t>η πρώτη εφηµερίδα εκδόθηκε στη Γαλλία το 1631 µε τίτλο Gazette de France. </a:t>
            </a:r>
            <a:br>
              <a:rPr lang="en-US"/>
            </a:br>
            <a:r>
              <a:rPr lang="en-US"/>
              <a:t>Η πρώτη ελληνική εφηµερίδα εκδόθηκε στη Βιέννη το 1790 µε τίτλο «Εφηµερίς» και µε την επιµέλεια των αδελφών Μαρκιδών Πουλιών και το πρώτο περιοδικό ήταν ο «Λόγιος Ερµής» (του Άνθιµου Γαζή ).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 noChangeArrowheads="1"/>
          </p:cNvSpPr>
          <p:nvPr>
            <p:ph type="ctrTitle"/>
          </p:nvPr>
        </p:nvSpPr>
        <p:spPr>
          <a:xfrm>
            <a:off x="624205" y="315595"/>
            <a:ext cx="10942955" cy="6542405"/>
          </a:xfr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ang="5400000" scaled="0"/>
          </a:gradFill>
        </p:spPr>
        <p:txBody>
          <a:bodyPr/>
          <a:p>
            <a:pPr algn="ctr"/>
            <a:r>
              <a:rPr lang="en-US"/>
              <a:t>Ρόλος του τύπου:</a:t>
            </a:r>
            <a:br>
              <a:rPr lang="en-US"/>
            </a:br>
            <a:br>
              <a:rPr lang="en-US"/>
            </a:br>
            <a:r>
              <a:rPr lang="en-US"/>
              <a:t>Ο ρόλος του τύπου όταν λειτουργεί ελεύθερα κ' ακολουθεί τη δηµοσιογραφική δεοντολογία είναι ουσιαστικός και πολύπλευρος.</a:t>
            </a:r>
            <a:br>
              <a:rPr lang="en-US"/>
            </a:br>
            <a:r>
              <a:rPr lang="en-US"/>
              <a:t>α. Ενηµερωτικός - Ψυχαγωγικός :</a:t>
            </a:r>
            <a:br>
              <a:rPr lang="en-US"/>
            </a:br>
            <a:r>
              <a:rPr lang="en-US"/>
              <a:t>προσφέρει πολύπλευρη ενηµέρωση </a:t>
            </a:r>
            <a:br>
              <a:rPr lang="en-US"/>
            </a:br>
            <a:r>
              <a:rPr lang="en-US"/>
              <a:t>:ειδήσεις, αγγελίες, διαφηµίσεις, προγράµµατα θεαµάτων</a:t>
            </a:r>
            <a:br>
              <a:rPr lang="en-US"/>
            </a:br>
            <a:r>
              <a:rPr lang="en-US"/>
              <a:t>χαλάρωση, ψυχαγωγία µέσα από αφηγήµατα και εικόνες, εκτόνωση των παθών, απαλλαγή από ανία</a:t>
            </a:r>
            <a:endParaRPr lang="en-US"/>
          </a:p>
        </p:txBody>
      </p:sp>
      <p:sp>
        <p:nvSpPr>
          <p:cNvPr id="5" name="Subtitle 4"/>
          <p:cNvSpPr>
            <a:spLocks noGrp="1" noChangeArrowheads="1"/>
          </p:cNvSpPr>
          <p:nvPr>
            <p:ph type="subTitle" idx="1"/>
          </p:nvPr>
        </p:nvSpPr>
        <p:spPr>
          <a:xfrm>
            <a:off x="626745" y="6447790"/>
            <a:ext cx="10949305" cy="194945"/>
          </a:xfrm>
        </p:spPr>
        <p:txBody>
          <a:bodyPr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newsflash/>
      </p:transition>
    </mc:Choice>
    <mc:Fallback>
      <p:transition spd="med">
        <p:newsflash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" y="571500"/>
            <a:ext cx="11466195" cy="5347335"/>
          </a:xfrm>
        </p:spPr>
        <p:txBody>
          <a:bodyPr/>
          <a:p>
            <a:endParaRPr lang="en-US">
              <a:solidFill>
                <a:srgbClr val="FF0000"/>
              </a:solidFill>
            </a:endParaRPr>
          </a:p>
          <a:p>
            <a:r>
              <a:rPr lang="el-GR" b="1">
                <a:solidFill>
                  <a:srgbClr val="FF0000"/>
                </a:solidFill>
              </a:rPr>
              <a:t>β</a:t>
            </a:r>
            <a:r>
              <a:rPr lang="en-US" b="1">
                <a:solidFill>
                  <a:srgbClr val="FF0000"/>
                </a:solidFill>
              </a:rPr>
              <a:t>. Κοινωνικός:</a:t>
            </a:r>
            <a:endParaRPr lang="en-US" b="1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FF0000"/>
                </a:solidFill>
              </a:rPr>
              <a:t>Ευνοεί τη συµµετοχή του ατόµου στην κοινωνική ζωή, παρέχοντας υλικό για συζητήσεις</a:t>
            </a:r>
            <a:endParaRPr lang="en-US" b="1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FF0000"/>
                </a:solidFill>
              </a:rPr>
              <a:t>διαµορφώνει την κοινή γνώµη</a:t>
            </a:r>
            <a:endParaRPr lang="en-US" b="1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FF0000"/>
                </a:solidFill>
              </a:rPr>
              <a:t>αναφέρεται σε κοινωνικά θέµατα π.χ. γάµος, </a:t>
            </a:r>
            <a:r>
              <a:rPr lang="el-GR" altLang="en-US" b="1">
                <a:solidFill>
                  <a:srgbClr val="FF0000"/>
                </a:solidFill>
              </a:rPr>
              <a:t>  </a:t>
            </a:r>
            <a:r>
              <a:rPr lang="en-US" b="1">
                <a:solidFill>
                  <a:srgbClr val="FF0000"/>
                </a:solidFill>
              </a:rPr>
              <a:t>οικογένεια, βία, έγκληµα συντελώντας στην κοινωνική χειραφέτηση των ατόµων</a:t>
            </a:r>
            <a:endParaRPr lang="en-US" b="1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FF0000"/>
                </a:solidFill>
              </a:rPr>
              <a:t>(η ανάγνωση του τύπου είναι-διάλογος µε τον κόσµο)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3995420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55675"/>
            <a:ext cx="10972800" cy="5172075"/>
          </a:xfrm>
          <a:solidFill>
            <a:schemeClr val="accent4">
              <a:lumMod val="75000"/>
            </a:schemeClr>
          </a:solidFill>
        </p:spPr>
        <p:txBody>
          <a:bodyPr/>
          <a:p>
            <a:pPr marL="0" lvl="2"/>
            <a:endParaRPr lang="en-US"/>
          </a:p>
          <a:p>
            <a:pPr lvl="2"/>
            <a:endParaRPr lang="en-US">
              <a:ln w="15875"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noFill/>
              <a:effectLst/>
            </a:endParaRPr>
          </a:p>
          <a:p>
            <a:pPr lvl="2"/>
            <a:r>
              <a:rPr lang="en-US" sz="4000">
                <a:ln w="15875">
                  <a:gradFill>
                    <a:gsLst>
                      <a:gs pos="0">
                        <a:schemeClr val="accent1">
                          <a:hueMod val="80000"/>
                        </a:schemeClr>
                      </a:gs>
                      <a:gs pos="100000">
                        <a:schemeClr val="accent1"/>
                      </a:gs>
                    </a:gsLst>
                    <a:lin ang="2700000" scaled="1"/>
                  </a:gradFill>
                </a:ln>
                <a:noFill/>
                <a:effectLst/>
              </a:rPr>
              <a:t>δ. Ηθικός:</a:t>
            </a:r>
            <a:endParaRPr lang="en-US" sz="4000">
              <a:ln w="15875"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noFill/>
              <a:effectLst/>
            </a:endParaRPr>
          </a:p>
          <a:p>
            <a:pPr lvl="2"/>
            <a:r>
              <a:rPr lang="en-US" sz="4000">
                <a:ln w="15875">
                  <a:gradFill>
                    <a:gsLst>
                      <a:gs pos="0">
                        <a:schemeClr val="accent1">
                          <a:hueMod val="80000"/>
                        </a:schemeClr>
                      </a:gs>
                      <a:gs pos="100000">
                        <a:schemeClr val="accent1"/>
                      </a:gs>
                    </a:gsLst>
                    <a:lin ang="2700000" scaled="1"/>
                  </a:gradFill>
                </a:ln>
                <a:noFill/>
                <a:effectLst/>
              </a:rPr>
              <a:t>•προβάλλει ιδέες και ηθικές αξίες</a:t>
            </a:r>
            <a:endParaRPr lang="en-US" sz="4000">
              <a:ln w="15875"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noFill/>
              <a:effectLst/>
            </a:endParaRPr>
          </a:p>
          <a:p>
            <a:pPr lvl="2"/>
            <a:r>
              <a:rPr lang="en-US" sz="4000">
                <a:ln w="15875">
                  <a:gradFill>
                    <a:gsLst>
                      <a:gs pos="0">
                        <a:schemeClr val="accent1">
                          <a:hueMod val="80000"/>
                        </a:schemeClr>
                      </a:gs>
                      <a:gs pos="100000">
                        <a:schemeClr val="accent1"/>
                      </a:gs>
                    </a:gsLst>
                    <a:lin ang="2700000" scaled="1"/>
                  </a:gradFill>
                </a:ln>
                <a:noFill/>
                <a:effectLst/>
              </a:rPr>
              <a:t>•ευαισθητοποιεί το κοινό σε θέµατα ανθρωπιάς</a:t>
            </a:r>
            <a:endParaRPr lang="en-US" sz="4000">
              <a:ln w="15875"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noFill/>
              <a:effectLst/>
            </a:endParaRPr>
          </a:p>
          <a:p>
            <a:pPr lvl="2"/>
            <a:r>
              <a:rPr lang="en-US" sz="4000">
                <a:ln w="15875">
                  <a:gradFill>
                    <a:gsLst>
                      <a:gs pos="0">
                        <a:schemeClr val="accent1">
                          <a:hueMod val="80000"/>
                        </a:schemeClr>
                      </a:gs>
                      <a:gs pos="100000">
                        <a:schemeClr val="accent1"/>
                      </a:gs>
                    </a:gsLst>
                    <a:lin ang="2700000" scaled="1"/>
                  </a:gradFill>
                </a:ln>
                <a:noFill/>
                <a:effectLst/>
              </a:rPr>
              <a:t>•υποδεικνύει το χρέος του ατόµου</a:t>
            </a:r>
            <a:endParaRPr lang="en-US" sz="4000">
              <a:ln w="15875"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noFill/>
              <a:effectLst/>
            </a:endParaRPr>
          </a:p>
          <a:p>
            <a:pPr marL="914400" lvl="2" indent="0">
              <a:buNone/>
            </a:pPr>
            <a:endParaRPr lang="en-US" sz="4000">
              <a:ln w="15875"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noFill/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20" y="190500"/>
            <a:ext cx="10972800" cy="6573520"/>
          </a:xfrm>
          <a:solidFill>
            <a:schemeClr val="tx1"/>
          </a:solidFill>
        </p:spPr>
        <p:txBody>
          <a:bodyPr/>
          <a:p>
            <a:r>
              <a:rPr lang="en-US"/>
              <a:t> ε. </a:t>
            </a:r>
            <a:r>
              <a:rPr 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Πολιτικός : τύπος και δηµοκρατία </a:t>
            </a:r>
            <a:endParaRPr 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: είναι απαραίτητος για τη λειτουργία του δηµοκρατικού πολιτεύµατος</a:t>
            </a:r>
            <a:endParaRPr 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ελέγχει την άσκηση εξουσίας και περιορίζει τον αυταρχισµό των κυβερνώντων</a:t>
            </a:r>
            <a:endParaRPr 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διακινεί πολιτικές ιδέες, προγράµµατα κοµµάτων και συντελεί στην πολιτική αγωγή των πολιτών. Ο ενηµερωµένος πολίτης είναι 'ενεργός πολίτης</a:t>
            </a:r>
            <a:endParaRPr 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προωθεί το γόνιµο διάλογο .</a:t>
            </a:r>
            <a:endParaRPr 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φιλοξενεί την έκφραση των ατοµικών απόψεων και των απόψεων των µειοψηφίας συµβάλλει στην ελευθερία σκέψης όταν διαµορφώνει κριτική στάση</a:t>
            </a:r>
            <a:endParaRPr 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560" y="773430"/>
            <a:ext cx="10972800" cy="4953000"/>
          </a:xfrm>
          <a:gradFill flip="none"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</p:spPr>
        <p:txBody>
          <a:bodyPr/>
          <a:p>
            <a:r>
              <a:rPr lang="en-US"/>
              <a:t>στ. Οικουµενικός:</a:t>
            </a:r>
            <a:endParaRPr lang="en-US"/>
          </a:p>
          <a:p>
            <a:r>
              <a:rPr lang="en-US"/>
              <a:t>φέρνει, σε επαφή τους λαούς και συµβάλλει στην παγκόσµια συναδέλφωση ,</a:t>
            </a:r>
            <a:endParaRPr lang="en-US"/>
          </a:p>
          <a:p>
            <a:r>
              <a:rPr lang="en-US"/>
              <a:t>προτείνει λύσεις σε παγκόσµια προβλήµατα, όπως το οικολογικό η πείνα στοn Τρίτο κόσµο κ.ά.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3896</Words>
  <Application>WPS Presentation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Times New Roman</vt:lpstr>
      <vt:lpstr>Green Color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Kaimaka Nefeli</cp:lastModifiedBy>
  <cp:revision>4</cp:revision>
  <dcterms:created xsi:type="dcterms:W3CDTF">2023-10-18T04:33:32Z</dcterms:created>
  <dcterms:modified xsi:type="dcterms:W3CDTF">2023-10-18T05:01:31Z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992E862D795B4F22A190C8ADEFDA6D4B_11</vt:lpwstr>
  </property>
  <property fmtid="{D5CDD505-2E9C-101B-9397-08002B2CF9AE}" pid="3" name="KSOProductBuildVer">
    <vt:lpwstr>1033-12.2.0.13266</vt:lpwstr>
  </property>
</Properties>
</file>