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9" r:id="rId6"/>
    <p:sldId id="265" r:id="rId7"/>
    <p:sldId id="282" r:id="rId8"/>
    <p:sldId id="270" r:id="rId9"/>
    <p:sldId id="283" r:id="rId10"/>
    <p:sldId id="271" r:id="rId11"/>
    <p:sldId id="272" r:id="rId12"/>
    <p:sldId id="276" r:id="rId13"/>
    <p:sldId id="274" r:id="rId14"/>
    <p:sldId id="273" r:id="rId15"/>
    <p:sldId id="281" r:id="rId16"/>
    <p:sldId id="275" r:id="rId17"/>
    <p:sldId id="284" r:id="rId18"/>
    <p:sldId id="278" r:id="rId19"/>
    <p:sldId id="285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9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9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0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22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1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4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0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1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4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6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69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4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10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76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5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4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73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9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99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48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08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6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0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7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93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60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81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2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7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5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45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86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1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7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4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2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8555-9829-44BA-8B23-E48BAE02EDDB}" type="datetimeFigureOut">
              <a:rPr lang="en-US" smtClean="0"/>
              <a:t>27-Mar-22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732AA-19F4-4FEE-9F65-647AD71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8555-9829-44BA-8B23-E48BAE02ED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732AA-19F4-4FEE-9F65-647AD71BF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3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human.biodigital.com/view?id=production/maleAdult/neurotransmitter_activity&amp;lang=en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1066800"/>
            <a:ext cx="37048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l-G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ea typeface="MS UI Gothic" panose="020B0600070205080204" pitchFamily="34" charset="-128"/>
              </a:rPr>
              <a:t>Νευρώνες εν δράση…</a:t>
            </a:r>
          </a:p>
          <a:p>
            <a:r>
              <a:rPr lang="el-GR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ea typeface="MS UI Gothic" panose="020B0600070205080204" pitchFamily="34" charset="-128"/>
              </a:rPr>
              <a:t>Συνάψεις</a:t>
            </a:r>
            <a:endParaRPr lang="el-GR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9" y="6248400"/>
            <a:ext cx="25234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l-GR" sz="2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ea typeface="MS UI Gothic" panose="020B0600070205080204" pitchFamily="34" charset="-128"/>
              </a:rPr>
              <a:t>Ισμήνη </a:t>
            </a:r>
            <a:r>
              <a:rPr lang="el-GR" sz="2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  <a:ea typeface="MS UI Gothic" panose="020B0600070205080204" pitchFamily="34" charset="-128"/>
              </a:rPr>
              <a:t>Κλουκίνα</a:t>
            </a:r>
            <a:endParaRPr lang="el-GR" sz="2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357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9"/>
          <a:stretch/>
        </p:blipFill>
        <p:spPr bwMode="auto">
          <a:xfrm>
            <a:off x="304800" y="533400"/>
            <a:ext cx="8537594" cy="61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34201" y="6096000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Νευροδιαβιβαστής</a:t>
            </a:r>
            <a:endParaRPr lang="en-US" sz="1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0012" y="833735"/>
            <a:ext cx="8815387" cy="4841796"/>
            <a:chOff x="100012" y="833735"/>
            <a:chExt cx="8815387" cy="4841796"/>
          </a:xfrm>
        </p:grpSpPr>
        <p:sp>
          <p:nvSpPr>
            <p:cNvPr id="4" name="TextBox 3"/>
            <p:cNvSpPr txBox="1"/>
            <p:nvPr/>
          </p:nvSpPr>
          <p:spPr>
            <a:xfrm>
              <a:off x="2286000" y="833735"/>
              <a:ext cx="2514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>
                  <a:solidFill>
                    <a:srgbClr val="C00000"/>
                  </a:solidFill>
                </a:rPr>
                <a:t>ΧΗΜΙΚΗ ΣΥΝΑΨΗ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43649" y="1680449"/>
              <a:ext cx="15906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err="1" smtClean="0"/>
                <a:t>Μικροσωληνίσκοι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1200" y="1438275"/>
              <a:ext cx="16764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err="1" smtClean="0">
                  <a:solidFill>
                    <a:schemeClr val="tx2"/>
                  </a:solidFill>
                </a:rPr>
                <a:t>Προσυναπτικό</a:t>
              </a:r>
              <a:r>
                <a:rPr lang="el-GR" b="1" dirty="0" smtClean="0">
                  <a:solidFill>
                    <a:schemeClr val="tx2"/>
                  </a:solidFill>
                </a:rPr>
                <a:t> Άκρο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19800" y="1228725"/>
              <a:ext cx="14478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/>
                <a:t>Νευρική Ώση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800" y="2286000"/>
              <a:ext cx="2438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/>
                <a:t>Πολυάριθμα Μιτοχόνδρια</a:t>
              </a:r>
              <a:endParaRPr lang="en-US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2730" y="2927082"/>
              <a:ext cx="23026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b="1" dirty="0" err="1" smtClean="0"/>
                <a:t>Συναπτικά</a:t>
              </a:r>
              <a:r>
                <a:rPr lang="el-GR" sz="1600" b="1" dirty="0" smtClean="0"/>
                <a:t> </a:t>
              </a:r>
              <a:r>
                <a:rPr lang="el-GR" sz="1600" b="1" dirty="0" err="1" smtClean="0"/>
                <a:t>Κυστίδια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00800" y="3669268"/>
              <a:ext cx="2162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err="1" smtClean="0"/>
                <a:t>Συναπτική</a:t>
              </a:r>
              <a:r>
                <a:rPr lang="el-GR" b="1" dirty="0" smtClean="0"/>
                <a:t> Σχισμή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2819400"/>
              <a:ext cx="24384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err="1" smtClean="0"/>
                <a:t>Κυστίδιο</a:t>
              </a:r>
              <a:r>
                <a:rPr lang="el-GR" sz="1600" b="1" dirty="0" smtClean="0"/>
                <a:t> που απελευθερώνει Νευροδιαβιβαστή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24000" y="2161400"/>
              <a:ext cx="15906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err="1" smtClean="0"/>
                <a:t>Νευροϊνίδια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012" y="5029200"/>
              <a:ext cx="19573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err="1" smtClean="0">
                  <a:solidFill>
                    <a:schemeClr val="tx2"/>
                  </a:solidFill>
                </a:rPr>
                <a:t>Μετασυναπτικό</a:t>
              </a:r>
              <a:r>
                <a:rPr lang="el-GR" b="1" dirty="0" smtClean="0">
                  <a:solidFill>
                    <a:schemeClr val="tx2"/>
                  </a:solidFill>
                </a:rPr>
                <a:t> Άκρο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5125" name="Picture 5" descr="Illustrated neuron highlighting the presynaptic terminal and synapses. Details in caption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" y="28575"/>
            <a:ext cx="1916934" cy="106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e 1"/>
          <p:cNvSpPr/>
          <p:nvPr/>
        </p:nvSpPr>
        <p:spPr>
          <a:xfrm>
            <a:off x="2209800" y="5391834"/>
            <a:ext cx="347663" cy="323166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Pie 16"/>
          <p:cNvSpPr/>
          <p:nvPr/>
        </p:nvSpPr>
        <p:spPr>
          <a:xfrm>
            <a:off x="2700337" y="5772834"/>
            <a:ext cx="347663" cy="323166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Pie 17"/>
          <p:cNvSpPr/>
          <p:nvPr/>
        </p:nvSpPr>
        <p:spPr>
          <a:xfrm rot="20509925">
            <a:off x="3242116" y="5955288"/>
            <a:ext cx="347663" cy="323166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e 18"/>
          <p:cNvSpPr/>
          <p:nvPr/>
        </p:nvSpPr>
        <p:spPr>
          <a:xfrm rot="18540928">
            <a:off x="4772790" y="6002432"/>
            <a:ext cx="347663" cy="323166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1295400" y="6164015"/>
            <a:ext cx="1262063" cy="541585"/>
          </a:xfrm>
          <a:prstGeom prst="borderCallout2">
            <a:avLst>
              <a:gd name="adj1" fmla="val -25804"/>
              <a:gd name="adj2" fmla="val 116447"/>
              <a:gd name="adj3" fmla="val 51580"/>
              <a:gd name="adj4" fmla="val 101068"/>
              <a:gd name="adj5" fmla="val 21046"/>
              <a:gd name="adj6" fmla="val 162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5400" y="6116871"/>
            <a:ext cx="12620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 smtClean="0"/>
              <a:t>Υποδοχείς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27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61302" cy="55530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</a:rPr>
              <a:t>Σύναψη-Τελικό </a:t>
            </a:r>
            <a:r>
              <a:rPr lang="el-GR" sz="3200" b="1" dirty="0" err="1" smtClean="0">
                <a:solidFill>
                  <a:schemeClr val="bg1"/>
                </a:solidFill>
              </a:rPr>
              <a:t>κομβίο</a:t>
            </a:r>
            <a:r>
              <a:rPr lang="el-GR" sz="3200" b="1" dirty="0" smtClean="0">
                <a:solidFill>
                  <a:schemeClr val="bg1"/>
                </a:solidFill>
              </a:rPr>
              <a:t> Νευρικού Κυττάρου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08883" y="2231136"/>
            <a:ext cx="2918765" cy="2699969"/>
          </a:xfrm>
          <a:custGeom>
            <a:avLst/>
            <a:gdLst>
              <a:gd name="connsiteX0" fmla="*/ 1207008 w 2918765"/>
              <a:gd name="connsiteY0" fmla="*/ 0 h 2699969"/>
              <a:gd name="connsiteX1" fmla="*/ 1170432 w 2918765"/>
              <a:gd name="connsiteY1" fmla="*/ 29261 h 2699969"/>
              <a:gd name="connsiteX2" fmla="*/ 1148487 w 2918765"/>
              <a:gd name="connsiteY2" fmla="*/ 43891 h 2699969"/>
              <a:gd name="connsiteX3" fmla="*/ 1133856 w 2918765"/>
              <a:gd name="connsiteY3" fmla="*/ 65837 h 2699969"/>
              <a:gd name="connsiteX4" fmla="*/ 1082650 w 2918765"/>
              <a:gd name="connsiteY4" fmla="*/ 102413 h 2699969"/>
              <a:gd name="connsiteX5" fmla="*/ 1016813 w 2918765"/>
              <a:gd name="connsiteY5" fmla="*/ 124358 h 2699969"/>
              <a:gd name="connsiteX6" fmla="*/ 994867 w 2918765"/>
              <a:gd name="connsiteY6" fmla="*/ 131674 h 2699969"/>
              <a:gd name="connsiteX7" fmla="*/ 972922 w 2918765"/>
              <a:gd name="connsiteY7" fmla="*/ 138989 h 2699969"/>
              <a:gd name="connsiteX8" fmla="*/ 921715 w 2918765"/>
              <a:gd name="connsiteY8" fmla="*/ 182880 h 2699969"/>
              <a:gd name="connsiteX9" fmla="*/ 899770 w 2918765"/>
              <a:gd name="connsiteY9" fmla="*/ 204826 h 2699969"/>
              <a:gd name="connsiteX10" fmla="*/ 877824 w 2918765"/>
              <a:gd name="connsiteY10" fmla="*/ 212141 h 2699969"/>
              <a:gd name="connsiteX11" fmla="*/ 811987 w 2918765"/>
              <a:gd name="connsiteY11" fmla="*/ 248717 h 2699969"/>
              <a:gd name="connsiteX12" fmla="*/ 790042 w 2918765"/>
              <a:gd name="connsiteY12" fmla="*/ 263347 h 2699969"/>
              <a:gd name="connsiteX13" fmla="*/ 775411 w 2918765"/>
              <a:gd name="connsiteY13" fmla="*/ 277978 h 2699969"/>
              <a:gd name="connsiteX14" fmla="*/ 753466 w 2918765"/>
              <a:gd name="connsiteY14" fmla="*/ 285293 h 2699969"/>
              <a:gd name="connsiteX15" fmla="*/ 724205 w 2918765"/>
              <a:gd name="connsiteY15" fmla="*/ 299923 h 2699969"/>
              <a:gd name="connsiteX16" fmla="*/ 709575 w 2918765"/>
              <a:gd name="connsiteY16" fmla="*/ 314554 h 2699969"/>
              <a:gd name="connsiteX17" fmla="*/ 665683 w 2918765"/>
              <a:gd name="connsiteY17" fmla="*/ 343814 h 2699969"/>
              <a:gd name="connsiteX18" fmla="*/ 651053 w 2918765"/>
              <a:gd name="connsiteY18" fmla="*/ 358445 h 2699969"/>
              <a:gd name="connsiteX19" fmla="*/ 636423 w 2918765"/>
              <a:gd name="connsiteY19" fmla="*/ 380390 h 2699969"/>
              <a:gd name="connsiteX20" fmla="*/ 592531 w 2918765"/>
              <a:gd name="connsiteY20" fmla="*/ 402336 h 2699969"/>
              <a:gd name="connsiteX21" fmla="*/ 555955 w 2918765"/>
              <a:gd name="connsiteY21" fmla="*/ 431597 h 2699969"/>
              <a:gd name="connsiteX22" fmla="*/ 534010 w 2918765"/>
              <a:gd name="connsiteY22" fmla="*/ 446227 h 2699969"/>
              <a:gd name="connsiteX23" fmla="*/ 519379 w 2918765"/>
              <a:gd name="connsiteY23" fmla="*/ 460858 h 2699969"/>
              <a:gd name="connsiteX24" fmla="*/ 482803 w 2918765"/>
              <a:gd name="connsiteY24" fmla="*/ 490118 h 2699969"/>
              <a:gd name="connsiteX25" fmla="*/ 475488 w 2918765"/>
              <a:gd name="connsiteY25" fmla="*/ 512064 h 2699969"/>
              <a:gd name="connsiteX26" fmla="*/ 446227 w 2918765"/>
              <a:gd name="connsiteY26" fmla="*/ 548640 h 2699969"/>
              <a:gd name="connsiteX27" fmla="*/ 409651 w 2918765"/>
              <a:gd name="connsiteY27" fmla="*/ 614477 h 2699969"/>
              <a:gd name="connsiteX28" fmla="*/ 395021 w 2918765"/>
              <a:gd name="connsiteY28" fmla="*/ 636422 h 2699969"/>
              <a:gd name="connsiteX29" fmla="*/ 365760 w 2918765"/>
              <a:gd name="connsiteY29" fmla="*/ 665683 h 2699969"/>
              <a:gd name="connsiteX30" fmla="*/ 336499 w 2918765"/>
              <a:gd name="connsiteY30" fmla="*/ 709574 h 2699969"/>
              <a:gd name="connsiteX31" fmla="*/ 321869 w 2918765"/>
              <a:gd name="connsiteY31" fmla="*/ 724205 h 2699969"/>
              <a:gd name="connsiteX32" fmla="*/ 292608 w 2918765"/>
              <a:gd name="connsiteY32" fmla="*/ 760781 h 2699969"/>
              <a:gd name="connsiteX33" fmla="*/ 270663 w 2918765"/>
              <a:gd name="connsiteY33" fmla="*/ 768096 h 2699969"/>
              <a:gd name="connsiteX34" fmla="*/ 241402 w 2918765"/>
              <a:gd name="connsiteY34" fmla="*/ 797357 h 2699969"/>
              <a:gd name="connsiteX35" fmla="*/ 190195 w 2918765"/>
              <a:gd name="connsiteY35" fmla="*/ 819302 h 2699969"/>
              <a:gd name="connsiteX36" fmla="*/ 153619 w 2918765"/>
              <a:gd name="connsiteY36" fmla="*/ 848563 h 2699969"/>
              <a:gd name="connsiteX37" fmla="*/ 138989 w 2918765"/>
              <a:gd name="connsiteY37" fmla="*/ 863194 h 2699969"/>
              <a:gd name="connsiteX38" fmla="*/ 131674 w 2918765"/>
              <a:gd name="connsiteY38" fmla="*/ 885139 h 2699969"/>
              <a:gd name="connsiteX39" fmla="*/ 87783 w 2918765"/>
              <a:gd name="connsiteY39" fmla="*/ 943661 h 2699969"/>
              <a:gd name="connsiteX40" fmla="*/ 73152 w 2918765"/>
              <a:gd name="connsiteY40" fmla="*/ 987552 h 2699969"/>
              <a:gd name="connsiteX41" fmla="*/ 51207 w 2918765"/>
              <a:gd name="connsiteY41" fmla="*/ 1002182 h 2699969"/>
              <a:gd name="connsiteX42" fmla="*/ 21946 w 2918765"/>
              <a:gd name="connsiteY42" fmla="*/ 1038758 h 2699969"/>
              <a:gd name="connsiteX43" fmla="*/ 7315 w 2918765"/>
              <a:gd name="connsiteY43" fmla="*/ 1111910 h 2699969"/>
              <a:gd name="connsiteX44" fmla="*/ 0 w 2918765"/>
              <a:gd name="connsiteY44" fmla="*/ 1185062 h 2699969"/>
              <a:gd name="connsiteX45" fmla="*/ 7315 w 2918765"/>
              <a:gd name="connsiteY45" fmla="*/ 1389888 h 2699969"/>
              <a:gd name="connsiteX46" fmla="*/ 21946 w 2918765"/>
              <a:gd name="connsiteY46" fmla="*/ 1411834 h 2699969"/>
              <a:gd name="connsiteX47" fmla="*/ 29261 w 2918765"/>
              <a:gd name="connsiteY47" fmla="*/ 1433779 h 2699969"/>
              <a:gd name="connsiteX48" fmla="*/ 51207 w 2918765"/>
              <a:gd name="connsiteY48" fmla="*/ 1441094 h 2699969"/>
              <a:gd name="connsiteX49" fmla="*/ 87783 w 2918765"/>
              <a:gd name="connsiteY49" fmla="*/ 1477670 h 2699969"/>
              <a:gd name="connsiteX50" fmla="*/ 131674 w 2918765"/>
              <a:gd name="connsiteY50" fmla="*/ 1492301 h 2699969"/>
              <a:gd name="connsiteX51" fmla="*/ 153619 w 2918765"/>
              <a:gd name="connsiteY51" fmla="*/ 1506931 h 2699969"/>
              <a:gd name="connsiteX52" fmla="*/ 168250 w 2918765"/>
              <a:gd name="connsiteY52" fmla="*/ 1521562 h 2699969"/>
              <a:gd name="connsiteX53" fmla="*/ 190195 w 2918765"/>
              <a:gd name="connsiteY53" fmla="*/ 1528877 h 2699969"/>
              <a:gd name="connsiteX54" fmla="*/ 226771 w 2918765"/>
              <a:gd name="connsiteY54" fmla="*/ 1550822 h 2699969"/>
              <a:gd name="connsiteX55" fmla="*/ 248717 w 2918765"/>
              <a:gd name="connsiteY55" fmla="*/ 1565453 h 2699969"/>
              <a:gd name="connsiteX56" fmla="*/ 277978 w 2918765"/>
              <a:gd name="connsiteY56" fmla="*/ 1572768 h 2699969"/>
              <a:gd name="connsiteX57" fmla="*/ 299923 w 2918765"/>
              <a:gd name="connsiteY57" fmla="*/ 1580083 h 2699969"/>
              <a:gd name="connsiteX58" fmla="*/ 329184 w 2918765"/>
              <a:gd name="connsiteY58" fmla="*/ 1594714 h 2699969"/>
              <a:gd name="connsiteX59" fmla="*/ 343815 w 2918765"/>
              <a:gd name="connsiteY59" fmla="*/ 1609344 h 2699969"/>
              <a:gd name="connsiteX60" fmla="*/ 373075 w 2918765"/>
              <a:gd name="connsiteY60" fmla="*/ 1616659 h 2699969"/>
              <a:gd name="connsiteX61" fmla="*/ 395021 w 2918765"/>
              <a:gd name="connsiteY61" fmla="*/ 1623974 h 2699969"/>
              <a:gd name="connsiteX62" fmla="*/ 416967 w 2918765"/>
              <a:gd name="connsiteY62" fmla="*/ 1638605 h 2699969"/>
              <a:gd name="connsiteX63" fmla="*/ 453543 w 2918765"/>
              <a:gd name="connsiteY63" fmla="*/ 1645920 h 2699969"/>
              <a:gd name="connsiteX64" fmla="*/ 482803 w 2918765"/>
              <a:gd name="connsiteY64" fmla="*/ 1653235 h 2699969"/>
              <a:gd name="connsiteX65" fmla="*/ 526695 w 2918765"/>
              <a:gd name="connsiteY65" fmla="*/ 1667866 h 2699969"/>
              <a:gd name="connsiteX66" fmla="*/ 599847 w 2918765"/>
              <a:gd name="connsiteY66" fmla="*/ 1697126 h 2699969"/>
              <a:gd name="connsiteX67" fmla="*/ 709575 w 2918765"/>
              <a:gd name="connsiteY67" fmla="*/ 1719072 h 2699969"/>
              <a:gd name="connsiteX68" fmla="*/ 760781 w 2918765"/>
              <a:gd name="connsiteY68" fmla="*/ 1733702 h 2699969"/>
              <a:gd name="connsiteX69" fmla="*/ 877824 w 2918765"/>
              <a:gd name="connsiteY69" fmla="*/ 1748333 h 2699969"/>
              <a:gd name="connsiteX70" fmla="*/ 914400 w 2918765"/>
              <a:gd name="connsiteY70" fmla="*/ 1755648 h 2699969"/>
              <a:gd name="connsiteX71" fmla="*/ 1009498 w 2918765"/>
              <a:gd name="connsiteY71" fmla="*/ 1762963 h 2699969"/>
              <a:gd name="connsiteX72" fmla="*/ 1075335 w 2918765"/>
              <a:gd name="connsiteY72" fmla="*/ 1784909 h 2699969"/>
              <a:gd name="connsiteX73" fmla="*/ 1097280 w 2918765"/>
              <a:gd name="connsiteY73" fmla="*/ 1792224 h 2699969"/>
              <a:gd name="connsiteX74" fmla="*/ 1133856 w 2918765"/>
              <a:gd name="connsiteY74" fmla="*/ 1821485 h 2699969"/>
              <a:gd name="connsiteX75" fmla="*/ 1207008 w 2918765"/>
              <a:gd name="connsiteY75" fmla="*/ 1865376 h 2699969"/>
              <a:gd name="connsiteX76" fmla="*/ 1236269 w 2918765"/>
              <a:gd name="connsiteY76" fmla="*/ 1894637 h 2699969"/>
              <a:gd name="connsiteX77" fmla="*/ 1265530 w 2918765"/>
              <a:gd name="connsiteY77" fmla="*/ 1931213 h 2699969"/>
              <a:gd name="connsiteX78" fmla="*/ 1280160 w 2918765"/>
              <a:gd name="connsiteY78" fmla="*/ 1953158 h 2699969"/>
              <a:gd name="connsiteX79" fmla="*/ 1302106 w 2918765"/>
              <a:gd name="connsiteY79" fmla="*/ 1967789 h 2699969"/>
              <a:gd name="connsiteX80" fmla="*/ 1331367 w 2918765"/>
              <a:gd name="connsiteY80" fmla="*/ 2004365 h 2699969"/>
              <a:gd name="connsiteX81" fmla="*/ 1360627 w 2918765"/>
              <a:gd name="connsiteY81" fmla="*/ 2040941 h 2699969"/>
              <a:gd name="connsiteX82" fmla="*/ 1382573 w 2918765"/>
              <a:gd name="connsiteY82" fmla="*/ 2048256 h 2699969"/>
              <a:gd name="connsiteX83" fmla="*/ 1441095 w 2918765"/>
              <a:gd name="connsiteY83" fmla="*/ 2070202 h 2699969"/>
              <a:gd name="connsiteX84" fmla="*/ 1499616 w 2918765"/>
              <a:gd name="connsiteY84" fmla="*/ 2092147 h 2699969"/>
              <a:gd name="connsiteX85" fmla="*/ 1528877 w 2918765"/>
              <a:gd name="connsiteY85" fmla="*/ 2099462 h 2699969"/>
              <a:gd name="connsiteX86" fmla="*/ 1565453 w 2918765"/>
              <a:gd name="connsiteY86" fmla="*/ 2128723 h 2699969"/>
              <a:gd name="connsiteX87" fmla="*/ 1580083 w 2918765"/>
              <a:gd name="connsiteY87" fmla="*/ 2143354 h 2699969"/>
              <a:gd name="connsiteX88" fmla="*/ 1602029 w 2918765"/>
              <a:gd name="connsiteY88" fmla="*/ 2157984 h 2699969"/>
              <a:gd name="connsiteX89" fmla="*/ 1645920 w 2918765"/>
              <a:gd name="connsiteY89" fmla="*/ 2187245 h 2699969"/>
              <a:gd name="connsiteX90" fmla="*/ 1660551 w 2918765"/>
              <a:gd name="connsiteY90" fmla="*/ 2201875 h 2699969"/>
              <a:gd name="connsiteX91" fmla="*/ 1719072 w 2918765"/>
              <a:gd name="connsiteY91" fmla="*/ 2223821 h 2699969"/>
              <a:gd name="connsiteX92" fmla="*/ 1733703 w 2918765"/>
              <a:gd name="connsiteY92" fmla="*/ 2238451 h 2699969"/>
              <a:gd name="connsiteX93" fmla="*/ 1806855 w 2918765"/>
              <a:gd name="connsiteY93" fmla="*/ 2260397 h 2699969"/>
              <a:gd name="connsiteX94" fmla="*/ 1872691 w 2918765"/>
              <a:gd name="connsiteY94" fmla="*/ 2289658 h 2699969"/>
              <a:gd name="connsiteX95" fmla="*/ 1931213 w 2918765"/>
              <a:gd name="connsiteY95" fmla="*/ 2304288 h 2699969"/>
              <a:gd name="connsiteX96" fmla="*/ 1953159 w 2918765"/>
              <a:gd name="connsiteY96" fmla="*/ 2311603 h 2699969"/>
              <a:gd name="connsiteX97" fmla="*/ 2011680 w 2918765"/>
              <a:gd name="connsiteY97" fmla="*/ 2340864 h 2699969"/>
              <a:gd name="connsiteX98" fmla="*/ 2033626 w 2918765"/>
              <a:gd name="connsiteY98" fmla="*/ 2348179 h 2699969"/>
              <a:gd name="connsiteX99" fmla="*/ 2048256 w 2918765"/>
              <a:gd name="connsiteY99" fmla="*/ 2362810 h 2699969"/>
              <a:gd name="connsiteX100" fmla="*/ 2092147 w 2918765"/>
              <a:gd name="connsiteY100" fmla="*/ 2377440 h 2699969"/>
              <a:gd name="connsiteX101" fmla="*/ 2143354 w 2918765"/>
              <a:gd name="connsiteY101" fmla="*/ 2392070 h 2699969"/>
              <a:gd name="connsiteX102" fmla="*/ 2194560 w 2918765"/>
              <a:gd name="connsiteY102" fmla="*/ 2421331 h 2699969"/>
              <a:gd name="connsiteX103" fmla="*/ 2209191 w 2918765"/>
              <a:gd name="connsiteY103" fmla="*/ 2435962 h 2699969"/>
              <a:gd name="connsiteX104" fmla="*/ 2231136 w 2918765"/>
              <a:gd name="connsiteY104" fmla="*/ 2450592 h 2699969"/>
              <a:gd name="connsiteX105" fmla="*/ 2245767 w 2918765"/>
              <a:gd name="connsiteY105" fmla="*/ 2465222 h 2699969"/>
              <a:gd name="connsiteX106" fmla="*/ 2267712 w 2918765"/>
              <a:gd name="connsiteY106" fmla="*/ 2479853 h 2699969"/>
              <a:gd name="connsiteX107" fmla="*/ 2296973 w 2918765"/>
              <a:gd name="connsiteY107" fmla="*/ 2509114 h 2699969"/>
              <a:gd name="connsiteX108" fmla="*/ 2326234 w 2918765"/>
              <a:gd name="connsiteY108" fmla="*/ 2553005 h 2699969"/>
              <a:gd name="connsiteX109" fmla="*/ 2348179 w 2918765"/>
              <a:gd name="connsiteY109" fmla="*/ 2560320 h 2699969"/>
              <a:gd name="connsiteX110" fmla="*/ 2362810 w 2918765"/>
              <a:gd name="connsiteY110" fmla="*/ 2574950 h 2699969"/>
              <a:gd name="connsiteX111" fmla="*/ 2421331 w 2918765"/>
              <a:gd name="connsiteY111" fmla="*/ 2604211 h 2699969"/>
              <a:gd name="connsiteX112" fmla="*/ 2435962 w 2918765"/>
              <a:gd name="connsiteY112" fmla="*/ 2618842 h 2699969"/>
              <a:gd name="connsiteX113" fmla="*/ 2509114 w 2918765"/>
              <a:gd name="connsiteY113" fmla="*/ 2648102 h 2699969"/>
              <a:gd name="connsiteX114" fmla="*/ 2531059 w 2918765"/>
              <a:gd name="connsiteY114" fmla="*/ 2655418 h 2699969"/>
              <a:gd name="connsiteX115" fmla="*/ 2611527 w 2918765"/>
              <a:gd name="connsiteY115" fmla="*/ 2670048 h 2699969"/>
              <a:gd name="connsiteX116" fmla="*/ 2618842 w 2918765"/>
              <a:gd name="connsiteY116" fmla="*/ 2691994 h 2699969"/>
              <a:gd name="connsiteX117" fmla="*/ 2816352 w 2918765"/>
              <a:gd name="connsiteY117" fmla="*/ 2691994 h 2699969"/>
              <a:gd name="connsiteX118" fmla="*/ 2830983 w 2918765"/>
              <a:gd name="connsiteY118" fmla="*/ 2670048 h 2699969"/>
              <a:gd name="connsiteX119" fmla="*/ 2874874 w 2918765"/>
              <a:gd name="connsiteY119" fmla="*/ 2655418 h 2699969"/>
              <a:gd name="connsiteX120" fmla="*/ 2889504 w 2918765"/>
              <a:gd name="connsiteY120" fmla="*/ 2611526 h 2699969"/>
              <a:gd name="connsiteX121" fmla="*/ 2918765 w 2918765"/>
              <a:gd name="connsiteY121" fmla="*/ 2574950 h 2699969"/>
              <a:gd name="connsiteX122" fmla="*/ 2911450 w 2918765"/>
              <a:gd name="connsiteY122" fmla="*/ 2340864 h 2699969"/>
              <a:gd name="connsiteX123" fmla="*/ 2896819 w 2918765"/>
              <a:gd name="connsiteY123" fmla="*/ 2296973 h 2699969"/>
              <a:gd name="connsiteX124" fmla="*/ 2882189 w 2918765"/>
              <a:gd name="connsiteY124" fmla="*/ 2245766 h 2699969"/>
              <a:gd name="connsiteX125" fmla="*/ 2867559 w 2918765"/>
              <a:gd name="connsiteY125" fmla="*/ 2223821 h 2699969"/>
              <a:gd name="connsiteX126" fmla="*/ 2852928 w 2918765"/>
              <a:gd name="connsiteY126" fmla="*/ 2179930 h 2699969"/>
              <a:gd name="connsiteX127" fmla="*/ 2838298 w 2918765"/>
              <a:gd name="connsiteY127" fmla="*/ 2150669 h 2699969"/>
              <a:gd name="connsiteX128" fmla="*/ 2830983 w 2918765"/>
              <a:gd name="connsiteY128" fmla="*/ 2128723 h 2699969"/>
              <a:gd name="connsiteX129" fmla="*/ 2816352 w 2918765"/>
              <a:gd name="connsiteY129" fmla="*/ 2114093 h 2699969"/>
              <a:gd name="connsiteX130" fmla="*/ 2809037 w 2918765"/>
              <a:gd name="connsiteY130" fmla="*/ 2092147 h 2699969"/>
              <a:gd name="connsiteX131" fmla="*/ 2779776 w 2918765"/>
              <a:gd name="connsiteY131" fmla="*/ 2055571 h 2699969"/>
              <a:gd name="connsiteX132" fmla="*/ 2757831 w 2918765"/>
              <a:gd name="connsiteY132" fmla="*/ 2011680 h 2699969"/>
              <a:gd name="connsiteX133" fmla="*/ 2743200 w 2918765"/>
              <a:gd name="connsiteY133" fmla="*/ 1967789 h 2699969"/>
              <a:gd name="connsiteX134" fmla="*/ 2735885 w 2918765"/>
              <a:gd name="connsiteY134" fmla="*/ 1945843 h 2699969"/>
              <a:gd name="connsiteX135" fmla="*/ 2721255 w 2918765"/>
              <a:gd name="connsiteY135" fmla="*/ 1923898 h 2699969"/>
              <a:gd name="connsiteX136" fmla="*/ 2713939 w 2918765"/>
              <a:gd name="connsiteY136" fmla="*/ 1887322 h 2699969"/>
              <a:gd name="connsiteX137" fmla="*/ 2706624 w 2918765"/>
              <a:gd name="connsiteY137" fmla="*/ 1836115 h 2699969"/>
              <a:gd name="connsiteX138" fmla="*/ 2699309 w 2918765"/>
              <a:gd name="connsiteY138" fmla="*/ 1814170 h 2699969"/>
              <a:gd name="connsiteX139" fmla="*/ 2670048 w 2918765"/>
              <a:gd name="connsiteY139" fmla="*/ 1784909 h 2699969"/>
              <a:gd name="connsiteX140" fmla="*/ 2655418 w 2918765"/>
              <a:gd name="connsiteY140" fmla="*/ 1770278 h 2699969"/>
              <a:gd name="connsiteX141" fmla="*/ 2633472 w 2918765"/>
              <a:gd name="connsiteY141" fmla="*/ 1733702 h 2699969"/>
              <a:gd name="connsiteX142" fmla="*/ 2618842 w 2918765"/>
              <a:gd name="connsiteY142" fmla="*/ 1682496 h 2699969"/>
              <a:gd name="connsiteX143" fmla="*/ 2604211 w 2918765"/>
              <a:gd name="connsiteY143" fmla="*/ 1660550 h 2699969"/>
              <a:gd name="connsiteX144" fmla="*/ 2582266 w 2918765"/>
              <a:gd name="connsiteY144" fmla="*/ 1580083 h 2699969"/>
              <a:gd name="connsiteX145" fmla="*/ 2567635 w 2918765"/>
              <a:gd name="connsiteY145" fmla="*/ 1558138 h 2699969"/>
              <a:gd name="connsiteX146" fmla="*/ 2560320 w 2918765"/>
              <a:gd name="connsiteY146" fmla="*/ 1536192 h 2699969"/>
              <a:gd name="connsiteX147" fmla="*/ 2531059 w 2918765"/>
              <a:gd name="connsiteY147" fmla="*/ 1499616 h 2699969"/>
              <a:gd name="connsiteX148" fmla="*/ 2501799 w 2918765"/>
              <a:gd name="connsiteY148" fmla="*/ 1463040 h 2699969"/>
              <a:gd name="connsiteX149" fmla="*/ 2465223 w 2918765"/>
              <a:gd name="connsiteY149" fmla="*/ 1433779 h 2699969"/>
              <a:gd name="connsiteX150" fmla="*/ 2443277 w 2918765"/>
              <a:gd name="connsiteY150" fmla="*/ 1426464 h 2699969"/>
              <a:gd name="connsiteX151" fmla="*/ 2370125 w 2918765"/>
              <a:gd name="connsiteY151" fmla="*/ 1367942 h 2699969"/>
              <a:gd name="connsiteX152" fmla="*/ 2355495 w 2918765"/>
              <a:gd name="connsiteY152" fmla="*/ 1345997 h 2699969"/>
              <a:gd name="connsiteX153" fmla="*/ 2333549 w 2918765"/>
              <a:gd name="connsiteY153" fmla="*/ 1302106 h 2699969"/>
              <a:gd name="connsiteX154" fmla="*/ 2304288 w 2918765"/>
              <a:gd name="connsiteY154" fmla="*/ 1272845 h 2699969"/>
              <a:gd name="connsiteX155" fmla="*/ 2296973 w 2918765"/>
              <a:gd name="connsiteY155" fmla="*/ 1250899 h 2699969"/>
              <a:gd name="connsiteX156" fmla="*/ 2282343 w 2918765"/>
              <a:gd name="connsiteY156" fmla="*/ 1228954 h 2699969"/>
              <a:gd name="connsiteX157" fmla="*/ 2253082 w 2918765"/>
              <a:gd name="connsiteY157" fmla="*/ 1163117 h 2699969"/>
              <a:gd name="connsiteX158" fmla="*/ 2231136 w 2918765"/>
              <a:gd name="connsiteY158" fmla="*/ 1097280 h 2699969"/>
              <a:gd name="connsiteX159" fmla="*/ 2223821 w 2918765"/>
              <a:gd name="connsiteY159" fmla="*/ 1075334 h 2699969"/>
              <a:gd name="connsiteX160" fmla="*/ 2209191 w 2918765"/>
              <a:gd name="connsiteY160" fmla="*/ 1053389 h 2699969"/>
              <a:gd name="connsiteX161" fmla="*/ 2179930 w 2918765"/>
              <a:gd name="connsiteY161" fmla="*/ 994867 h 2699969"/>
              <a:gd name="connsiteX162" fmla="*/ 2165299 w 2918765"/>
              <a:gd name="connsiteY162" fmla="*/ 950976 h 2699969"/>
              <a:gd name="connsiteX163" fmla="*/ 2157984 w 2918765"/>
              <a:gd name="connsiteY163" fmla="*/ 929030 h 2699969"/>
              <a:gd name="connsiteX164" fmla="*/ 2143354 w 2918765"/>
              <a:gd name="connsiteY164" fmla="*/ 907085 h 2699969"/>
              <a:gd name="connsiteX165" fmla="*/ 2128723 w 2918765"/>
              <a:gd name="connsiteY165" fmla="*/ 855878 h 2699969"/>
              <a:gd name="connsiteX166" fmla="*/ 2121408 w 2918765"/>
              <a:gd name="connsiteY166" fmla="*/ 833933 h 2699969"/>
              <a:gd name="connsiteX167" fmla="*/ 2128723 w 2918765"/>
              <a:gd name="connsiteY167" fmla="*/ 519379 h 2699969"/>
              <a:gd name="connsiteX168" fmla="*/ 2136039 w 2918765"/>
              <a:gd name="connsiteY168" fmla="*/ 497434 h 2699969"/>
              <a:gd name="connsiteX169" fmla="*/ 2150669 w 2918765"/>
              <a:gd name="connsiteY169" fmla="*/ 482803 h 2699969"/>
              <a:gd name="connsiteX170" fmla="*/ 2165299 w 2918765"/>
              <a:gd name="connsiteY170" fmla="*/ 460858 h 2699969"/>
              <a:gd name="connsiteX171" fmla="*/ 2201875 w 2918765"/>
              <a:gd name="connsiteY171" fmla="*/ 424282 h 2699969"/>
              <a:gd name="connsiteX172" fmla="*/ 2216506 w 2918765"/>
              <a:gd name="connsiteY172" fmla="*/ 409651 h 2699969"/>
              <a:gd name="connsiteX173" fmla="*/ 2238451 w 2918765"/>
              <a:gd name="connsiteY173" fmla="*/ 395021 h 2699969"/>
              <a:gd name="connsiteX174" fmla="*/ 2253082 w 2918765"/>
              <a:gd name="connsiteY174" fmla="*/ 380390 h 2699969"/>
              <a:gd name="connsiteX175" fmla="*/ 2296973 w 2918765"/>
              <a:gd name="connsiteY175" fmla="*/ 365760 h 2699969"/>
              <a:gd name="connsiteX176" fmla="*/ 2318919 w 2918765"/>
              <a:gd name="connsiteY176" fmla="*/ 351130 h 2699969"/>
              <a:gd name="connsiteX177" fmla="*/ 2362810 w 2918765"/>
              <a:gd name="connsiteY177" fmla="*/ 336499 h 2699969"/>
              <a:gd name="connsiteX178" fmla="*/ 2377440 w 2918765"/>
              <a:gd name="connsiteY178" fmla="*/ 314554 h 2699969"/>
              <a:gd name="connsiteX179" fmla="*/ 2399386 w 2918765"/>
              <a:gd name="connsiteY179" fmla="*/ 292608 h 269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2918765" h="2699969">
                <a:moveTo>
                  <a:pt x="1207008" y="0"/>
                </a:moveTo>
                <a:cubicBezTo>
                  <a:pt x="1194816" y="9754"/>
                  <a:pt x="1182923" y="19893"/>
                  <a:pt x="1170432" y="29261"/>
                </a:cubicBezTo>
                <a:cubicBezTo>
                  <a:pt x="1163399" y="34536"/>
                  <a:pt x="1154704" y="37674"/>
                  <a:pt x="1148487" y="43891"/>
                </a:cubicBezTo>
                <a:cubicBezTo>
                  <a:pt x="1142270" y="50108"/>
                  <a:pt x="1138733" y="58522"/>
                  <a:pt x="1133856" y="65837"/>
                </a:cubicBezTo>
                <a:cubicBezTo>
                  <a:pt x="1121664" y="102412"/>
                  <a:pt x="1133856" y="85344"/>
                  <a:pt x="1082650" y="102413"/>
                </a:cubicBezTo>
                <a:lnTo>
                  <a:pt x="1016813" y="124358"/>
                </a:lnTo>
                <a:lnTo>
                  <a:pt x="994867" y="131674"/>
                </a:lnTo>
                <a:cubicBezTo>
                  <a:pt x="987552" y="134112"/>
                  <a:pt x="979338" y="134712"/>
                  <a:pt x="972922" y="138989"/>
                </a:cubicBezTo>
                <a:cubicBezTo>
                  <a:pt x="939500" y="161269"/>
                  <a:pt x="957191" y="147404"/>
                  <a:pt x="921715" y="182880"/>
                </a:cubicBezTo>
                <a:cubicBezTo>
                  <a:pt x="914400" y="190195"/>
                  <a:pt x="909584" y="201555"/>
                  <a:pt x="899770" y="204826"/>
                </a:cubicBezTo>
                <a:lnTo>
                  <a:pt x="877824" y="212141"/>
                </a:lnTo>
                <a:cubicBezTo>
                  <a:pt x="827517" y="245679"/>
                  <a:pt x="850614" y="235842"/>
                  <a:pt x="811987" y="248717"/>
                </a:cubicBezTo>
                <a:cubicBezTo>
                  <a:pt x="804672" y="253594"/>
                  <a:pt x="796907" y="257855"/>
                  <a:pt x="790042" y="263347"/>
                </a:cubicBezTo>
                <a:cubicBezTo>
                  <a:pt x="784656" y="267656"/>
                  <a:pt x="781325" y="274429"/>
                  <a:pt x="775411" y="277978"/>
                </a:cubicBezTo>
                <a:cubicBezTo>
                  <a:pt x="768799" y="281945"/>
                  <a:pt x="760553" y="282256"/>
                  <a:pt x="753466" y="285293"/>
                </a:cubicBezTo>
                <a:cubicBezTo>
                  <a:pt x="743443" y="289589"/>
                  <a:pt x="733959" y="295046"/>
                  <a:pt x="724205" y="299923"/>
                </a:cubicBezTo>
                <a:cubicBezTo>
                  <a:pt x="719328" y="304800"/>
                  <a:pt x="715093" y="310416"/>
                  <a:pt x="709575" y="314554"/>
                </a:cubicBezTo>
                <a:cubicBezTo>
                  <a:pt x="695508" y="325104"/>
                  <a:pt x="678116" y="331380"/>
                  <a:pt x="665683" y="343814"/>
                </a:cubicBezTo>
                <a:cubicBezTo>
                  <a:pt x="660806" y="348691"/>
                  <a:pt x="655361" y="353059"/>
                  <a:pt x="651053" y="358445"/>
                </a:cubicBezTo>
                <a:cubicBezTo>
                  <a:pt x="645561" y="365310"/>
                  <a:pt x="642640" y="374173"/>
                  <a:pt x="636423" y="380390"/>
                </a:cubicBezTo>
                <a:cubicBezTo>
                  <a:pt x="622241" y="394572"/>
                  <a:pt x="610381" y="396386"/>
                  <a:pt x="592531" y="402336"/>
                </a:cubicBezTo>
                <a:cubicBezTo>
                  <a:pt x="524989" y="447364"/>
                  <a:pt x="608072" y="389903"/>
                  <a:pt x="555955" y="431597"/>
                </a:cubicBezTo>
                <a:cubicBezTo>
                  <a:pt x="549090" y="437089"/>
                  <a:pt x="540875" y="440735"/>
                  <a:pt x="534010" y="446227"/>
                </a:cubicBezTo>
                <a:cubicBezTo>
                  <a:pt x="528624" y="450536"/>
                  <a:pt x="524765" y="456549"/>
                  <a:pt x="519379" y="460858"/>
                </a:cubicBezTo>
                <a:cubicBezTo>
                  <a:pt x="473232" y="497776"/>
                  <a:pt x="518135" y="454788"/>
                  <a:pt x="482803" y="490118"/>
                </a:cubicBezTo>
                <a:cubicBezTo>
                  <a:pt x="480365" y="497433"/>
                  <a:pt x="478936" y="505167"/>
                  <a:pt x="475488" y="512064"/>
                </a:cubicBezTo>
                <a:cubicBezTo>
                  <a:pt x="466259" y="530523"/>
                  <a:pt x="459837" y="535031"/>
                  <a:pt x="446227" y="548640"/>
                </a:cubicBezTo>
                <a:cubicBezTo>
                  <a:pt x="433352" y="587267"/>
                  <a:pt x="443189" y="564170"/>
                  <a:pt x="409651" y="614477"/>
                </a:cubicBezTo>
                <a:cubicBezTo>
                  <a:pt x="404774" y="621792"/>
                  <a:pt x="401238" y="630205"/>
                  <a:pt x="395021" y="636422"/>
                </a:cubicBezTo>
                <a:cubicBezTo>
                  <a:pt x="385267" y="646176"/>
                  <a:pt x="373411" y="654206"/>
                  <a:pt x="365760" y="665683"/>
                </a:cubicBezTo>
                <a:cubicBezTo>
                  <a:pt x="356006" y="680313"/>
                  <a:pt x="348932" y="697140"/>
                  <a:pt x="336499" y="709574"/>
                </a:cubicBezTo>
                <a:cubicBezTo>
                  <a:pt x="331622" y="714451"/>
                  <a:pt x="326177" y="718819"/>
                  <a:pt x="321869" y="724205"/>
                </a:cubicBezTo>
                <a:cubicBezTo>
                  <a:pt x="312668" y="735707"/>
                  <a:pt x="306195" y="752629"/>
                  <a:pt x="292608" y="760781"/>
                </a:cubicBezTo>
                <a:cubicBezTo>
                  <a:pt x="285996" y="764748"/>
                  <a:pt x="277978" y="765658"/>
                  <a:pt x="270663" y="768096"/>
                </a:cubicBezTo>
                <a:cubicBezTo>
                  <a:pt x="260909" y="777850"/>
                  <a:pt x="253740" y="791188"/>
                  <a:pt x="241402" y="797357"/>
                </a:cubicBezTo>
                <a:cubicBezTo>
                  <a:pt x="205244" y="815435"/>
                  <a:pt x="222486" y="808539"/>
                  <a:pt x="190195" y="819302"/>
                </a:cubicBezTo>
                <a:cubicBezTo>
                  <a:pt x="154871" y="854629"/>
                  <a:pt x="199759" y="811651"/>
                  <a:pt x="153619" y="848563"/>
                </a:cubicBezTo>
                <a:cubicBezTo>
                  <a:pt x="148233" y="852871"/>
                  <a:pt x="143866" y="858317"/>
                  <a:pt x="138989" y="863194"/>
                </a:cubicBezTo>
                <a:cubicBezTo>
                  <a:pt x="136551" y="870509"/>
                  <a:pt x="135641" y="878527"/>
                  <a:pt x="131674" y="885139"/>
                </a:cubicBezTo>
                <a:cubicBezTo>
                  <a:pt x="105677" y="928467"/>
                  <a:pt x="118148" y="852569"/>
                  <a:pt x="87783" y="943661"/>
                </a:cubicBezTo>
                <a:cubicBezTo>
                  <a:pt x="82906" y="958291"/>
                  <a:pt x="85984" y="978998"/>
                  <a:pt x="73152" y="987552"/>
                </a:cubicBezTo>
                <a:cubicBezTo>
                  <a:pt x="65837" y="992429"/>
                  <a:pt x="58072" y="996690"/>
                  <a:pt x="51207" y="1002182"/>
                </a:cubicBezTo>
                <a:cubicBezTo>
                  <a:pt x="36316" y="1014095"/>
                  <a:pt x="32809" y="1022463"/>
                  <a:pt x="21946" y="1038758"/>
                </a:cubicBezTo>
                <a:cubicBezTo>
                  <a:pt x="14074" y="1070245"/>
                  <a:pt x="11798" y="1076046"/>
                  <a:pt x="7315" y="1111910"/>
                </a:cubicBezTo>
                <a:cubicBezTo>
                  <a:pt x="4275" y="1136226"/>
                  <a:pt x="2438" y="1160678"/>
                  <a:pt x="0" y="1185062"/>
                </a:cubicBezTo>
                <a:cubicBezTo>
                  <a:pt x="2438" y="1253337"/>
                  <a:pt x="734" y="1321887"/>
                  <a:pt x="7315" y="1389888"/>
                </a:cubicBezTo>
                <a:cubicBezTo>
                  <a:pt x="8162" y="1398639"/>
                  <a:pt x="18014" y="1403970"/>
                  <a:pt x="21946" y="1411834"/>
                </a:cubicBezTo>
                <a:cubicBezTo>
                  <a:pt x="25394" y="1418731"/>
                  <a:pt x="23809" y="1428327"/>
                  <a:pt x="29261" y="1433779"/>
                </a:cubicBezTo>
                <a:cubicBezTo>
                  <a:pt x="34714" y="1439231"/>
                  <a:pt x="43892" y="1438656"/>
                  <a:pt x="51207" y="1441094"/>
                </a:cubicBezTo>
                <a:cubicBezTo>
                  <a:pt x="63399" y="1453286"/>
                  <a:pt x="71426" y="1472217"/>
                  <a:pt x="87783" y="1477670"/>
                </a:cubicBezTo>
                <a:lnTo>
                  <a:pt x="131674" y="1492301"/>
                </a:lnTo>
                <a:cubicBezTo>
                  <a:pt x="138989" y="1497178"/>
                  <a:pt x="146754" y="1501439"/>
                  <a:pt x="153619" y="1506931"/>
                </a:cubicBezTo>
                <a:cubicBezTo>
                  <a:pt x="159005" y="1511240"/>
                  <a:pt x="162336" y="1518013"/>
                  <a:pt x="168250" y="1521562"/>
                </a:cubicBezTo>
                <a:cubicBezTo>
                  <a:pt x="174862" y="1525529"/>
                  <a:pt x="182880" y="1526439"/>
                  <a:pt x="190195" y="1528877"/>
                </a:cubicBezTo>
                <a:cubicBezTo>
                  <a:pt x="218774" y="1557454"/>
                  <a:pt x="188785" y="1531829"/>
                  <a:pt x="226771" y="1550822"/>
                </a:cubicBezTo>
                <a:cubicBezTo>
                  <a:pt x="234635" y="1554754"/>
                  <a:pt x="240636" y="1561990"/>
                  <a:pt x="248717" y="1565453"/>
                </a:cubicBezTo>
                <a:cubicBezTo>
                  <a:pt x="257958" y="1569413"/>
                  <a:pt x="268311" y="1570006"/>
                  <a:pt x="277978" y="1572768"/>
                </a:cubicBezTo>
                <a:cubicBezTo>
                  <a:pt x="285392" y="1574886"/>
                  <a:pt x="292836" y="1577046"/>
                  <a:pt x="299923" y="1580083"/>
                </a:cubicBezTo>
                <a:cubicBezTo>
                  <a:pt x="309946" y="1584379"/>
                  <a:pt x="320110" y="1588665"/>
                  <a:pt x="329184" y="1594714"/>
                </a:cubicBezTo>
                <a:cubicBezTo>
                  <a:pt x="334923" y="1598540"/>
                  <a:pt x="337646" y="1606260"/>
                  <a:pt x="343815" y="1609344"/>
                </a:cubicBezTo>
                <a:cubicBezTo>
                  <a:pt x="352807" y="1613840"/>
                  <a:pt x="363408" y="1613897"/>
                  <a:pt x="373075" y="1616659"/>
                </a:cubicBezTo>
                <a:cubicBezTo>
                  <a:pt x="380489" y="1618777"/>
                  <a:pt x="387706" y="1621536"/>
                  <a:pt x="395021" y="1623974"/>
                </a:cubicBezTo>
                <a:cubicBezTo>
                  <a:pt x="402336" y="1628851"/>
                  <a:pt x="408735" y="1635518"/>
                  <a:pt x="416967" y="1638605"/>
                </a:cubicBezTo>
                <a:cubicBezTo>
                  <a:pt x="428609" y="1642971"/>
                  <a:pt x="441406" y="1643223"/>
                  <a:pt x="453543" y="1645920"/>
                </a:cubicBezTo>
                <a:cubicBezTo>
                  <a:pt x="463357" y="1648101"/>
                  <a:pt x="473174" y="1650346"/>
                  <a:pt x="482803" y="1653235"/>
                </a:cubicBezTo>
                <a:cubicBezTo>
                  <a:pt x="497575" y="1657667"/>
                  <a:pt x="526695" y="1667866"/>
                  <a:pt x="526695" y="1667866"/>
                </a:cubicBezTo>
                <a:cubicBezTo>
                  <a:pt x="565046" y="1706217"/>
                  <a:pt x="531376" y="1681325"/>
                  <a:pt x="599847" y="1697126"/>
                </a:cubicBezTo>
                <a:cubicBezTo>
                  <a:pt x="720265" y="1724915"/>
                  <a:pt x="548833" y="1701212"/>
                  <a:pt x="709575" y="1719072"/>
                </a:cubicBezTo>
                <a:cubicBezTo>
                  <a:pt x="725689" y="1724443"/>
                  <a:pt x="744078" y="1731197"/>
                  <a:pt x="760781" y="1733702"/>
                </a:cubicBezTo>
                <a:cubicBezTo>
                  <a:pt x="799664" y="1739535"/>
                  <a:pt x="838901" y="1742772"/>
                  <a:pt x="877824" y="1748333"/>
                </a:cubicBezTo>
                <a:cubicBezTo>
                  <a:pt x="890132" y="1750091"/>
                  <a:pt x="902043" y="1754275"/>
                  <a:pt x="914400" y="1755648"/>
                </a:cubicBezTo>
                <a:cubicBezTo>
                  <a:pt x="945999" y="1759159"/>
                  <a:pt x="977799" y="1760525"/>
                  <a:pt x="1009498" y="1762963"/>
                </a:cubicBezTo>
                <a:lnTo>
                  <a:pt x="1075335" y="1784909"/>
                </a:lnTo>
                <a:lnTo>
                  <a:pt x="1097280" y="1792224"/>
                </a:lnTo>
                <a:cubicBezTo>
                  <a:pt x="1113299" y="1808242"/>
                  <a:pt x="1112328" y="1809183"/>
                  <a:pt x="1133856" y="1821485"/>
                </a:cubicBezTo>
                <a:cubicBezTo>
                  <a:pt x="1160797" y="1836880"/>
                  <a:pt x="1183143" y="1841511"/>
                  <a:pt x="1207008" y="1865376"/>
                </a:cubicBezTo>
                <a:cubicBezTo>
                  <a:pt x="1216762" y="1875130"/>
                  <a:pt x="1228618" y="1883160"/>
                  <a:pt x="1236269" y="1894637"/>
                </a:cubicBezTo>
                <a:cubicBezTo>
                  <a:pt x="1281297" y="1962179"/>
                  <a:pt x="1223836" y="1879096"/>
                  <a:pt x="1265530" y="1931213"/>
                </a:cubicBezTo>
                <a:cubicBezTo>
                  <a:pt x="1271022" y="1938078"/>
                  <a:pt x="1273943" y="1946941"/>
                  <a:pt x="1280160" y="1953158"/>
                </a:cubicBezTo>
                <a:cubicBezTo>
                  <a:pt x="1286377" y="1959375"/>
                  <a:pt x="1294791" y="1962912"/>
                  <a:pt x="1302106" y="1967789"/>
                </a:cubicBezTo>
                <a:cubicBezTo>
                  <a:pt x="1347134" y="2035331"/>
                  <a:pt x="1289673" y="1952248"/>
                  <a:pt x="1331367" y="2004365"/>
                </a:cubicBezTo>
                <a:cubicBezTo>
                  <a:pt x="1340566" y="2015864"/>
                  <a:pt x="1347042" y="2032790"/>
                  <a:pt x="1360627" y="2040941"/>
                </a:cubicBezTo>
                <a:cubicBezTo>
                  <a:pt x="1367239" y="2044908"/>
                  <a:pt x="1375676" y="2044808"/>
                  <a:pt x="1382573" y="2048256"/>
                </a:cubicBezTo>
                <a:cubicBezTo>
                  <a:pt x="1442786" y="2078361"/>
                  <a:pt x="1356411" y="2049030"/>
                  <a:pt x="1441095" y="2070202"/>
                </a:cubicBezTo>
                <a:cubicBezTo>
                  <a:pt x="1461642" y="2075339"/>
                  <a:pt x="1479477" y="2085434"/>
                  <a:pt x="1499616" y="2092147"/>
                </a:cubicBezTo>
                <a:cubicBezTo>
                  <a:pt x="1509154" y="2095326"/>
                  <a:pt x="1519123" y="2097024"/>
                  <a:pt x="1528877" y="2099462"/>
                </a:cubicBezTo>
                <a:cubicBezTo>
                  <a:pt x="1564201" y="2134789"/>
                  <a:pt x="1519313" y="2091811"/>
                  <a:pt x="1565453" y="2128723"/>
                </a:cubicBezTo>
                <a:cubicBezTo>
                  <a:pt x="1570839" y="2133031"/>
                  <a:pt x="1574697" y="2139046"/>
                  <a:pt x="1580083" y="2143354"/>
                </a:cubicBezTo>
                <a:cubicBezTo>
                  <a:pt x="1586948" y="2148846"/>
                  <a:pt x="1595275" y="2152356"/>
                  <a:pt x="1602029" y="2157984"/>
                </a:cubicBezTo>
                <a:cubicBezTo>
                  <a:pt x="1638561" y="2188427"/>
                  <a:pt x="1607353" y="2174389"/>
                  <a:pt x="1645920" y="2187245"/>
                </a:cubicBezTo>
                <a:cubicBezTo>
                  <a:pt x="1650797" y="2192122"/>
                  <a:pt x="1654812" y="2198049"/>
                  <a:pt x="1660551" y="2201875"/>
                </a:cubicBezTo>
                <a:cubicBezTo>
                  <a:pt x="1683505" y="2217178"/>
                  <a:pt x="1693336" y="2217387"/>
                  <a:pt x="1719072" y="2223821"/>
                </a:cubicBezTo>
                <a:cubicBezTo>
                  <a:pt x="1723949" y="2228698"/>
                  <a:pt x="1727534" y="2235367"/>
                  <a:pt x="1733703" y="2238451"/>
                </a:cubicBezTo>
                <a:cubicBezTo>
                  <a:pt x="1767625" y="2255412"/>
                  <a:pt x="1775349" y="2249895"/>
                  <a:pt x="1806855" y="2260397"/>
                </a:cubicBezTo>
                <a:cubicBezTo>
                  <a:pt x="1857909" y="2277415"/>
                  <a:pt x="1828071" y="2270535"/>
                  <a:pt x="1872691" y="2289658"/>
                </a:cubicBezTo>
                <a:cubicBezTo>
                  <a:pt x="1896097" y="2299689"/>
                  <a:pt x="1903741" y="2297420"/>
                  <a:pt x="1931213" y="2304288"/>
                </a:cubicBezTo>
                <a:cubicBezTo>
                  <a:pt x="1938694" y="2306158"/>
                  <a:pt x="1945844" y="2309165"/>
                  <a:pt x="1953159" y="2311603"/>
                </a:cubicBezTo>
                <a:cubicBezTo>
                  <a:pt x="1978693" y="2337139"/>
                  <a:pt x="1961246" y="2324053"/>
                  <a:pt x="2011680" y="2340864"/>
                </a:cubicBezTo>
                <a:lnTo>
                  <a:pt x="2033626" y="2348179"/>
                </a:lnTo>
                <a:cubicBezTo>
                  <a:pt x="2038503" y="2353056"/>
                  <a:pt x="2042087" y="2359726"/>
                  <a:pt x="2048256" y="2362810"/>
                </a:cubicBezTo>
                <a:cubicBezTo>
                  <a:pt x="2062050" y="2369707"/>
                  <a:pt x="2077517" y="2372563"/>
                  <a:pt x="2092147" y="2377440"/>
                </a:cubicBezTo>
                <a:cubicBezTo>
                  <a:pt x="2123629" y="2387934"/>
                  <a:pt x="2106615" y="2382885"/>
                  <a:pt x="2143354" y="2392070"/>
                </a:cubicBezTo>
                <a:cubicBezTo>
                  <a:pt x="2163377" y="2402082"/>
                  <a:pt x="2177329" y="2407546"/>
                  <a:pt x="2194560" y="2421331"/>
                </a:cubicBezTo>
                <a:cubicBezTo>
                  <a:pt x="2199946" y="2425640"/>
                  <a:pt x="2203805" y="2431653"/>
                  <a:pt x="2209191" y="2435962"/>
                </a:cubicBezTo>
                <a:cubicBezTo>
                  <a:pt x="2216056" y="2441454"/>
                  <a:pt x="2224271" y="2445100"/>
                  <a:pt x="2231136" y="2450592"/>
                </a:cubicBezTo>
                <a:cubicBezTo>
                  <a:pt x="2236522" y="2454900"/>
                  <a:pt x="2240381" y="2460914"/>
                  <a:pt x="2245767" y="2465222"/>
                </a:cubicBezTo>
                <a:cubicBezTo>
                  <a:pt x="2252632" y="2470714"/>
                  <a:pt x="2261037" y="2474131"/>
                  <a:pt x="2267712" y="2479853"/>
                </a:cubicBezTo>
                <a:cubicBezTo>
                  <a:pt x="2278185" y="2488830"/>
                  <a:pt x="2289322" y="2497637"/>
                  <a:pt x="2296973" y="2509114"/>
                </a:cubicBezTo>
                <a:cubicBezTo>
                  <a:pt x="2306727" y="2523744"/>
                  <a:pt x="2309553" y="2547445"/>
                  <a:pt x="2326234" y="2553005"/>
                </a:cubicBezTo>
                <a:lnTo>
                  <a:pt x="2348179" y="2560320"/>
                </a:lnTo>
                <a:cubicBezTo>
                  <a:pt x="2353056" y="2565197"/>
                  <a:pt x="2356896" y="2571402"/>
                  <a:pt x="2362810" y="2574950"/>
                </a:cubicBezTo>
                <a:cubicBezTo>
                  <a:pt x="2381512" y="2586171"/>
                  <a:pt x="2405909" y="2588789"/>
                  <a:pt x="2421331" y="2604211"/>
                </a:cubicBezTo>
                <a:cubicBezTo>
                  <a:pt x="2426208" y="2609088"/>
                  <a:pt x="2430223" y="2615016"/>
                  <a:pt x="2435962" y="2618842"/>
                </a:cubicBezTo>
                <a:cubicBezTo>
                  <a:pt x="2457489" y="2633193"/>
                  <a:pt x="2485322" y="2640171"/>
                  <a:pt x="2509114" y="2648102"/>
                </a:cubicBezTo>
                <a:cubicBezTo>
                  <a:pt x="2516429" y="2650540"/>
                  <a:pt x="2523426" y="2654328"/>
                  <a:pt x="2531059" y="2655418"/>
                </a:cubicBezTo>
                <a:cubicBezTo>
                  <a:pt x="2592219" y="2664155"/>
                  <a:pt x="2565538" y="2658551"/>
                  <a:pt x="2611527" y="2670048"/>
                </a:cubicBezTo>
                <a:cubicBezTo>
                  <a:pt x="2613965" y="2677363"/>
                  <a:pt x="2611391" y="2690007"/>
                  <a:pt x="2618842" y="2691994"/>
                </a:cubicBezTo>
                <a:cubicBezTo>
                  <a:pt x="2676752" y="2707437"/>
                  <a:pt x="2757931" y="2696488"/>
                  <a:pt x="2816352" y="2691994"/>
                </a:cubicBezTo>
                <a:cubicBezTo>
                  <a:pt x="2821229" y="2684679"/>
                  <a:pt x="2823527" y="2674708"/>
                  <a:pt x="2830983" y="2670048"/>
                </a:cubicBezTo>
                <a:cubicBezTo>
                  <a:pt x="2844061" y="2661875"/>
                  <a:pt x="2874874" y="2655418"/>
                  <a:pt x="2874874" y="2655418"/>
                </a:cubicBezTo>
                <a:cubicBezTo>
                  <a:pt x="2879751" y="2640787"/>
                  <a:pt x="2878599" y="2622431"/>
                  <a:pt x="2889504" y="2611526"/>
                </a:cubicBezTo>
                <a:cubicBezTo>
                  <a:pt x="2910352" y="2590679"/>
                  <a:pt x="2900309" y="2602635"/>
                  <a:pt x="2918765" y="2574950"/>
                </a:cubicBezTo>
                <a:cubicBezTo>
                  <a:pt x="2916327" y="2496921"/>
                  <a:pt x="2917594" y="2418689"/>
                  <a:pt x="2911450" y="2340864"/>
                </a:cubicBezTo>
                <a:cubicBezTo>
                  <a:pt x="2910236" y="2325490"/>
                  <a:pt x="2900559" y="2311934"/>
                  <a:pt x="2896819" y="2296973"/>
                </a:cubicBezTo>
                <a:cubicBezTo>
                  <a:pt x="2894475" y="2287599"/>
                  <a:pt x="2887436" y="2256260"/>
                  <a:pt x="2882189" y="2245766"/>
                </a:cubicBezTo>
                <a:cubicBezTo>
                  <a:pt x="2878257" y="2237903"/>
                  <a:pt x="2871130" y="2231855"/>
                  <a:pt x="2867559" y="2223821"/>
                </a:cubicBezTo>
                <a:cubicBezTo>
                  <a:pt x="2861296" y="2209728"/>
                  <a:pt x="2859825" y="2193724"/>
                  <a:pt x="2852928" y="2179930"/>
                </a:cubicBezTo>
                <a:cubicBezTo>
                  <a:pt x="2848051" y="2170176"/>
                  <a:pt x="2842593" y="2160692"/>
                  <a:pt x="2838298" y="2150669"/>
                </a:cubicBezTo>
                <a:cubicBezTo>
                  <a:pt x="2835261" y="2143581"/>
                  <a:pt x="2834950" y="2135335"/>
                  <a:pt x="2830983" y="2128723"/>
                </a:cubicBezTo>
                <a:cubicBezTo>
                  <a:pt x="2827435" y="2122809"/>
                  <a:pt x="2821229" y="2118970"/>
                  <a:pt x="2816352" y="2114093"/>
                </a:cubicBezTo>
                <a:cubicBezTo>
                  <a:pt x="2813914" y="2106778"/>
                  <a:pt x="2812485" y="2099044"/>
                  <a:pt x="2809037" y="2092147"/>
                </a:cubicBezTo>
                <a:cubicBezTo>
                  <a:pt x="2799810" y="2073692"/>
                  <a:pt x="2793384" y="2069179"/>
                  <a:pt x="2779776" y="2055571"/>
                </a:cubicBezTo>
                <a:cubicBezTo>
                  <a:pt x="2753101" y="1975545"/>
                  <a:pt x="2795643" y="2096756"/>
                  <a:pt x="2757831" y="2011680"/>
                </a:cubicBezTo>
                <a:cubicBezTo>
                  <a:pt x="2751568" y="1997587"/>
                  <a:pt x="2748077" y="1982419"/>
                  <a:pt x="2743200" y="1967789"/>
                </a:cubicBezTo>
                <a:cubicBezTo>
                  <a:pt x="2740762" y="1960474"/>
                  <a:pt x="2740162" y="1952259"/>
                  <a:pt x="2735885" y="1945843"/>
                </a:cubicBezTo>
                <a:lnTo>
                  <a:pt x="2721255" y="1923898"/>
                </a:lnTo>
                <a:cubicBezTo>
                  <a:pt x="2718816" y="1911706"/>
                  <a:pt x="2715983" y="1899586"/>
                  <a:pt x="2713939" y="1887322"/>
                </a:cubicBezTo>
                <a:cubicBezTo>
                  <a:pt x="2711104" y="1870314"/>
                  <a:pt x="2710005" y="1853022"/>
                  <a:pt x="2706624" y="1836115"/>
                </a:cubicBezTo>
                <a:cubicBezTo>
                  <a:pt x="2705112" y="1828554"/>
                  <a:pt x="2703791" y="1820444"/>
                  <a:pt x="2699309" y="1814170"/>
                </a:cubicBezTo>
                <a:cubicBezTo>
                  <a:pt x="2691291" y="1802946"/>
                  <a:pt x="2679802" y="1794663"/>
                  <a:pt x="2670048" y="1784909"/>
                </a:cubicBezTo>
                <a:lnTo>
                  <a:pt x="2655418" y="1770278"/>
                </a:lnTo>
                <a:cubicBezTo>
                  <a:pt x="2634697" y="1708114"/>
                  <a:pt x="2663596" y="1783908"/>
                  <a:pt x="2633472" y="1733702"/>
                </a:cubicBezTo>
                <a:cubicBezTo>
                  <a:pt x="2626354" y="1721839"/>
                  <a:pt x="2623625" y="1693655"/>
                  <a:pt x="2618842" y="1682496"/>
                </a:cubicBezTo>
                <a:cubicBezTo>
                  <a:pt x="2615379" y="1674415"/>
                  <a:pt x="2609088" y="1667865"/>
                  <a:pt x="2604211" y="1660550"/>
                </a:cubicBezTo>
                <a:cubicBezTo>
                  <a:pt x="2600286" y="1640922"/>
                  <a:pt x="2592872" y="1595991"/>
                  <a:pt x="2582266" y="1580083"/>
                </a:cubicBezTo>
                <a:lnTo>
                  <a:pt x="2567635" y="1558138"/>
                </a:lnTo>
                <a:cubicBezTo>
                  <a:pt x="2565197" y="1550823"/>
                  <a:pt x="2563768" y="1543089"/>
                  <a:pt x="2560320" y="1536192"/>
                </a:cubicBezTo>
                <a:cubicBezTo>
                  <a:pt x="2551091" y="1517733"/>
                  <a:pt x="2544669" y="1513225"/>
                  <a:pt x="2531059" y="1499616"/>
                </a:cubicBezTo>
                <a:cubicBezTo>
                  <a:pt x="2519457" y="1464808"/>
                  <a:pt x="2531878" y="1487103"/>
                  <a:pt x="2501799" y="1463040"/>
                </a:cubicBezTo>
                <a:cubicBezTo>
                  <a:pt x="2479123" y="1444900"/>
                  <a:pt x="2495237" y="1448786"/>
                  <a:pt x="2465223" y="1433779"/>
                </a:cubicBezTo>
                <a:cubicBezTo>
                  <a:pt x="2458326" y="1430330"/>
                  <a:pt x="2450018" y="1430209"/>
                  <a:pt x="2443277" y="1426464"/>
                </a:cubicBezTo>
                <a:cubicBezTo>
                  <a:pt x="2422561" y="1414955"/>
                  <a:pt x="2384636" y="1389708"/>
                  <a:pt x="2370125" y="1367942"/>
                </a:cubicBezTo>
                <a:cubicBezTo>
                  <a:pt x="2365248" y="1360627"/>
                  <a:pt x="2359427" y="1353860"/>
                  <a:pt x="2355495" y="1345997"/>
                </a:cubicBezTo>
                <a:cubicBezTo>
                  <a:pt x="2339919" y="1314846"/>
                  <a:pt x="2358704" y="1331453"/>
                  <a:pt x="2333549" y="1302106"/>
                </a:cubicBezTo>
                <a:cubicBezTo>
                  <a:pt x="2324572" y="1291633"/>
                  <a:pt x="2304288" y="1272845"/>
                  <a:pt x="2304288" y="1272845"/>
                </a:cubicBezTo>
                <a:cubicBezTo>
                  <a:pt x="2301850" y="1265530"/>
                  <a:pt x="2300421" y="1257796"/>
                  <a:pt x="2296973" y="1250899"/>
                </a:cubicBezTo>
                <a:cubicBezTo>
                  <a:pt x="2293041" y="1243036"/>
                  <a:pt x="2285914" y="1236988"/>
                  <a:pt x="2282343" y="1228954"/>
                </a:cubicBezTo>
                <a:cubicBezTo>
                  <a:pt x="2247522" y="1150607"/>
                  <a:pt x="2286191" y="1212781"/>
                  <a:pt x="2253082" y="1163117"/>
                </a:cubicBezTo>
                <a:lnTo>
                  <a:pt x="2231136" y="1097280"/>
                </a:lnTo>
                <a:cubicBezTo>
                  <a:pt x="2228698" y="1089965"/>
                  <a:pt x="2228098" y="1081750"/>
                  <a:pt x="2223821" y="1075334"/>
                </a:cubicBezTo>
                <a:cubicBezTo>
                  <a:pt x="2218944" y="1068019"/>
                  <a:pt x="2212762" y="1061423"/>
                  <a:pt x="2209191" y="1053389"/>
                </a:cubicBezTo>
                <a:cubicBezTo>
                  <a:pt x="2182292" y="992868"/>
                  <a:pt x="2209976" y="1024915"/>
                  <a:pt x="2179930" y="994867"/>
                </a:cubicBezTo>
                <a:lnTo>
                  <a:pt x="2165299" y="950976"/>
                </a:lnTo>
                <a:cubicBezTo>
                  <a:pt x="2162861" y="943661"/>
                  <a:pt x="2162261" y="935446"/>
                  <a:pt x="2157984" y="929030"/>
                </a:cubicBezTo>
                <a:lnTo>
                  <a:pt x="2143354" y="907085"/>
                </a:lnTo>
                <a:cubicBezTo>
                  <a:pt x="2125813" y="854460"/>
                  <a:pt x="2147097" y="920184"/>
                  <a:pt x="2128723" y="855878"/>
                </a:cubicBezTo>
                <a:cubicBezTo>
                  <a:pt x="2126605" y="848464"/>
                  <a:pt x="2123846" y="841248"/>
                  <a:pt x="2121408" y="833933"/>
                </a:cubicBezTo>
                <a:cubicBezTo>
                  <a:pt x="2123846" y="729082"/>
                  <a:pt x="2124167" y="624160"/>
                  <a:pt x="2128723" y="519379"/>
                </a:cubicBezTo>
                <a:cubicBezTo>
                  <a:pt x="2129058" y="511675"/>
                  <a:pt x="2132072" y="504046"/>
                  <a:pt x="2136039" y="497434"/>
                </a:cubicBezTo>
                <a:cubicBezTo>
                  <a:pt x="2139587" y="491520"/>
                  <a:pt x="2146361" y="488189"/>
                  <a:pt x="2150669" y="482803"/>
                </a:cubicBezTo>
                <a:cubicBezTo>
                  <a:pt x="2156161" y="475938"/>
                  <a:pt x="2159510" y="467474"/>
                  <a:pt x="2165299" y="460858"/>
                </a:cubicBezTo>
                <a:cubicBezTo>
                  <a:pt x="2176653" y="447882"/>
                  <a:pt x="2189683" y="436474"/>
                  <a:pt x="2201875" y="424282"/>
                </a:cubicBezTo>
                <a:cubicBezTo>
                  <a:pt x="2206752" y="419405"/>
                  <a:pt x="2210767" y="413477"/>
                  <a:pt x="2216506" y="409651"/>
                </a:cubicBezTo>
                <a:cubicBezTo>
                  <a:pt x="2223821" y="404774"/>
                  <a:pt x="2231586" y="400513"/>
                  <a:pt x="2238451" y="395021"/>
                </a:cubicBezTo>
                <a:cubicBezTo>
                  <a:pt x="2243837" y="390712"/>
                  <a:pt x="2246913" y="383474"/>
                  <a:pt x="2253082" y="380390"/>
                </a:cubicBezTo>
                <a:cubicBezTo>
                  <a:pt x="2266876" y="373493"/>
                  <a:pt x="2284141" y="374314"/>
                  <a:pt x="2296973" y="365760"/>
                </a:cubicBezTo>
                <a:cubicBezTo>
                  <a:pt x="2304288" y="360883"/>
                  <a:pt x="2310885" y="354701"/>
                  <a:pt x="2318919" y="351130"/>
                </a:cubicBezTo>
                <a:cubicBezTo>
                  <a:pt x="2333012" y="344867"/>
                  <a:pt x="2362810" y="336499"/>
                  <a:pt x="2362810" y="336499"/>
                </a:cubicBezTo>
                <a:cubicBezTo>
                  <a:pt x="2367687" y="329184"/>
                  <a:pt x="2371223" y="320771"/>
                  <a:pt x="2377440" y="314554"/>
                </a:cubicBezTo>
                <a:cubicBezTo>
                  <a:pt x="2401415" y="290579"/>
                  <a:pt x="2399386" y="310931"/>
                  <a:pt x="2399386" y="292608"/>
                </a:cubicBezTo>
              </a:path>
            </a:pathLst>
          </a:cu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35665" y="3710763"/>
            <a:ext cx="7293935" cy="2849525"/>
          </a:xfrm>
          <a:custGeom>
            <a:avLst/>
            <a:gdLst>
              <a:gd name="connsiteX0" fmla="*/ 31898 w 7293935"/>
              <a:gd name="connsiteY0" fmla="*/ 127590 h 2849525"/>
              <a:gd name="connsiteX1" fmla="*/ 148856 w 7293935"/>
              <a:gd name="connsiteY1" fmla="*/ 138223 h 2849525"/>
              <a:gd name="connsiteX2" fmla="*/ 212651 w 7293935"/>
              <a:gd name="connsiteY2" fmla="*/ 159488 h 2849525"/>
              <a:gd name="connsiteX3" fmla="*/ 244549 w 7293935"/>
              <a:gd name="connsiteY3" fmla="*/ 180753 h 2849525"/>
              <a:gd name="connsiteX4" fmla="*/ 425302 w 7293935"/>
              <a:gd name="connsiteY4" fmla="*/ 180753 h 2849525"/>
              <a:gd name="connsiteX5" fmla="*/ 478465 w 7293935"/>
              <a:gd name="connsiteY5" fmla="*/ 170121 h 2849525"/>
              <a:gd name="connsiteX6" fmla="*/ 542261 w 7293935"/>
              <a:gd name="connsiteY6" fmla="*/ 148856 h 2849525"/>
              <a:gd name="connsiteX7" fmla="*/ 574158 w 7293935"/>
              <a:gd name="connsiteY7" fmla="*/ 138223 h 2849525"/>
              <a:gd name="connsiteX8" fmla="*/ 680484 w 7293935"/>
              <a:gd name="connsiteY8" fmla="*/ 127590 h 2849525"/>
              <a:gd name="connsiteX9" fmla="*/ 786809 w 7293935"/>
              <a:gd name="connsiteY9" fmla="*/ 106325 h 2849525"/>
              <a:gd name="connsiteX10" fmla="*/ 818707 w 7293935"/>
              <a:gd name="connsiteY10" fmla="*/ 95693 h 2849525"/>
              <a:gd name="connsiteX11" fmla="*/ 914400 w 7293935"/>
              <a:gd name="connsiteY11" fmla="*/ 74428 h 2849525"/>
              <a:gd name="connsiteX12" fmla="*/ 1041991 w 7293935"/>
              <a:gd name="connsiteY12" fmla="*/ 85060 h 2849525"/>
              <a:gd name="connsiteX13" fmla="*/ 1116419 w 7293935"/>
              <a:gd name="connsiteY13" fmla="*/ 106325 h 2849525"/>
              <a:gd name="connsiteX14" fmla="*/ 1190847 w 7293935"/>
              <a:gd name="connsiteY14" fmla="*/ 127590 h 2849525"/>
              <a:gd name="connsiteX15" fmla="*/ 1562986 w 7293935"/>
              <a:gd name="connsiteY15" fmla="*/ 116958 h 2849525"/>
              <a:gd name="connsiteX16" fmla="*/ 1669312 w 7293935"/>
              <a:gd name="connsiteY16" fmla="*/ 85060 h 2849525"/>
              <a:gd name="connsiteX17" fmla="*/ 1733107 w 7293935"/>
              <a:gd name="connsiteY17" fmla="*/ 53163 h 2849525"/>
              <a:gd name="connsiteX18" fmla="*/ 1796902 w 7293935"/>
              <a:gd name="connsiteY18" fmla="*/ 74428 h 2849525"/>
              <a:gd name="connsiteX19" fmla="*/ 1850065 w 7293935"/>
              <a:gd name="connsiteY19" fmla="*/ 116958 h 2849525"/>
              <a:gd name="connsiteX20" fmla="*/ 1913861 w 7293935"/>
              <a:gd name="connsiteY20" fmla="*/ 138223 h 2849525"/>
              <a:gd name="connsiteX21" fmla="*/ 1945758 w 7293935"/>
              <a:gd name="connsiteY21" fmla="*/ 148856 h 2849525"/>
              <a:gd name="connsiteX22" fmla="*/ 2041451 w 7293935"/>
              <a:gd name="connsiteY22" fmla="*/ 138223 h 2849525"/>
              <a:gd name="connsiteX23" fmla="*/ 2105247 w 7293935"/>
              <a:gd name="connsiteY23" fmla="*/ 116958 h 2849525"/>
              <a:gd name="connsiteX24" fmla="*/ 2169042 w 7293935"/>
              <a:gd name="connsiteY24" fmla="*/ 74428 h 2849525"/>
              <a:gd name="connsiteX25" fmla="*/ 2200940 w 7293935"/>
              <a:gd name="connsiteY25" fmla="*/ 63795 h 2849525"/>
              <a:gd name="connsiteX26" fmla="*/ 2232837 w 7293935"/>
              <a:gd name="connsiteY26" fmla="*/ 42530 h 2849525"/>
              <a:gd name="connsiteX27" fmla="*/ 2296633 w 7293935"/>
              <a:gd name="connsiteY27" fmla="*/ 21265 h 2849525"/>
              <a:gd name="connsiteX28" fmla="*/ 2328530 w 7293935"/>
              <a:gd name="connsiteY28" fmla="*/ 10632 h 2849525"/>
              <a:gd name="connsiteX29" fmla="*/ 2360428 w 7293935"/>
              <a:gd name="connsiteY29" fmla="*/ 0 h 2849525"/>
              <a:gd name="connsiteX30" fmla="*/ 2413591 w 7293935"/>
              <a:gd name="connsiteY30" fmla="*/ 10632 h 2849525"/>
              <a:gd name="connsiteX31" fmla="*/ 2445488 w 7293935"/>
              <a:gd name="connsiteY31" fmla="*/ 74428 h 2849525"/>
              <a:gd name="connsiteX32" fmla="*/ 2477386 w 7293935"/>
              <a:gd name="connsiteY32" fmla="*/ 85060 h 2849525"/>
              <a:gd name="connsiteX33" fmla="*/ 2668772 w 7293935"/>
              <a:gd name="connsiteY33" fmla="*/ 95693 h 2849525"/>
              <a:gd name="connsiteX34" fmla="*/ 2764465 w 7293935"/>
              <a:gd name="connsiteY34" fmla="*/ 127590 h 2849525"/>
              <a:gd name="connsiteX35" fmla="*/ 2796363 w 7293935"/>
              <a:gd name="connsiteY35" fmla="*/ 138223 h 2849525"/>
              <a:gd name="connsiteX36" fmla="*/ 2860158 w 7293935"/>
              <a:gd name="connsiteY36" fmla="*/ 170121 h 2849525"/>
              <a:gd name="connsiteX37" fmla="*/ 2934586 w 7293935"/>
              <a:gd name="connsiteY37" fmla="*/ 212651 h 2849525"/>
              <a:gd name="connsiteX38" fmla="*/ 2966484 w 7293935"/>
              <a:gd name="connsiteY38" fmla="*/ 223284 h 2849525"/>
              <a:gd name="connsiteX39" fmla="*/ 2998382 w 7293935"/>
              <a:gd name="connsiteY39" fmla="*/ 244549 h 2849525"/>
              <a:gd name="connsiteX40" fmla="*/ 3040912 w 7293935"/>
              <a:gd name="connsiteY40" fmla="*/ 255181 h 2849525"/>
              <a:gd name="connsiteX41" fmla="*/ 3115340 w 7293935"/>
              <a:gd name="connsiteY41" fmla="*/ 276446 h 2849525"/>
              <a:gd name="connsiteX42" fmla="*/ 3211033 w 7293935"/>
              <a:gd name="connsiteY42" fmla="*/ 287079 h 2849525"/>
              <a:gd name="connsiteX43" fmla="*/ 3306726 w 7293935"/>
              <a:gd name="connsiteY43" fmla="*/ 318977 h 2849525"/>
              <a:gd name="connsiteX44" fmla="*/ 3338623 w 7293935"/>
              <a:gd name="connsiteY44" fmla="*/ 329609 h 2849525"/>
              <a:gd name="connsiteX45" fmla="*/ 3444949 w 7293935"/>
              <a:gd name="connsiteY45" fmla="*/ 361507 h 2849525"/>
              <a:gd name="connsiteX46" fmla="*/ 3508744 w 7293935"/>
              <a:gd name="connsiteY46" fmla="*/ 382772 h 2849525"/>
              <a:gd name="connsiteX47" fmla="*/ 3572540 w 7293935"/>
              <a:gd name="connsiteY47" fmla="*/ 425302 h 2849525"/>
              <a:gd name="connsiteX48" fmla="*/ 3689498 w 7293935"/>
              <a:gd name="connsiteY48" fmla="*/ 446567 h 2849525"/>
              <a:gd name="connsiteX49" fmla="*/ 3710763 w 7293935"/>
              <a:gd name="connsiteY49" fmla="*/ 478465 h 2849525"/>
              <a:gd name="connsiteX50" fmla="*/ 3721395 w 7293935"/>
              <a:gd name="connsiteY50" fmla="*/ 510363 h 2849525"/>
              <a:gd name="connsiteX51" fmla="*/ 3742661 w 7293935"/>
              <a:gd name="connsiteY51" fmla="*/ 531628 h 2849525"/>
              <a:gd name="connsiteX52" fmla="*/ 3806456 w 7293935"/>
              <a:gd name="connsiteY52" fmla="*/ 563525 h 2849525"/>
              <a:gd name="connsiteX53" fmla="*/ 3838354 w 7293935"/>
              <a:gd name="connsiteY53" fmla="*/ 584790 h 2849525"/>
              <a:gd name="connsiteX54" fmla="*/ 3859619 w 7293935"/>
              <a:gd name="connsiteY54" fmla="*/ 606056 h 2849525"/>
              <a:gd name="connsiteX55" fmla="*/ 3891516 w 7293935"/>
              <a:gd name="connsiteY55" fmla="*/ 616688 h 2849525"/>
              <a:gd name="connsiteX56" fmla="*/ 3944679 w 7293935"/>
              <a:gd name="connsiteY56" fmla="*/ 659218 h 2849525"/>
              <a:gd name="connsiteX57" fmla="*/ 3965944 w 7293935"/>
              <a:gd name="connsiteY57" fmla="*/ 680484 h 2849525"/>
              <a:gd name="connsiteX58" fmla="*/ 3997842 w 7293935"/>
              <a:gd name="connsiteY58" fmla="*/ 691116 h 2849525"/>
              <a:gd name="connsiteX59" fmla="*/ 4040372 w 7293935"/>
              <a:gd name="connsiteY59" fmla="*/ 712381 h 2849525"/>
              <a:gd name="connsiteX60" fmla="*/ 4104168 w 7293935"/>
              <a:gd name="connsiteY60" fmla="*/ 733646 h 2849525"/>
              <a:gd name="connsiteX61" fmla="*/ 4167963 w 7293935"/>
              <a:gd name="connsiteY61" fmla="*/ 765544 h 2849525"/>
              <a:gd name="connsiteX62" fmla="*/ 4199861 w 7293935"/>
              <a:gd name="connsiteY62" fmla="*/ 786809 h 2849525"/>
              <a:gd name="connsiteX63" fmla="*/ 4263656 w 7293935"/>
              <a:gd name="connsiteY63" fmla="*/ 808074 h 2849525"/>
              <a:gd name="connsiteX64" fmla="*/ 4295554 w 7293935"/>
              <a:gd name="connsiteY64" fmla="*/ 818707 h 2849525"/>
              <a:gd name="connsiteX65" fmla="*/ 4359349 w 7293935"/>
              <a:gd name="connsiteY65" fmla="*/ 861237 h 2849525"/>
              <a:gd name="connsiteX66" fmla="*/ 4423144 w 7293935"/>
              <a:gd name="connsiteY66" fmla="*/ 914400 h 2849525"/>
              <a:gd name="connsiteX67" fmla="*/ 4455042 w 7293935"/>
              <a:gd name="connsiteY67" fmla="*/ 925032 h 2849525"/>
              <a:gd name="connsiteX68" fmla="*/ 4486940 w 7293935"/>
              <a:gd name="connsiteY68" fmla="*/ 946297 h 2849525"/>
              <a:gd name="connsiteX69" fmla="*/ 4508205 w 7293935"/>
              <a:gd name="connsiteY69" fmla="*/ 967563 h 2849525"/>
              <a:gd name="connsiteX70" fmla="*/ 4550735 w 7293935"/>
              <a:gd name="connsiteY70" fmla="*/ 978195 h 2849525"/>
              <a:gd name="connsiteX71" fmla="*/ 4614530 w 7293935"/>
              <a:gd name="connsiteY71" fmla="*/ 1020725 h 2849525"/>
              <a:gd name="connsiteX72" fmla="*/ 4646428 w 7293935"/>
              <a:gd name="connsiteY72" fmla="*/ 1052623 h 2849525"/>
              <a:gd name="connsiteX73" fmla="*/ 4710223 w 7293935"/>
              <a:gd name="connsiteY73" fmla="*/ 1073888 h 2849525"/>
              <a:gd name="connsiteX74" fmla="*/ 4742121 w 7293935"/>
              <a:gd name="connsiteY74" fmla="*/ 1084521 h 2849525"/>
              <a:gd name="connsiteX75" fmla="*/ 4784651 w 7293935"/>
              <a:gd name="connsiteY75" fmla="*/ 1095153 h 2849525"/>
              <a:gd name="connsiteX76" fmla="*/ 4848447 w 7293935"/>
              <a:gd name="connsiteY76" fmla="*/ 1116418 h 2849525"/>
              <a:gd name="connsiteX77" fmla="*/ 4880344 w 7293935"/>
              <a:gd name="connsiteY77" fmla="*/ 1137684 h 2849525"/>
              <a:gd name="connsiteX78" fmla="*/ 4976037 w 7293935"/>
              <a:gd name="connsiteY78" fmla="*/ 1190846 h 2849525"/>
              <a:gd name="connsiteX79" fmla="*/ 5039833 w 7293935"/>
              <a:gd name="connsiteY79" fmla="*/ 1244009 h 2849525"/>
              <a:gd name="connsiteX80" fmla="*/ 5092995 w 7293935"/>
              <a:gd name="connsiteY80" fmla="*/ 1254642 h 2849525"/>
              <a:gd name="connsiteX81" fmla="*/ 5124893 w 7293935"/>
              <a:gd name="connsiteY81" fmla="*/ 1265274 h 2849525"/>
              <a:gd name="connsiteX82" fmla="*/ 5156791 w 7293935"/>
              <a:gd name="connsiteY82" fmla="*/ 1286539 h 2849525"/>
              <a:gd name="connsiteX83" fmla="*/ 5199321 w 7293935"/>
              <a:gd name="connsiteY83" fmla="*/ 1297172 h 2849525"/>
              <a:gd name="connsiteX84" fmla="*/ 5326912 w 7293935"/>
              <a:gd name="connsiteY84" fmla="*/ 1318437 h 2849525"/>
              <a:gd name="connsiteX85" fmla="*/ 5390707 w 7293935"/>
              <a:gd name="connsiteY85" fmla="*/ 1339702 h 2849525"/>
              <a:gd name="connsiteX86" fmla="*/ 5422605 w 7293935"/>
              <a:gd name="connsiteY86" fmla="*/ 1350335 h 2849525"/>
              <a:gd name="connsiteX87" fmla="*/ 5497033 w 7293935"/>
              <a:gd name="connsiteY87" fmla="*/ 1382232 h 2849525"/>
              <a:gd name="connsiteX88" fmla="*/ 5560828 w 7293935"/>
              <a:gd name="connsiteY88" fmla="*/ 1414130 h 2849525"/>
              <a:gd name="connsiteX89" fmla="*/ 5624623 w 7293935"/>
              <a:gd name="connsiteY89" fmla="*/ 1446028 h 2849525"/>
              <a:gd name="connsiteX90" fmla="*/ 5656521 w 7293935"/>
              <a:gd name="connsiteY90" fmla="*/ 1477925 h 2849525"/>
              <a:gd name="connsiteX91" fmla="*/ 5688419 w 7293935"/>
              <a:gd name="connsiteY91" fmla="*/ 1499190 h 2849525"/>
              <a:gd name="connsiteX92" fmla="*/ 5699051 w 7293935"/>
              <a:gd name="connsiteY92" fmla="*/ 1531088 h 2849525"/>
              <a:gd name="connsiteX93" fmla="*/ 5752214 w 7293935"/>
              <a:gd name="connsiteY93" fmla="*/ 1584251 h 2849525"/>
              <a:gd name="connsiteX94" fmla="*/ 5826642 w 7293935"/>
              <a:gd name="connsiteY94" fmla="*/ 1658679 h 2849525"/>
              <a:gd name="connsiteX95" fmla="*/ 5847907 w 7293935"/>
              <a:gd name="connsiteY95" fmla="*/ 1690577 h 2849525"/>
              <a:gd name="connsiteX96" fmla="*/ 5943600 w 7293935"/>
              <a:gd name="connsiteY96" fmla="*/ 1743739 h 2849525"/>
              <a:gd name="connsiteX97" fmla="*/ 5964865 w 7293935"/>
              <a:gd name="connsiteY97" fmla="*/ 1775637 h 2849525"/>
              <a:gd name="connsiteX98" fmla="*/ 6039293 w 7293935"/>
              <a:gd name="connsiteY98" fmla="*/ 1807535 h 2849525"/>
              <a:gd name="connsiteX99" fmla="*/ 6071191 w 7293935"/>
              <a:gd name="connsiteY99" fmla="*/ 1828800 h 2849525"/>
              <a:gd name="connsiteX100" fmla="*/ 6134986 w 7293935"/>
              <a:gd name="connsiteY100" fmla="*/ 1850065 h 2849525"/>
              <a:gd name="connsiteX101" fmla="*/ 6209414 w 7293935"/>
              <a:gd name="connsiteY101" fmla="*/ 1871330 h 2849525"/>
              <a:gd name="connsiteX102" fmla="*/ 6241312 w 7293935"/>
              <a:gd name="connsiteY102" fmla="*/ 1935125 h 2849525"/>
              <a:gd name="connsiteX103" fmla="*/ 6273209 w 7293935"/>
              <a:gd name="connsiteY103" fmla="*/ 1956390 h 2849525"/>
              <a:gd name="connsiteX104" fmla="*/ 6315740 w 7293935"/>
              <a:gd name="connsiteY104" fmla="*/ 2020186 h 2849525"/>
              <a:gd name="connsiteX105" fmla="*/ 6337005 w 7293935"/>
              <a:gd name="connsiteY105" fmla="*/ 2052084 h 2849525"/>
              <a:gd name="connsiteX106" fmla="*/ 6368902 w 7293935"/>
              <a:gd name="connsiteY106" fmla="*/ 2073349 h 2849525"/>
              <a:gd name="connsiteX107" fmla="*/ 6390168 w 7293935"/>
              <a:gd name="connsiteY107" fmla="*/ 2094614 h 2849525"/>
              <a:gd name="connsiteX108" fmla="*/ 6453963 w 7293935"/>
              <a:gd name="connsiteY108" fmla="*/ 2115879 h 2849525"/>
              <a:gd name="connsiteX109" fmla="*/ 6485861 w 7293935"/>
              <a:gd name="connsiteY109" fmla="*/ 2137144 h 2849525"/>
              <a:gd name="connsiteX110" fmla="*/ 6549656 w 7293935"/>
              <a:gd name="connsiteY110" fmla="*/ 2169042 h 2849525"/>
              <a:gd name="connsiteX111" fmla="*/ 6560288 w 7293935"/>
              <a:gd name="connsiteY111" fmla="*/ 2211572 h 2849525"/>
              <a:gd name="connsiteX112" fmla="*/ 6581554 w 7293935"/>
              <a:gd name="connsiteY112" fmla="*/ 2243470 h 2849525"/>
              <a:gd name="connsiteX113" fmla="*/ 6677247 w 7293935"/>
              <a:gd name="connsiteY113" fmla="*/ 2296632 h 2849525"/>
              <a:gd name="connsiteX114" fmla="*/ 6719777 w 7293935"/>
              <a:gd name="connsiteY114" fmla="*/ 2307265 h 2849525"/>
              <a:gd name="connsiteX115" fmla="*/ 6783572 w 7293935"/>
              <a:gd name="connsiteY115" fmla="*/ 2349795 h 2849525"/>
              <a:gd name="connsiteX116" fmla="*/ 6815470 w 7293935"/>
              <a:gd name="connsiteY116" fmla="*/ 2371060 h 2849525"/>
              <a:gd name="connsiteX117" fmla="*/ 6836735 w 7293935"/>
              <a:gd name="connsiteY117" fmla="*/ 2402958 h 2849525"/>
              <a:gd name="connsiteX118" fmla="*/ 6868633 w 7293935"/>
              <a:gd name="connsiteY118" fmla="*/ 2424223 h 2849525"/>
              <a:gd name="connsiteX119" fmla="*/ 6911163 w 7293935"/>
              <a:gd name="connsiteY119" fmla="*/ 2488018 h 2849525"/>
              <a:gd name="connsiteX120" fmla="*/ 6932428 w 7293935"/>
              <a:gd name="connsiteY120" fmla="*/ 2509284 h 2849525"/>
              <a:gd name="connsiteX121" fmla="*/ 6943061 w 7293935"/>
              <a:gd name="connsiteY121" fmla="*/ 2541181 h 2849525"/>
              <a:gd name="connsiteX122" fmla="*/ 7017488 w 7293935"/>
              <a:gd name="connsiteY122" fmla="*/ 2636874 h 2849525"/>
              <a:gd name="connsiteX123" fmla="*/ 7081284 w 7293935"/>
              <a:gd name="connsiteY123" fmla="*/ 2679404 h 2849525"/>
              <a:gd name="connsiteX124" fmla="*/ 7134447 w 7293935"/>
              <a:gd name="connsiteY124" fmla="*/ 2721935 h 2849525"/>
              <a:gd name="connsiteX125" fmla="*/ 7187609 w 7293935"/>
              <a:gd name="connsiteY125" fmla="*/ 2732567 h 2849525"/>
              <a:gd name="connsiteX126" fmla="*/ 7251405 w 7293935"/>
              <a:gd name="connsiteY126" fmla="*/ 2753832 h 2849525"/>
              <a:gd name="connsiteX127" fmla="*/ 7262037 w 7293935"/>
              <a:gd name="connsiteY127" fmla="*/ 2785730 h 2849525"/>
              <a:gd name="connsiteX128" fmla="*/ 7293935 w 7293935"/>
              <a:gd name="connsiteY128" fmla="*/ 2806995 h 2849525"/>
              <a:gd name="connsiteX129" fmla="*/ 7230140 w 7293935"/>
              <a:gd name="connsiteY129" fmla="*/ 2838893 h 2849525"/>
              <a:gd name="connsiteX130" fmla="*/ 6485861 w 7293935"/>
              <a:gd name="connsiteY130" fmla="*/ 2828260 h 2849525"/>
              <a:gd name="connsiteX131" fmla="*/ 6443330 w 7293935"/>
              <a:gd name="connsiteY131" fmla="*/ 2817628 h 2849525"/>
              <a:gd name="connsiteX132" fmla="*/ 6347637 w 7293935"/>
              <a:gd name="connsiteY132" fmla="*/ 2796363 h 2849525"/>
              <a:gd name="connsiteX133" fmla="*/ 6283842 w 7293935"/>
              <a:gd name="connsiteY133" fmla="*/ 2775097 h 2849525"/>
              <a:gd name="connsiteX134" fmla="*/ 5858540 w 7293935"/>
              <a:gd name="connsiteY134" fmla="*/ 2785730 h 2849525"/>
              <a:gd name="connsiteX135" fmla="*/ 5773479 w 7293935"/>
              <a:gd name="connsiteY135" fmla="*/ 2796363 h 2849525"/>
              <a:gd name="connsiteX136" fmla="*/ 5699051 w 7293935"/>
              <a:gd name="connsiteY136" fmla="*/ 2817628 h 2849525"/>
              <a:gd name="connsiteX137" fmla="*/ 5613991 w 7293935"/>
              <a:gd name="connsiteY137" fmla="*/ 2828260 h 2849525"/>
              <a:gd name="connsiteX138" fmla="*/ 4954772 w 7293935"/>
              <a:gd name="connsiteY138" fmla="*/ 2838893 h 2849525"/>
              <a:gd name="connsiteX139" fmla="*/ 3274828 w 7293935"/>
              <a:gd name="connsiteY139" fmla="*/ 2828260 h 2849525"/>
              <a:gd name="connsiteX140" fmla="*/ 2775098 w 7293935"/>
              <a:gd name="connsiteY140" fmla="*/ 2849525 h 2849525"/>
              <a:gd name="connsiteX141" fmla="*/ 2286000 w 7293935"/>
              <a:gd name="connsiteY141" fmla="*/ 2838893 h 2849525"/>
              <a:gd name="connsiteX142" fmla="*/ 2222205 w 7293935"/>
              <a:gd name="connsiteY142" fmla="*/ 2828260 h 2849525"/>
              <a:gd name="connsiteX143" fmla="*/ 2137144 w 7293935"/>
              <a:gd name="connsiteY143" fmla="*/ 2817628 h 2849525"/>
              <a:gd name="connsiteX144" fmla="*/ 1945758 w 7293935"/>
              <a:gd name="connsiteY144" fmla="*/ 2796363 h 2849525"/>
              <a:gd name="connsiteX145" fmla="*/ 1637414 w 7293935"/>
              <a:gd name="connsiteY145" fmla="*/ 2785730 h 2849525"/>
              <a:gd name="connsiteX146" fmla="*/ 1095154 w 7293935"/>
              <a:gd name="connsiteY146" fmla="*/ 2785730 h 2849525"/>
              <a:gd name="connsiteX147" fmla="*/ 1020726 w 7293935"/>
              <a:gd name="connsiteY147" fmla="*/ 2796363 h 2849525"/>
              <a:gd name="connsiteX148" fmla="*/ 903768 w 7293935"/>
              <a:gd name="connsiteY148" fmla="*/ 2806995 h 2849525"/>
              <a:gd name="connsiteX149" fmla="*/ 839972 w 7293935"/>
              <a:gd name="connsiteY149" fmla="*/ 2817628 h 2849525"/>
              <a:gd name="connsiteX150" fmla="*/ 701749 w 7293935"/>
              <a:gd name="connsiteY150" fmla="*/ 2838893 h 2849525"/>
              <a:gd name="connsiteX151" fmla="*/ 159488 w 7293935"/>
              <a:gd name="connsiteY151" fmla="*/ 2828260 h 2849525"/>
              <a:gd name="connsiteX152" fmla="*/ 63795 w 7293935"/>
              <a:gd name="connsiteY152" fmla="*/ 2785730 h 2849525"/>
              <a:gd name="connsiteX153" fmla="*/ 31898 w 7293935"/>
              <a:gd name="connsiteY153" fmla="*/ 2775097 h 2849525"/>
              <a:gd name="connsiteX154" fmla="*/ 0 w 7293935"/>
              <a:gd name="connsiteY154" fmla="*/ 2626242 h 2849525"/>
              <a:gd name="connsiteX155" fmla="*/ 10633 w 7293935"/>
              <a:gd name="connsiteY155" fmla="*/ 2477386 h 2849525"/>
              <a:gd name="connsiteX156" fmla="*/ 31898 w 7293935"/>
              <a:gd name="connsiteY156" fmla="*/ 2413590 h 2849525"/>
              <a:gd name="connsiteX157" fmla="*/ 53163 w 7293935"/>
              <a:gd name="connsiteY157" fmla="*/ 2339163 h 2849525"/>
              <a:gd name="connsiteX158" fmla="*/ 63795 w 7293935"/>
              <a:gd name="connsiteY158" fmla="*/ 2296632 h 2849525"/>
              <a:gd name="connsiteX159" fmla="*/ 53163 w 7293935"/>
              <a:gd name="connsiteY159" fmla="*/ 2094614 h 2849525"/>
              <a:gd name="connsiteX160" fmla="*/ 31898 w 7293935"/>
              <a:gd name="connsiteY160" fmla="*/ 2009553 h 2849525"/>
              <a:gd name="connsiteX161" fmla="*/ 10633 w 7293935"/>
              <a:gd name="connsiteY161" fmla="*/ 1924493 h 2849525"/>
              <a:gd name="connsiteX162" fmla="*/ 21265 w 7293935"/>
              <a:gd name="connsiteY162" fmla="*/ 1669311 h 2849525"/>
              <a:gd name="connsiteX163" fmla="*/ 53163 w 7293935"/>
              <a:gd name="connsiteY163" fmla="*/ 1531088 h 2849525"/>
              <a:gd name="connsiteX164" fmla="*/ 63795 w 7293935"/>
              <a:gd name="connsiteY164" fmla="*/ 1499190 h 2849525"/>
              <a:gd name="connsiteX165" fmla="*/ 53163 w 7293935"/>
              <a:gd name="connsiteY165" fmla="*/ 925032 h 2849525"/>
              <a:gd name="connsiteX166" fmla="*/ 42530 w 7293935"/>
              <a:gd name="connsiteY166" fmla="*/ 871870 h 2849525"/>
              <a:gd name="connsiteX167" fmla="*/ 53163 w 7293935"/>
              <a:gd name="connsiteY167" fmla="*/ 563525 h 2849525"/>
              <a:gd name="connsiteX168" fmla="*/ 63795 w 7293935"/>
              <a:gd name="connsiteY168" fmla="*/ 499730 h 2849525"/>
              <a:gd name="connsiteX169" fmla="*/ 74428 w 7293935"/>
              <a:gd name="connsiteY169" fmla="*/ 457200 h 2849525"/>
              <a:gd name="connsiteX170" fmla="*/ 31898 w 7293935"/>
              <a:gd name="connsiteY170" fmla="*/ 127590 h 284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293935" h="2849525">
                <a:moveTo>
                  <a:pt x="31898" y="127590"/>
                </a:moveTo>
                <a:cubicBezTo>
                  <a:pt x="44303" y="74427"/>
                  <a:pt x="110305" y="131420"/>
                  <a:pt x="148856" y="138223"/>
                </a:cubicBezTo>
                <a:cubicBezTo>
                  <a:pt x="170930" y="142118"/>
                  <a:pt x="212651" y="159488"/>
                  <a:pt x="212651" y="159488"/>
                </a:cubicBezTo>
                <a:cubicBezTo>
                  <a:pt x="223284" y="166576"/>
                  <a:pt x="233119" y="175038"/>
                  <a:pt x="244549" y="180753"/>
                </a:cubicBezTo>
                <a:cubicBezTo>
                  <a:pt x="300573" y="208765"/>
                  <a:pt x="367645" y="184872"/>
                  <a:pt x="425302" y="180753"/>
                </a:cubicBezTo>
                <a:cubicBezTo>
                  <a:pt x="443023" y="177209"/>
                  <a:pt x="461030" y="174876"/>
                  <a:pt x="478465" y="170121"/>
                </a:cubicBezTo>
                <a:cubicBezTo>
                  <a:pt x="500091" y="164223"/>
                  <a:pt x="520996" y="155945"/>
                  <a:pt x="542261" y="148856"/>
                </a:cubicBezTo>
                <a:cubicBezTo>
                  <a:pt x="552893" y="145312"/>
                  <a:pt x="563006" y="139338"/>
                  <a:pt x="574158" y="138223"/>
                </a:cubicBezTo>
                <a:lnTo>
                  <a:pt x="680484" y="127590"/>
                </a:lnTo>
                <a:cubicBezTo>
                  <a:pt x="752549" y="103570"/>
                  <a:pt x="664634" y="130760"/>
                  <a:pt x="786809" y="106325"/>
                </a:cubicBezTo>
                <a:cubicBezTo>
                  <a:pt x="797799" y="104127"/>
                  <a:pt x="807930" y="98772"/>
                  <a:pt x="818707" y="95693"/>
                </a:cubicBezTo>
                <a:cubicBezTo>
                  <a:pt x="853756" y="85679"/>
                  <a:pt x="877842" y="81739"/>
                  <a:pt x="914400" y="74428"/>
                </a:cubicBezTo>
                <a:cubicBezTo>
                  <a:pt x="956930" y="77972"/>
                  <a:pt x="999643" y="79767"/>
                  <a:pt x="1041991" y="85060"/>
                </a:cubicBezTo>
                <a:cubicBezTo>
                  <a:pt x="1071525" y="88752"/>
                  <a:pt x="1088964" y="98481"/>
                  <a:pt x="1116419" y="106325"/>
                </a:cubicBezTo>
                <a:cubicBezTo>
                  <a:pt x="1209875" y="133027"/>
                  <a:pt x="1114366" y="102098"/>
                  <a:pt x="1190847" y="127590"/>
                </a:cubicBezTo>
                <a:cubicBezTo>
                  <a:pt x="1314893" y="124046"/>
                  <a:pt x="1439052" y="123314"/>
                  <a:pt x="1562986" y="116958"/>
                </a:cubicBezTo>
                <a:cubicBezTo>
                  <a:pt x="1579082" y="116133"/>
                  <a:pt x="1665559" y="87562"/>
                  <a:pt x="1669312" y="85060"/>
                </a:cubicBezTo>
                <a:cubicBezTo>
                  <a:pt x="1710534" y="57578"/>
                  <a:pt x="1689086" y="67836"/>
                  <a:pt x="1733107" y="53163"/>
                </a:cubicBezTo>
                <a:cubicBezTo>
                  <a:pt x="1754372" y="60251"/>
                  <a:pt x="1781052" y="58578"/>
                  <a:pt x="1796902" y="74428"/>
                </a:cubicBezTo>
                <a:cubicBezTo>
                  <a:pt x="1814576" y="92101"/>
                  <a:pt x="1825924" y="106229"/>
                  <a:pt x="1850065" y="116958"/>
                </a:cubicBezTo>
                <a:cubicBezTo>
                  <a:pt x="1870549" y="126062"/>
                  <a:pt x="1892596" y="131134"/>
                  <a:pt x="1913861" y="138223"/>
                </a:cubicBezTo>
                <a:lnTo>
                  <a:pt x="1945758" y="148856"/>
                </a:lnTo>
                <a:cubicBezTo>
                  <a:pt x="1977656" y="145312"/>
                  <a:pt x="2009980" y="144517"/>
                  <a:pt x="2041451" y="138223"/>
                </a:cubicBezTo>
                <a:cubicBezTo>
                  <a:pt x="2063431" y="133827"/>
                  <a:pt x="2105247" y="116958"/>
                  <a:pt x="2105247" y="116958"/>
                </a:cubicBezTo>
                <a:cubicBezTo>
                  <a:pt x="2126512" y="102781"/>
                  <a:pt x="2144796" y="82510"/>
                  <a:pt x="2169042" y="74428"/>
                </a:cubicBezTo>
                <a:cubicBezTo>
                  <a:pt x="2179675" y="70884"/>
                  <a:pt x="2190915" y="68807"/>
                  <a:pt x="2200940" y="63795"/>
                </a:cubicBezTo>
                <a:cubicBezTo>
                  <a:pt x="2212369" y="58080"/>
                  <a:pt x="2221160" y="47720"/>
                  <a:pt x="2232837" y="42530"/>
                </a:cubicBezTo>
                <a:cubicBezTo>
                  <a:pt x="2253321" y="33426"/>
                  <a:pt x="2275368" y="28354"/>
                  <a:pt x="2296633" y="21265"/>
                </a:cubicBezTo>
                <a:lnTo>
                  <a:pt x="2328530" y="10632"/>
                </a:lnTo>
                <a:lnTo>
                  <a:pt x="2360428" y="0"/>
                </a:lnTo>
                <a:cubicBezTo>
                  <a:pt x="2378149" y="3544"/>
                  <a:pt x="2397900" y="1666"/>
                  <a:pt x="2413591" y="10632"/>
                </a:cubicBezTo>
                <a:cubicBezTo>
                  <a:pt x="2459606" y="36926"/>
                  <a:pt x="2414561" y="43501"/>
                  <a:pt x="2445488" y="74428"/>
                </a:cubicBezTo>
                <a:cubicBezTo>
                  <a:pt x="2453413" y="82353"/>
                  <a:pt x="2466229" y="83997"/>
                  <a:pt x="2477386" y="85060"/>
                </a:cubicBezTo>
                <a:cubicBezTo>
                  <a:pt x="2540992" y="91118"/>
                  <a:pt x="2604977" y="92149"/>
                  <a:pt x="2668772" y="95693"/>
                </a:cubicBezTo>
                <a:lnTo>
                  <a:pt x="2764465" y="127590"/>
                </a:lnTo>
                <a:cubicBezTo>
                  <a:pt x="2775098" y="131134"/>
                  <a:pt x="2787037" y="132006"/>
                  <a:pt x="2796363" y="138223"/>
                </a:cubicBezTo>
                <a:cubicBezTo>
                  <a:pt x="2887779" y="199166"/>
                  <a:pt x="2772117" y="126100"/>
                  <a:pt x="2860158" y="170121"/>
                </a:cubicBezTo>
                <a:cubicBezTo>
                  <a:pt x="2966928" y="223507"/>
                  <a:pt x="2804118" y="156735"/>
                  <a:pt x="2934586" y="212651"/>
                </a:cubicBezTo>
                <a:cubicBezTo>
                  <a:pt x="2944888" y="217066"/>
                  <a:pt x="2956459" y="218272"/>
                  <a:pt x="2966484" y="223284"/>
                </a:cubicBezTo>
                <a:cubicBezTo>
                  <a:pt x="2977914" y="228999"/>
                  <a:pt x="2986636" y="239515"/>
                  <a:pt x="2998382" y="244549"/>
                </a:cubicBezTo>
                <a:cubicBezTo>
                  <a:pt x="3011813" y="250305"/>
                  <a:pt x="3026861" y="251166"/>
                  <a:pt x="3040912" y="255181"/>
                </a:cubicBezTo>
                <a:cubicBezTo>
                  <a:pt x="3073344" y="264447"/>
                  <a:pt x="3079315" y="270904"/>
                  <a:pt x="3115340" y="276446"/>
                </a:cubicBezTo>
                <a:cubicBezTo>
                  <a:pt x="3147061" y="281326"/>
                  <a:pt x="3179135" y="283535"/>
                  <a:pt x="3211033" y="287079"/>
                </a:cubicBezTo>
                <a:lnTo>
                  <a:pt x="3306726" y="318977"/>
                </a:lnTo>
                <a:cubicBezTo>
                  <a:pt x="3317358" y="322521"/>
                  <a:pt x="3327750" y="326891"/>
                  <a:pt x="3338623" y="329609"/>
                </a:cubicBezTo>
                <a:cubicBezTo>
                  <a:pt x="3402904" y="345680"/>
                  <a:pt x="3367284" y="335619"/>
                  <a:pt x="3444949" y="361507"/>
                </a:cubicBezTo>
                <a:cubicBezTo>
                  <a:pt x="3444954" y="361509"/>
                  <a:pt x="3508739" y="382768"/>
                  <a:pt x="3508744" y="382772"/>
                </a:cubicBezTo>
                <a:cubicBezTo>
                  <a:pt x="3530009" y="396949"/>
                  <a:pt x="3547746" y="419103"/>
                  <a:pt x="3572540" y="425302"/>
                </a:cubicBezTo>
                <a:cubicBezTo>
                  <a:pt x="3639383" y="442013"/>
                  <a:pt x="3600604" y="433869"/>
                  <a:pt x="3689498" y="446567"/>
                </a:cubicBezTo>
                <a:cubicBezTo>
                  <a:pt x="3696586" y="457200"/>
                  <a:pt x="3705048" y="467035"/>
                  <a:pt x="3710763" y="478465"/>
                </a:cubicBezTo>
                <a:cubicBezTo>
                  <a:pt x="3715775" y="488490"/>
                  <a:pt x="3715629" y="500752"/>
                  <a:pt x="3721395" y="510363"/>
                </a:cubicBezTo>
                <a:cubicBezTo>
                  <a:pt x="3726553" y="518959"/>
                  <a:pt x="3734833" y="525366"/>
                  <a:pt x="3742661" y="531628"/>
                </a:cubicBezTo>
                <a:cubicBezTo>
                  <a:pt x="3772107" y="555185"/>
                  <a:pt x="3772763" y="552295"/>
                  <a:pt x="3806456" y="563525"/>
                </a:cubicBezTo>
                <a:cubicBezTo>
                  <a:pt x="3817089" y="570613"/>
                  <a:pt x="3828375" y="576807"/>
                  <a:pt x="3838354" y="584790"/>
                </a:cubicBezTo>
                <a:cubicBezTo>
                  <a:pt x="3846182" y="591052"/>
                  <a:pt x="3851023" y="600898"/>
                  <a:pt x="3859619" y="606056"/>
                </a:cubicBezTo>
                <a:cubicBezTo>
                  <a:pt x="3869229" y="611822"/>
                  <a:pt x="3880884" y="613144"/>
                  <a:pt x="3891516" y="616688"/>
                </a:cubicBezTo>
                <a:cubicBezTo>
                  <a:pt x="3942872" y="668042"/>
                  <a:pt x="3877603" y="605555"/>
                  <a:pt x="3944679" y="659218"/>
                </a:cubicBezTo>
                <a:cubicBezTo>
                  <a:pt x="3952507" y="665480"/>
                  <a:pt x="3957348" y="675326"/>
                  <a:pt x="3965944" y="680484"/>
                </a:cubicBezTo>
                <a:cubicBezTo>
                  <a:pt x="3975555" y="686250"/>
                  <a:pt x="3987540" y="686701"/>
                  <a:pt x="3997842" y="691116"/>
                </a:cubicBezTo>
                <a:cubicBezTo>
                  <a:pt x="4012410" y="697360"/>
                  <a:pt x="4025656" y="706495"/>
                  <a:pt x="4040372" y="712381"/>
                </a:cubicBezTo>
                <a:cubicBezTo>
                  <a:pt x="4061184" y="720706"/>
                  <a:pt x="4104168" y="733646"/>
                  <a:pt x="4104168" y="733646"/>
                </a:cubicBezTo>
                <a:cubicBezTo>
                  <a:pt x="4195574" y="794584"/>
                  <a:pt x="4079927" y="721526"/>
                  <a:pt x="4167963" y="765544"/>
                </a:cubicBezTo>
                <a:cubicBezTo>
                  <a:pt x="4179393" y="771259"/>
                  <a:pt x="4188184" y="781619"/>
                  <a:pt x="4199861" y="786809"/>
                </a:cubicBezTo>
                <a:cubicBezTo>
                  <a:pt x="4220344" y="795913"/>
                  <a:pt x="4242391" y="800986"/>
                  <a:pt x="4263656" y="808074"/>
                </a:cubicBezTo>
                <a:cubicBezTo>
                  <a:pt x="4274289" y="811618"/>
                  <a:pt x="4286229" y="812490"/>
                  <a:pt x="4295554" y="818707"/>
                </a:cubicBezTo>
                <a:cubicBezTo>
                  <a:pt x="4316819" y="832884"/>
                  <a:pt x="4341277" y="843165"/>
                  <a:pt x="4359349" y="861237"/>
                </a:cubicBezTo>
                <a:cubicBezTo>
                  <a:pt x="4382862" y="884750"/>
                  <a:pt x="4393540" y="899598"/>
                  <a:pt x="4423144" y="914400"/>
                </a:cubicBezTo>
                <a:cubicBezTo>
                  <a:pt x="4433169" y="919412"/>
                  <a:pt x="4444409" y="921488"/>
                  <a:pt x="4455042" y="925032"/>
                </a:cubicBezTo>
                <a:cubicBezTo>
                  <a:pt x="4465675" y="932120"/>
                  <a:pt x="4476961" y="938314"/>
                  <a:pt x="4486940" y="946297"/>
                </a:cubicBezTo>
                <a:cubicBezTo>
                  <a:pt x="4494768" y="952559"/>
                  <a:pt x="4499239" y="963080"/>
                  <a:pt x="4508205" y="967563"/>
                </a:cubicBezTo>
                <a:cubicBezTo>
                  <a:pt x="4521275" y="974098"/>
                  <a:pt x="4536558" y="974651"/>
                  <a:pt x="4550735" y="978195"/>
                </a:cubicBezTo>
                <a:cubicBezTo>
                  <a:pt x="4652495" y="1079955"/>
                  <a:pt x="4522204" y="959174"/>
                  <a:pt x="4614530" y="1020725"/>
                </a:cubicBezTo>
                <a:cubicBezTo>
                  <a:pt x="4627041" y="1029066"/>
                  <a:pt x="4633283" y="1045320"/>
                  <a:pt x="4646428" y="1052623"/>
                </a:cubicBezTo>
                <a:cubicBezTo>
                  <a:pt x="4666022" y="1063509"/>
                  <a:pt x="4688958" y="1066800"/>
                  <a:pt x="4710223" y="1073888"/>
                </a:cubicBezTo>
                <a:cubicBezTo>
                  <a:pt x="4720856" y="1077432"/>
                  <a:pt x="4731248" y="1081803"/>
                  <a:pt x="4742121" y="1084521"/>
                </a:cubicBezTo>
                <a:cubicBezTo>
                  <a:pt x="4756298" y="1088065"/>
                  <a:pt x="4770654" y="1090954"/>
                  <a:pt x="4784651" y="1095153"/>
                </a:cubicBezTo>
                <a:cubicBezTo>
                  <a:pt x="4806121" y="1101594"/>
                  <a:pt x="4848447" y="1116418"/>
                  <a:pt x="4848447" y="1116418"/>
                </a:cubicBezTo>
                <a:cubicBezTo>
                  <a:pt x="4859079" y="1123507"/>
                  <a:pt x="4868914" y="1131969"/>
                  <a:pt x="4880344" y="1137684"/>
                </a:cubicBezTo>
                <a:cubicBezTo>
                  <a:pt x="4933829" y="1164427"/>
                  <a:pt x="4908981" y="1123790"/>
                  <a:pt x="4976037" y="1190846"/>
                </a:cubicBezTo>
                <a:cubicBezTo>
                  <a:pt x="4992586" y="1207395"/>
                  <a:pt x="5016147" y="1235127"/>
                  <a:pt x="5039833" y="1244009"/>
                </a:cubicBezTo>
                <a:cubicBezTo>
                  <a:pt x="5056754" y="1250354"/>
                  <a:pt x="5075463" y="1250259"/>
                  <a:pt x="5092995" y="1254642"/>
                </a:cubicBezTo>
                <a:cubicBezTo>
                  <a:pt x="5103868" y="1257360"/>
                  <a:pt x="5114260" y="1261730"/>
                  <a:pt x="5124893" y="1265274"/>
                </a:cubicBezTo>
                <a:cubicBezTo>
                  <a:pt x="5135526" y="1272362"/>
                  <a:pt x="5145045" y="1281505"/>
                  <a:pt x="5156791" y="1286539"/>
                </a:cubicBezTo>
                <a:cubicBezTo>
                  <a:pt x="5170222" y="1292295"/>
                  <a:pt x="5185270" y="1293158"/>
                  <a:pt x="5199321" y="1297172"/>
                </a:cubicBezTo>
                <a:cubicBezTo>
                  <a:pt x="5278663" y="1319841"/>
                  <a:pt x="5171408" y="1301158"/>
                  <a:pt x="5326912" y="1318437"/>
                </a:cubicBezTo>
                <a:lnTo>
                  <a:pt x="5390707" y="1339702"/>
                </a:lnTo>
                <a:cubicBezTo>
                  <a:pt x="5401340" y="1343246"/>
                  <a:pt x="5413280" y="1344118"/>
                  <a:pt x="5422605" y="1350335"/>
                </a:cubicBezTo>
                <a:cubicBezTo>
                  <a:pt x="5466661" y="1379706"/>
                  <a:pt x="5442105" y="1368501"/>
                  <a:pt x="5497033" y="1382232"/>
                </a:cubicBezTo>
                <a:cubicBezTo>
                  <a:pt x="5588439" y="1443170"/>
                  <a:pt x="5472792" y="1370112"/>
                  <a:pt x="5560828" y="1414130"/>
                </a:cubicBezTo>
                <a:cubicBezTo>
                  <a:pt x="5643277" y="1455355"/>
                  <a:pt x="5544446" y="1419301"/>
                  <a:pt x="5624623" y="1446028"/>
                </a:cubicBezTo>
                <a:cubicBezTo>
                  <a:pt x="5635256" y="1456660"/>
                  <a:pt x="5644969" y="1468299"/>
                  <a:pt x="5656521" y="1477925"/>
                </a:cubicBezTo>
                <a:cubicBezTo>
                  <a:pt x="5666338" y="1486106"/>
                  <a:pt x="5680436" y="1489211"/>
                  <a:pt x="5688419" y="1499190"/>
                </a:cubicBezTo>
                <a:cubicBezTo>
                  <a:pt x="5695420" y="1507942"/>
                  <a:pt x="5694039" y="1521063"/>
                  <a:pt x="5699051" y="1531088"/>
                </a:cubicBezTo>
                <a:cubicBezTo>
                  <a:pt x="5716772" y="1566530"/>
                  <a:pt x="5720316" y="1562986"/>
                  <a:pt x="5752214" y="1584251"/>
                </a:cubicBezTo>
                <a:cubicBezTo>
                  <a:pt x="5800961" y="1657371"/>
                  <a:pt x="5770498" y="1639964"/>
                  <a:pt x="5826642" y="1658679"/>
                </a:cubicBezTo>
                <a:cubicBezTo>
                  <a:pt x="5833730" y="1669312"/>
                  <a:pt x="5838290" y="1682162"/>
                  <a:pt x="5847907" y="1690577"/>
                </a:cubicBezTo>
                <a:cubicBezTo>
                  <a:pt x="5892905" y="1729950"/>
                  <a:pt x="5899789" y="1729136"/>
                  <a:pt x="5943600" y="1743739"/>
                </a:cubicBezTo>
                <a:cubicBezTo>
                  <a:pt x="5950688" y="1754372"/>
                  <a:pt x="5955048" y="1767456"/>
                  <a:pt x="5964865" y="1775637"/>
                </a:cubicBezTo>
                <a:cubicBezTo>
                  <a:pt x="5998049" y="1803291"/>
                  <a:pt x="6006056" y="1790916"/>
                  <a:pt x="6039293" y="1807535"/>
                </a:cubicBezTo>
                <a:cubicBezTo>
                  <a:pt x="6050723" y="1813250"/>
                  <a:pt x="6059514" y="1823610"/>
                  <a:pt x="6071191" y="1828800"/>
                </a:cubicBezTo>
                <a:cubicBezTo>
                  <a:pt x="6091674" y="1837904"/>
                  <a:pt x="6113721" y="1842977"/>
                  <a:pt x="6134986" y="1850065"/>
                </a:cubicBezTo>
                <a:cubicBezTo>
                  <a:pt x="6180740" y="1865316"/>
                  <a:pt x="6156021" y="1857981"/>
                  <a:pt x="6209414" y="1871330"/>
                </a:cubicBezTo>
                <a:cubicBezTo>
                  <a:pt x="6218062" y="1897273"/>
                  <a:pt x="6220700" y="1914513"/>
                  <a:pt x="6241312" y="1935125"/>
                </a:cubicBezTo>
                <a:cubicBezTo>
                  <a:pt x="6250348" y="1944161"/>
                  <a:pt x="6262577" y="1949302"/>
                  <a:pt x="6273209" y="1956390"/>
                </a:cubicBezTo>
                <a:cubicBezTo>
                  <a:pt x="6291896" y="2012448"/>
                  <a:pt x="6271492" y="1967088"/>
                  <a:pt x="6315740" y="2020186"/>
                </a:cubicBezTo>
                <a:cubicBezTo>
                  <a:pt x="6323921" y="2030003"/>
                  <a:pt x="6327969" y="2043048"/>
                  <a:pt x="6337005" y="2052084"/>
                </a:cubicBezTo>
                <a:cubicBezTo>
                  <a:pt x="6346041" y="2061120"/>
                  <a:pt x="6358924" y="2065366"/>
                  <a:pt x="6368902" y="2073349"/>
                </a:cubicBezTo>
                <a:cubicBezTo>
                  <a:pt x="6376730" y="2079611"/>
                  <a:pt x="6381202" y="2090131"/>
                  <a:pt x="6390168" y="2094614"/>
                </a:cubicBezTo>
                <a:cubicBezTo>
                  <a:pt x="6410217" y="2104638"/>
                  <a:pt x="6435312" y="2103445"/>
                  <a:pt x="6453963" y="2115879"/>
                </a:cubicBezTo>
                <a:cubicBezTo>
                  <a:pt x="6464596" y="2122967"/>
                  <a:pt x="6474431" y="2131429"/>
                  <a:pt x="6485861" y="2137144"/>
                </a:cubicBezTo>
                <a:cubicBezTo>
                  <a:pt x="6573902" y="2181165"/>
                  <a:pt x="6458240" y="2108099"/>
                  <a:pt x="6549656" y="2169042"/>
                </a:cubicBezTo>
                <a:cubicBezTo>
                  <a:pt x="6553200" y="2183219"/>
                  <a:pt x="6554532" y="2198141"/>
                  <a:pt x="6560288" y="2211572"/>
                </a:cubicBezTo>
                <a:cubicBezTo>
                  <a:pt x="6565322" y="2223318"/>
                  <a:pt x="6571937" y="2235055"/>
                  <a:pt x="6581554" y="2243470"/>
                </a:cubicBezTo>
                <a:cubicBezTo>
                  <a:pt x="6618483" y="2275782"/>
                  <a:pt x="6636974" y="2285126"/>
                  <a:pt x="6677247" y="2296632"/>
                </a:cubicBezTo>
                <a:cubicBezTo>
                  <a:pt x="6691298" y="2300646"/>
                  <a:pt x="6705600" y="2303721"/>
                  <a:pt x="6719777" y="2307265"/>
                </a:cubicBezTo>
                <a:lnTo>
                  <a:pt x="6783572" y="2349795"/>
                </a:lnTo>
                <a:lnTo>
                  <a:pt x="6815470" y="2371060"/>
                </a:lnTo>
                <a:cubicBezTo>
                  <a:pt x="6822558" y="2381693"/>
                  <a:pt x="6827699" y="2393922"/>
                  <a:pt x="6836735" y="2402958"/>
                </a:cubicBezTo>
                <a:cubicBezTo>
                  <a:pt x="6845771" y="2411994"/>
                  <a:pt x="6860218" y="2414606"/>
                  <a:pt x="6868633" y="2424223"/>
                </a:cubicBezTo>
                <a:cubicBezTo>
                  <a:pt x="6885463" y="2443457"/>
                  <a:pt x="6893092" y="2469946"/>
                  <a:pt x="6911163" y="2488018"/>
                </a:cubicBezTo>
                <a:lnTo>
                  <a:pt x="6932428" y="2509284"/>
                </a:lnTo>
                <a:cubicBezTo>
                  <a:pt x="6935972" y="2519916"/>
                  <a:pt x="6937618" y="2531384"/>
                  <a:pt x="6943061" y="2541181"/>
                </a:cubicBezTo>
                <a:cubicBezTo>
                  <a:pt x="6960539" y="2572642"/>
                  <a:pt x="6987165" y="2613290"/>
                  <a:pt x="7017488" y="2636874"/>
                </a:cubicBezTo>
                <a:cubicBezTo>
                  <a:pt x="7037662" y="2652565"/>
                  <a:pt x="7063212" y="2661332"/>
                  <a:pt x="7081284" y="2679404"/>
                </a:cubicBezTo>
                <a:cubicBezTo>
                  <a:pt x="7096855" y="2694976"/>
                  <a:pt x="7112984" y="2713887"/>
                  <a:pt x="7134447" y="2721935"/>
                </a:cubicBezTo>
                <a:cubicBezTo>
                  <a:pt x="7151368" y="2728280"/>
                  <a:pt x="7170174" y="2727812"/>
                  <a:pt x="7187609" y="2732567"/>
                </a:cubicBezTo>
                <a:cubicBezTo>
                  <a:pt x="7209235" y="2738465"/>
                  <a:pt x="7251405" y="2753832"/>
                  <a:pt x="7251405" y="2753832"/>
                </a:cubicBezTo>
                <a:cubicBezTo>
                  <a:pt x="7254949" y="2764465"/>
                  <a:pt x="7255036" y="2776978"/>
                  <a:pt x="7262037" y="2785730"/>
                </a:cubicBezTo>
                <a:cubicBezTo>
                  <a:pt x="7270020" y="2795709"/>
                  <a:pt x="7293935" y="2794216"/>
                  <a:pt x="7293935" y="2806995"/>
                </a:cubicBezTo>
                <a:cubicBezTo>
                  <a:pt x="7293935" y="2820735"/>
                  <a:pt x="7238005" y="2836271"/>
                  <a:pt x="7230140" y="2838893"/>
                </a:cubicBezTo>
                <a:lnTo>
                  <a:pt x="6485861" y="2828260"/>
                </a:lnTo>
                <a:cubicBezTo>
                  <a:pt x="6471253" y="2827865"/>
                  <a:pt x="6457595" y="2820798"/>
                  <a:pt x="6443330" y="2817628"/>
                </a:cubicBezTo>
                <a:cubicBezTo>
                  <a:pt x="6404334" y="2808962"/>
                  <a:pt x="6384658" y="2807469"/>
                  <a:pt x="6347637" y="2796363"/>
                </a:cubicBezTo>
                <a:cubicBezTo>
                  <a:pt x="6326167" y="2789922"/>
                  <a:pt x="6283842" y="2775097"/>
                  <a:pt x="6283842" y="2775097"/>
                </a:cubicBezTo>
                <a:lnTo>
                  <a:pt x="5858540" y="2785730"/>
                </a:lnTo>
                <a:cubicBezTo>
                  <a:pt x="5829990" y="2786920"/>
                  <a:pt x="5801665" y="2791665"/>
                  <a:pt x="5773479" y="2796363"/>
                </a:cubicBezTo>
                <a:cubicBezTo>
                  <a:pt x="5417086" y="2855761"/>
                  <a:pt x="5977200" y="2767056"/>
                  <a:pt x="5699051" y="2817628"/>
                </a:cubicBezTo>
                <a:cubicBezTo>
                  <a:pt x="5670938" y="2822739"/>
                  <a:pt x="5642553" y="2827444"/>
                  <a:pt x="5613991" y="2828260"/>
                </a:cubicBezTo>
                <a:cubicBezTo>
                  <a:pt x="5394312" y="2834536"/>
                  <a:pt x="5174512" y="2835349"/>
                  <a:pt x="4954772" y="2838893"/>
                </a:cubicBezTo>
                <a:lnTo>
                  <a:pt x="3274828" y="2828260"/>
                </a:lnTo>
                <a:cubicBezTo>
                  <a:pt x="3002258" y="2828260"/>
                  <a:pt x="2977444" y="2832664"/>
                  <a:pt x="2775098" y="2849525"/>
                </a:cubicBezTo>
                <a:lnTo>
                  <a:pt x="2286000" y="2838893"/>
                </a:lnTo>
                <a:cubicBezTo>
                  <a:pt x="2264458" y="2838064"/>
                  <a:pt x="2243547" y="2831309"/>
                  <a:pt x="2222205" y="2828260"/>
                </a:cubicBezTo>
                <a:cubicBezTo>
                  <a:pt x="2193918" y="2824219"/>
                  <a:pt x="2165498" y="2821172"/>
                  <a:pt x="2137144" y="2817628"/>
                </a:cubicBezTo>
                <a:cubicBezTo>
                  <a:pt x="2052232" y="2796399"/>
                  <a:pt x="2089182" y="2803034"/>
                  <a:pt x="1945758" y="2796363"/>
                </a:cubicBezTo>
                <a:cubicBezTo>
                  <a:pt x="1843027" y="2791585"/>
                  <a:pt x="1740195" y="2789274"/>
                  <a:pt x="1637414" y="2785730"/>
                </a:cubicBezTo>
                <a:cubicBezTo>
                  <a:pt x="1387929" y="2766538"/>
                  <a:pt x="1478135" y="2768708"/>
                  <a:pt x="1095154" y="2785730"/>
                </a:cubicBezTo>
                <a:cubicBezTo>
                  <a:pt x="1070117" y="2786843"/>
                  <a:pt x="1045634" y="2793595"/>
                  <a:pt x="1020726" y="2796363"/>
                </a:cubicBezTo>
                <a:cubicBezTo>
                  <a:pt x="981819" y="2800686"/>
                  <a:pt x="942647" y="2802421"/>
                  <a:pt x="903768" y="2806995"/>
                </a:cubicBezTo>
                <a:cubicBezTo>
                  <a:pt x="882357" y="2809514"/>
                  <a:pt x="861314" y="2814579"/>
                  <a:pt x="839972" y="2817628"/>
                </a:cubicBezTo>
                <a:cubicBezTo>
                  <a:pt x="704790" y="2836940"/>
                  <a:pt x="803290" y="2818584"/>
                  <a:pt x="701749" y="2838893"/>
                </a:cubicBezTo>
                <a:cubicBezTo>
                  <a:pt x="520995" y="2835349"/>
                  <a:pt x="340027" y="2837762"/>
                  <a:pt x="159488" y="2828260"/>
                </a:cubicBezTo>
                <a:cubicBezTo>
                  <a:pt x="98175" y="2825033"/>
                  <a:pt x="106017" y="2806842"/>
                  <a:pt x="63795" y="2785730"/>
                </a:cubicBezTo>
                <a:cubicBezTo>
                  <a:pt x="53771" y="2780718"/>
                  <a:pt x="42530" y="2778641"/>
                  <a:pt x="31898" y="2775097"/>
                </a:cubicBezTo>
                <a:cubicBezTo>
                  <a:pt x="1597" y="2684194"/>
                  <a:pt x="13413" y="2733544"/>
                  <a:pt x="0" y="2626242"/>
                </a:cubicBezTo>
                <a:cubicBezTo>
                  <a:pt x="3544" y="2576623"/>
                  <a:pt x="3254" y="2526581"/>
                  <a:pt x="10633" y="2477386"/>
                </a:cubicBezTo>
                <a:cubicBezTo>
                  <a:pt x="13958" y="2455218"/>
                  <a:pt x="26462" y="2435336"/>
                  <a:pt x="31898" y="2413590"/>
                </a:cubicBezTo>
                <a:cubicBezTo>
                  <a:pt x="65139" y="2280619"/>
                  <a:pt x="22653" y="2445949"/>
                  <a:pt x="53163" y="2339163"/>
                </a:cubicBezTo>
                <a:cubicBezTo>
                  <a:pt x="57178" y="2325112"/>
                  <a:pt x="60251" y="2310809"/>
                  <a:pt x="63795" y="2296632"/>
                </a:cubicBezTo>
                <a:cubicBezTo>
                  <a:pt x="60251" y="2229293"/>
                  <a:pt x="60610" y="2161634"/>
                  <a:pt x="53163" y="2094614"/>
                </a:cubicBezTo>
                <a:cubicBezTo>
                  <a:pt x="49936" y="2065566"/>
                  <a:pt x="37630" y="2038212"/>
                  <a:pt x="31898" y="2009553"/>
                </a:cubicBezTo>
                <a:cubicBezTo>
                  <a:pt x="19067" y="1945400"/>
                  <a:pt x="26980" y="1973535"/>
                  <a:pt x="10633" y="1924493"/>
                </a:cubicBezTo>
                <a:cubicBezTo>
                  <a:pt x="14177" y="1839432"/>
                  <a:pt x="15784" y="1754269"/>
                  <a:pt x="21265" y="1669311"/>
                </a:cubicBezTo>
                <a:cubicBezTo>
                  <a:pt x="25682" y="1600853"/>
                  <a:pt x="32369" y="1593472"/>
                  <a:pt x="53163" y="1531088"/>
                </a:cubicBezTo>
                <a:lnTo>
                  <a:pt x="63795" y="1499190"/>
                </a:lnTo>
                <a:cubicBezTo>
                  <a:pt x="60251" y="1307804"/>
                  <a:pt x="59648" y="1116341"/>
                  <a:pt x="53163" y="925032"/>
                </a:cubicBezTo>
                <a:cubicBezTo>
                  <a:pt x="52551" y="906971"/>
                  <a:pt x="42530" y="889942"/>
                  <a:pt x="42530" y="871870"/>
                </a:cubicBezTo>
                <a:cubicBezTo>
                  <a:pt x="42530" y="769027"/>
                  <a:pt x="47296" y="666200"/>
                  <a:pt x="53163" y="563525"/>
                </a:cubicBezTo>
                <a:cubicBezTo>
                  <a:pt x="54393" y="542002"/>
                  <a:pt x="59567" y="520870"/>
                  <a:pt x="63795" y="499730"/>
                </a:cubicBezTo>
                <a:cubicBezTo>
                  <a:pt x="66661" y="485401"/>
                  <a:pt x="73985" y="471806"/>
                  <a:pt x="74428" y="457200"/>
                </a:cubicBezTo>
                <a:cubicBezTo>
                  <a:pt x="77541" y="354466"/>
                  <a:pt x="19493" y="180753"/>
                  <a:pt x="31898" y="127590"/>
                </a:cubicBezTo>
                <a:close/>
              </a:path>
            </a:pathLst>
          </a:cu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3487479" y="2573079"/>
            <a:ext cx="2009554" cy="1256239"/>
            <a:chOff x="3487479" y="2573079"/>
            <a:chExt cx="2009554" cy="1256239"/>
          </a:xfrm>
        </p:grpSpPr>
        <p:sp>
          <p:nvSpPr>
            <p:cNvPr id="10" name="Freeform 9"/>
            <p:cNvSpPr/>
            <p:nvPr/>
          </p:nvSpPr>
          <p:spPr>
            <a:xfrm>
              <a:off x="3487479" y="3048835"/>
              <a:ext cx="733914" cy="693825"/>
            </a:xfrm>
            <a:custGeom>
              <a:avLst/>
              <a:gdLst>
                <a:gd name="connsiteX0" fmla="*/ 435935 w 733914"/>
                <a:gd name="connsiteY0" fmla="*/ 13342 h 693825"/>
                <a:gd name="connsiteX1" fmla="*/ 361507 w 733914"/>
                <a:gd name="connsiteY1" fmla="*/ 23974 h 693825"/>
                <a:gd name="connsiteX2" fmla="*/ 329609 w 733914"/>
                <a:gd name="connsiteY2" fmla="*/ 45239 h 693825"/>
                <a:gd name="connsiteX3" fmla="*/ 287079 w 733914"/>
                <a:gd name="connsiteY3" fmla="*/ 55872 h 693825"/>
                <a:gd name="connsiteX4" fmla="*/ 223284 w 733914"/>
                <a:gd name="connsiteY4" fmla="*/ 109035 h 693825"/>
                <a:gd name="connsiteX5" fmla="*/ 180754 w 733914"/>
                <a:gd name="connsiteY5" fmla="*/ 162198 h 693825"/>
                <a:gd name="connsiteX6" fmla="*/ 148856 w 733914"/>
                <a:gd name="connsiteY6" fmla="*/ 172830 h 693825"/>
                <a:gd name="connsiteX7" fmla="*/ 116958 w 733914"/>
                <a:gd name="connsiteY7" fmla="*/ 194095 h 693825"/>
                <a:gd name="connsiteX8" fmla="*/ 42530 w 733914"/>
                <a:gd name="connsiteY8" fmla="*/ 279156 h 693825"/>
                <a:gd name="connsiteX9" fmla="*/ 21265 w 733914"/>
                <a:gd name="connsiteY9" fmla="*/ 374849 h 693825"/>
                <a:gd name="connsiteX10" fmla="*/ 0 w 733914"/>
                <a:gd name="connsiteY10" fmla="*/ 470542 h 693825"/>
                <a:gd name="connsiteX11" fmla="*/ 21265 w 733914"/>
                <a:gd name="connsiteY11" fmla="*/ 566235 h 693825"/>
                <a:gd name="connsiteX12" fmla="*/ 74428 w 733914"/>
                <a:gd name="connsiteY12" fmla="*/ 619398 h 693825"/>
                <a:gd name="connsiteX13" fmla="*/ 106326 w 733914"/>
                <a:gd name="connsiteY13" fmla="*/ 651295 h 693825"/>
                <a:gd name="connsiteX14" fmla="*/ 191386 w 733914"/>
                <a:gd name="connsiteY14" fmla="*/ 672560 h 693825"/>
                <a:gd name="connsiteX15" fmla="*/ 223284 w 733914"/>
                <a:gd name="connsiteY15" fmla="*/ 683193 h 693825"/>
                <a:gd name="connsiteX16" fmla="*/ 287079 w 733914"/>
                <a:gd name="connsiteY16" fmla="*/ 693825 h 693825"/>
                <a:gd name="connsiteX17" fmla="*/ 425302 w 733914"/>
                <a:gd name="connsiteY17" fmla="*/ 683193 h 693825"/>
                <a:gd name="connsiteX18" fmla="*/ 489098 w 733914"/>
                <a:gd name="connsiteY18" fmla="*/ 651295 h 693825"/>
                <a:gd name="connsiteX19" fmla="*/ 520995 w 733914"/>
                <a:gd name="connsiteY19" fmla="*/ 640663 h 693825"/>
                <a:gd name="connsiteX20" fmla="*/ 552893 w 733914"/>
                <a:gd name="connsiteY20" fmla="*/ 619398 h 693825"/>
                <a:gd name="connsiteX21" fmla="*/ 606056 w 733914"/>
                <a:gd name="connsiteY21" fmla="*/ 576867 h 693825"/>
                <a:gd name="connsiteX22" fmla="*/ 659219 w 733914"/>
                <a:gd name="connsiteY22" fmla="*/ 523705 h 693825"/>
                <a:gd name="connsiteX23" fmla="*/ 680484 w 733914"/>
                <a:gd name="connsiteY23" fmla="*/ 491807 h 693825"/>
                <a:gd name="connsiteX24" fmla="*/ 712381 w 733914"/>
                <a:gd name="connsiteY24" fmla="*/ 459909 h 693825"/>
                <a:gd name="connsiteX25" fmla="*/ 723014 w 733914"/>
                <a:gd name="connsiteY25" fmla="*/ 406746 h 693825"/>
                <a:gd name="connsiteX26" fmla="*/ 733647 w 733914"/>
                <a:gd name="connsiteY26" fmla="*/ 364216 h 693825"/>
                <a:gd name="connsiteX27" fmla="*/ 723014 w 733914"/>
                <a:gd name="connsiteY27" fmla="*/ 140932 h 693825"/>
                <a:gd name="connsiteX28" fmla="*/ 680484 w 733914"/>
                <a:gd name="connsiteY28" fmla="*/ 77137 h 693825"/>
                <a:gd name="connsiteX29" fmla="*/ 648586 w 733914"/>
                <a:gd name="connsiteY29" fmla="*/ 55872 h 693825"/>
                <a:gd name="connsiteX30" fmla="*/ 606056 w 733914"/>
                <a:gd name="connsiteY30" fmla="*/ 23974 h 693825"/>
                <a:gd name="connsiteX31" fmla="*/ 574158 w 733914"/>
                <a:gd name="connsiteY31" fmla="*/ 2709 h 693825"/>
                <a:gd name="connsiteX32" fmla="*/ 372140 w 733914"/>
                <a:gd name="connsiteY32" fmla="*/ 2709 h 69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3914" h="693825">
                  <a:moveTo>
                    <a:pt x="435935" y="13342"/>
                  </a:moveTo>
                  <a:cubicBezTo>
                    <a:pt x="411126" y="16886"/>
                    <a:pt x="385511" y="16773"/>
                    <a:pt x="361507" y="23974"/>
                  </a:cubicBezTo>
                  <a:cubicBezTo>
                    <a:pt x="349267" y="27646"/>
                    <a:pt x="341355" y="40205"/>
                    <a:pt x="329609" y="45239"/>
                  </a:cubicBezTo>
                  <a:cubicBezTo>
                    <a:pt x="316178" y="50995"/>
                    <a:pt x="301256" y="52328"/>
                    <a:pt x="287079" y="55872"/>
                  </a:cubicBezTo>
                  <a:cubicBezTo>
                    <a:pt x="255713" y="76782"/>
                    <a:pt x="248869" y="78332"/>
                    <a:pt x="223284" y="109035"/>
                  </a:cubicBezTo>
                  <a:cubicBezTo>
                    <a:pt x="208799" y="126417"/>
                    <a:pt x="201373" y="149826"/>
                    <a:pt x="180754" y="162198"/>
                  </a:cubicBezTo>
                  <a:cubicBezTo>
                    <a:pt x="171143" y="167964"/>
                    <a:pt x="159489" y="169286"/>
                    <a:pt x="148856" y="172830"/>
                  </a:cubicBezTo>
                  <a:cubicBezTo>
                    <a:pt x="138223" y="179918"/>
                    <a:pt x="126575" y="185680"/>
                    <a:pt x="116958" y="194095"/>
                  </a:cubicBezTo>
                  <a:cubicBezTo>
                    <a:pt x="67199" y="237634"/>
                    <a:pt x="71353" y="235920"/>
                    <a:pt x="42530" y="279156"/>
                  </a:cubicBezTo>
                  <a:cubicBezTo>
                    <a:pt x="23784" y="335395"/>
                    <a:pt x="36234" y="292516"/>
                    <a:pt x="21265" y="374849"/>
                  </a:cubicBezTo>
                  <a:cubicBezTo>
                    <a:pt x="12264" y="424356"/>
                    <a:pt x="11380" y="425023"/>
                    <a:pt x="0" y="470542"/>
                  </a:cubicBezTo>
                  <a:cubicBezTo>
                    <a:pt x="487" y="473462"/>
                    <a:pt x="10049" y="551280"/>
                    <a:pt x="21265" y="566235"/>
                  </a:cubicBezTo>
                  <a:cubicBezTo>
                    <a:pt x="36302" y="586284"/>
                    <a:pt x="56707" y="601677"/>
                    <a:pt x="74428" y="619398"/>
                  </a:cubicBezTo>
                  <a:cubicBezTo>
                    <a:pt x="85061" y="630030"/>
                    <a:pt x="91738" y="647648"/>
                    <a:pt x="106326" y="651295"/>
                  </a:cubicBezTo>
                  <a:cubicBezTo>
                    <a:pt x="134679" y="658383"/>
                    <a:pt x="163660" y="663318"/>
                    <a:pt x="191386" y="672560"/>
                  </a:cubicBezTo>
                  <a:cubicBezTo>
                    <a:pt x="202019" y="676104"/>
                    <a:pt x="212343" y="680762"/>
                    <a:pt x="223284" y="683193"/>
                  </a:cubicBezTo>
                  <a:cubicBezTo>
                    <a:pt x="244329" y="687870"/>
                    <a:pt x="265814" y="690281"/>
                    <a:pt x="287079" y="693825"/>
                  </a:cubicBezTo>
                  <a:cubicBezTo>
                    <a:pt x="333153" y="690281"/>
                    <a:pt x="379448" y="688925"/>
                    <a:pt x="425302" y="683193"/>
                  </a:cubicBezTo>
                  <a:cubicBezTo>
                    <a:pt x="460934" y="678739"/>
                    <a:pt x="457439" y="667124"/>
                    <a:pt x="489098" y="651295"/>
                  </a:cubicBezTo>
                  <a:cubicBezTo>
                    <a:pt x="499122" y="646283"/>
                    <a:pt x="510363" y="644207"/>
                    <a:pt x="520995" y="640663"/>
                  </a:cubicBezTo>
                  <a:cubicBezTo>
                    <a:pt x="531628" y="633575"/>
                    <a:pt x="542914" y="627381"/>
                    <a:pt x="552893" y="619398"/>
                  </a:cubicBezTo>
                  <a:cubicBezTo>
                    <a:pt x="628646" y="558795"/>
                    <a:pt x="507878" y="642318"/>
                    <a:pt x="606056" y="576867"/>
                  </a:cubicBezTo>
                  <a:cubicBezTo>
                    <a:pt x="662765" y="491805"/>
                    <a:pt x="588333" y="594591"/>
                    <a:pt x="659219" y="523705"/>
                  </a:cubicBezTo>
                  <a:cubicBezTo>
                    <a:pt x="668255" y="514669"/>
                    <a:pt x="672303" y="501624"/>
                    <a:pt x="680484" y="491807"/>
                  </a:cubicBezTo>
                  <a:cubicBezTo>
                    <a:pt x="690110" y="480255"/>
                    <a:pt x="701749" y="470542"/>
                    <a:pt x="712381" y="459909"/>
                  </a:cubicBezTo>
                  <a:cubicBezTo>
                    <a:pt x="715925" y="442188"/>
                    <a:pt x="719093" y="424388"/>
                    <a:pt x="723014" y="406746"/>
                  </a:cubicBezTo>
                  <a:cubicBezTo>
                    <a:pt x="726184" y="392481"/>
                    <a:pt x="733647" y="378829"/>
                    <a:pt x="733647" y="364216"/>
                  </a:cubicBezTo>
                  <a:cubicBezTo>
                    <a:pt x="733647" y="289704"/>
                    <a:pt x="736582" y="214199"/>
                    <a:pt x="723014" y="140932"/>
                  </a:cubicBezTo>
                  <a:cubicBezTo>
                    <a:pt x="718360" y="115802"/>
                    <a:pt x="701749" y="91314"/>
                    <a:pt x="680484" y="77137"/>
                  </a:cubicBezTo>
                  <a:cubicBezTo>
                    <a:pt x="669851" y="70049"/>
                    <a:pt x="658985" y="63300"/>
                    <a:pt x="648586" y="55872"/>
                  </a:cubicBezTo>
                  <a:cubicBezTo>
                    <a:pt x="634166" y="45572"/>
                    <a:pt x="620476" y="34274"/>
                    <a:pt x="606056" y="23974"/>
                  </a:cubicBezTo>
                  <a:cubicBezTo>
                    <a:pt x="595657" y="16546"/>
                    <a:pt x="586884" y="3866"/>
                    <a:pt x="574158" y="2709"/>
                  </a:cubicBezTo>
                  <a:cubicBezTo>
                    <a:pt x="507095" y="-3388"/>
                    <a:pt x="439479" y="2709"/>
                    <a:pt x="372140" y="2709"/>
                  </a:cubicBezTo>
                </a:path>
              </a:pathLst>
            </a:custGeom>
            <a:solidFill>
              <a:srgbClr val="00B050">
                <a:alpha val="15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136065" y="2573079"/>
              <a:ext cx="776177" cy="446568"/>
            </a:xfrm>
            <a:custGeom>
              <a:avLst/>
              <a:gdLst>
                <a:gd name="connsiteX0" fmla="*/ 520995 w 776177"/>
                <a:gd name="connsiteY0" fmla="*/ 414670 h 446568"/>
                <a:gd name="connsiteX1" fmla="*/ 404037 w 776177"/>
                <a:gd name="connsiteY1" fmla="*/ 425302 h 446568"/>
                <a:gd name="connsiteX2" fmla="*/ 372140 w 776177"/>
                <a:gd name="connsiteY2" fmla="*/ 435935 h 446568"/>
                <a:gd name="connsiteX3" fmla="*/ 318977 w 776177"/>
                <a:gd name="connsiteY3" fmla="*/ 446568 h 446568"/>
                <a:gd name="connsiteX4" fmla="*/ 127591 w 776177"/>
                <a:gd name="connsiteY4" fmla="*/ 435935 h 446568"/>
                <a:gd name="connsiteX5" fmla="*/ 63795 w 776177"/>
                <a:gd name="connsiteY5" fmla="*/ 393405 h 446568"/>
                <a:gd name="connsiteX6" fmla="*/ 21265 w 776177"/>
                <a:gd name="connsiteY6" fmla="*/ 329609 h 446568"/>
                <a:gd name="connsiteX7" fmla="*/ 0 w 776177"/>
                <a:gd name="connsiteY7" fmla="*/ 265814 h 446568"/>
                <a:gd name="connsiteX8" fmla="*/ 10633 w 776177"/>
                <a:gd name="connsiteY8" fmla="*/ 127591 h 446568"/>
                <a:gd name="connsiteX9" fmla="*/ 85061 w 776177"/>
                <a:gd name="connsiteY9" fmla="*/ 42530 h 446568"/>
                <a:gd name="connsiteX10" fmla="*/ 116958 w 776177"/>
                <a:gd name="connsiteY10" fmla="*/ 31898 h 446568"/>
                <a:gd name="connsiteX11" fmla="*/ 148856 w 776177"/>
                <a:gd name="connsiteY11" fmla="*/ 10633 h 446568"/>
                <a:gd name="connsiteX12" fmla="*/ 191386 w 776177"/>
                <a:gd name="connsiteY12" fmla="*/ 0 h 446568"/>
                <a:gd name="connsiteX13" fmla="*/ 499730 w 776177"/>
                <a:gd name="connsiteY13" fmla="*/ 10633 h 446568"/>
                <a:gd name="connsiteX14" fmla="*/ 563526 w 776177"/>
                <a:gd name="connsiteY14" fmla="*/ 31898 h 446568"/>
                <a:gd name="connsiteX15" fmla="*/ 606056 w 776177"/>
                <a:gd name="connsiteY15" fmla="*/ 53163 h 446568"/>
                <a:gd name="connsiteX16" fmla="*/ 712382 w 776177"/>
                <a:gd name="connsiteY16" fmla="*/ 85061 h 446568"/>
                <a:gd name="connsiteX17" fmla="*/ 744279 w 776177"/>
                <a:gd name="connsiteY17" fmla="*/ 95693 h 446568"/>
                <a:gd name="connsiteX18" fmla="*/ 776177 w 776177"/>
                <a:gd name="connsiteY18" fmla="*/ 159488 h 446568"/>
                <a:gd name="connsiteX19" fmla="*/ 765544 w 776177"/>
                <a:gd name="connsiteY19" fmla="*/ 265814 h 446568"/>
                <a:gd name="connsiteX20" fmla="*/ 754912 w 776177"/>
                <a:gd name="connsiteY20" fmla="*/ 297712 h 446568"/>
                <a:gd name="connsiteX21" fmla="*/ 659219 w 776177"/>
                <a:gd name="connsiteY21" fmla="*/ 350874 h 446568"/>
                <a:gd name="connsiteX22" fmla="*/ 616688 w 776177"/>
                <a:gd name="connsiteY22" fmla="*/ 361507 h 446568"/>
                <a:gd name="connsiteX23" fmla="*/ 563526 w 776177"/>
                <a:gd name="connsiteY23" fmla="*/ 372140 h 446568"/>
                <a:gd name="connsiteX24" fmla="*/ 531628 w 776177"/>
                <a:gd name="connsiteY24" fmla="*/ 382772 h 446568"/>
                <a:gd name="connsiteX25" fmla="*/ 520995 w 776177"/>
                <a:gd name="connsiteY25" fmla="*/ 414670 h 44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6177" h="446568">
                  <a:moveTo>
                    <a:pt x="520995" y="414670"/>
                  </a:moveTo>
                  <a:cubicBezTo>
                    <a:pt x="499730" y="421758"/>
                    <a:pt x="442790" y="419766"/>
                    <a:pt x="404037" y="425302"/>
                  </a:cubicBezTo>
                  <a:cubicBezTo>
                    <a:pt x="392942" y="426887"/>
                    <a:pt x="383013" y="433217"/>
                    <a:pt x="372140" y="435935"/>
                  </a:cubicBezTo>
                  <a:cubicBezTo>
                    <a:pt x="354608" y="440318"/>
                    <a:pt x="336698" y="443024"/>
                    <a:pt x="318977" y="446568"/>
                  </a:cubicBezTo>
                  <a:cubicBezTo>
                    <a:pt x="255182" y="443024"/>
                    <a:pt x="190142" y="448966"/>
                    <a:pt x="127591" y="435935"/>
                  </a:cubicBezTo>
                  <a:cubicBezTo>
                    <a:pt x="102571" y="430722"/>
                    <a:pt x="63795" y="393405"/>
                    <a:pt x="63795" y="393405"/>
                  </a:cubicBezTo>
                  <a:cubicBezTo>
                    <a:pt x="49618" y="372140"/>
                    <a:pt x="29347" y="353855"/>
                    <a:pt x="21265" y="329609"/>
                  </a:cubicBezTo>
                  <a:lnTo>
                    <a:pt x="0" y="265814"/>
                  </a:lnTo>
                  <a:cubicBezTo>
                    <a:pt x="3544" y="219740"/>
                    <a:pt x="-1127" y="172280"/>
                    <a:pt x="10633" y="127591"/>
                  </a:cubicBezTo>
                  <a:cubicBezTo>
                    <a:pt x="20299" y="90859"/>
                    <a:pt x="51874" y="59123"/>
                    <a:pt x="85061" y="42530"/>
                  </a:cubicBezTo>
                  <a:cubicBezTo>
                    <a:pt x="95085" y="37518"/>
                    <a:pt x="106326" y="35442"/>
                    <a:pt x="116958" y="31898"/>
                  </a:cubicBezTo>
                  <a:cubicBezTo>
                    <a:pt x="127591" y="24810"/>
                    <a:pt x="137110" y="15667"/>
                    <a:pt x="148856" y="10633"/>
                  </a:cubicBezTo>
                  <a:cubicBezTo>
                    <a:pt x="162287" y="4877"/>
                    <a:pt x="176773" y="0"/>
                    <a:pt x="191386" y="0"/>
                  </a:cubicBezTo>
                  <a:cubicBezTo>
                    <a:pt x="294228" y="0"/>
                    <a:pt x="396949" y="7089"/>
                    <a:pt x="499730" y="10633"/>
                  </a:cubicBezTo>
                  <a:cubicBezTo>
                    <a:pt x="520995" y="17721"/>
                    <a:pt x="543477" y="21873"/>
                    <a:pt x="563526" y="31898"/>
                  </a:cubicBezTo>
                  <a:cubicBezTo>
                    <a:pt x="577703" y="38986"/>
                    <a:pt x="591340" y="47276"/>
                    <a:pt x="606056" y="53163"/>
                  </a:cubicBezTo>
                  <a:cubicBezTo>
                    <a:pt x="669218" y="78428"/>
                    <a:pt x="657556" y="69397"/>
                    <a:pt x="712382" y="85061"/>
                  </a:cubicBezTo>
                  <a:cubicBezTo>
                    <a:pt x="723158" y="88140"/>
                    <a:pt x="733647" y="92149"/>
                    <a:pt x="744279" y="95693"/>
                  </a:cubicBezTo>
                  <a:cubicBezTo>
                    <a:pt x="755029" y="111819"/>
                    <a:pt x="776177" y="137480"/>
                    <a:pt x="776177" y="159488"/>
                  </a:cubicBezTo>
                  <a:cubicBezTo>
                    <a:pt x="776177" y="195107"/>
                    <a:pt x="770960" y="230609"/>
                    <a:pt x="765544" y="265814"/>
                  </a:cubicBezTo>
                  <a:cubicBezTo>
                    <a:pt x="763840" y="276891"/>
                    <a:pt x="762837" y="289787"/>
                    <a:pt x="754912" y="297712"/>
                  </a:cubicBezTo>
                  <a:cubicBezTo>
                    <a:pt x="724449" y="328175"/>
                    <a:pt x="696656" y="340178"/>
                    <a:pt x="659219" y="350874"/>
                  </a:cubicBezTo>
                  <a:cubicBezTo>
                    <a:pt x="645168" y="354889"/>
                    <a:pt x="630953" y="358337"/>
                    <a:pt x="616688" y="361507"/>
                  </a:cubicBezTo>
                  <a:cubicBezTo>
                    <a:pt x="599047" y="365427"/>
                    <a:pt x="581058" y="367757"/>
                    <a:pt x="563526" y="372140"/>
                  </a:cubicBezTo>
                  <a:cubicBezTo>
                    <a:pt x="552653" y="374858"/>
                    <a:pt x="542261" y="379228"/>
                    <a:pt x="531628" y="382772"/>
                  </a:cubicBezTo>
                  <a:cubicBezTo>
                    <a:pt x="496781" y="406003"/>
                    <a:pt x="542260" y="407582"/>
                    <a:pt x="520995" y="414670"/>
                  </a:cubicBez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274288" y="3349031"/>
              <a:ext cx="531628" cy="480287"/>
            </a:xfrm>
            <a:custGeom>
              <a:avLst/>
              <a:gdLst>
                <a:gd name="connsiteX0" fmla="*/ 223284 w 531628"/>
                <a:gd name="connsiteY0" fmla="*/ 225 h 480287"/>
                <a:gd name="connsiteX1" fmla="*/ 106326 w 531628"/>
                <a:gd name="connsiteY1" fmla="*/ 21490 h 480287"/>
                <a:gd name="connsiteX2" fmla="*/ 63796 w 531628"/>
                <a:gd name="connsiteY2" fmla="*/ 42755 h 480287"/>
                <a:gd name="connsiteX3" fmla="*/ 0 w 531628"/>
                <a:gd name="connsiteY3" fmla="*/ 106550 h 480287"/>
                <a:gd name="connsiteX4" fmla="*/ 21265 w 531628"/>
                <a:gd name="connsiteY4" fmla="*/ 234141 h 480287"/>
                <a:gd name="connsiteX5" fmla="*/ 42531 w 531628"/>
                <a:gd name="connsiteY5" fmla="*/ 297936 h 480287"/>
                <a:gd name="connsiteX6" fmla="*/ 63796 w 531628"/>
                <a:gd name="connsiteY6" fmla="*/ 319202 h 480287"/>
                <a:gd name="connsiteX7" fmla="*/ 85061 w 531628"/>
                <a:gd name="connsiteY7" fmla="*/ 351099 h 480287"/>
                <a:gd name="connsiteX8" fmla="*/ 116959 w 531628"/>
                <a:gd name="connsiteY8" fmla="*/ 361732 h 480287"/>
                <a:gd name="connsiteX9" fmla="*/ 148856 w 531628"/>
                <a:gd name="connsiteY9" fmla="*/ 382997 h 480287"/>
                <a:gd name="connsiteX10" fmla="*/ 212652 w 531628"/>
                <a:gd name="connsiteY10" fmla="*/ 404262 h 480287"/>
                <a:gd name="connsiteX11" fmla="*/ 244549 w 531628"/>
                <a:gd name="connsiteY11" fmla="*/ 425527 h 480287"/>
                <a:gd name="connsiteX12" fmla="*/ 287079 w 531628"/>
                <a:gd name="connsiteY12" fmla="*/ 436160 h 480287"/>
                <a:gd name="connsiteX13" fmla="*/ 318977 w 531628"/>
                <a:gd name="connsiteY13" fmla="*/ 446792 h 480287"/>
                <a:gd name="connsiteX14" fmla="*/ 489098 w 531628"/>
                <a:gd name="connsiteY14" fmla="*/ 457425 h 480287"/>
                <a:gd name="connsiteX15" fmla="*/ 499731 w 531628"/>
                <a:gd name="connsiteY15" fmla="*/ 425527 h 480287"/>
                <a:gd name="connsiteX16" fmla="*/ 520996 w 531628"/>
                <a:gd name="connsiteY16" fmla="*/ 266039 h 480287"/>
                <a:gd name="connsiteX17" fmla="*/ 531628 w 531628"/>
                <a:gd name="connsiteY17" fmla="*/ 234141 h 480287"/>
                <a:gd name="connsiteX18" fmla="*/ 510363 w 531628"/>
                <a:gd name="connsiteY18" fmla="*/ 106550 h 480287"/>
                <a:gd name="connsiteX19" fmla="*/ 489098 w 531628"/>
                <a:gd name="connsiteY19" fmla="*/ 74653 h 480287"/>
                <a:gd name="connsiteX20" fmla="*/ 457200 w 531628"/>
                <a:gd name="connsiteY20" fmla="*/ 64020 h 480287"/>
                <a:gd name="connsiteX21" fmla="*/ 435935 w 531628"/>
                <a:gd name="connsiteY21" fmla="*/ 32122 h 480287"/>
                <a:gd name="connsiteX22" fmla="*/ 361507 w 531628"/>
                <a:gd name="connsiteY22" fmla="*/ 21490 h 480287"/>
                <a:gd name="connsiteX23" fmla="*/ 297712 w 531628"/>
                <a:gd name="connsiteY23" fmla="*/ 10857 h 480287"/>
                <a:gd name="connsiteX24" fmla="*/ 223284 w 531628"/>
                <a:gd name="connsiteY24" fmla="*/ 225 h 4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628" h="480287">
                  <a:moveTo>
                    <a:pt x="223284" y="225"/>
                  </a:moveTo>
                  <a:cubicBezTo>
                    <a:pt x="191386" y="1997"/>
                    <a:pt x="146822" y="4134"/>
                    <a:pt x="106326" y="21490"/>
                  </a:cubicBezTo>
                  <a:cubicBezTo>
                    <a:pt x="91758" y="27734"/>
                    <a:pt x="76173" y="32854"/>
                    <a:pt x="63796" y="42755"/>
                  </a:cubicBezTo>
                  <a:cubicBezTo>
                    <a:pt x="40312" y="61542"/>
                    <a:pt x="0" y="106550"/>
                    <a:pt x="0" y="106550"/>
                  </a:cubicBezTo>
                  <a:cubicBezTo>
                    <a:pt x="7538" y="166850"/>
                    <a:pt x="6213" y="183968"/>
                    <a:pt x="21265" y="234141"/>
                  </a:cubicBezTo>
                  <a:cubicBezTo>
                    <a:pt x="27706" y="255611"/>
                    <a:pt x="26681" y="282086"/>
                    <a:pt x="42531" y="297936"/>
                  </a:cubicBezTo>
                  <a:cubicBezTo>
                    <a:pt x="49619" y="305025"/>
                    <a:pt x="57534" y="311374"/>
                    <a:pt x="63796" y="319202"/>
                  </a:cubicBezTo>
                  <a:cubicBezTo>
                    <a:pt x="71779" y="329180"/>
                    <a:pt x="75083" y="343116"/>
                    <a:pt x="85061" y="351099"/>
                  </a:cubicBezTo>
                  <a:cubicBezTo>
                    <a:pt x="93813" y="358100"/>
                    <a:pt x="106934" y="356720"/>
                    <a:pt x="116959" y="361732"/>
                  </a:cubicBezTo>
                  <a:cubicBezTo>
                    <a:pt x="128388" y="367447"/>
                    <a:pt x="137179" y="377807"/>
                    <a:pt x="148856" y="382997"/>
                  </a:cubicBezTo>
                  <a:cubicBezTo>
                    <a:pt x="169340" y="392101"/>
                    <a:pt x="194001" y="391828"/>
                    <a:pt x="212652" y="404262"/>
                  </a:cubicBezTo>
                  <a:cubicBezTo>
                    <a:pt x="223284" y="411350"/>
                    <a:pt x="232804" y="420493"/>
                    <a:pt x="244549" y="425527"/>
                  </a:cubicBezTo>
                  <a:cubicBezTo>
                    <a:pt x="257980" y="431283"/>
                    <a:pt x="273028" y="432146"/>
                    <a:pt x="287079" y="436160"/>
                  </a:cubicBezTo>
                  <a:cubicBezTo>
                    <a:pt x="297856" y="439239"/>
                    <a:pt x="308344" y="443248"/>
                    <a:pt x="318977" y="446792"/>
                  </a:cubicBezTo>
                  <a:cubicBezTo>
                    <a:pt x="380172" y="487588"/>
                    <a:pt x="371231" y="491101"/>
                    <a:pt x="489098" y="457425"/>
                  </a:cubicBezTo>
                  <a:cubicBezTo>
                    <a:pt x="499875" y="454346"/>
                    <a:pt x="496187" y="436160"/>
                    <a:pt x="499731" y="425527"/>
                  </a:cubicBezTo>
                  <a:cubicBezTo>
                    <a:pt x="506375" y="359080"/>
                    <a:pt x="506313" y="324772"/>
                    <a:pt x="520996" y="266039"/>
                  </a:cubicBezTo>
                  <a:cubicBezTo>
                    <a:pt x="523714" y="255166"/>
                    <a:pt x="528084" y="244774"/>
                    <a:pt x="531628" y="234141"/>
                  </a:cubicBezTo>
                  <a:cubicBezTo>
                    <a:pt x="528259" y="203816"/>
                    <a:pt x="528177" y="142177"/>
                    <a:pt x="510363" y="106550"/>
                  </a:cubicBezTo>
                  <a:cubicBezTo>
                    <a:pt x="504648" y="95121"/>
                    <a:pt x="499076" y="82636"/>
                    <a:pt x="489098" y="74653"/>
                  </a:cubicBezTo>
                  <a:cubicBezTo>
                    <a:pt x="480346" y="67652"/>
                    <a:pt x="467833" y="67564"/>
                    <a:pt x="457200" y="64020"/>
                  </a:cubicBezTo>
                  <a:cubicBezTo>
                    <a:pt x="450112" y="53387"/>
                    <a:pt x="447612" y="37312"/>
                    <a:pt x="435935" y="32122"/>
                  </a:cubicBezTo>
                  <a:cubicBezTo>
                    <a:pt x="413034" y="21944"/>
                    <a:pt x="386277" y="25301"/>
                    <a:pt x="361507" y="21490"/>
                  </a:cubicBezTo>
                  <a:cubicBezTo>
                    <a:pt x="340199" y="18212"/>
                    <a:pt x="318923" y="14713"/>
                    <a:pt x="297712" y="10857"/>
                  </a:cubicBezTo>
                  <a:cubicBezTo>
                    <a:pt x="279932" y="7624"/>
                    <a:pt x="255182" y="-1547"/>
                    <a:pt x="223284" y="225"/>
                  </a:cubicBez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694406" y="2828260"/>
              <a:ext cx="802627" cy="733647"/>
            </a:xfrm>
            <a:custGeom>
              <a:avLst/>
              <a:gdLst>
                <a:gd name="connsiteX0" fmla="*/ 419854 w 802627"/>
                <a:gd name="connsiteY0" fmla="*/ 0 h 733647"/>
                <a:gd name="connsiteX1" fmla="*/ 366692 w 802627"/>
                <a:gd name="connsiteY1" fmla="*/ 10633 h 733647"/>
                <a:gd name="connsiteX2" fmla="*/ 334794 w 802627"/>
                <a:gd name="connsiteY2" fmla="*/ 21266 h 733647"/>
                <a:gd name="connsiteX3" fmla="*/ 260366 w 802627"/>
                <a:gd name="connsiteY3" fmla="*/ 31898 h 733647"/>
                <a:gd name="connsiteX4" fmla="*/ 185938 w 802627"/>
                <a:gd name="connsiteY4" fmla="*/ 53163 h 733647"/>
                <a:gd name="connsiteX5" fmla="*/ 154041 w 802627"/>
                <a:gd name="connsiteY5" fmla="*/ 74428 h 733647"/>
                <a:gd name="connsiteX6" fmla="*/ 122143 w 802627"/>
                <a:gd name="connsiteY6" fmla="*/ 85061 h 733647"/>
                <a:gd name="connsiteX7" fmla="*/ 58347 w 802627"/>
                <a:gd name="connsiteY7" fmla="*/ 148856 h 733647"/>
                <a:gd name="connsiteX8" fmla="*/ 26450 w 802627"/>
                <a:gd name="connsiteY8" fmla="*/ 180754 h 733647"/>
                <a:gd name="connsiteX9" fmla="*/ 15817 w 802627"/>
                <a:gd name="connsiteY9" fmla="*/ 425303 h 733647"/>
                <a:gd name="connsiteX10" fmla="*/ 47715 w 802627"/>
                <a:gd name="connsiteY10" fmla="*/ 489098 h 733647"/>
                <a:gd name="connsiteX11" fmla="*/ 111510 w 802627"/>
                <a:gd name="connsiteY11" fmla="*/ 531628 h 733647"/>
                <a:gd name="connsiteX12" fmla="*/ 207203 w 802627"/>
                <a:gd name="connsiteY12" fmla="*/ 563526 h 733647"/>
                <a:gd name="connsiteX13" fmla="*/ 239101 w 802627"/>
                <a:gd name="connsiteY13" fmla="*/ 574159 h 733647"/>
                <a:gd name="connsiteX14" fmla="*/ 270999 w 802627"/>
                <a:gd name="connsiteY14" fmla="*/ 584791 h 733647"/>
                <a:gd name="connsiteX15" fmla="*/ 334794 w 802627"/>
                <a:gd name="connsiteY15" fmla="*/ 637954 h 733647"/>
                <a:gd name="connsiteX16" fmla="*/ 441120 w 802627"/>
                <a:gd name="connsiteY16" fmla="*/ 669852 h 733647"/>
                <a:gd name="connsiteX17" fmla="*/ 504915 w 802627"/>
                <a:gd name="connsiteY17" fmla="*/ 691117 h 733647"/>
                <a:gd name="connsiteX18" fmla="*/ 568710 w 802627"/>
                <a:gd name="connsiteY18" fmla="*/ 712382 h 733647"/>
                <a:gd name="connsiteX19" fmla="*/ 600608 w 802627"/>
                <a:gd name="connsiteY19" fmla="*/ 733647 h 733647"/>
                <a:gd name="connsiteX20" fmla="*/ 728199 w 802627"/>
                <a:gd name="connsiteY20" fmla="*/ 723014 h 733647"/>
                <a:gd name="connsiteX21" fmla="*/ 760096 w 802627"/>
                <a:gd name="connsiteY21" fmla="*/ 691117 h 733647"/>
                <a:gd name="connsiteX22" fmla="*/ 781361 w 802627"/>
                <a:gd name="connsiteY22" fmla="*/ 627321 h 733647"/>
                <a:gd name="connsiteX23" fmla="*/ 802627 w 802627"/>
                <a:gd name="connsiteY23" fmla="*/ 584791 h 733647"/>
                <a:gd name="connsiteX24" fmla="*/ 791994 w 802627"/>
                <a:gd name="connsiteY24" fmla="*/ 382773 h 733647"/>
                <a:gd name="connsiteX25" fmla="*/ 770729 w 802627"/>
                <a:gd name="connsiteY25" fmla="*/ 350875 h 733647"/>
                <a:gd name="connsiteX26" fmla="*/ 760096 w 802627"/>
                <a:gd name="connsiteY26" fmla="*/ 212652 h 733647"/>
                <a:gd name="connsiteX27" fmla="*/ 728199 w 802627"/>
                <a:gd name="connsiteY27" fmla="*/ 148856 h 733647"/>
                <a:gd name="connsiteX28" fmla="*/ 664403 w 802627"/>
                <a:gd name="connsiteY28" fmla="*/ 106326 h 733647"/>
                <a:gd name="connsiteX29" fmla="*/ 600608 w 802627"/>
                <a:gd name="connsiteY29" fmla="*/ 74428 h 733647"/>
                <a:gd name="connsiteX30" fmla="*/ 536813 w 802627"/>
                <a:gd name="connsiteY30" fmla="*/ 31898 h 733647"/>
                <a:gd name="connsiteX31" fmla="*/ 515547 w 802627"/>
                <a:gd name="connsiteY31" fmla="*/ 10633 h 733647"/>
                <a:gd name="connsiteX32" fmla="*/ 345427 w 802627"/>
                <a:gd name="connsiteY32" fmla="*/ 10633 h 73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2627" h="733647">
                  <a:moveTo>
                    <a:pt x="419854" y="0"/>
                  </a:moveTo>
                  <a:cubicBezTo>
                    <a:pt x="402133" y="3544"/>
                    <a:pt x="384224" y="6250"/>
                    <a:pt x="366692" y="10633"/>
                  </a:cubicBezTo>
                  <a:cubicBezTo>
                    <a:pt x="355819" y="13351"/>
                    <a:pt x="345784" y="19068"/>
                    <a:pt x="334794" y="21266"/>
                  </a:cubicBezTo>
                  <a:cubicBezTo>
                    <a:pt x="310219" y="26181"/>
                    <a:pt x="285023" y="27415"/>
                    <a:pt x="260366" y="31898"/>
                  </a:cubicBezTo>
                  <a:cubicBezTo>
                    <a:pt x="231002" y="37237"/>
                    <a:pt x="213262" y="44056"/>
                    <a:pt x="185938" y="53163"/>
                  </a:cubicBezTo>
                  <a:cubicBezTo>
                    <a:pt x="175306" y="60251"/>
                    <a:pt x="165470" y="68713"/>
                    <a:pt x="154041" y="74428"/>
                  </a:cubicBezTo>
                  <a:cubicBezTo>
                    <a:pt x="144016" y="79440"/>
                    <a:pt x="130990" y="78180"/>
                    <a:pt x="122143" y="85061"/>
                  </a:cubicBezTo>
                  <a:cubicBezTo>
                    <a:pt x="98404" y="103524"/>
                    <a:pt x="79612" y="127591"/>
                    <a:pt x="58347" y="148856"/>
                  </a:cubicBezTo>
                  <a:lnTo>
                    <a:pt x="26450" y="180754"/>
                  </a:lnTo>
                  <a:cubicBezTo>
                    <a:pt x="-11511" y="294638"/>
                    <a:pt x="-2566" y="241476"/>
                    <a:pt x="15817" y="425303"/>
                  </a:cubicBezTo>
                  <a:cubicBezTo>
                    <a:pt x="17583" y="442964"/>
                    <a:pt x="34951" y="477930"/>
                    <a:pt x="47715" y="489098"/>
                  </a:cubicBezTo>
                  <a:cubicBezTo>
                    <a:pt x="66949" y="505928"/>
                    <a:pt x="87264" y="523546"/>
                    <a:pt x="111510" y="531628"/>
                  </a:cubicBezTo>
                  <a:lnTo>
                    <a:pt x="207203" y="563526"/>
                  </a:lnTo>
                  <a:lnTo>
                    <a:pt x="239101" y="574159"/>
                  </a:lnTo>
                  <a:lnTo>
                    <a:pt x="270999" y="584791"/>
                  </a:lnTo>
                  <a:cubicBezTo>
                    <a:pt x="291032" y="604824"/>
                    <a:pt x="308147" y="626111"/>
                    <a:pt x="334794" y="637954"/>
                  </a:cubicBezTo>
                  <a:cubicBezTo>
                    <a:pt x="386842" y="661086"/>
                    <a:pt x="393540" y="655578"/>
                    <a:pt x="441120" y="669852"/>
                  </a:cubicBezTo>
                  <a:cubicBezTo>
                    <a:pt x="462590" y="676293"/>
                    <a:pt x="483650" y="684029"/>
                    <a:pt x="504915" y="691117"/>
                  </a:cubicBezTo>
                  <a:cubicBezTo>
                    <a:pt x="504920" y="691119"/>
                    <a:pt x="568705" y="712378"/>
                    <a:pt x="568710" y="712382"/>
                  </a:cubicBezTo>
                  <a:lnTo>
                    <a:pt x="600608" y="733647"/>
                  </a:lnTo>
                  <a:cubicBezTo>
                    <a:pt x="643138" y="730103"/>
                    <a:pt x="686962" y="734010"/>
                    <a:pt x="728199" y="723014"/>
                  </a:cubicBezTo>
                  <a:cubicBezTo>
                    <a:pt x="742728" y="719140"/>
                    <a:pt x="752794" y="704261"/>
                    <a:pt x="760096" y="691117"/>
                  </a:cubicBezTo>
                  <a:cubicBezTo>
                    <a:pt x="770982" y="671522"/>
                    <a:pt x="771336" y="647370"/>
                    <a:pt x="781361" y="627321"/>
                  </a:cubicBezTo>
                  <a:lnTo>
                    <a:pt x="802627" y="584791"/>
                  </a:lnTo>
                  <a:cubicBezTo>
                    <a:pt x="799083" y="517452"/>
                    <a:pt x="801105" y="449587"/>
                    <a:pt x="791994" y="382773"/>
                  </a:cubicBezTo>
                  <a:cubicBezTo>
                    <a:pt x="790267" y="370111"/>
                    <a:pt x="773084" y="363435"/>
                    <a:pt x="770729" y="350875"/>
                  </a:cubicBezTo>
                  <a:cubicBezTo>
                    <a:pt x="762213" y="305456"/>
                    <a:pt x="765828" y="258506"/>
                    <a:pt x="760096" y="212652"/>
                  </a:cubicBezTo>
                  <a:cubicBezTo>
                    <a:pt x="757834" y="194555"/>
                    <a:pt x="741530" y="160521"/>
                    <a:pt x="728199" y="148856"/>
                  </a:cubicBezTo>
                  <a:cubicBezTo>
                    <a:pt x="708965" y="132026"/>
                    <a:pt x="685668" y="120503"/>
                    <a:pt x="664403" y="106326"/>
                  </a:cubicBezTo>
                  <a:cubicBezTo>
                    <a:pt x="623179" y="78843"/>
                    <a:pt x="644630" y="89103"/>
                    <a:pt x="600608" y="74428"/>
                  </a:cubicBezTo>
                  <a:cubicBezTo>
                    <a:pt x="519495" y="-6682"/>
                    <a:pt x="613750" y="78061"/>
                    <a:pt x="536813" y="31898"/>
                  </a:cubicBezTo>
                  <a:cubicBezTo>
                    <a:pt x="528217" y="26740"/>
                    <a:pt x="525510" y="11740"/>
                    <a:pt x="515547" y="10633"/>
                  </a:cubicBezTo>
                  <a:cubicBezTo>
                    <a:pt x="459187" y="4371"/>
                    <a:pt x="402134" y="10633"/>
                    <a:pt x="345427" y="10633"/>
                  </a:cubicBezTo>
                </a:path>
              </a:pathLst>
            </a:custGeom>
            <a:solidFill>
              <a:srgbClr val="00B050">
                <a:alpha val="15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endParaRPr>
            </a:p>
          </p:txBody>
        </p:sp>
      </p:grpSp>
      <p:sp>
        <p:nvSpPr>
          <p:cNvPr id="19" name="Flowchart: Connector 18"/>
          <p:cNvSpPr/>
          <p:nvPr/>
        </p:nvSpPr>
        <p:spPr>
          <a:xfrm>
            <a:off x="5217397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53166" y="3886200"/>
            <a:ext cx="1183753" cy="685800"/>
            <a:chOff x="4653166" y="3886200"/>
            <a:chExt cx="1183753" cy="685800"/>
          </a:xfrm>
        </p:grpSpPr>
        <p:sp>
          <p:nvSpPr>
            <p:cNvPr id="14" name="Flowchart: Connector 13"/>
            <p:cNvSpPr/>
            <p:nvPr/>
          </p:nvSpPr>
          <p:spPr>
            <a:xfrm>
              <a:off x="4760197" y="40386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4653166" y="39624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4800600" y="38862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334000" y="43434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167282" y="4234543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269856" y="4242916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497033" y="4284784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715000" y="43815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692140" y="4471516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791200" y="4495800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5322905" y="4126766"/>
              <a:ext cx="45719" cy="76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096000" y="4471516"/>
            <a:ext cx="2255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FF00"/>
                </a:solidFill>
              </a:rPr>
              <a:t>ΠΡΟΣΥΝΑΠΤΙΚ</a:t>
            </a:r>
            <a:r>
              <a:rPr lang="en-US" sz="1600" b="1" dirty="0" smtClean="0">
                <a:solidFill>
                  <a:srgbClr val="FFFF00"/>
                </a:solidFill>
              </a:rPr>
              <a:t>O </a:t>
            </a:r>
            <a:r>
              <a:rPr lang="el-GR" sz="1600" b="1" dirty="0" smtClean="0">
                <a:solidFill>
                  <a:srgbClr val="FFFF00"/>
                </a:solidFill>
              </a:rPr>
              <a:t>ΑΚΡΟ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0" y="5135525"/>
            <a:ext cx="2255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</a:rPr>
              <a:t>ΜΕΤΑΣΥΝΑΠΤΙΚΟ ΑΚΡΟ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182179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9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8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0"/>
            <a:ext cx="5791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Νευροδιαβιβαστές</a:t>
            </a:r>
            <a:endParaRPr lang="en-US" sz="4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el-GR" dirty="0">
                <a:solidFill>
                  <a:prstClr val="black"/>
                </a:solidFill>
                <a:latin typeface="Comic Sans MS" panose="030F0702030302020204" pitchFamily="66" charset="0"/>
              </a:rPr>
              <a:t>Ο</a:t>
            </a:r>
            <a:r>
              <a:rPr lang="el-G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υσίες οι οποίες απελευθερώνονται από </a:t>
            </a:r>
            <a:r>
              <a:rPr lang="el-GR" dirty="0">
                <a:solidFill>
                  <a:prstClr val="black"/>
                </a:solidFill>
                <a:latin typeface="Comic Sans MS" panose="030F0702030302020204" pitchFamily="66" charset="0"/>
              </a:rPr>
              <a:t>ένα νευρικό κύτταρο και </a:t>
            </a:r>
            <a:r>
              <a:rPr lang="el-G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δρουν </a:t>
            </a:r>
            <a:r>
              <a:rPr lang="el-GR" dirty="0">
                <a:solidFill>
                  <a:prstClr val="black"/>
                </a:solidFill>
                <a:latin typeface="Comic Sans MS" panose="030F0702030302020204" pitchFamily="66" charset="0"/>
              </a:rPr>
              <a:t>ως «ερέθισμα» </a:t>
            </a:r>
            <a:endParaRPr lang="el-GR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el-G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σε </a:t>
            </a:r>
            <a:r>
              <a:rPr lang="el-GR" dirty="0">
                <a:solidFill>
                  <a:prstClr val="black"/>
                </a:solidFill>
                <a:latin typeface="Comic Sans MS" panose="030F0702030302020204" pitchFamily="66" charset="0"/>
              </a:rPr>
              <a:t>ένα άλλο κύτταρο «στόχο»</a:t>
            </a:r>
          </a:p>
          <a:p>
            <a:pPr algn="ctr"/>
            <a:endParaRPr lang="en-US" sz="4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2552700"/>
            <a:ext cx="904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 smtClean="0">
                <a:latin typeface="Comic Sans MS" panose="030F0702030302020204" pitchFamily="66" charset="0"/>
              </a:rPr>
              <a:t>Μικρομοριακές</a:t>
            </a:r>
            <a:r>
              <a:rPr lang="el-GR" dirty="0" smtClean="0">
                <a:latin typeface="Comic Sans MS" panose="030F0702030302020204" pitchFamily="66" charset="0"/>
              </a:rPr>
              <a:t> </a:t>
            </a:r>
            <a:r>
              <a:rPr lang="el-GR" dirty="0">
                <a:latin typeface="Comic Sans MS" panose="030F0702030302020204" pitchFamily="66" charset="0"/>
              </a:rPr>
              <a:t>ουσίες, όπως τα </a:t>
            </a:r>
            <a:r>
              <a:rPr lang="el-GR" dirty="0">
                <a:solidFill>
                  <a:srgbClr val="C00000"/>
                </a:solidFill>
                <a:latin typeface="Comic Sans MS" panose="030F0702030302020204" pitchFamily="66" charset="0"/>
              </a:rPr>
              <a:t>αμινοξέα</a:t>
            </a:r>
            <a:r>
              <a:rPr lang="el-GR" dirty="0">
                <a:latin typeface="Comic Sans MS" panose="030F0702030302020204" pitchFamily="66" charset="0"/>
              </a:rPr>
              <a:t> και η </a:t>
            </a:r>
            <a:r>
              <a:rPr lang="el-GR" dirty="0" err="1">
                <a:solidFill>
                  <a:srgbClr val="C00000"/>
                </a:solidFill>
                <a:latin typeface="Comic Sans MS" panose="030F0702030302020204" pitchFamily="66" charset="0"/>
              </a:rPr>
              <a:t>ακετυλοχολίνη</a:t>
            </a:r>
            <a:r>
              <a:rPr lang="el-GR" dirty="0">
                <a:latin typeface="Comic Sans MS" panose="030F0702030302020204" pitchFamily="66" charset="0"/>
              </a:rPr>
              <a:t>, </a:t>
            </a:r>
            <a:r>
              <a:rPr lang="el-GR" dirty="0" smtClean="0">
                <a:latin typeface="Comic Sans MS" panose="030F0702030302020204" pitchFamily="66" charset="0"/>
              </a:rPr>
              <a:t>είτε </a:t>
            </a:r>
            <a:r>
              <a:rPr lang="el-GR" dirty="0">
                <a:latin typeface="Comic Sans MS" panose="030F0702030302020204" pitchFamily="66" charset="0"/>
              </a:rPr>
              <a:t>μεγαλύτερα </a:t>
            </a:r>
            <a:r>
              <a:rPr lang="el-GR" dirty="0" smtClean="0">
                <a:latin typeface="Comic Sans MS" panose="030F0702030302020204" pitchFamily="66" charset="0"/>
              </a:rPr>
              <a:t>μόρια, όπως </a:t>
            </a:r>
            <a:r>
              <a:rPr lang="el-GR" dirty="0">
                <a:latin typeface="Comic Sans MS" panose="030F0702030302020204" pitchFamily="66" charset="0"/>
              </a:rPr>
              <a:t>τα 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πεπτίδια</a:t>
            </a:r>
            <a:r>
              <a:rPr lang="el-GR" dirty="0" smtClean="0">
                <a:latin typeface="Comic Sans MS" panose="030F0702030302020204" pitchFamily="66" charset="0"/>
              </a:rPr>
              <a:t>.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>
                <a:latin typeface="Comic Sans MS" panose="030F0702030302020204" pitchFamily="66" charset="0"/>
              </a:rPr>
              <a:t>Δρουν </a:t>
            </a:r>
            <a:r>
              <a:rPr lang="el-GR" dirty="0">
                <a:latin typeface="Comic Sans MS" panose="030F0702030302020204" pitchFamily="66" charset="0"/>
              </a:rPr>
              <a:t>μέσω ειδικών πρωτεϊνικών μορίων που </a:t>
            </a:r>
            <a:r>
              <a:rPr lang="el-GR" dirty="0" smtClean="0">
                <a:latin typeface="Comic Sans MS" panose="030F0702030302020204" pitchFamily="66" charset="0"/>
              </a:rPr>
              <a:t>εντοπίζονται </a:t>
            </a:r>
            <a:r>
              <a:rPr lang="el-GR" dirty="0">
                <a:latin typeface="Comic Sans MS" panose="030F0702030302020204" pitchFamily="66" charset="0"/>
              </a:rPr>
              <a:t>στη </a:t>
            </a:r>
            <a:r>
              <a:rPr lang="el-GR" dirty="0" err="1">
                <a:latin typeface="Comic Sans MS" panose="030F0702030302020204" pitchFamily="66" charset="0"/>
              </a:rPr>
              <a:t>μετασυναπτική</a:t>
            </a:r>
            <a:r>
              <a:rPr lang="el-GR" dirty="0">
                <a:latin typeface="Comic Sans MS" panose="030F0702030302020204" pitchFamily="66" charset="0"/>
              </a:rPr>
              <a:t> μεμβράνη και καλούνται 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υποδοχείς.</a:t>
            </a:r>
          </a:p>
          <a:p>
            <a:endParaRPr lang="el-GR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>
                <a:latin typeface="Comic Sans MS" panose="030F0702030302020204" pitchFamily="66" charset="0"/>
              </a:rPr>
              <a:t>Η πρόσδεσή τους στον υποδοχέα προκαλεί 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αύξηση της διαπερατότητας </a:t>
            </a:r>
            <a:r>
              <a:rPr lang="el-GR" dirty="0" smtClean="0">
                <a:latin typeface="Comic Sans MS" panose="030F0702030302020204" pitchFamily="66" charset="0"/>
              </a:rPr>
              <a:t>της </a:t>
            </a:r>
            <a:r>
              <a:rPr lang="el-GR" dirty="0" err="1" smtClean="0">
                <a:latin typeface="Comic Sans MS" panose="030F0702030302020204" pitchFamily="66" charset="0"/>
              </a:rPr>
              <a:t>μετασυναπτικής</a:t>
            </a:r>
            <a:r>
              <a:rPr lang="el-GR" dirty="0" smtClean="0">
                <a:latin typeface="Comic Sans MS" panose="030F0702030302020204" pitchFamily="66" charset="0"/>
              </a:rPr>
              <a:t> μεμβράνης 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σε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</a:t>
            </a:r>
            <a:r>
              <a:rPr lang="en-US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+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l-GR" dirty="0" smtClean="0">
                <a:latin typeface="Comic Sans MS" panose="030F0702030302020204" pitchFamily="66" charset="0"/>
              </a:rPr>
              <a:t>με αποτέλεσμα τη δημιουργία 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Νευρικής Ώσης </a:t>
            </a:r>
            <a:r>
              <a:rPr lang="el-GR" dirty="0" smtClean="0">
                <a:latin typeface="Comic Sans MS" panose="030F0702030302020204" pitchFamily="66" charset="0"/>
              </a:rPr>
              <a:t>στον </a:t>
            </a:r>
            <a:r>
              <a:rPr lang="el-GR" dirty="0" err="1" smtClean="0">
                <a:latin typeface="Comic Sans MS" panose="030F0702030302020204" pitchFamily="66" charset="0"/>
              </a:rPr>
              <a:t>μετασυναπτικό</a:t>
            </a:r>
            <a:r>
              <a:rPr lang="el-GR" dirty="0" smtClean="0">
                <a:latin typeface="Comic Sans MS" panose="030F0702030302020204" pitchFamily="66" charset="0"/>
              </a:rPr>
              <a:t> νευρώνα.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>
                <a:latin typeface="Comic Sans MS" panose="030F0702030302020204" pitchFamily="66" charset="0"/>
              </a:rPr>
              <a:t>Δρουν για περιορισμένο χρόνο γιατί είτε </a:t>
            </a:r>
            <a:r>
              <a:rPr lang="el-GR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επαναρροφόνται</a:t>
            </a:r>
            <a:r>
              <a:rPr lang="el-GR" dirty="0" smtClean="0">
                <a:latin typeface="Comic Sans MS" panose="030F0702030302020204" pitchFamily="66" charset="0"/>
              </a:rPr>
              <a:t> στο </a:t>
            </a:r>
            <a:r>
              <a:rPr lang="el-GR" dirty="0" err="1" smtClean="0">
                <a:latin typeface="Comic Sans MS" panose="030F0702030302020204" pitchFamily="66" charset="0"/>
              </a:rPr>
              <a:t>προσυναπτικό</a:t>
            </a:r>
            <a:r>
              <a:rPr lang="el-GR" dirty="0" smtClean="0">
                <a:latin typeface="Comic Sans MS" panose="030F0702030302020204" pitchFamily="66" charset="0"/>
              </a:rPr>
              <a:t> άκρο, είτε </a:t>
            </a:r>
            <a:r>
              <a:rPr lang="el-GR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αποικοδομούνται</a:t>
            </a:r>
            <a:r>
              <a:rPr lang="el-GR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l-GR" dirty="0" smtClean="0">
                <a:latin typeface="Comic Sans MS" panose="030F0702030302020204" pitchFamily="66" charset="0"/>
              </a:rPr>
              <a:t>μέσω ενζύμων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1" b="9760"/>
          <a:stretch/>
        </p:blipFill>
        <p:spPr bwMode="auto">
          <a:xfrm>
            <a:off x="25400" y="36802"/>
            <a:ext cx="3204574" cy="232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</a:rPr>
              <a:t>Ψηφιακή Πλατφόρμα </a:t>
            </a:r>
            <a:r>
              <a:rPr lang="en-US" sz="2800" b="1" dirty="0" err="1" smtClean="0">
                <a:solidFill>
                  <a:srgbClr val="C00000"/>
                </a:solidFill>
              </a:rPr>
              <a:t>Biodigital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https://human.biodigital.com/view?id=production/maleAdult/neurotransmitter_activity&amp;lang=en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32480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8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tlined brain teacher with pointer. Outlined smiling brain teacher cartoon  character holding a pointer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 bwMode="auto">
          <a:xfrm>
            <a:off x="39159" y="2579133"/>
            <a:ext cx="4151841" cy="26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4641" y="2143780"/>
            <a:ext cx="623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Δραστηριότητα Α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Φύλλου Εργασιών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57200" y="4550"/>
            <a:ext cx="8686800" cy="1987321"/>
            <a:chOff x="457200" y="4550"/>
            <a:chExt cx="8686800" cy="1987321"/>
          </a:xfrm>
        </p:grpSpPr>
        <p:sp>
          <p:nvSpPr>
            <p:cNvPr id="3" name="TextBox 2"/>
            <p:cNvSpPr txBox="1"/>
            <p:nvPr/>
          </p:nvSpPr>
          <p:spPr>
            <a:xfrm>
              <a:off x="457200" y="304800"/>
              <a:ext cx="1962150" cy="52322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b="1" dirty="0" smtClean="0">
                  <a:solidFill>
                    <a:srgbClr val="FF0000"/>
                  </a:solidFill>
                </a:rPr>
                <a:t>Συνάψεις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3" idx="3"/>
            </p:cNvCxnSpPr>
            <p:nvPr/>
          </p:nvCxnSpPr>
          <p:spPr>
            <a:xfrm>
              <a:off x="2419350" y="566410"/>
              <a:ext cx="781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200400" y="4550"/>
              <a:ext cx="1905000" cy="95410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Λειτουργικές Συνδέσεις μεταξύ των τελικών κομβίων του </a:t>
              </a:r>
              <a:r>
                <a:rPr lang="el-GR" sz="1400" b="1" dirty="0" err="1" smtClean="0">
                  <a:solidFill>
                    <a:prstClr val="black"/>
                  </a:solidFill>
                </a:rPr>
                <a:t>Νευράξονα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9" name="Straight Arrow Connector 18"/>
            <p:cNvCxnSpPr>
              <a:endCxn id="21" idx="1"/>
            </p:cNvCxnSpPr>
            <p:nvPr/>
          </p:nvCxnSpPr>
          <p:spPr>
            <a:xfrm flipV="1">
              <a:off x="5105400" y="191855"/>
              <a:ext cx="1447800" cy="2897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48300" y="59730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prstClr val="black"/>
                  </a:solidFill>
                </a:rPr>
                <a:t>με άλλα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53200" y="37966"/>
              <a:ext cx="1600200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Νευρικά Κύτταρα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3" name="Straight Arrow Connector 22"/>
            <p:cNvCxnSpPr>
              <a:endCxn id="29" idx="1"/>
            </p:cNvCxnSpPr>
            <p:nvPr/>
          </p:nvCxnSpPr>
          <p:spPr>
            <a:xfrm>
              <a:off x="5105400" y="471985"/>
              <a:ext cx="1390934" cy="3677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464222" y="71690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prstClr val="black"/>
                  </a:solidFill>
                </a:rPr>
                <a:t>ή με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96334" y="685800"/>
              <a:ext cx="2647666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Εκτελεστικά Όργανα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7096267" y="1044977"/>
              <a:ext cx="723900" cy="593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820167" y="1018605"/>
              <a:ext cx="714233" cy="593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562583" y="1673423"/>
              <a:ext cx="1133617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Μύες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55139" y="1684094"/>
              <a:ext cx="1133617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Αδένες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23130" y="298328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solidFill>
                    <a:prstClr val="black"/>
                  </a:solidFill>
                </a:rPr>
                <a:t>είναι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120" name="Straight Connector 4119"/>
          <p:cNvCxnSpPr>
            <a:stCxn id="108" idx="3"/>
          </p:cNvCxnSpPr>
          <p:nvPr/>
        </p:nvCxnSpPr>
        <p:spPr>
          <a:xfrm flipV="1">
            <a:off x="6014683" y="6352336"/>
            <a:ext cx="27736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0" y="828020"/>
            <a:ext cx="3352800" cy="5408564"/>
            <a:chOff x="0" y="828020"/>
            <a:chExt cx="3352800" cy="5408564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722336" y="5035517"/>
              <a:ext cx="0" cy="7394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0" y="828020"/>
              <a:ext cx="3352800" cy="5408564"/>
              <a:chOff x="0" y="828020"/>
              <a:chExt cx="3352800" cy="5408564"/>
            </a:xfrm>
          </p:grpSpPr>
          <p:cxnSp>
            <p:nvCxnSpPr>
              <p:cNvPr id="5" name="Straight Arrow Connector 4"/>
              <p:cNvCxnSpPr>
                <a:stCxn id="3" idx="2"/>
              </p:cNvCxnSpPr>
              <p:nvPr/>
            </p:nvCxnSpPr>
            <p:spPr>
              <a:xfrm flipH="1">
                <a:off x="666751" y="828020"/>
                <a:ext cx="771524" cy="6102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619250" y="828020"/>
                <a:ext cx="800100" cy="593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9050" y="1458036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Ηλεκτρικές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52600" y="1458036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Χημικές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8" name="Straight Arrow Connector 47"/>
              <p:cNvCxnSpPr>
                <a:stCxn id="13" idx="2"/>
              </p:cNvCxnSpPr>
              <p:nvPr/>
            </p:nvCxnSpPr>
            <p:spPr>
              <a:xfrm flipH="1">
                <a:off x="819150" y="1765813"/>
                <a:ext cx="1733550" cy="9773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819150" y="1992656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Γίνονται μέσω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0" y="2756848"/>
                <a:ext cx="17526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Νευροδιαβιβαστών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3" name="Straight Arrow Connector 52"/>
              <p:cNvCxnSpPr>
                <a:stCxn id="52" idx="2"/>
              </p:cNvCxnSpPr>
              <p:nvPr/>
            </p:nvCxnSpPr>
            <p:spPr>
              <a:xfrm>
                <a:off x="876300" y="3064625"/>
                <a:ext cx="0" cy="7453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40458" y="3094278"/>
                <a:ext cx="76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Που δρουν για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292" y="3850943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Ορισμένο Χρόνο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73206" y="4356332"/>
                <a:ext cx="762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Καθώς 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39488" y="4158720"/>
                <a:ext cx="536812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943686" y="4158720"/>
                <a:ext cx="714233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6397" y="4758518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err="1" smtClean="0">
                    <a:solidFill>
                      <a:prstClr val="black"/>
                    </a:solidFill>
                  </a:rPr>
                  <a:t>Επαναρροφούνται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7292" y="5774919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Το </a:t>
                </a:r>
                <a:r>
                  <a:rPr lang="el-GR" sz="1200" b="1" dirty="0" err="1" smtClean="0">
                    <a:solidFill>
                      <a:prstClr val="black"/>
                    </a:solidFill>
                  </a:rPr>
                  <a:t>προσυναπτικό</a:t>
                </a:r>
                <a:r>
                  <a:rPr lang="el-GR" sz="1200" b="1" dirty="0" smtClean="0">
                    <a:solidFill>
                      <a:prstClr val="black"/>
                    </a:solidFill>
                  </a:rPr>
                  <a:t> άκρο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08078" y="4765344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Διασπώνται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98235" y="5266718"/>
                <a:ext cx="762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από 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642992" y="5266718"/>
                <a:ext cx="581025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από 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2224017" y="5035516"/>
                <a:ext cx="0" cy="7394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1581150" y="5779110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Ένζυμα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17896" y="1017554"/>
                <a:ext cx="1117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Διακρίνονται σε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752600" y="1765813"/>
            <a:ext cx="7315200" cy="4942924"/>
            <a:chOff x="1752600" y="1765813"/>
            <a:chExt cx="7315200" cy="4942924"/>
          </a:xfrm>
        </p:grpSpPr>
        <p:grpSp>
          <p:nvGrpSpPr>
            <p:cNvPr id="72" name="Group 71"/>
            <p:cNvGrpSpPr/>
            <p:nvPr/>
          </p:nvGrpSpPr>
          <p:grpSpPr>
            <a:xfrm>
              <a:off x="1752600" y="1765813"/>
              <a:ext cx="7315200" cy="4942924"/>
              <a:chOff x="1752600" y="1765813"/>
              <a:chExt cx="7315200" cy="4942924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582805" y="2315821"/>
                <a:ext cx="16274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Αποτελούνται από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02" name="Straight Connector 4101"/>
              <p:cNvCxnSpPr>
                <a:stCxn id="13" idx="2"/>
              </p:cNvCxnSpPr>
              <p:nvPr/>
            </p:nvCxnSpPr>
            <p:spPr>
              <a:xfrm>
                <a:off x="2552700" y="1765813"/>
                <a:ext cx="2568054" cy="5762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4582805" y="2542134"/>
                <a:ext cx="723900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3733800" y="3146124"/>
                <a:ext cx="1572905" cy="52322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Το </a:t>
                </a:r>
                <a:r>
                  <a:rPr lang="el-GR" sz="1400" b="1" dirty="0" err="1" smtClean="0">
                    <a:solidFill>
                      <a:prstClr val="black"/>
                    </a:solidFill>
                  </a:rPr>
                  <a:t>Πρόσυναπτικό</a:t>
                </a:r>
                <a:r>
                  <a:rPr lang="el-GR" sz="1400" b="1" dirty="0" smtClean="0">
                    <a:solidFill>
                      <a:prstClr val="black"/>
                    </a:solidFill>
                  </a:rPr>
                  <a:t> Άκρο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5" name="Straight Arrow Connector 84"/>
              <p:cNvCxnSpPr>
                <a:endCxn id="86" idx="0"/>
              </p:cNvCxnSpPr>
              <p:nvPr/>
            </p:nvCxnSpPr>
            <p:spPr>
              <a:xfrm>
                <a:off x="5496067" y="2569287"/>
                <a:ext cx="1493008" cy="5865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5997764" y="3155833"/>
                <a:ext cx="1982621" cy="52322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prstClr val="black"/>
                    </a:solidFill>
                  </a:rPr>
                  <a:t>Το </a:t>
                </a:r>
                <a:r>
                  <a:rPr lang="el-GR" sz="1400" b="1" dirty="0" err="1" smtClean="0">
                    <a:solidFill>
                      <a:prstClr val="black"/>
                    </a:solidFill>
                  </a:rPr>
                  <a:t>Μετασυναπτικό</a:t>
                </a:r>
                <a:r>
                  <a:rPr lang="el-GR" sz="1400" b="1" dirty="0" smtClean="0">
                    <a:solidFill>
                      <a:prstClr val="black"/>
                    </a:solidFill>
                  </a:rPr>
                  <a:t> Άκρο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989696" y="39624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solidFill>
                      <a:prstClr val="black"/>
                    </a:solidFill>
                  </a:rPr>
                  <a:t>π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ου περιέχει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06" name="Straight Connector 4105"/>
              <p:cNvCxnSpPr>
                <a:stCxn id="84" idx="2"/>
              </p:cNvCxnSpPr>
              <p:nvPr/>
            </p:nvCxnSpPr>
            <p:spPr>
              <a:xfrm flipH="1">
                <a:off x="4520252" y="3669344"/>
                <a:ext cx="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8" name="Straight Arrow Connector 4107"/>
              <p:cNvCxnSpPr>
                <a:stCxn id="87" idx="2"/>
              </p:cNvCxnSpPr>
              <p:nvPr/>
            </p:nvCxnSpPr>
            <p:spPr>
              <a:xfrm>
                <a:off x="4511865" y="4239399"/>
                <a:ext cx="522169" cy="6576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4590766" y="4903843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Πολυάριθμα Μιτοχόνδρια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4" name="Straight Arrow Connector 93"/>
              <p:cNvCxnSpPr>
                <a:stCxn id="87" idx="2"/>
              </p:cNvCxnSpPr>
              <p:nvPr/>
            </p:nvCxnSpPr>
            <p:spPr>
              <a:xfrm flipH="1">
                <a:off x="3989696" y="4239399"/>
                <a:ext cx="522169" cy="6576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3067406" y="4904096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err="1" smtClean="0">
                    <a:solidFill>
                      <a:prstClr val="black"/>
                    </a:solidFill>
                  </a:rPr>
                  <a:t>Συναπτικά</a:t>
                </a:r>
                <a:r>
                  <a:rPr lang="el-GR" sz="12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200" b="1" dirty="0" err="1" smtClean="0">
                    <a:solidFill>
                      <a:prstClr val="black"/>
                    </a:solidFill>
                  </a:rPr>
                  <a:t>Κυστίδια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6989075" y="3711653"/>
                <a:ext cx="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6485814" y="40386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solidFill>
                      <a:prstClr val="black"/>
                    </a:solidFill>
                  </a:rPr>
                  <a:t>π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ου είναι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7007840" y="4264111"/>
                <a:ext cx="0" cy="501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6292044" y="4797977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Η </a:t>
                </a:r>
                <a:r>
                  <a:rPr lang="el-GR" sz="1200" b="1" dirty="0" err="1" smtClean="0">
                    <a:solidFill>
                      <a:prstClr val="black"/>
                    </a:solidFill>
                  </a:rPr>
                  <a:t>υποδεκτική</a:t>
                </a:r>
                <a:r>
                  <a:rPr lang="el-GR" sz="1200" b="1" dirty="0" smtClean="0">
                    <a:solidFill>
                      <a:prstClr val="black"/>
                    </a:solidFill>
                  </a:rPr>
                  <a:t> επιφάνεια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H="1">
                <a:off x="6485814" y="5272424"/>
                <a:ext cx="50326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5867400" y="55626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του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582805" y="6213837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Νευρώνα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16" name="Straight Arrow Connector 4115"/>
              <p:cNvCxnSpPr>
                <a:endCxn id="108" idx="0"/>
              </p:cNvCxnSpPr>
              <p:nvPr/>
            </p:nvCxnSpPr>
            <p:spPr>
              <a:xfrm flipH="1">
                <a:off x="5298744" y="5774918"/>
                <a:ext cx="943828" cy="438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6051929" y="6200905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ή του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22" name="Straight Arrow Connector 4121"/>
              <p:cNvCxnSpPr/>
              <p:nvPr/>
            </p:nvCxnSpPr>
            <p:spPr>
              <a:xfrm flipV="1">
                <a:off x="6748392" y="6339404"/>
                <a:ext cx="887530" cy="124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/>
              <p:cNvSpPr txBox="1"/>
              <p:nvPr/>
            </p:nvSpPr>
            <p:spPr>
              <a:xfrm>
                <a:off x="7635922" y="6247072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solidFill>
                      <a:prstClr val="black"/>
                    </a:solidFill>
                  </a:rPr>
                  <a:t>Εκτελεστικού Οργάνου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24" name="Straight Connector 4123"/>
              <p:cNvCxnSpPr>
                <a:stCxn id="98" idx="0"/>
                <a:endCxn id="121" idx="2"/>
              </p:cNvCxnSpPr>
              <p:nvPr/>
            </p:nvCxnSpPr>
            <p:spPr>
              <a:xfrm flipH="1" flipV="1">
                <a:off x="2768364" y="3962400"/>
                <a:ext cx="1014981" cy="9416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2169995" y="3500735"/>
                <a:ext cx="1196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>
                    <a:solidFill>
                      <a:prstClr val="black"/>
                    </a:solidFill>
                  </a:rPr>
                  <a:t>Αποθηκευτικό χώρο των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127" name="Straight Arrow Connector 4126"/>
              <p:cNvCxnSpPr/>
              <p:nvPr/>
            </p:nvCxnSpPr>
            <p:spPr>
              <a:xfrm flipH="1" flipV="1">
                <a:off x="1752600" y="3094278"/>
                <a:ext cx="544489" cy="4064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>
              <a:stCxn id="118" idx="0"/>
            </p:cNvCxnSpPr>
            <p:nvPr/>
          </p:nvCxnSpPr>
          <p:spPr>
            <a:xfrm flipV="1">
              <a:off x="8351861" y="3064625"/>
              <a:ext cx="0" cy="3182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7871062" y="2743200"/>
              <a:ext cx="1044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π</a:t>
              </a:r>
              <a:r>
                <a:rPr lang="el-GR" sz="1200" dirty="0" smtClean="0">
                  <a:solidFill>
                    <a:prstClr val="black"/>
                  </a:solidFill>
                </a:rPr>
                <a:t>ου είναι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74" idx="0"/>
              <a:endCxn id="36" idx="2"/>
            </p:cNvCxnSpPr>
            <p:nvPr/>
          </p:nvCxnSpPr>
          <p:spPr>
            <a:xfrm flipH="1" flipV="1">
              <a:off x="7129392" y="1981200"/>
              <a:ext cx="1263839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74" idx="0"/>
            </p:cNvCxnSpPr>
            <p:nvPr/>
          </p:nvCxnSpPr>
          <p:spPr>
            <a:xfrm flipV="1">
              <a:off x="8393231" y="1949915"/>
              <a:ext cx="157092" cy="7932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7325292" y="1299775"/>
            <a:ext cx="104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prstClr val="black"/>
                </a:solidFill>
              </a:rPr>
              <a:t>ε</a:t>
            </a:r>
            <a:r>
              <a:rPr lang="el-GR" sz="1200" dirty="0" smtClean="0">
                <a:solidFill>
                  <a:prstClr val="black"/>
                </a:solidFill>
              </a:rPr>
              <a:t>ίναι οι 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tlined brain teacher with pointer. Outlined smiling brain teacher cartoon  character holding a pointer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 bwMode="auto">
          <a:xfrm>
            <a:off x="39159" y="2579133"/>
            <a:ext cx="4151841" cy="26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4641" y="2143780"/>
            <a:ext cx="623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Φύλλο Αξιολόγησης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53" y="0"/>
            <a:ext cx="588669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172200"/>
            <a:ext cx="37064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l-GR" sz="28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omic Sans MS" panose="030F0702030302020204" pitchFamily="66" charset="0"/>
                <a:ea typeface="MS UI Gothic" panose="020B0600070205080204" pitchFamily="34" charset="-128"/>
              </a:rPr>
              <a:t>Σας ευχαριστώ πολύ!</a:t>
            </a:r>
            <a:endParaRPr lang="el-GR" sz="60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Comic Sans MS" panose="030F0702030302020204" pitchFamily="66" charset="0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6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2833" y="1013192"/>
            <a:ext cx="8128932" cy="3984922"/>
            <a:chOff x="502833" y="1013192"/>
            <a:chExt cx="8128932" cy="39849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79132">
              <a:off x="502833" y="1013192"/>
              <a:ext cx="8128932" cy="39849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chemeClr val="accent1">
                  <a:alpha val="40000"/>
                </a:schemeClr>
              </a:glow>
              <a:outerShdw dist="35921" dir="2700000" sx="108000" sy="108000" algn="ctr" rotWithShape="0">
                <a:schemeClr val="bg2"/>
              </a:outerShdw>
              <a:reflection stA="45000" endPos="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21004597">
              <a:off x="1048985" y="4384944"/>
              <a:ext cx="2286000" cy="40521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r="21865" b="9652"/>
          <a:stretch/>
        </p:blipFill>
        <p:spPr bwMode="auto">
          <a:xfrm rot="20449842">
            <a:off x="838313" y="2114623"/>
            <a:ext cx="2775991" cy="2790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/>
          <a:stretch/>
        </p:blipFill>
        <p:spPr bwMode="auto">
          <a:xfrm rot="590126">
            <a:off x="2699716" y="3219849"/>
            <a:ext cx="3518758" cy="3362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925">
            <a:off x="5570320" y="2440192"/>
            <a:ext cx="3716337" cy="2786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56" y="2362200"/>
            <a:ext cx="4107328" cy="3219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31"/>
            <a:ext cx="9144000" cy="70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1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73" r="4800" b="3491"/>
          <a:stretch/>
        </p:blipFill>
        <p:spPr bwMode="auto">
          <a:xfrm>
            <a:off x="276225" y="266700"/>
            <a:ext cx="41624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00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219200"/>
            <a:ext cx="525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Santiago Ramón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Cajal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1852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el-G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1934</a:t>
            </a:r>
          </a:p>
          <a:p>
            <a:pPr algn="ctr"/>
            <a:r>
              <a:rPr lang="el-G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Πατέρας </a:t>
            </a:r>
            <a:r>
              <a:rPr lang="el-GR" dirty="0">
                <a:solidFill>
                  <a:schemeClr val="bg1"/>
                </a:solidFill>
                <a:latin typeface="Comic Sans MS" panose="030F0702030302020204" pitchFamily="66" charset="0"/>
              </a:rPr>
              <a:t>της σύγχρονης </a:t>
            </a:r>
            <a:r>
              <a:rPr lang="el-G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Νευροεπιστήμης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4495800"/>
            <a:ext cx="2326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1906 Nobel Prize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7" y="276225"/>
            <a:ext cx="4247067" cy="41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03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tlined brain teacher with pointer. Outlined smiling brain teacher cartoon  character holding a pointer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 bwMode="auto">
          <a:xfrm>
            <a:off x="39159" y="2579133"/>
            <a:ext cx="4151841" cy="26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981200"/>
            <a:ext cx="623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Δραστηριότητα Α1 Φύλλου Εργασιών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D B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3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tlined brain teacher with pointer. Outlined smiling brain teacher cartoon  character holding a pointer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 bwMode="auto">
          <a:xfrm>
            <a:off x="39159" y="2579133"/>
            <a:ext cx="4151841" cy="26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981200"/>
            <a:ext cx="623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Δραστηριότητα </a:t>
            </a:r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Φύλλου Εργασιών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12" y="19050"/>
            <a:ext cx="62020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25" y="501134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C00000"/>
                </a:solidFill>
              </a:rPr>
              <a:t>Τι θα μάθουμε…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8575" y="1542573"/>
            <a:ext cx="762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800" dirty="0" smtClean="0"/>
              <a:t> Τι είναι η Σύναψη;</a:t>
            </a:r>
          </a:p>
          <a:p>
            <a:endParaRPr lang="el-GR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800" dirty="0" smtClean="0"/>
              <a:t> Ποια είναι τα κύρια μέρη μιας Χημικής Σύναψης</a:t>
            </a:r>
          </a:p>
          <a:p>
            <a:endParaRPr lang="el-GR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2800" dirty="0"/>
              <a:t>Σύναψη μπορεί να γίνει μόνο ανάμεσα σε νευρικά κύτταρα;</a:t>
            </a:r>
          </a:p>
          <a:p>
            <a:endParaRPr lang="el-GR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800" dirty="0" smtClean="0"/>
              <a:t>Τι είναι οι νευροδιαβιβαστές και πώς ολοκληρώνεται η δράση τους;</a:t>
            </a:r>
          </a:p>
          <a:p>
            <a:endParaRPr lang="el-GR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0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57200" y="4550"/>
            <a:ext cx="8686800" cy="1987321"/>
            <a:chOff x="457200" y="4550"/>
            <a:chExt cx="8686800" cy="1987321"/>
          </a:xfrm>
        </p:grpSpPr>
        <p:sp>
          <p:nvSpPr>
            <p:cNvPr id="3" name="TextBox 2"/>
            <p:cNvSpPr txBox="1"/>
            <p:nvPr/>
          </p:nvSpPr>
          <p:spPr>
            <a:xfrm>
              <a:off x="457200" y="304800"/>
              <a:ext cx="1962150" cy="52322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b="1" dirty="0" smtClean="0">
                  <a:solidFill>
                    <a:srgbClr val="FF0000"/>
                  </a:solidFill>
                </a:rPr>
                <a:t>Συνάψεις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3" idx="3"/>
            </p:cNvCxnSpPr>
            <p:nvPr/>
          </p:nvCxnSpPr>
          <p:spPr>
            <a:xfrm>
              <a:off x="2419350" y="566410"/>
              <a:ext cx="781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200400" y="4550"/>
              <a:ext cx="1905000" cy="95410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Λειτουργικές Συνδέσεις μεταξύ των τελικών κομβίων του </a:t>
              </a:r>
              <a:r>
                <a:rPr lang="el-GR" sz="1400" b="1" dirty="0" err="1" smtClean="0"/>
                <a:t>Νευράξονα</a:t>
              </a:r>
              <a:endParaRPr lang="en-US" sz="1400" b="1" dirty="0"/>
            </a:p>
          </p:txBody>
        </p:sp>
        <p:cxnSp>
          <p:nvCxnSpPr>
            <p:cNvPr id="19" name="Straight Arrow Connector 18"/>
            <p:cNvCxnSpPr>
              <a:endCxn id="21" idx="1"/>
            </p:cNvCxnSpPr>
            <p:nvPr/>
          </p:nvCxnSpPr>
          <p:spPr>
            <a:xfrm flipV="1">
              <a:off x="5105400" y="191855"/>
              <a:ext cx="1447800" cy="2897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48300" y="59730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με άλλα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53200" y="37966"/>
              <a:ext cx="1600200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Νευρικά Κύτταρα</a:t>
              </a:r>
              <a:endParaRPr lang="en-US" sz="1400" b="1" dirty="0"/>
            </a:p>
          </p:txBody>
        </p:sp>
        <p:cxnSp>
          <p:nvCxnSpPr>
            <p:cNvPr id="23" name="Straight Arrow Connector 22"/>
            <p:cNvCxnSpPr>
              <a:endCxn id="29" idx="1"/>
            </p:cNvCxnSpPr>
            <p:nvPr/>
          </p:nvCxnSpPr>
          <p:spPr>
            <a:xfrm>
              <a:off x="5105400" y="471985"/>
              <a:ext cx="1390934" cy="3677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464222" y="71690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ή με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96334" y="685800"/>
              <a:ext cx="2647666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Εκτελεστικά Όργανα</a:t>
              </a:r>
              <a:endParaRPr lang="en-US" sz="1400" b="1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7096267" y="1044977"/>
              <a:ext cx="723900" cy="593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820167" y="1018605"/>
              <a:ext cx="714233" cy="5933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562583" y="1673423"/>
              <a:ext cx="1133617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Μύες</a:t>
              </a:r>
              <a:endParaRPr 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55139" y="1684094"/>
              <a:ext cx="1133617" cy="307777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Αδένες</a:t>
              </a:r>
              <a:endParaRPr lang="en-US" sz="14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23130" y="298328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είναι</a:t>
              </a:r>
              <a:endParaRPr lang="en-US" sz="1200" dirty="0"/>
            </a:p>
          </p:txBody>
        </p:sp>
      </p:grpSp>
      <p:cxnSp>
        <p:nvCxnSpPr>
          <p:cNvPr id="4120" name="Straight Connector 4119"/>
          <p:cNvCxnSpPr>
            <a:stCxn id="108" idx="3"/>
          </p:cNvCxnSpPr>
          <p:nvPr/>
        </p:nvCxnSpPr>
        <p:spPr>
          <a:xfrm flipV="1">
            <a:off x="6014683" y="6352336"/>
            <a:ext cx="27736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0" y="828020"/>
            <a:ext cx="3352800" cy="5408564"/>
            <a:chOff x="0" y="828020"/>
            <a:chExt cx="3352800" cy="5408564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722336" y="5035517"/>
              <a:ext cx="0" cy="7394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0" y="828020"/>
              <a:ext cx="3352800" cy="5408564"/>
              <a:chOff x="0" y="828020"/>
              <a:chExt cx="3352800" cy="5408564"/>
            </a:xfrm>
          </p:grpSpPr>
          <p:cxnSp>
            <p:nvCxnSpPr>
              <p:cNvPr id="5" name="Straight Arrow Connector 4"/>
              <p:cNvCxnSpPr>
                <a:stCxn id="3" idx="2"/>
              </p:cNvCxnSpPr>
              <p:nvPr/>
            </p:nvCxnSpPr>
            <p:spPr>
              <a:xfrm flipH="1">
                <a:off x="666751" y="828020"/>
                <a:ext cx="771524" cy="6102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619250" y="828020"/>
                <a:ext cx="800100" cy="593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9050" y="1458036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Ηλεκτρικές</a:t>
                </a:r>
                <a:endParaRPr lang="en-US" sz="14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52600" y="1458036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Χημικές</a:t>
                </a:r>
                <a:endParaRPr lang="en-US" sz="1400" b="1" dirty="0"/>
              </a:p>
            </p:txBody>
          </p:sp>
          <p:cxnSp>
            <p:nvCxnSpPr>
              <p:cNvPr id="48" name="Straight Arrow Connector 47"/>
              <p:cNvCxnSpPr>
                <a:stCxn id="13" idx="2"/>
              </p:cNvCxnSpPr>
              <p:nvPr/>
            </p:nvCxnSpPr>
            <p:spPr>
              <a:xfrm flipH="1">
                <a:off x="819150" y="1765813"/>
                <a:ext cx="1733550" cy="9773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819150" y="1992656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Γίνονται μέσω</a:t>
                </a:r>
                <a:endParaRPr lang="en-US" sz="12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0" y="2756848"/>
                <a:ext cx="17526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Νευροδιαβιβαστών</a:t>
                </a:r>
                <a:endParaRPr lang="en-US" sz="1400" b="1" dirty="0"/>
              </a:p>
            </p:txBody>
          </p:sp>
          <p:cxnSp>
            <p:nvCxnSpPr>
              <p:cNvPr id="53" name="Straight Arrow Connector 52"/>
              <p:cNvCxnSpPr>
                <a:stCxn id="52" idx="2"/>
              </p:cNvCxnSpPr>
              <p:nvPr/>
            </p:nvCxnSpPr>
            <p:spPr>
              <a:xfrm>
                <a:off x="876300" y="3064625"/>
                <a:ext cx="0" cy="7453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40458" y="3094278"/>
                <a:ext cx="76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Που δρουν για</a:t>
                </a:r>
                <a:endParaRPr lang="en-US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292" y="3850943"/>
                <a:ext cx="1600200" cy="30777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Ορισμένο Χρόνο</a:t>
                </a:r>
                <a:endParaRPr lang="en-US" sz="14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73206" y="4356332"/>
                <a:ext cx="762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Καθώς </a:t>
                </a:r>
                <a:endParaRPr lang="en-US" sz="1200" dirty="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39488" y="4158720"/>
                <a:ext cx="536812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943686" y="4158720"/>
                <a:ext cx="714233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6397" y="4758518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err="1" smtClean="0"/>
                  <a:t>Επαναρροφούνται</a:t>
                </a:r>
                <a:endParaRPr lang="en-US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7292" y="5774919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Το </a:t>
                </a:r>
                <a:r>
                  <a:rPr lang="el-GR" sz="1200" b="1" dirty="0" err="1" smtClean="0"/>
                  <a:t>προσυναπτικό</a:t>
                </a:r>
                <a:r>
                  <a:rPr lang="el-GR" sz="1200" b="1" dirty="0" smtClean="0"/>
                  <a:t> άκρο</a:t>
                </a:r>
                <a:endParaRPr lang="en-US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08078" y="4765344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Διασπώνται</a:t>
                </a:r>
                <a:endParaRPr lang="en-US" sz="1200" b="1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98235" y="5266718"/>
                <a:ext cx="762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από </a:t>
                </a:r>
                <a:endParaRPr lang="en-US" sz="12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642992" y="5266718"/>
                <a:ext cx="581025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από </a:t>
                </a:r>
                <a:endParaRPr lang="en-US" sz="12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2224017" y="5035516"/>
                <a:ext cx="0" cy="7394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1581150" y="5779110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Ένζυμα</a:t>
                </a:r>
                <a:endParaRPr lang="en-US" sz="1200" b="1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17896" y="1017554"/>
                <a:ext cx="1117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Διακρίνονται σε</a:t>
                </a:r>
                <a:endParaRPr lang="en-US" sz="1200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752600" y="1765813"/>
            <a:ext cx="7315200" cy="4942924"/>
            <a:chOff x="1752600" y="1765813"/>
            <a:chExt cx="7315200" cy="4942924"/>
          </a:xfrm>
        </p:grpSpPr>
        <p:grpSp>
          <p:nvGrpSpPr>
            <p:cNvPr id="72" name="Group 71"/>
            <p:cNvGrpSpPr/>
            <p:nvPr/>
          </p:nvGrpSpPr>
          <p:grpSpPr>
            <a:xfrm>
              <a:off x="1752600" y="1765813"/>
              <a:ext cx="7315200" cy="4942924"/>
              <a:chOff x="1752600" y="1765813"/>
              <a:chExt cx="7315200" cy="4942924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582805" y="2315821"/>
                <a:ext cx="16274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Αποτελούνται από</a:t>
                </a:r>
                <a:endParaRPr lang="en-US" sz="1200" dirty="0"/>
              </a:p>
            </p:txBody>
          </p:sp>
          <p:cxnSp>
            <p:nvCxnSpPr>
              <p:cNvPr id="4102" name="Straight Connector 4101"/>
              <p:cNvCxnSpPr>
                <a:stCxn id="13" idx="2"/>
              </p:cNvCxnSpPr>
              <p:nvPr/>
            </p:nvCxnSpPr>
            <p:spPr>
              <a:xfrm>
                <a:off x="2552700" y="1765813"/>
                <a:ext cx="2568054" cy="5762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4582805" y="2542134"/>
                <a:ext cx="723900" cy="593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3733800" y="3146124"/>
                <a:ext cx="1572905" cy="52322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Το </a:t>
                </a:r>
                <a:r>
                  <a:rPr lang="el-GR" sz="1400" b="1" dirty="0" err="1" smtClean="0"/>
                  <a:t>Πρόσυναπτικό</a:t>
                </a:r>
                <a:r>
                  <a:rPr lang="el-GR" sz="1400" b="1" dirty="0" smtClean="0"/>
                  <a:t> Άκρο</a:t>
                </a:r>
                <a:endParaRPr lang="en-US" sz="1400" b="1" dirty="0"/>
              </a:p>
            </p:txBody>
          </p:sp>
          <p:cxnSp>
            <p:nvCxnSpPr>
              <p:cNvPr id="85" name="Straight Arrow Connector 84"/>
              <p:cNvCxnSpPr>
                <a:endCxn id="86" idx="0"/>
              </p:cNvCxnSpPr>
              <p:nvPr/>
            </p:nvCxnSpPr>
            <p:spPr>
              <a:xfrm>
                <a:off x="5496067" y="2569287"/>
                <a:ext cx="1493008" cy="5865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5997764" y="3155833"/>
                <a:ext cx="1982621" cy="52322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Το </a:t>
                </a:r>
                <a:r>
                  <a:rPr lang="el-GR" sz="1400" b="1" dirty="0" err="1" smtClean="0"/>
                  <a:t>Μετασυναπτικό</a:t>
                </a:r>
                <a:r>
                  <a:rPr lang="el-GR" sz="1400" b="1" dirty="0" smtClean="0"/>
                  <a:t> Άκρο</a:t>
                </a:r>
                <a:endParaRPr lang="en-US" sz="1400" b="1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989696" y="39624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/>
                  <a:t>π</a:t>
                </a:r>
                <a:r>
                  <a:rPr lang="el-GR" sz="1200" dirty="0" smtClean="0"/>
                  <a:t>ου περιέχει</a:t>
                </a:r>
                <a:endParaRPr lang="en-US" sz="1200" dirty="0"/>
              </a:p>
            </p:txBody>
          </p:sp>
          <p:cxnSp>
            <p:nvCxnSpPr>
              <p:cNvPr id="4106" name="Straight Connector 4105"/>
              <p:cNvCxnSpPr>
                <a:stCxn id="84" idx="2"/>
              </p:cNvCxnSpPr>
              <p:nvPr/>
            </p:nvCxnSpPr>
            <p:spPr>
              <a:xfrm flipH="1">
                <a:off x="4520252" y="3669344"/>
                <a:ext cx="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8" name="Straight Arrow Connector 4107"/>
              <p:cNvCxnSpPr>
                <a:stCxn id="87" idx="2"/>
              </p:cNvCxnSpPr>
              <p:nvPr/>
            </p:nvCxnSpPr>
            <p:spPr>
              <a:xfrm>
                <a:off x="4511865" y="4239399"/>
                <a:ext cx="522169" cy="6576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4590766" y="4903843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Πολυάριθμα Μιτοχόνδρια</a:t>
                </a:r>
                <a:endParaRPr lang="en-US" sz="1200" b="1" dirty="0"/>
              </a:p>
            </p:txBody>
          </p:sp>
          <p:cxnSp>
            <p:nvCxnSpPr>
              <p:cNvPr id="94" name="Straight Arrow Connector 93"/>
              <p:cNvCxnSpPr>
                <a:stCxn id="87" idx="2"/>
              </p:cNvCxnSpPr>
              <p:nvPr/>
            </p:nvCxnSpPr>
            <p:spPr>
              <a:xfrm flipH="1">
                <a:off x="3989696" y="4239399"/>
                <a:ext cx="522169" cy="6576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3067406" y="4904096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err="1" smtClean="0"/>
                  <a:t>Συναπτικά</a:t>
                </a:r>
                <a:r>
                  <a:rPr lang="el-GR" sz="1200" b="1" dirty="0" smtClean="0"/>
                  <a:t> </a:t>
                </a:r>
                <a:r>
                  <a:rPr lang="el-GR" sz="1200" b="1" dirty="0" err="1" smtClean="0"/>
                  <a:t>Κυστίδια</a:t>
                </a:r>
                <a:endParaRPr lang="en-US" sz="1200" b="1" dirty="0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6989075" y="3711653"/>
                <a:ext cx="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6485814" y="40386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/>
                  <a:t>π</a:t>
                </a:r>
                <a:r>
                  <a:rPr lang="el-GR" sz="1200" dirty="0" smtClean="0"/>
                  <a:t>ου είναι</a:t>
                </a:r>
                <a:endParaRPr lang="en-US" sz="1200" dirty="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7007840" y="4264111"/>
                <a:ext cx="0" cy="501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6292044" y="4797977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Η </a:t>
                </a:r>
                <a:r>
                  <a:rPr lang="el-GR" sz="1200" b="1" dirty="0" err="1" smtClean="0"/>
                  <a:t>υποδεκτική</a:t>
                </a:r>
                <a:r>
                  <a:rPr lang="el-GR" sz="1200" b="1" dirty="0" smtClean="0"/>
                  <a:t> επιφάνεια</a:t>
                </a:r>
                <a:endParaRPr lang="en-US" sz="1200" b="1" dirty="0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H="1">
                <a:off x="6485814" y="5272424"/>
                <a:ext cx="503261" cy="3354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5867400" y="5562600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του</a:t>
                </a:r>
                <a:endParaRPr lang="en-US" sz="12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582805" y="6213837"/>
                <a:ext cx="1431878" cy="276999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Νευρώνα</a:t>
                </a:r>
                <a:endParaRPr lang="en-US" sz="1200" b="1" dirty="0"/>
              </a:p>
            </p:txBody>
          </p:sp>
          <p:cxnSp>
            <p:nvCxnSpPr>
              <p:cNvPr id="4116" name="Straight Arrow Connector 4115"/>
              <p:cNvCxnSpPr>
                <a:endCxn id="108" idx="0"/>
              </p:cNvCxnSpPr>
              <p:nvPr/>
            </p:nvCxnSpPr>
            <p:spPr>
              <a:xfrm flipH="1">
                <a:off x="5298744" y="5774918"/>
                <a:ext cx="943828" cy="438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6051929" y="6200905"/>
                <a:ext cx="1044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ή του</a:t>
                </a:r>
                <a:endParaRPr lang="en-US" sz="1200" dirty="0"/>
              </a:p>
            </p:txBody>
          </p:sp>
          <p:cxnSp>
            <p:nvCxnSpPr>
              <p:cNvPr id="4122" name="Straight Arrow Connector 4121"/>
              <p:cNvCxnSpPr/>
              <p:nvPr/>
            </p:nvCxnSpPr>
            <p:spPr>
              <a:xfrm flipV="1">
                <a:off x="6748392" y="6339404"/>
                <a:ext cx="887530" cy="124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/>
              <p:cNvSpPr txBox="1"/>
              <p:nvPr/>
            </p:nvSpPr>
            <p:spPr>
              <a:xfrm>
                <a:off x="7635922" y="6247072"/>
                <a:ext cx="1431878" cy="4616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Εκτελεστικού Οργάνου</a:t>
                </a:r>
                <a:endParaRPr lang="en-US" sz="1200" b="1" dirty="0"/>
              </a:p>
            </p:txBody>
          </p:sp>
          <p:cxnSp>
            <p:nvCxnSpPr>
              <p:cNvPr id="4124" name="Straight Connector 4123"/>
              <p:cNvCxnSpPr>
                <a:stCxn id="98" idx="0"/>
                <a:endCxn id="121" idx="2"/>
              </p:cNvCxnSpPr>
              <p:nvPr/>
            </p:nvCxnSpPr>
            <p:spPr>
              <a:xfrm flipH="1" flipV="1">
                <a:off x="2768364" y="3962400"/>
                <a:ext cx="1014981" cy="9416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2169995" y="3500735"/>
                <a:ext cx="1196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 smtClean="0"/>
                  <a:t>Αποθηκευτικό χώρο των</a:t>
                </a:r>
                <a:endParaRPr lang="en-US" sz="1200" dirty="0"/>
              </a:p>
            </p:txBody>
          </p:sp>
          <p:cxnSp>
            <p:nvCxnSpPr>
              <p:cNvPr id="4127" name="Straight Arrow Connector 4126"/>
              <p:cNvCxnSpPr/>
              <p:nvPr/>
            </p:nvCxnSpPr>
            <p:spPr>
              <a:xfrm flipH="1" flipV="1">
                <a:off x="1752600" y="3094278"/>
                <a:ext cx="544489" cy="4064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>
              <a:stCxn id="118" idx="0"/>
            </p:cNvCxnSpPr>
            <p:nvPr/>
          </p:nvCxnSpPr>
          <p:spPr>
            <a:xfrm flipV="1">
              <a:off x="8351861" y="3064625"/>
              <a:ext cx="0" cy="3182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7871062" y="2743200"/>
              <a:ext cx="1044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/>
                <a:t>π</a:t>
              </a:r>
              <a:r>
                <a:rPr lang="el-GR" sz="1200" dirty="0" smtClean="0"/>
                <a:t>ου είναι</a:t>
              </a:r>
              <a:endParaRPr lang="en-US" sz="1200" dirty="0"/>
            </a:p>
          </p:txBody>
        </p:sp>
        <p:cxnSp>
          <p:nvCxnSpPr>
            <p:cNvPr id="11" name="Straight Arrow Connector 10"/>
            <p:cNvCxnSpPr>
              <a:stCxn id="74" idx="0"/>
              <a:endCxn id="36" idx="2"/>
            </p:cNvCxnSpPr>
            <p:nvPr/>
          </p:nvCxnSpPr>
          <p:spPr>
            <a:xfrm flipH="1" flipV="1">
              <a:off x="7129392" y="1981200"/>
              <a:ext cx="1263839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74" idx="0"/>
            </p:cNvCxnSpPr>
            <p:nvPr/>
          </p:nvCxnSpPr>
          <p:spPr>
            <a:xfrm flipV="1">
              <a:off x="8393231" y="1949915"/>
              <a:ext cx="157092" cy="7932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7325292" y="1299775"/>
            <a:ext cx="104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ε</a:t>
            </a:r>
            <a:r>
              <a:rPr lang="el-GR" sz="1200" dirty="0" smtClean="0"/>
              <a:t>ίναι οι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13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0988" y="762000"/>
            <a:ext cx="8582024" cy="4779962"/>
            <a:chOff x="381000" y="1371600"/>
            <a:chExt cx="8582024" cy="477996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71600"/>
              <a:ext cx="8577263" cy="4779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62200" y="1524000"/>
              <a:ext cx="16764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b="1" dirty="0" err="1" smtClean="0">
                  <a:solidFill>
                    <a:srgbClr val="C00000"/>
                  </a:solidFill>
                </a:rPr>
                <a:t>Προσυναπτικό</a:t>
              </a:r>
              <a:r>
                <a:rPr lang="el-GR" b="1" dirty="0" smtClean="0">
                  <a:solidFill>
                    <a:srgbClr val="C00000"/>
                  </a:solidFill>
                </a:rPr>
                <a:t> Κύτταρο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191125" y="1552575"/>
              <a:ext cx="1905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err="1" smtClean="0">
                  <a:solidFill>
                    <a:srgbClr val="C00000"/>
                  </a:solidFill>
                </a:rPr>
                <a:t>Μετασυναπτικό</a:t>
              </a:r>
              <a:r>
                <a:rPr lang="el-GR" b="1" dirty="0" smtClean="0">
                  <a:solidFill>
                    <a:srgbClr val="C00000"/>
                  </a:solidFill>
                </a:rPr>
                <a:t> Κύτταρο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3761581"/>
              <a:ext cx="1905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chemeClr val="accent3">
                      <a:lumMod val="50000"/>
                    </a:schemeClr>
                  </a:solidFill>
                </a:rPr>
                <a:t>Τελικά Κομβία</a:t>
              </a:r>
            </a:p>
            <a:p>
              <a:pPr algn="ctr"/>
              <a:r>
                <a:rPr lang="el-GR" b="1" dirty="0" smtClean="0">
                  <a:solidFill>
                    <a:schemeClr val="accent3">
                      <a:lumMod val="50000"/>
                    </a:schemeClr>
                  </a:solidFill>
                </a:rPr>
                <a:t>Σύναψη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24799" y="4964668"/>
              <a:ext cx="10382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</TotalTime>
  <Words>364</Words>
  <Application>Microsoft Office PowerPoint</Application>
  <PresentationFormat>On-screen Show (4:3)</PresentationFormat>
  <Paragraphs>126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Σύναψη-Τελικό κομβίο Νευρικού Κυττάρου</vt:lpstr>
      <vt:lpstr>PowerPoint Presentation</vt:lpstr>
      <vt:lpstr>Ψηφιακή Πλατφόρμα Biodigital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58</cp:revision>
  <dcterms:created xsi:type="dcterms:W3CDTF">2022-03-23T14:39:39Z</dcterms:created>
  <dcterms:modified xsi:type="dcterms:W3CDTF">2022-03-27T22:13:31Z</dcterms:modified>
</cp:coreProperties>
</file>