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8288000" cy="10287000"/>
  <p:notesSz cx="6858000" cy="9144000"/>
  <p:embeddedFontLst>
    <p:embeddedFont>
      <p:font typeface="Comforter Brush" pitchFamily="2" charset="77"/>
      <p:regular r:id="rId14"/>
    </p:embeddedFont>
    <p:embeddedFont>
      <p:font typeface="Gagalin" pitchFamily="2" charset="0"/>
      <p:regular r:id="rId15"/>
    </p:embeddedFont>
    <p:embeddedFont>
      <p:font typeface="Sukar" panose="02000500000000000000" pitchFamily="2" charset="0"/>
      <p:regular r:id="rId16"/>
    </p:embeddedFont>
    <p:embeddedFont>
      <p:font typeface="Sukar Bold" panose="02000500000000000000" pitchFamily="2" charset="0"/>
      <p:regular r:id="rId17"/>
      <p:bold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12" autoAdjust="0"/>
    <p:restoredTop sz="94555" autoAdjust="0"/>
  </p:normalViewPr>
  <p:slideViewPr>
    <p:cSldViewPr>
      <p:cViewPr varScale="1">
        <p:scale>
          <a:sx n="215" d="100"/>
          <a:sy n="215" d="100"/>
        </p:scale>
        <p:origin x="2600" y="1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2/26/25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2/26/25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2/26/25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jpeg"/><Relationship Id="rId5" Type="http://schemas.openxmlformats.org/officeDocument/2006/relationships/image" Target="../media/image6.pn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sv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sv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R"/>
          </a:p>
        </p:txBody>
      </p:sp>
      <p:sp>
        <p:nvSpPr>
          <p:cNvPr id="3" name="Freeform 3"/>
          <p:cNvSpPr/>
          <p:nvPr/>
        </p:nvSpPr>
        <p:spPr>
          <a:xfrm rot="-2382879">
            <a:off x="10323994" y="4928669"/>
            <a:ext cx="10003046" cy="7502284"/>
          </a:xfrm>
          <a:custGeom>
            <a:avLst/>
            <a:gdLst/>
            <a:ahLst/>
            <a:cxnLst/>
            <a:rect l="l" t="t" r="r" b="b"/>
            <a:pathLst>
              <a:path w="10003046" h="7502284">
                <a:moveTo>
                  <a:pt x="0" y="0"/>
                </a:moveTo>
                <a:lnTo>
                  <a:pt x="10003046" y="0"/>
                </a:lnTo>
                <a:lnTo>
                  <a:pt x="10003046" y="7502284"/>
                </a:lnTo>
                <a:lnTo>
                  <a:pt x="0" y="7502284"/>
                </a:lnTo>
                <a:lnTo>
                  <a:pt x="0" y="0"/>
                </a:lnTo>
                <a:close/>
              </a:path>
            </a:pathLst>
          </a:custGeom>
          <a:blipFill>
            <a:blip r:embed="rId3"/>
            <a:stretch>
              <a:fillRect/>
            </a:stretch>
          </a:blipFill>
        </p:spPr>
        <p:txBody>
          <a:bodyPr/>
          <a:lstStyle/>
          <a:p>
            <a:endParaRPr lang="en-GR"/>
          </a:p>
        </p:txBody>
      </p:sp>
      <p:sp>
        <p:nvSpPr>
          <p:cNvPr id="4" name="Freeform 4"/>
          <p:cNvSpPr/>
          <p:nvPr/>
        </p:nvSpPr>
        <p:spPr>
          <a:xfrm rot="-2700000">
            <a:off x="-3896795" y="-2986585"/>
            <a:ext cx="9143977" cy="7290209"/>
          </a:xfrm>
          <a:custGeom>
            <a:avLst/>
            <a:gdLst/>
            <a:ahLst/>
            <a:cxnLst/>
            <a:rect l="l" t="t" r="r" b="b"/>
            <a:pathLst>
              <a:path w="9143977" h="7290209">
                <a:moveTo>
                  <a:pt x="0" y="0"/>
                </a:moveTo>
                <a:lnTo>
                  <a:pt x="9143977" y="0"/>
                </a:lnTo>
                <a:lnTo>
                  <a:pt x="9143977" y="7290208"/>
                </a:lnTo>
                <a:lnTo>
                  <a:pt x="0" y="7290208"/>
                </a:lnTo>
                <a:lnTo>
                  <a:pt x="0" y="0"/>
                </a:lnTo>
                <a:close/>
              </a:path>
            </a:pathLst>
          </a:custGeom>
          <a:blipFill>
            <a:blip r:embed="rId4"/>
            <a:stretch>
              <a:fillRect/>
            </a:stretch>
          </a:blipFill>
        </p:spPr>
        <p:txBody>
          <a:bodyPr/>
          <a:lstStyle/>
          <a:p>
            <a:endParaRPr lang="en-GR"/>
          </a:p>
        </p:txBody>
      </p:sp>
      <p:sp>
        <p:nvSpPr>
          <p:cNvPr id="5" name="Freeform 5"/>
          <p:cNvSpPr/>
          <p:nvPr/>
        </p:nvSpPr>
        <p:spPr>
          <a:xfrm>
            <a:off x="2141149" y="2036780"/>
            <a:ext cx="14005703" cy="6213439"/>
          </a:xfrm>
          <a:custGeom>
            <a:avLst/>
            <a:gdLst/>
            <a:ahLst/>
            <a:cxnLst/>
            <a:rect l="l" t="t" r="r" b="b"/>
            <a:pathLst>
              <a:path w="14005703" h="6213439">
                <a:moveTo>
                  <a:pt x="0" y="0"/>
                </a:moveTo>
                <a:lnTo>
                  <a:pt x="14005702" y="0"/>
                </a:lnTo>
                <a:lnTo>
                  <a:pt x="14005702" y="6213440"/>
                </a:lnTo>
                <a:lnTo>
                  <a:pt x="0" y="62134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R"/>
          </a:p>
        </p:txBody>
      </p:sp>
      <p:sp>
        <p:nvSpPr>
          <p:cNvPr id="6" name="Freeform 6"/>
          <p:cNvSpPr/>
          <p:nvPr/>
        </p:nvSpPr>
        <p:spPr>
          <a:xfrm rot="1538889">
            <a:off x="-1488056" y="8044230"/>
            <a:ext cx="10634674" cy="4067763"/>
          </a:xfrm>
          <a:custGeom>
            <a:avLst/>
            <a:gdLst/>
            <a:ahLst/>
            <a:cxnLst/>
            <a:rect l="l" t="t" r="r" b="b"/>
            <a:pathLst>
              <a:path w="10634674" h="4067763">
                <a:moveTo>
                  <a:pt x="0" y="0"/>
                </a:moveTo>
                <a:lnTo>
                  <a:pt x="10634674" y="0"/>
                </a:lnTo>
                <a:lnTo>
                  <a:pt x="10634674" y="4067763"/>
                </a:lnTo>
                <a:lnTo>
                  <a:pt x="0" y="4067763"/>
                </a:lnTo>
                <a:lnTo>
                  <a:pt x="0" y="0"/>
                </a:lnTo>
                <a:close/>
              </a:path>
            </a:pathLst>
          </a:custGeom>
          <a:blipFill>
            <a:blip r:embed="rId7"/>
            <a:stretch>
              <a:fillRect/>
            </a:stretch>
          </a:blipFill>
        </p:spPr>
        <p:txBody>
          <a:bodyPr/>
          <a:lstStyle/>
          <a:p>
            <a:endParaRPr lang="en-GR"/>
          </a:p>
        </p:txBody>
      </p:sp>
      <p:sp>
        <p:nvSpPr>
          <p:cNvPr id="7" name="Freeform 7"/>
          <p:cNvSpPr/>
          <p:nvPr/>
        </p:nvSpPr>
        <p:spPr>
          <a:xfrm rot="1236555">
            <a:off x="9041527" y="-2033881"/>
            <a:ext cx="10634674" cy="4067763"/>
          </a:xfrm>
          <a:custGeom>
            <a:avLst/>
            <a:gdLst/>
            <a:ahLst/>
            <a:cxnLst/>
            <a:rect l="l" t="t" r="r" b="b"/>
            <a:pathLst>
              <a:path w="10634674" h="4067763">
                <a:moveTo>
                  <a:pt x="0" y="0"/>
                </a:moveTo>
                <a:lnTo>
                  <a:pt x="10634673" y="0"/>
                </a:lnTo>
                <a:lnTo>
                  <a:pt x="10634673" y="4067762"/>
                </a:lnTo>
                <a:lnTo>
                  <a:pt x="0" y="4067762"/>
                </a:lnTo>
                <a:lnTo>
                  <a:pt x="0" y="0"/>
                </a:lnTo>
                <a:close/>
              </a:path>
            </a:pathLst>
          </a:custGeom>
          <a:blipFill>
            <a:blip r:embed="rId7"/>
            <a:stretch>
              <a:fillRect/>
            </a:stretch>
          </a:blipFill>
        </p:spPr>
        <p:txBody>
          <a:bodyPr/>
          <a:lstStyle/>
          <a:p>
            <a:endParaRPr lang="en-GR"/>
          </a:p>
        </p:txBody>
      </p:sp>
      <p:sp>
        <p:nvSpPr>
          <p:cNvPr id="8" name="Freeform 8"/>
          <p:cNvSpPr/>
          <p:nvPr/>
        </p:nvSpPr>
        <p:spPr>
          <a:xfrm rot="1143784">
            <a:off x="-1238744" y="5896860"/>
            <a:ext cx="4534888" cy="6722879"/>
          </a:xfrm>
          <a:custGeom>
            <a:avLst/>
            <a:gdLst/>
            <a:ahLst/>
            <a:cxnLst/>
            <a:rect l="l" t="t" r="r" b="b"/>
            <a:pathLst>
              <a:path w="4534888" h="6722879">
                <a:moveTo>
                  <a:pt x="0" y="0"/>
                </a:moveTo>
                <a:lnTo>
                  <a:pt x="4534888" y="0"/>
                </a:lnTo>
                <a:lnTo>
                  <a:pt x="4534888" y="6722880"/>
                </a:lnTo>
                <a:lnTo>
                  <a:pt x="0" y="67228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R"/>
          </a:p>
        </p:txBody>
      </p:sp>
      <p:sp>
        <p:nvSpPr>
          <p:cNvPr id="9" name="Freeform 9"/>
          <p:cNvSpPr/>
          <p:nvPr/>
        </p:nvSpPr>
        <p:spPr>
          <a:xfrm rot="1143784">
            <a:off x="14991856" y="-2702921"/>
            <a:ext cx="4534888" cy="6722879"/>
          </a:xfrm>
          <a:custGeom>
            <a:avLst/>
            <a:gdLst/>
            <a:ahLst/>
            <a:cxnLst/>
            <a:rect l="l" t="t" r="r" b="b"/>
            <a:pathLst>
              <a:path w="4534888" h="6722879">
                <a:moveTo>
                  <a:pt x="0" y="0"/>
                </a:moveTo>
                <a:lnTo>
                  <a:pt x="4534888" y="0"/>
                </a:lnTo>
                <a:lnTo>
                  <a:pt x="4534888" y="6722880"/>
                </a:lnTo>
                <a:lnTo>
                  <a:pt x="0" y="67228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R"/>
          </a:p>
        </p:txBody>
      </p:sp>
      <p:sp>
        <p:nvSpPr>
          <p:cNvPr id="10" name="TextBox 10"/>
          <p:cNvSpPr txBox="1"/>
          <p:nvPr/>
        </p:nvSpPr>
        <p:spPr>
          <a:xfrm>
            <a:off x="3164025" y="3197377"/>
            <a:ext cx="11959950" cy="2481387"/>
          </a:xfrm>
          <a:prstGeom prst="rect">
            <a:avLst/>
          </a:prstGeom>
        </p:spPr>
        <p:txBody>
          <a:bodyPr lIns="0" tIns="0" rIns="0" bIns="0" rtlCol="0" anchor="t">
            <a:spAutoFit/>
          </a:bodyPr>
          <a:lstStyle/>
          <a:p>
            <a:pPr algn="ctr">
              <a:lnSpc>
                <a:spcPts val="20278"/>
              </a:lnSpc>
            </a:pPr>
            <a:r>
              <a:rPr lang="en-US" sz="14484">
                <a:solidFill>
                  <a:srgbClr val="FFFFFF"/>
                </a:solidFill>
                <a:latin typeface="Comforter Brush"/>
                <a:ea typeface="Comforter Brush"/>
                <a:cs typeface="Comforter Brush"/>
                <a:sym typeface="Comforter Brush"/>
              </a:rPr>
              <a:t>Vartanants 2025</a:t>
            </a:r>
          </a:p>
        </p:txBody>
      </p:sp>
      <p:sp>
        <p:nvSpPr>
          <p:cNvPr id="11" name="TextBox 11"/>
          <p:cNvSpPr txBox="1"/>
          <p:nvPr/>
        </p:nvSpPr>
        <p:spPr>
          <a:xfrm>
            <a:off x="4588526" y="5789481"/>
            <a:ext cx="9110947" cy="887095"/>
          </a:xfrm>
          <a:prstGeom prst="rect">
            <a:avLst/>
          </a:prstGeom>
        </p:spPr>
        <p:txBody>
          <a:bodyPr lIns="0" tIns="0" rIns="0" bIns="0" rtlCol="0" anchor="t">
            <a:spAutoFit/>
          </a:bodyPr>
          <a:lstStyle/>
          <a:p>
            <a:pPr algn="ctr">
              <a:lnSpc>
                <a:spcPts val="7279"/>
              </a:lnSpc>
            </a:pPr>
            <a:r>
              <a:rPr lang="en-US" sz="5199">
                <a:solidFill>
                  <a:srgbClr val="FFFFFF"/>
                </a:solidFill>
                <a:latin typeface="Gagalin"/>
                <a:ea typeface="Gagalin"/>
                <a:cs typeface="Gagalin"/>
                <a:sym typeface="Gagalin"/>
              </a:rPr>
              <a:t>Α’ Γυμνασιου</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828" b="-8828"/>
            </a:stretch>
          </a:blipFill>
        </p:spPr>
        <p:txBody>
          <a:bodyPr/>
          <a:lstStyle/>
          <a:p>
            <a:endParaRPr lang="en-GR"/>
          </a:p>
        </p:txBody>
      </p:sp>
      <p:sp>
        <p:nvSpPr>
          <p:cNvPr id="3" name="Freeform 3"/>
          <p:cNvSpPr/>
          <p:nvPr/>
        </p:nvSpPr>
        <p:spPr>
          <a:xfrm rot="1538889">
            <a:off x="-1488056" y="8044230"/>
            <a:ext cx="10634674" cy="4067763"/>
          </a:xfrm>
          <a:custGeom>
            <a:avLst/>
            <a:gdLst/>
            <a:ahLst/>
            <a:cxnLst/>
            <a:rect l="l" t="t" r="r" b="b"/>
            <a:pathLst>
              <a:path w="10634674" h="4067763">
                <a:moveTo>
                  <a:pt x="0" y="0"/>
                </a:moveTo>
                <a:lnTo>
                  <a:pt x="10634674" y="0"/>
                </a:lnTo>
                <a:lnTo>
                  <a:pt x="10634674" y="4067763"/>
                </a:lnTo>
                <a:lnTo>
                  <a:pt x="0" y="4067763"/>
                </a:lnTo>
                <a:lnTo>
                  <a:pt x="0" y="0"/>
                </a:lnTo>
                <a:close/>
              </a:path>
            </a:pathLst>
          </a:custGeom>
          <a:blipFill>
            <a:blip r:embed="rId3"/>
            <a:stretch>
              <a:fillRect/>
            </a:stretch>
          </a:blipFill>
        </p:spPr>
        <p:txBody>
          <a:bodyPr/>
          <a:lstStyle/>
          <a:p>
            <a:endParaRPr lang="en-GR"/>
          </a:p>
        </p:txBody>
      </p:sp>
      <p:sp>
        <p:nvSpPr>
          <p:cNvPr id="4" name="Freeform 4"/>
          <p:cNvSpPr/>
          <p:nvPr/>
        </p:nvSpPr>
        <p:spPr>
          <a:xfrm rot="1236555">
            <a:off x="9041527" y="-2033881"/>
            <a:ext cx="10634674" cy="4067763"/>
          </a:xfrm>
          <a:custGeom>
            <a:avLst/>
            <a:gdLst/>
            <a:ahLst/>
            <a:cxnLst/>
            <a:rect l="l" t="t" r="r" b="b"/>
            <a:pathLst>
              <a:path w="10634674" h="4067763">
                <a:moveTo>
                  <a:pt x="0" y="0"/>
                </a:moveTo>
                <a:lnTo>
                  <a:pt x="10634673" y="0"/>
                </a:lnTo>
                <a:lnTo>
                  <a:pt x="10634673" y="4067762"/>
                </a:lnTo>
                <a:lnTo>
                  <a:pt x="0" y="4067762"/>
                </a:lnTo>
                <a:lnTo>
                  <a:pt x="0" y="0"/>
                </a:lnTo>
                <a:close/>
              </a:path>
            </a:pathLst>
          </a:custGeom>
          <a:blipFill>
            <a:blip r:embed="rId3"/>
            <a:stretch>
              <a:fillRect/>
            </a:stretch>
          </a:blipFill>
        </p:spPr>
        <p:txBody>
          <a:bodyPr/>
          <a:lstStyle/>
          <a:p>
            <a:endParaRPr lang="en-GR"/>
          </a:p>
        </p:txBody>
      </p:sp>
      <p:grpSp>
        <p:nvGrpSpPr>
          <p:cNvPr id="5" name="Group 5"/>
          <p:cNvGrpSpPr/>
          <p:nvPr/>
        </p:nvGrpSpPr>
        <p:grpSpPr>
          <a:xfrm>
            <a:off x="0" y="941049"/>
            <a:ext cx="18288000" cy="8229600"/>
            <a:chOff x="0" y="0"/>
            <a:chExt cx="2465894" cy="1109652"/>
          </a:xfrm>
        </p:grpSpPr>
        <p:sp>
          <p:nvSpPr>
            <p:cNvPr id="6" name="Freeform 6"/>
            <p:cNvSpPr/>
            <p:nvPr/>
          </p:nvSpPr>
          <p:spPr>
            <a:xfrm>
              <a:off x="0" y="0"/>
              <a:ext cx="2465894" cy="1109652"/>
            </a:xfrm>
            <a:custGeom>
              <a:avLst/>
              <a:gdLst/>
              <a:ahLst/>
              <a:cxnLst/>
              <a:rect l="l" t="t" r="r" b="b"/>
              <a:pathLst>
                <a:path w="2465894" h="1109652">
                  <a:moveTo>
                    <a:pt x="2305874" y="0"/>
                  </a:moveTo>
                  <a:lnTo>
                    <a:pt x="160020" y="0"/>
                  </a:lnTo>
                  <a:lnTo>
                    <a:pt x="0" y="160020"/>
                  </a:lnTo>
                  <a:lnTo>
                    <a:pt x="0" y="949632"/>
                  </a:lnTo>
                  <a:lnTo>
                    <a:pt x="160020" y="1109652"/>
                  </a:lnTo>
                  <a:lnTo>
                    <a:pt x="2305874" y="1109652"/>
                  </a:lnTo>
                  <a:lnTo>
                    <a:pt x="2465894" y="949632"/>
                  </a:lnTo>
                  <a:lnTo>
                    <a:pt x="2465894" y="160020"/>
                  </a:lnTo>
                  <a:lnTo>
                    <a:pt x="2305874" y="0"/>
                  </a:lnTo>
                  <a:close/>
                </a:path>
              </a:pathLst>
            </a:custGeom>
            <a:solidFill>
              <a:srgbClr val="593622">
                <a:alpha val="65882"/>
              </a:srgbClr>
            </a:solidFill>
            <a:ln w="180975" cap="sq">
              <a:solidFill>
                <a:srgbClr val="C9B9A1">
                  <a:alpha val="65882"/>
                </a:srgbClr>
              </a:solidFill>
              <a:prstDash val="solid"/>
              <a:miter/>
            </a:ln>
          </p:spPr>
          <p:txBody>
            <a:bodyPr/>
            <a:lstStyle/>
            <a:p>
              <a:endParaRPr lang="en-GR"/>
            </a:p>
          </p:txBody>
        </p:sp>
        <p:sp>
          <p:nvSpPr>
            <p:cNvPr id="7" name="TextBox 7"/>
            <p:cNvSpPr txBox="1"/>
            <p:nvPr/>
          </p:nvSpPr>
          <p:spPr>
            <a:xfrm>
              <a:off x="63500" y="15875"/>
              <a:ext cx="2338894" cy="1030277"/>
            </a:xfrm>
            <a:prstGeom prst="rect">
              <a:avLst/>
            </a:prstGeom>
          </p:spPr>
          <p:txBody>
            <a:bodyPr lIns="50800" tIns="50800" rIns="50800" bIns="50800" rtlCol="0" anchor="ctr"/>
            <a:lstStyle/>
            <a:p>
              <a:pPr algn="just">
                <a:lnSpc>
                  <a:spcPts val="3359"/>
                </a:lnSpc>
                <a:spcBef>
                  <a:spcPct val="0"/>
                </a:spcBef>
              </a:pPr>
              <a:r>
                <a:rPr lang="en-US" sz="2400" b="1">
                  <a:solidFill>
                    <a:srgbClr val="FFFFFF">
                      <a:alpha val="65882"/>
                    </a:srgbClr>
                  </a:solidFill>
                  <a:latin typeface="Sukar Bold"/>
                  <a:ea typeface="Sukar Bold"/>
                  <a:cs typeface="Sukar Bold"/>
                  <a:sym typeface="Sukar Bold"/>
                </a:rPr>
                <a:t>“I entreat you, therefore, my brave companions, especially because many of you surpass me in valor and precede me in princely rank. But since you, of your own free will, have selected me as your leader and commander, let my words be pleasant and agreeable to you all, great and small: Fear not the heathen hordes and never turn your backs to the frightful sword of mortal men; because should our Lord grant us victory, we shall destroy their might and the cause of righteousness shall be exalted. But if the time has come for us to meet a holy death in this battle, let us accept our fate with joyful heart, without mingling cowardice with our valor and courage. … Our Commander is not a mere man, but the Commander-in-chief of all martyrs. Fear is a sign of doubt; but as we have repudiated doubt long since, let fear also disappear from our hearts and minds.”</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223" r="-223"/>
            </a:stretch>
          </a:blipFill>
        </p:spPr>
        <p:txBody>
          <a:bodyPr/>
          <a:lstStyle/>
          <a:p>
            <a:endParaRPr lang="en-GR"/>
          </a:p>
        </p:txBody>
      </p:sp>
      <p:sp>
        <p:nvSpPr>
          <p:cNvPr id="3" name="Freeform 3"/>
          <p:cNvSpPr/>
          <p:nvPr/>
        </p:nvSpPr>
        <p:spPr>
          <a:xfrm rot="1538889">
            <a:off x="-1488056" y="8044230"/>
            <a:ext cx="10634674" cy="4067763"/>
          </a:xfrm>
          <a:custGeom>
            <a:avLst/>
            <a:gdLst/>
            <a:ahLst/>
            <a:cxnLst/>
            <a:rect l="l" t="t" r="r" b="b"/>
            <a:pathLst>
              <a:path w="10634674" h="4067763">
                <a:moveTo>
                  <a:pt x="0" y="0"/>
                </a:moveTo>
                <a:lnTo>
                  <a:pt x="10634674" y="0"/>
                </a:lnTo>
                <a:lnTo>
                  <a:pt x="10634674" y="4067763"/>
                </a:lnTo>
                <a:lnTo>
                  <a:pt x="0" y="4067763"/>
                </a:lnTo>
                <a:lnTo>
                  <a:pt x="0" y="0"/>
                </a:lnTo>
                <a:close/>
              </a:path>
            </a:pathLst>
          </a:custGeom>
          <a:blipFill>
            <a:blip r:embed="rId5"/>
            <a:stretch>
              <a:fillRect/>
            </a:stretch>
          </a:blipFill>
        </p:spPr>
        <p:txBody>
          <a:bodyPr/>
          <a:lstStyle/>
          <a:p>
            <a:endParaRPr lang="en-GR"/>
          </a:p>
        </p:txBody>
      </p:sp>
      <p:sp>
        <p:nvSpPr>
          <p:cNvPr id="4" name="Freeform 4"/>
          <p:cNvSpPr/>
          <p:nvPr/>
        </p:nvSpPr>
        <p:spPr>
          <a:xfrm rot="1236555">
            <a:off x="9041527" y="-2033881"/>
            <a:ext cx="10634674" cy="4067763"/>
          </a:xfrm>
          <a:custGeom>
            <a:avLst/>
            <a:gdLst/>
            <a:ahLst/>
            <a:cxnLst/>
            <a:rect l="l" t="t" r="r" b="b"/>
            <a:pathLst>
              <a:path w="10634674" h="4067763">
                <a:moveTo>
                  <a:pt x="0" y="0"/>
                </a:moveTo>
                <a:lnTo>
                  <a:pt x="10634673" y="0"/>
                </a:lnTo>
                <a:lnTo>
                  <a:pt x="10634673" y="4067762"/>
                </a:lnTo>
                <a:lnTo>
                  <a:pt x="0" y="4067762"/>
                </a:lnTo>
                <a:lnTo>
                  <a:pt x="0" y="0"/>
                </a:lnTo>
                <a:close/>
              </a:path>
            </a:pathLst>
          </a:custGeom>
          <a:blipFill>
            <a:blip r:embed="rId5"/>
            <a:stretch>
              <a:fillRect/>
            </a:stretch>
          </a:blipFill>
        </p:spPr>
        <p:txBody>
          <a:bodyPr/>
          <a:lstStyle/>
          <a:p>
            <a:endParaRPr lang="en-GR"/>
          </a:p>
        </p:txBody>
      </p:sp>
      <p:pic>
        <p:nvPicPr>
          <p:cNvPr id="5" name="Picture 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rcRect l="657" r="657"/>
          <a:stretch>
            <a:fillRect/>
          </a:stretch>
        </p:blipFill>
        <p:spPr>
          <a:xfrm>
            <a:off x="1522415" y="1420628"/>
            <a:ext cx="15555039" cy="8866372"/>
          </a:xfrm>
          <a:prstGeom prst="rect">
            <a:avLst/>
          </a:prstGeom>
        </p:spPr>
      </p:pic>
      <p:sp>
        <p:nvSpPr>
          <p:cNvPr id="6" name="TextBox 6"/>
          <p:cNvSpPr txBox="1"/>
          <p:nvPr/>
        </p:nvSpPr>
        <p:spPr>
          <a:xfrm>
            <a:off x="1522415" y="-238125"/>
            <a:ext cx="15593775" cy="2184606"/>
          </a:xfrm>
          <a:prstGeom prst="rect">
            <a:avLst/>
          </a:prstGeom>
        </p:spPr>
        <p:txBody>
          <a:bodyPr lIns="0" tIns="0" rIns="0" bIns="0" rtlCol="0" anchor="t">
            <a:spAutoFit/>
          </a:bodyPr>
          <a:lstStyle/>
          <a:p>
            <a:pPr algn="ctr">
              <a:lnSpc>
                <a:spcPts val="17899"/>
              </a:lnSpc>
            </a:pPr>
            <a:r>
              <a:rPr lang="en-US" sz="12785">
                <a:solidFill>
                  <a:srgbClr val="000000"/>
                </a:solidFill>
                <a:latin typeface="Comforter Brush"/>
                <a:ea typeface="Comforter Brush"/>
                <a:cs typeface="Comforter Brush"/>
                <a:sym typeface="Comforter Brush"/>
              </a:rPr>
              <a:t>The Battle of Avarayr (Video)</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23" r="-223"/>
            </a:stretch>
          </a:blipFill>
        </p:spPr>
        <p:txBody>
          <a:bodyPr/>
          <a:lstStyle/>
          <a:p>
            <a:endParaRPr lang="en-GR"/>
          </a:p>
        </p:txBody>
      </p:sp>
      <p:sp>
        <p:nvSpPr>
          <p:cNvPr id="3" name="Freeform 3"/>
          <p:cNvSpPr/>
          <p:nvPr/>
        </p:nvSpPr>
        <p:spPr>
          <a:xfrm>
            <a:off x="3469744" y="5038843"/>
            <a:ext cx="10889119" cy="4830809"/>
          </a:xfrm>
          <a:custGeom>
            <a:avLst/>
            <a:gdLst/>
            <a:ahLst/>
            <a:cxnLst/>
            <a:rect l="l" t="t" r="r" b="b"/>
            <a:pathLst>
              <a:path w="10889119" h="4830809">
                <a:moveTo>
                  <a:pt x="0" y="0"/>
                </a:moveTo>
                <a:lnTo>
                  <a:pt x="10889119" y="0"/>
                </a:lnTo>
                <a:lnTo>
                  <a:pt x="10889119" y="4830810"/>
                </a:lnTo>
                <a:lnTo>
                  <a:pt x="0" y="48308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R"/>
          </a:p>
        </p:txBody>
      </p:sp>
      <p:sp>
        <p:nvSpPr>
          <p:cNvPr id="4" name="Freeform 4"/>
          <p:cNvSpPr/>
          <p:nvPr/>
        </p:nvSpPr>
        <p:spPr>
          <a:xfrm rot="1538889">
            <a:off x="-1488056" y="8044230"/>
            <a:ext cx="10634674" cy="4067763"/>
          </a:xfrm>
          <a:custGeom>
            <a:avLst/>
            <a:gdLst/>
            <a:ahLst/>
            <a:cxnLst/>
            <a:rect l="l" t="t" r="r" b="b"/>
            <a:pathLst>
              <a:path w="10634674" h="4067763">
                <a:moveTo>
                  <a:pt x="0" y="0"/>
                </a:moveTo>
                <a:lnTo>
                  <a:pt x="10634674" y="0"/>
                </a:lnTo>
                <a:lnTo>
                  <a:pt x="10634674" y="4067763"/>
                </a:lnTo>
                <a:lnTo>
                  <a:pt x="0" y="4067763"/>
                </a:lnTo>
                <a:lnTo>
                  <a:pt x="0" y="0"/>
                </a:lnTo>
                <a:close/>
              </a:path>
            </a:pathLst>
          </a:custGeom>
          <a:blipFill>
            <a:blip r:embed="rId5"/>
            <a:stretch>
              <a:fillRect/>
            </a:stretch>
          </a:blipFill>
        </p:spPr>
        <p:txBody>
          <a:bodyPr/>
          <a:lstStyle/>
          <a:p>
            <a:endParaRPr lang="en-GR"/>
          </a:p>
        </p:txBody>
      </p:sp>
      <p:sp>
        <p:nvSpPr>
          <p:cNvPr id="5" name="Freeform 5"/>
          <p:cNvSpPr/>
          <p:nvPr/>
        </p:nvSpPr>
        <p:spPr>
          <a:xfrm rot="1236555">
            <a:off x="9041527" y="-2033881"/>
            <a:ext cx="10634674" cy="4067763"/>
          </a:xfrm>
          <a:custGeom>
            <a:avLst/>
            <a:gdLst/>
            <a:ahLst/>
            <a:cxnLst/>
            <a:rect l="l" t="t" r="r" b="b"/>
            <a:pathLst>
              <a:path w="10634674" h="4067763">
                <a:moveTo>
                  <a:pt x="0" y="0"/>
                </a:moveTo>
                <a:lnTo>
                  <a:pt x="10634673" y="0"/>
                </a:lnTo>
                <a:lnTo>
                  <a:pt x="10634673" y="4067762"/>
                </a:lnTo>
                <a:lnTo>
                  <a:pt x="0" y="4067762"/>
                </a:lnTo>
                <a:lnTo>
                  <a:pt x="0" y="0"/>
                </a:lnTo>
                <a:close/>
              </a:path>
            </a:pathLst>
          </a:custGeom>
          <a:blipFill>
            <a:blip r:embed="rId5"/>
            <a:stretch>
              <a:fillRect/>
            </a:stretch>
          </a:blipFill>
        </p:spPr>
        <p:txBody>
          <a:bodyPr/>
          <a:lstStyle/>
          <a:p>
            <a:endParaRPr lang="en-GR"/>
          </a:p>
        </p:txBody>
      </p:sp>
      <p:sp>
        <p:nvSpPr>
          <p:cNvPr id="6" name="TextBox 6"/>
          <p:cNvSpPr txBox="1"/>
          <p:nvPr/>
        </p:nvSpPr>
        <p:spPr>
          <a:xfrm>
            <a:off x="2723829" y="6027105"/>
            <a:ext cx="12380949" cy="2568535"/>
          </a:xfrm>
          <a:prstGeom prst="rect">
            <a:avLst/>
          </a:prstGeom>
        </p:spPr>
        <p:txBody>
          <a:bodyPr lIns="0" tIns="0" rIns="0" bIns="0" rtlCol="0" anchor="t">
            <a:spAutoFit/>
          </a:bodyPr>
          <a:lstStyle/>
          <a:p>
            <a:pPr algn="ctr">
              <a:lnSpc>
                <a:spcPts val="20992"/>
              </a:lnSpc>
            </a:pPr>
            <a:r>
              <a:rPr lang="en-US" sz="14994">
                <a:solidFill>
                  <a:srgbClr val="FFFFFF"/>
                </a:solidFill>
                <a:latin typeface="Comforter Brush"/>
                <a:ea typeface="Comforter Brush"/>
                <a:cs typeface="Comforter Brush"/>
                <a:sym typeface="Comforter Brush"/>
              </a:rPr>
              <a:t>Thank You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861" b="-55002"/>
            </a:stretch>
          </a:blipFill>
        </p:spPr>
        <p:txBody>
          <a:bodyPr/>
          <a:lstStyle/>
          <a:p>
            <a:endParaRPr lang="en-GR"/>
          </a:p>
        </p:txBody>
      </p:sp>
      <p:sp>
        <p:nvSpPr>
          <p:cNvPr id="3" name="Freeform 3"/>
          <p:cNvSpPr/>
          <p:nvPr/>
        </p:nvSpPr>
        <p:spPr>
          <a:xfrm rot="1538889">
            <a:off x="-1488056" y="8044230"/>
            <a:ext cx="10634674" cy="4067763"/>
          </a:xfrm>
          <a:custGeom>
            <a:avLst/>
            <a:gdLst/>
            <a:ahLst/>
            <a:cxnLst/>
            <a:rect l="l" t="t" r="r" b="b"/>
            <a:pathLst>
              <a:path w="10634674" h="4067763">
                <a:moveTo>
                  <a:pt x="0" y="0"/>
                </a:moveTo>
                <a:lnTo>
                  <a:pt x="10634674" y="0"/>
                </a:lnTo>
                <a:lnTo>
                  <a:pt x="10634674" y="4067763"/>
                </a:lnTo>
                <a:lnTo>
                  <a:pt x="0" y="4067763"/>
                </a:lnTo>
                <a:lnTo>
                  <a:pt x="0" y="0"/>
                </a:lnTo>
                <a:close/>
              </a:path>
            </a:pathLst>
          </a:custGeom>
          <a:blipFill>
            <a:blip r:embed="rId3"/>
            <a:stretch>
              <a:fillRect/>
            </a:stretch>
          </a:blipFill>
        </p:spPr>
        <p:txBody>
          <a:bodyPr/>
          <a:lstStyle/>
          <a:p>
            <a:endParaRPr lang="en-GR"/>
          </a:p>
        </p:txBody>
      </p:sp>
      <p:sp>
        <p:nvSpPr>
          <p:cNvPr id="4" name="Freeform 4"/>
          <p:cNvSpPr/>
          <p:nvPr/>
        </p:nvSpPr>
        <p:spPr>
          <a:xfrm rot="1236555">
            <a:off x="9041527" y="-2033881"/>
            <a:ext cx="10634674" cy="4067763"/>
          </a:xfrm>
          <a:custGeom>
            <a:avLst/>
            <a:gdLst/>
            <a:ahLst/>
            <a:cxnLst/>
            <a:rect l="l" t="t" r="r" b="b"/>
            <a:pathLst>
              <a:path w="10634674" h="4067763">
                <a:moveTo>
                  <a:pt x="0" y="0"/>
                </a:moveTo>
                <a:lnTo>
                  <a:pt x="10634673" y="0"/>
                </a:lnTo>
                <a:lnTo>
                  <a:pt x="10634673" y="4067762"/>
                </a:lnTo>
                <a:lnTo>
                  <a:pt x="0" y="4067762"/>
                </a:lnTo>
                <a:lnTo>
                  <a:pt x="0" y="0"/>
                </a:lnTo>
                <a:close/>
              </a:path>
            </a:pathLst>
          </a:custGeom>
          <a:blipFill>
            <a:blip r:embed="rId3"/>
            <a:stretch>
              <a:fillRect/>
            </a:stretch>
          </a:blipFill>
        </p:spPr>
        <p:txBody>
          <a:bodyPr/>
          <a:lstStyle/>
          <a:p>
            <a:endParaRPr lang="en-GR"/>
          </a:p>
        </p:txBody>
      </p:sp>
      <p:grpSp>
        <p:nvGrpSpPr>
          <p:cNvPr id="5" name="Group 5"/>
          <p:cNvGrpSpPr/>
          <p:nvPr/>
        </p:nvGrpSpPr>
        <p:grpSpPr>
          <a:xfrm>
            <a:off x="2192860" y="2418533"/>
            <a:ext cx="13902281" cy="7988635"/>
            <a:chOff x="0" y="0"/>
            <a:chExt cx="2188481" cy="1257562"/>
          </a:xfrm>
        </p:grpSpPr>
        <p:sp>
          <p:nvSpPr>
            <p:cNvPr id="6" name="Freeform 6"/>
            <p:cNvSpPr/>
            <p:nvPr/>
          </p:nvSpPr>
          <p:spPr>
            <a:xfrm>
              <a:off x="0" y="0"/>
              <a:ext cx="2188481" cy="1257562"/>
            </a:xfrm>
            <a:custGeom>
              <a:avLst/>
              <a:gdLst/>
              <a:ahLst/>
              <a:cxnLst/>
              <a:rect l="l" t="t" r="r" b="b"/>
              <a:pathLst>
                <a:path w="2188481" h="1257562">
                  <a:moveTo>
                    <a:pt x="2028461" y="0"/>
                  </a:moveTo>
                  <a:lnTo>
                    <a:pt x="160020" y="0"/>
                  </a:lnTo>
                  <a:lnTo>
                    <a:pt x="0" y="160020"/>
                  </a:lnTo>
                  <a:lnTo>
                    <a:pt x="0" y="1097542"/>
                  </a:lnTo>
                  <a:lnTo>
                    <a:pt x="160020" y="1257562"/>
                  </a:lnTo>
                  <a:lnTo>
                    <a:pt x="2028461" y="1257562"/>
                  </a:lnTo>
                  <a:lnTo>
                    <a:pt x="2188481" y="1097542"/>
                  </a:lnTo>
                  <a:lnTo>
                    <a:pt x="2188481" y="160020"/>
                  </a:lnTo>
                  <a:lnTo>
                    <a:pt x="2028461" y="0"/>
                  </a:lnTo>
                  <a:close/>
                </a:path>
              </a:pathLst>
            </a:custGeom>
            <a:solidFill>
              <a:srgbClr val="593622">
                <a:alpha val="60000"/>
              </a:srgbClr>
            </a:solidFill>
            <a:ln w="180975" cap="sq">
              <a:solidFill>
                <a:srgbClr val="C9B9A1">
                  <a:alpha val="60000"/>
                </a:srgbClr>
              </a:solidFill>
              <a:prstDash val="solid"/>
              <a:miter/>
            </a:ln>
          </p:spPr>
          <p:txBody>
            <a:bodyPr/>
            <a:lstStyle/>
            <a:p>
              <a:endParaRPr lang="en-GR"/>
            </a:p>
          </p:txBody>
        </p:sp>
        <p:sp>
          <p:nvSpPr>
            <p:cNvPr id="7" name="TextBox 7"/>
            <p:cNvSpPr txBox="1"/>
            <p:nvPr/>
          </p:nvSpPr>
          <p:spPr>
            <a:xfrm>
              <a:off x="63500" y="6350"/>
              <a:ext cx="2061481" cy="1187712"/>
            </a:xfrm>
            <a:prstGeom prst="rect">
              <a:avLst/>
            </a:prstGeom>
          </p:spPr>
          <p:txBody>
            <a:bodyPr lIns="50800" tIns="50800" rIns="50800" bIns="50800" rtlCol="0" anchor="ctr"/>
            <a:lstStyle/>
            <a:p>
              <a:pPr algn="just">
                <a:lnSpc>
                  <a:spcPts val="3919"/>
                </a:lnSpc>
                <a:spcBef>
                  <a:spcPct val="0"/>
                </a:spcBef>
              </a:pPr>
              <a:r>
                <a:rPr lang="en-US" sz="2799" b="1" dirty="0">
                  <a:solidFill>
                    <a:schemeClr val="bg1">
                      <a:alpha val="60000"/>
                    </a:schemeClr>
                  </a:solidFill>
                  <a:latin typeface="Sukar Bold"/>
                  <a:ea typeface="Sukar Bold"/>
                  <a:cs typeface="Sukar Bold"/>
                  <a:sym typeface="Sukar Bold"/>
                </a:rPr>
                <a:t>Vartan </a:t>
              </a:r>
              <a:r>
                <a:rPr lang="en-US" sz="2799" b="1" dirty="0" err="1">
                  <a:solidFill>
                    <a:schemeClr val="bg1">
                      <a:alpha val="60000"/>
                    </a:schemeClr>
                  </a:solidFill>
                  <a:latin typeface="Sukar Bold"/>
                  <a:ea typeface="Sukar Bold"/>
                  <a:cs typeface="Sukar Bold"/>
                  <a:sym typeface="Sukar Bold"/>
                </a:rPr>
                <a:t>Mamigonian</a:t>
              </a:r>
              <a:r>
                <a:rPr lang="en-US" sz="2799" b="1" dirty="0">
                  <a:solidFill>
                    <a:schemeClr val="bg1">
                      <a:alpha val="60000"/>
                    </a:schemeClr>
                  </a:solidFill>
                  <a:latin typeface="Sukar Bold"/>
                  <a:ea typeface="Sukar Bold"/>
                  <a:cs typeface="Sukar Bold"/>
                  <a:sym typeface="Sukar Bold"/>
                </a:rPr>
                <a:t> was born in 388, right after the division of Armenia between Persia and Byzantium. He was the elder son of </a:t>
              </a:r>
              <a:r>
                <a:rPr lang="en-US" sz="2799" b="1" dirty="0" err="1">
                  <a:solidFill>
                    <a:schemeClr val="bg1">
                      <a:alpha val="60000"/>
                    </a:schemeClr>
                  </a:solidFill>
                  <a:latin typeface="Sukar Bold"/>
                  <a:ea typeface="Sukar Bold"/>
                  <a:cs typeface="Sukar Bold"/>
                  <a:sym typeface="Sukar Bold"/>
                </a:rPr>
                <a:t>sparapet</a:t>
              </a:r>
              <a:r>
                <a:rPr lang="en-US" sz="2799" b="1" dirty="0">
                  <a:solidFill>
                    <a:schemeClr val="bg1">
                      <a:alpha val="60000"/>
                    </a:schemeClr>
                  </a:solidFill>
                  <a:latin typeface="Sukar Bold"/>
                  <a:ea typeface="Sukar Bold"/>
                  <a:cs typeface="Sukar Bold"/>
                  <a:sym typeface="Sukar Bold"/>
                </a:rPr>
                <a:t> (</a:t>
              </a:r>
              <a:r>
                <a:rPr lang="en-US" sz="2799" b="1" dirty="0" err="1">
                  <a:solidFill>
                    <a:schemeClr val="bg1">
                      <a:alpha val="60000"/>
                    </a:schemeClr>
                  </a:solidFill>
                  <a:latin typeface="Sukar Bold"/>
                  <a:ea typeface="Sukar Bold"/>
                  <a:cs typeface="Sukar Bold"/>
                  <a:sym typeface="Sukar Bold"/>
                </a:rPr>
                <a:t>generalissimus</a:t>
              </a:r>
              <a:r>
                <a:rPr lang="en-US" sz="2799" b="1" dirty="0">
                  <a:solidFill>
                    <a:schemeClr val="bg1">
                      <a:alpha val="60000"/>
                    </a:schemeClr>
                  </a:solidFill>
                  <a:latin typeface="Sukar Bold"/>
                  <a:ea typeface="Sukar Bold"/>
                  <a:cs typeface="Sukar Bold"/>
                  <a:sym typeface="Sukar Bold"/>
                </a:rPr>
                <a:t>) </a:t>
              </a:r>
              <a:r>
                <a:rPr lang="en-US" sz="2799" b="1" dirty="0" err="1">
                  <a:solidFill>
                    <a:schemeClr val="bg1">
                      <a:alpha val="60000"/>
                    </a:schemeClr>
                  </a:solidFill>
                  <a:latin typeface="Sukar Bold"/>
                  <a:ea typeface="Sukar Bold"/>
                  <a:cs typeface="Sukar Bold"/>
                  <a:sym typeface="Sukar Bold"/>
                </a:rPr>
                <a:t>Hamazasp</a:t>
              </a:r>
              <a:r>
                <a:rPr lang="en-US" sz="2799" b="1" dirty="0">
                  <a:solidFill>
                    <a:schemeClr val="bg1">
                      <a:alpha val="60000"/>
                    </a:schemeClr>
                  </a:solidFill>
                  <a:latin typeface="Sukar Bold"/>
                  <a:ea typeface="Sukar Bold"/>
                  <a:cs typeface="Sukar Bold"/>
                  <a:sym typeface="Sukar Bold"/>
                </a:rPr>
                <a:t> </a:t>
              </a:r>
              <a:r>
                <a:rPr lang="en-US" sz="2799" b="1" dirty="0" err="1">
                  <a:solidFill>
                    <a:schemeClr val="bg1">
                      <a:alpha val="60000"/>
                    </a:schemeClr>
                  </a:solidFill>
                  <a:latin typeface="Sukar Bold"/>
                  <a:ea typeface="Sukar Bold"/>
                  <a:cs typeface="Sukar Bold"/>
                  <a:sym typeface="Sukar Bold"/>
                </a:rPr>
                <a:t>Mamigonian</a:t>
              </a:r>
              <a:r>
                <a:rPr lang="en-US" sz="2799" b="1" dirty="0">
                  <a:solidFill>
                    <a:schemeClr val="bg1">
                      <a:alpha val="60000"/>
                    </a:schemeClr>
                  </a:solidFill>
                  <a:latin typeface="Sukar Bold"/>
                  <a:ea typeface="Sukar Bold"/>
                  <a:cs typeface="Sukar Bold"/>
                  <a:sym typeface="Sukar Bold"/>
                </a:rPr>
                <a:t> and </a:t>
              </a:r>
              <a:r>
                <a:rPr lang="en-US" sz="2799" b="1" dirty="0" err="1">
                  <a:solidFill>
                    <a:schemeClr val="bg1">
                      <a:alpha val="60000"/>
                    </a:schemeClr>
                  </a:solidFill>
                  <a:latin typeface="Sukar Bold"/>
                  <a:ea typeface="Sukar Bold"/>
                  <a:cs typeface="Sukar Bold"/>
                  <a:sym typeface="Sukar Bold"/>
                </a:rPr>
                <a:t>Sahakanush</a:t>
              </a:r>
              <a:r>
                <a:rPr lang="en-US" sz="2799" b="1" dirty="0">
                  <a:solidFill>
                    <a:schemeClr val="bg1">
                      <a:alpha val="60000"/>
                    </a:schemeClr>
                  </a:solidFill>
                  <a:latin typeface="Sukar Bold"/>
                  <a:ea typeface="Sukar Bold"/>
                  <a:cs typeface="Sukar Bold"/>
                  <a:sym typeface="Sukar Bold"/>
                </a:rPr>
                <a:t>, the daughter of Catholicos </a:t>
              </a:r>
              <a:r>
                <a:rPr lang="en-US" sz="2799" b="1" dirty="0" err="1">
                  <a:solidFill>
                    <a:schemeClr val="bg1">
                      <a:alpha val="60000"/>
                    </a:schemeClr>
                  </a:solidFill>
                  <a:latin typeface="Sukar Bold"/>
                  <a:ea typeface="Sukar Bold"/>
                  <a:cs typeface="Sukar Bold"/>
                  <a:sym typeface="Sukar Bold"/>
                </a:rPr>
                <a:t>Sahak</a:t>
              </a:r>
              <a:r>
                <a:rPr lang="en-US" sz="2799" b="1" dirty="0">
                  <a:solidFill>
                    <a:schemeClr val="bg1">
                      <a:alpha val="60000"/>
                    </a:schemeClr>
                  </a:solidFill>
                  <a:latin typeface="Sukar Bold"/>
                  <a:ea typeface="Sukar Bold"/>
                  <a:cs typeface="Sukar Bold"/>
                  <a:sym typeface="Sukar Bold"/>
                </a:rPr>
                <a:t> I </a:t>
              </a:r>
              <a:r>
                <a:rPr lang="en-US" sz="2799" b="1" dirty="0" err="1">
                  <a:solidFill>
                    <a:schemeClr val="bg1">
                      <a:alpha val="60000"/>
                    </a:schemeClr>
                  </a:solidFill>
                  <a:latin typeface="Sukar Bold"/>
                  <a:ea typeface="Sukar Bold"/>
                  <a:cs typeface="Sukar Bold"/>
                  <a:sym typeface="Sukar Bold"/>
                </a:rPr>
                <a:t>Partev</a:t>
              </a:r>
              <a:r>
                <a:rPr lang="en-US" sz="2799" b="1" dirty="0">
                  <a:solidFill>
                    <a:schemeClr val="bg1">
                      <a:alpha val="60000"/>
                    </a:schemeClr>
                  </a:solidFill>
                  <a:latin typeface="Sukar Bold"/>
                  <a:ea typeface="Sukar Bold"/>
                  <a:cs typeface="Sukar Bold"/>
                  <a:sym typeface="Sukar Bold"/>
                </a:rPr>
                <a:t>. He studied at the school that St. </a:t>
              </a:r>
              <a:r>
                <a:rPr lang="en-US" sz="2799" b="1" dirty="0" err="1">
                  <a:solidFill>
                    <a:schemeClr val="bg1">
                      <a:alpha val="60000"/>
                    </a:schemeClr>
                  </a:solidFill>
                  <a:latin typeface="Sukar Bold"/>
                  <a:ea typeface="Sukar Bold"/>
                  <a:cs typeface="Sukar Bold"/>
                  <a:sym typeface="Sukar Bold"/>
                </a:rPr>
                <a:t>Sahak</a:t>
              </a:r>
              <a:r>
                <a:rPr lang="en-US" sz="2799" b="1" dirty="0">
                  <a:solidFill>
                    <a:schemeClr val="bg1">
                      <a:alpha val="60000"/>
                    </a:schemeClr>
                  </a:solidFill>
                  <a:latin typeface="Sukar Bold"/>
                  <a:ea typeface="Sukar Bold"/>
                  <a:cs typeface="Sukar Bold"/>
                  <a:sym typeface="Sukar Bold"/>
                </a:rPr>
                <a:t> and St. Mesrop Mashtots had opened in </a:t>
              </a:r>
              <a:r>
                <a:rPr lang="en-US" sz="2799" b="1" dirty="0" err="1">
                  <a:solidFill>
                    <a:schemeClr val="bg1">
                      <a:alpha val="60000"/>
                    </a:schemeClr>
                  </a:solidFill>
                  <a:latin typeface="Sukar Bold"/>
                  <a:ea typeface="Sukar Bold"/>
                  <a:cs typeface="Sukar Bold"/>
                  <a:sym typeface="Sukar Bold"/>
                </a:rPr>
                <a:t>Vagharshapat</a:t>
              </a:r>
              <a:r>
                <a:rPr lang="en-US" sz="2799" b="1" dirty="0">
                  <a:solidFill>
                    <a:schemeClr val="bg1">
                      <a:alpha val="60000"/>
                    </a:schemeClr>
                  </a:solidFill>
                  <a:latin typeface="Sukar Bold"/>
                  <a:ea typeface="Sukar Bold"/>
                  <a:cs typeface="Sukar Bold"/>
                  <a:sym typeface="Sukar Bold"/>
                </a:rPr>
                <a:t>, the capital of Armenia, right after the </a:t>
              </a:r>
              <a:r>
                <a:rPr lang="en-US" sz="2799" b="1" dirty="0">
                  <a:solidFill>
                    <a:schemeClr val="bg1">
                      <a:alpha val="60000"/>
                    </a:schemeClr>
                  </a:solidFill>
                  <a:latin typeface="Sukar"/>
                  <a:ea typeface="Sukar"/>
                  <a:cs typeface="Sukar"/>
                  <a:sym typeface="Sukar"/>
                </a:rPr>
                <a:t>invention of the Armenian alphabet</a:t>
              </a:r>
              <a:r>
                <a:rPr lang="en-US" sz="2799" b="1" dirty="0">
                  <a:solidFill>
                    <a:schemeClr val="bg1">
                      <a:alpha val="60000"/>
                    </a:schemeClr>
                  </a:solidFill>
                  <a:latin typeface="Sukar Bold"/>
                  <a:ea typeface="Sukar Bold"/>
                  <a:cs typeface="Sukar Bold"/>
                  <a:sym typeface="Sukar Bold"/>
                </a:rPr>
                <a:t>. By order of emperor Theodosius II, he was recognized as </a:t>
              </a:r>
              <a:r>
                <a:rPr lang="en-US" sz="2799" b="1" dirty="0" err="1">
                  <a:solidFill>
                    <a:schemeClr val="bg1">
                      <a:alpha val="60000"/>
                    </a:schemeClr>
                  </a:solidFill>
                  <a:latin typeface="Sukar Bold"/>
                  <a:ea typeface="Sukar Bold"/>
                  <a:cs typeface="Sukar Bold"/>
                  <a:sym typeface="Sukar Bold"/>
                </a:rPr>
                <a:t>stratelates</a:t>
              </a:r>
              <a:r>
                <a:rPr lang="en-US" sz="2799" b="1" dirty="0">
                  <a:solidFill>
                    <a:schemeClr val="bg1">
                      <a:alpha val="60000"/>
                    </a:schemeClr>
                  </a:solidFill>
                  <a:latin typeface="Sukar Bold"/>
                  <a:ea typeface="Sukar Bold"/>
                  <a:cs typeface="Sukar Bold"/>
                  <a:sym typeface="Sukar Bold"/>
                </a:rPr>
                <a:t> (general) of Byzantine Armenia in Constantinople (420). Two years later, he left for Ctesiphon, the capital of Persia, where </a:t>
              </a:r>
              <a:r>
                <a:rPr lang="en-US" sz="2799" b="1" dirty="0" err="1">
                  <a:solidFill>
                    <a:schemeClr val="bg1">
                      <a:alpha val="60000"/>
                    </a:schemeClr>
                  </a:solidFill>
                  <a:latin typeface="Sukar Bold"/>
                  <a:ea typeface="Sukar Bold"/>
                  <a:cs typeface="Sukar Bold"/>
                  <a:sym typeface="Sukar Bold"/>
                </a:rPr>
                <a:t>Sasanid</a:t>
              </a:r>
              <a:r>
                <a:rPr lang="en-US" sz="2799" b="1" dirty="0">
                  <a:solidFill>
                    <a:schemeClr val="bg1">
                      <a:alpha val="60000"/>
                    </a:schemeClr>
                  </a:solidFill>
                  <a:latin typeface="Sukar Bold"/>
                  <a:ea typeface="Sukar Bold"/>
                  <a:cs typeface="Sukar Bold"/>
                  <a:sym typeface="Sukar Bold"/>
                </a:rPr>
                <a:t> king Bahram V (420-438) acknowledged him as Armenian </a:t>
              </a:r>
              <a:r>
                <a:rPr lang="en-US" sz="2799" b="1" dirty="0" err="1">
                  <a:solidFill>
                    <a:schemeClr val="bg1">
                      <a:alpha val="60000"/>
                    </a:schemeClr>
                  </a:solidFill>
                  <a:latin typeface="Sukar Bold"/>
                  <a:ea typeface="Sukar Bold"/>
                  <a:cs typeface="Sukar Bold"/>
                  <a:sym typeface="Sukar Bold"/>
                </a:rPr>
                <a:t>sbarabed</a:t>
              </a:r>
              <a:r>
                <a:rPr lang="en-US" sz="2799" b="1" dirty="0">
                  <a:solidFill>
                    <a:schemeClr val="bg1">
                      <a:alpha val="60000"/>
                    </a:schemeClr>
                  </a:solidFill>
                  <a:latin typeface="Sukar Bold"/>
                  <a:ea typeface="Sukar Bold"/>
                  <a:cs typeface="Sukar Bold"/>
                  <a:sym typeface="Sukar Bold"/>
                </a:rPr>
                <a:t>, and after the fall of the Arshakuni (Arsacid) dynasty in Persian Armenia (428), he was confirmed as </a:t>
              </a:r>
              <a:r>
                <a:rPr lang="en-US" sz="2799" b="1" dirty="0" err="1">
                  <a:solidFill>
                    <a:schemeClr val="bg1">
                      <a:alpha val="60000"/>
                    </a:schemeClr>
                  </a:solidFill>
                  <a:latin typeface="Sukar Bold"/>
                  <a:ea typeface="Sukar Bold"/>
                  <a:cs typeface="Sukar Bold"/>
                  <a:sym typeface="Sukar Bold"/>
                </a:rPr>
                <a:t>sbarabed</a:t>
              </a:r>
              <a:r>
                <a:rPr lang="en-US" sz="2799" b="1" dirty="0">
                  <a:solidFill>
                    <a:schemeClr val="bg1">
                      <a:alpha val="60000"/>
                    </a:schemeClr>
                  </a:solidFill>
                  <a:latin typeface="Sukar Bold"/>
                  <a:ea typeface="Sukar Bold"/>
                  <a:cs typeface="Sukar Bold"/>
                  <a:sym typeface="Sukar Bold"/>
                </a:rPr>
                <a:t> of the </a:t>
              </a:r>
              <a:r>
                <a:rPr lang="en-US" sz="2799" b="1" dirty="0" err="1">
                  <a:solidFill>
                    <a:schemeClr val="bg1">
                      <a:alpha val="60000"/>
                    </a:schemeClr>
                  </a:solidFill>
                  <a:latin typeface="Sukar Bold"/>
                  <a:ea typeface="Sukar Bold"/>
                  <a:cs typeface="Sukar Bold"/>
                  <a:sym typeface="Sukar Bold"/>
                </a:rPr>
                <a:t>marzbanate</a:t>
              </a:r>
              <a:r>
                <a:rPr lang="en-US" sz="2799" b="1" dirty="0">
                  <a:solidFill>
                    <a:schemeClr val="bg1">
                      <a:alpha val="60000"/>
                    </a:schemeClr>
                  </a:solidFill>
                  <a:latin typeface="Sukar Bold"/>
                  <a:ea typeface="Sukar Bold"/>
                  <a:cs typeface="Sukar Bold"/>
                  <a:sym typeface="Sukar Bold"/>
                </a:rPr>
                <a:t> (border province) of Armenia. In 442, by order of Bahram V’s successor, Yazdegerd II (438-457), the Armenian cavalry led by Vartan </a:t>
              </a:r>
              <a:r>
                <a:rPr lang="en-US" sz="2799" b="1" dirty="0" err="1">
                  <a:solidFill>
                    <a:schemeClr val="bg1">
                      <a:alpha val="60000"/>
                    </a:schemeClr>
                  </a:solidFill>
                  <a:latin typeface="Sukar Bold"/>
                  <a:ea typeface="Sukar Bold"/>
                  <a:cs typeface="Sukar Bold"/>
                  <a:sym typeface="Sukar Bold"/>
                </a:rPr>
                <a:t>Mamigonian</a:t>
              </a:r>
              <a:r>
                <a:rPr lang="en-US" sz="2799" b="1" dirty="0">
                  <a:solidFill>
                    <a:schemeClr val="bg1">
                      <a:alpha val="60000"/>
                    </a:schemeClr>
                  </a:solidFill>
                  <a:latin typeface="Sukar Bold"/>
                  <a:ea typeface="Sukar Bold"/>
                  <a:cs typeface="Sukar Bold"/>
                  <a:sym typeface="Sukar Bold"/>
                </a:rPr>
                <a:t> fought against the Kushans, who had invaded Persia.</a:t>
              </a:r>
            </a:p>
          </p:txBody>
        </p:sp>
      </p:grpSp>
      <p:sp>
        <p:nvSpPr>
          <p:cNvPr id="8" name="TextBox 8"/>
          <p:cNvSpPr txBox="1"/>
          <p:nvPr/>
        </p:nvSpPr>
        <p:spPr>
          <a:xfrm>
            <a:off x="661873" y="-200025"/>
            <a:ext cx="16185406" cy="2835275"/>
          </a:xfrm>
          <a:prstGeom prst="rect">
            <a:avLst/>
          </a:prstGeom>
        </p:spPr>
        <p:txBody>
          <a:bodyPr lIns="0" tIns="0" rIns="0" bIns="0" rtlCol="0" anchor="t">
            <a:spAutoFit/>
          </a:bodyPr>
          <a:lstStyle/>
          <a:p>
            <a:pPr algn="ctr">
              <a:lnSpc>
                <a:spcPts val="14560"/>
              </a:lnSpc>
            </a:pPr>
            <a:r>
              <a:rPr lang="en-US" sz="10400" dirty="0">
                <a:solidFill>
                  <a:srgbClr val="000000"/>
                </a:solidFill>
                <a:latin typeface="Comforter Brush"/>
                <a:ea typeface="Comforter Brush"/>
                <a:cs typeface="Comforter Brush"/>
                <a:sym typeface="Comforter Brush"/>
              </a:rPr>
              <a:t>Vardan </a:t>
            </a:r>
            <a:r>
              <a:rPr lang="en-US" sz="10400" dirty="0" err="1">
                <a:solidFill>
                  <a:srgbClr val="000000"/>
                </a:solidFill>
                <a:latin typeface="Comforter Brush"/>
                <a:ea typeface="Comforter Brush"/>
                <a:cs typeface="Comforter Brush"/>
                <a:sym typeface="Comforter Brush"/>
              </a:rPr>
              <a:t>Mamikonian</a:t>
            </a:r>
            <a:r>
              <a:rPr lang="en-US" sz="10400" dirty="0">
                <a:solidFill>
                  <a:srgbClr val="000000"/>
                </a:solidFill>
                <a:latin typeface="Comforter Brush"/>
                <a:ea typeface="Comforter Brush"/>
                <a:cs typeface="Comforter Brush"/>
                <a:sym typeface="Comforter Brush"/>
              </a:rPr>
              <a:t> 387–451 AD</a:t>
            </a:r>
          </a:p>
          <a:p>
            <a:pPr algn="ctr">
              <a:lnSpc>
                <a:spcPts val="7840"/>
              </a:lnSpc>
            </a:pPr>
            <a:r>
              <a:rPr lang="en-US" sz="5600" dirty="0" err="1">
                <a:solidFill>
                  <a:srgbClr val="000000"/>
                </a:solidFill>
                <a:latin typeface="Comforter Brush"/>
                <a:ea typeface="Comforter Brush"/>
                <a:cs typeface="Comforter Brush"/>
                <a:sym typeface="Comforter Brush"/>
              </a:rPr>
              <a:t>Վարդան</a:t>
            </a:r>
            <a:r>
              <a:rPr lang="en-US" sz="5600" dirty="0">
                <a:solidFill>
                  <a:srgbClr val="000000"/>
                </a:solidFill>
                <a:latin typeface="Comforter Brush"/>
                <a:ea typeface="Comforter Brush"/>
                <a:cs typeface="Comforter Brush"/>
                <a:sym typeface="Comforter Brush"/>
              </a:rPr>
              <a:t> </a:t>
            </a:r>
            <a:r>
              <a:rPr lang="en-US" sz="5600" dirty="0" err="1">
                <a:solidFill>
                  <a:srgbClr val="000000"/>
                </a:solidFill>
                <a:latin typeface="Comforter Brush"/>
                <a:ea typeface="Comforter Brush"/>
                <a:cs typeface="Comforter Brush"/>
                <a:sym typeface="Comforter Brush"/>
              </a:rPr>
              <a:t>Մամիկոնեան</a:t>
            </a:r>
            <a:endParaRPr lang="en-US" sz="5600" dirty="0">
              <a:solidFill>
                <a:srgbClr val="000000"/>
              </a:solidFill>
              <a:latin typeface="Comforter Brush"/>
              <a:ea typeface="Comforter Brush"/>
              <a:cs typeface="Comforter Brush"/>
              <a:sym typeface="Comforter Brush"/>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R"/>
          </a:p>
        </p:txBody>
      </p:sp>
      <p:sp>
        <p:nvSpPr>
          <p:cNvPr id="3" name="Freeform 3"/>
          <p:cNvSpPr/>
          <p:nvPr/>
        </p:nvSpPr>
        <p:spPr>
          <a:xfrm rot="1538889">
            <a:off x="-1488056" y="8044230"/>
            <a:ext cx="10634674" cy="4067763"/>
          </a:xfrm>
          <a:custGeom>
            <a:avLst/>
            <a:gdLst/>
            <a:ahLst/>
            <a:cxnLst/>
            <a:rect l="l" t="t" r="r" b="b"/>
            <a:pathLst>
              <a:path w="10634674" h="4067763">
                <a:moveTo>
                  <a:pt x="0" y="0"/>
                </a:moveTo>
                <a:lnTo>
                  <a:pt x="10634674" y="0"/>
                </a:lnTo>
                <a:lnTo>
                  <a:pt x="10634674" y="4067763"/>
                </a:lnTo>
                <a:lnTo>
                  <a:pt x="0" y="4067763"/>
                </a:lnTo>
                <a:lnTo>
                  <a:pt x="0" y="0"/>
                </a:lnTo>
                <a:close/>
              </a:path>
            </a:pathLst>
          </a:custGeom>
          <a:blipFill>
            <a:blip r:embed="rId3"/>
            <a:stretch>
              <a:fillRect/>
            </a:stretch>
          </a:blipFill>
        </p:spPr>
        <p:txBody>
          <a:bodyPr/>
          <a:lstStyle/>
          <a:p>
            <a:endParaRPr lang="en-GR"/>
          </a:p>
        </p:txBody>
      </p:sp>
      <p:sp>
        <p:nvSpPr>
          <p:cNvPr id="4" name="Freeform 4"/>
          <p:cNvSpPr/>
          <p:nvPr/>
        </p:nvSpPr>
        <p:spPr>
          <a:xfrm rot="1236555">
            <a:off x="9041527" y="-2033881"/>
            <a:ext cx="10634674" cy="4067763"/>
          </a:xfrm>
          <a:custGeom>
            <a:avLst/>
            <a:gdLst/>
            <a:ahLst/>
            <a:cxnLst/>
            <a:rect l="l" t="t" r="r" b="b"/>
            <a:pathLst>
              <a:path w="10634674" h="4067763">
                <a:moveTo>
                  <a:pt x="0" y="0"/>
                </a:moveTo>
                <a:lnTo>
                  <a:pt x="10634673" y="0"/>
                </a:lnTo>
                <a:lnTo>
                  <a:pt x="10634673" y="4067762"/>
                </a:lnTo>
                <a:lnTo>
                  <a:pt x="0" y="4067762"/>
                </a:lnTo>
                <a:lnTo>
                  <a:pt x="0" y="0"/>
                </a:lnTo>
                <a:close/>
              </a:path>
            </a:pathLst>
          </a:custGeom>
          <a:blipFill>
            <a:blip r:embed="rId3"/>
            <a:stretch>
              <a:fillRect/>
            </a:stretch>
          </a:blipFill>
        </p:spPr>
        <p:txBody>
          <a:bodyPr/>
          <a:lstStyle/>
          <a:p>
            <a:endParaRPr lang="en-GR"/>
          </a:p>
        </p:txBody>
      </p:sp>
      <p:grpSp>
        <p:nvGrpSpPr>
          <p:cNvPr id="5" name="Group 5"/>
          <p:cNvGrpSpPr/>
          <p:nvPr/>
        </p:nvGrpSpPr>
        <p:grpSpPr>
          <a:xfrm>
            <a:off x="1028700" y="1028700"/>
            <a:ext cx="16230600" cy="8229600"/>
            <a:chOff x="0" y="0"/>
            <a:chExt cx="2188481" cy="1109652"/>
          </a:xfrm>
        </p:grpSpPr>
        <p:sp>
          <p:nvSpPr>
            <p:cNvPr id="6" name="Freeform 6"/>
            <p:cNvSpPr/>
            <p:nvPr/>
          </p:nvSpPr>
          <p:spPr>
            <a:xfrm>
              <a:off x="0" y="0"/>
              <a:ext cx="2188481" cy="1109652"/>
            </a:xfrm>
            <a:custGeom>
              <a:avLst/>
              <a:gdLst/>
              <a:ahLst/>
              <a:cxnLst/>
              <a:rect l="l" t="t" r="r" b="b"/>
              <a:pathLst>
                <a:path w="2188481" h="1109652">
                  <a:moveTo>
                    <a:pt x="2028461" y="0"/>
                  </a:moveTo>
                  <a:lnTo>
                    <a:pt x="160020" y="0"/>
                  </a:lnTo>
                  <a:lnTo>
                    <a:pt x="0" y="160020"/>
                  </a:lnTo>
                  <a:lnTo>
                    <a:pt x="0" y="949632"/>
                  </a:lnTo>
                  <a:lnTo>
                    <a:pt x="160020" y="1109652"/>
                  </a:lnTo>
                  <a:lnTo>
                    <a:pt x="2028461" y="1109652"/>
                  </a:lnTo>
                  <a:lnTo>
                    <a:pt x="2188481" y="949632"/>
                  </a:lnTo>
                  <a:lnTo>
                    <a:pt x="2188481" y="160020"/>
                  </a:lnTo>
                  <a:lnTo>
                    <a:pt x="2028461" y="0"/>
                  </a:lnTo>
                  <a:close/>
                </a:path>
              </a:pathLst>
            </a:custGeom>
            <a:solidFill>
              <a:srgbClr val="593622">
                <a:alpha val="89804"/>
              </a:srgbClr>
            </a:solidFill>
            <a:ln w="180975" cap="sq">
              <a:solidFill>
                <a:srgbClr val="C9B9A1">
                  <a:alpha val="89804"/>
                </a:srgbClr>
              </a:solidFill>
              <a:prstDash val="solid"/>
              <a:miter/>
            </a:ln>
          </p:spPr>
          <p:txBody>
            <a:bodyPr/>
            <a:lstStyle/>
            <a:p>
              <a:endParaRPr lang="en-GR"/>
            </a:p>
          </p:txBody>
        </p:sp>
        <p:sp>
          <p:nvSpPr>
            <p:cNvPr id="7" name="TextBox 7"/>
            <p:cNvSpPr txBox="1"/>
            <p:nvPr/>
          </p:nvSpPr>
          <p:spPr>
            <a:xfrm>
              <a:off x="63500" y="25400"/>
              <a:ext cx="2061481" cy="1020752"/>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2660582" y="3208102"/>
            <a:ext cx="3396562" cy="5246370"/>
            <a:chOff x="0" y="0"/>
            <a:chExt cx="2192020" cy="3385820"/>
          </a:xfrm>
        </p:grpSpPr>
        <p:sp>
          <p:nvSpPr>
            <p:cNvPr id="9" name="Freeform 9"/>
            <p:cNvSpPr/>
            <p:nvPr/>
          </p:nvSpPr>
          <p:spPr>
            <a:xfrm>
              <a:off x="1270" y="0"/>
              <a:ext cx="2194560" cy="3388360"/>
            </a:xfrm>
            <a:custGeom>
              <a:avLst/>
              <a:gdLst/>
              <a:ahLst/>
              <a:cxnLst/>
              <a:rect l="l" t="t" r="r" b="b"/>
              <a:pathLst>
                <a:path w="2194560" h="3388360">
                  <a:moveTo>
                    <a:pt x="3810" y="317500"/>
                  </a:moveTo>
                  <a:cubicBezTo>
                    <a:pt x="13970" y="425450"/>
                    <a:pt x="16510" y="533400"/>
                    <a:pt x="17780" y="642620"/>
                  </a:cubicBezTo>
                  <a:cubicBezTo>
                    <a:pt x="24130" y="1036320"/>
                    <a:pt x="21590" y="1430020"/>
                    <a:pt x="17780" y="1823720"/>
                  </a:cubicBezTo>
                  <a:cubicBezTo>
                    <a:pt x="13970" y="2218690"/>
                    <a:pt x="8890" y="2613660"/>
                    <a:pt x="8890" y="3009900"/>
                  </a:cubicBezTo>
                  <a:cubicBezTo>
                    <a:pt x="8890" y="3013710"/>
                    <a:pt x="8890" y="3017520"/>
                    <a:pt x="7620" y="3021330"/>
                  </a:cubicBezTo>
                  <a:cubicBezTo>
                    <a:pt x="11430" y="3022600"/>
                    <a:pt x="15240" y="3025140"/>
                    <a:pt x="19050" y="3027680"/>
                  </a:cubicBezTo>
                  <a:cubicBezTo>
                    <a:pt x="24130" y="3031490"/>
                    <a:pt x="27940" y="3037840"/>
                    <a:pt x="33020" y="3044190"/>
                  </a:cubicBezTo>
                  <a:cubicBezTo>
                    <a:pt x="44450" y="3058160"/>
                    <a:pt x="55880" y="3072130"/>
                    <a:pt x="66040" y="3086100"/>
                  </a:cubicBezTo>
                  <a:cubicBezTo>
                    <a:pt x="77470" y="3102610"/>
                    <a:pt x="88900" y="3117850"/>
                    <a:pt x="100330" y="3134360"/>
                  </a:cubicBezTo>
                  <a:cubicBezTo>
                    <a:pt x="105410" y="3141980"/>
                    <a:pt x="110490" y="3149600"/>
                    <a:pt x="115570" y="3155950"/>
                  </a:cubicBezTo>
                  <a:cubicBezTo>
                    <a:pt x="119380" y="3161030"/>
                    <a:pt x="125730" y="3163570"/>
                    <a:pt x="129540" y="3167380"/>
                  </a:cubicBezTo>
                  <a:cubicBezTo>
                    <a:pt x="142240" y="3177540"/>
                    <a:pt x="156210" y="3187700"/>
                    <a:pt x="168910" y="3197860"/>
                  </a:cubicBezTo>
                  <a:cubicBezTo>
                    <a:pt x="181610" y="3208020"/>
                    <a:pt x="194310" y="3216910"/>
                    <a:pt x="209550" y="3223260"/>
                  </a:cubicBezTo>
                  <a:cubicBezTo>
                    <a:pt x="243840" y="3238500"/>
                    <a:pt x="276860" y="3255010"/>
                    <a:pt x="311150" y="3270250"/>
                  </a:cubicBezTo>
                  <a:cubicBezTo>
                    <a:pt x="330200" y="3279140"/>
                    <a:pt x="349250" y="3286760"/>
                    <a:pt x="369570" y="3295650"/>
                  </a:cubicBezTo>
                  <a:cubicBezTo>
                    <a:pt x="370840" y="3296920"/>
                    <a:pt x="374650" y="3295650"/>
                    <a:pt x="375920" y="3295650"/>
                  </a:cubicBezTo>
                  <a:lnTo>
                    <a:pt x="383540" y="3295650"/>
                  </a:lnTo>
                  <a:lnTo>
                    <a:pt x="384810" y="3296920"/>
                  </a:lnTo>
                  <a:cubicBezTo>
                    <a:pt x="387350" y="3290570"/>
                    <a:pt x="389890" y="3285490"/>
                    <a:pt x="393700" y="3279140"/>
                  </a:cubicBezTo>
                  <a:cubicBezTo>
                    <a:pt x="397510" y="3274060"/>
                    <a:pt x="400050" y="3265170"/>
                    <a:pt x="408940" y="3265170"/>
                  </a:cubicBezTo>
                  <a:cubicBezTo>
                    <a:pt x="408940" y="3265170"/>
                    <a:pt x="410210" y="3265170"/>
                    <a:pt x="410210" y="3263900"/>
                  </a:cubicBezTo>
                  <a:cubicBezTo>
                    <a:pt x="414020" y="3257550"/>
                    <a:pt x="420370" y="3256280"/>
                    <a:pt x="427990" y="3255010"/>
                  </a:cubicBezTo>
                  <a:cubicBezTo>
                    <a:pt x="435610" y="3253740"/>
                    <a:pt x="441960" y="3249930"/>
                    <a:pt x="448310" y="3247390"/>
                  </a:cubicBezTo>
                  <a:cubicBezTo>
                    <a:pt x="449580" y="3247390"/>
                    <a:pt x="449580" y="3246120"/>
                    <a:pt x="450850" y="3246120"/>
                  </a:cubicBezTo>
                  <a:cubicBezTo>
                    <a:pt x="459740" y="3248660"/>
                    <a:pt x="466090" y="3242310"/>
                    <a:pt x="473710" y="3239770"/>
                  </a:cubicBezTo>
                  <a:lnTo>
                    <a:pt x="474980" y="3239770"/>
                  </a:lnTo>
                  <a:cubicBezTo>
                    <a:pt x="482600" y="3239770"/>
                    <a:pt x="488950" y="3235960"/>
                    <a:pt x="496570" y="3234690"/>
                  </a:cubicBezTo>
                  <a:cubicBezTo>
                    <a:pt x="502920" y="3233420"/>
                    <a:pt x="509270" y="3233420"/>
                    <a:pt x="515620" y="3229610"/>
                  </a:cubicBezTo>
                  <a:cubicBezTo>
                    <a:pt x="521970" y="3225800"/>
                    <a:pt x="529590" y="3223260"/>
                    <a:pt x="535940" y="3220720"/>
                  </a:cubicBezTo>
                  <a:cubicBezTo>
                    <a:pt x="542290" y="3218180"/>
                    <a:pt x="548640" y="3216910"/>
                    <a:pt x="554990" y="3214370"/>
                  </a:cubicBezTo>
                  <a:lnTo>
                    <a:pt x="561340" y="3214370"/>
                  </a:lnTo>
                  <a:cubicBezTo>
                    <a:pt x="567690" y="3214370"/>
                    <a:pt x="572770" y="3214370"/>
                    <a:pt x="577850" y="3210560"/>
                  </a:cubicBezTo>
                  <a:lnTo>
                    <a:pt x="580390" y="3210560"/>
                  </a:lnTo>
                  <a:cubicBezTo>
                    <a:pt x="586740" y="3210560"/>
                    <a:pt x="594360" y="3211830"/>
                    <a:pt x="600710" y="3211830"/>
                  </a:cubicBezTo>
                  <a:lnTo>
                    <a:pt x="605790" y="3211830"/>
                  </a:lnTo>
                  <a:cubicBezTo>
                    <a:pt x="612140" y="3210560"/>
                    <a:pt x="614680" y="3215640"/>
                    <a:pt x="618490" y="3218180"/>
                  </a:cubicBezTo>
                  <a:cubicBezTo>
                    <a:pt x="624840" y="3225800"/>
                    <a:pt x="632460" y="3227070"/>
                    <a:pt x="642620" y="3225800"/>
                  </a:cubicBezTo>
                  <a:cubicBezTo>
                    <a:pt x="651510" y="3224530"/>
                    <a:pt x="659130" y="3223260"/>
                    <a:pt x="668020" y="3223260"/>
                  </a:cubicBezTo>
                  <a:cubicBezTo>
                    <a:pt x="671830" y="3223260"/>
                    <a:pt x="676910" y="3224530"/>
                    <a:pt x="680720" y="3225800"/>
                  </a:cubicBezTo>
                  <a:cubicBezTo>
                    <a:pt x="684530" y="3227070"/>
                    <a:pt x="687070" y="3228340"/>
                    <a:pt x="690880" y="3229610"/>
                  </a:cubicBezTo>
                  <a:lnTo>
                    <a:pt x="694690" y="3233420"/>
                  </a:lnTo>
                  <a:cubicBezTo>
                    <a:pt x="694690" y="3233420"/>
                    <a:pt x="695960" y="3237230"/>
                    <a:pt x="697230" y="3238500"/>
                  </a:cubicBezTo>
                  <a:cubicBezTo>
                    <a:pt x="699770" y="3239770"/>
                    <a:pt x="702310" y="3239770"/>
                    <a:pt x="703580" y="3241040"/>
                  </a:cubicBezTo>
                  <a:lnTo>
                    <a:pt x="704850" y="3242310"/>
                  </a:lnTo>
                  <a:cubicBezTo>
                    <a:pt x="711200" y="3238500"/>
                    <a:pt x="713740" y="3244850"/>
                    <a:pt x="717550" y="3246120"/>
                  </a:cubicBezTo>
                  <a:cubicBezTo>
                    <a:pt x="722630" y="3248660"/>
                    <a:pt x="726440" y="3251200"/>
                    <a:pt x="731520" y="3255010"/>
                  </a:cubicBezTo>
                  <a:cubicBezTo>
                    <a:pt x="731520" y="3253740"/>
                    <a:pt x="731520" y="3252470"/>
                    <a:pt x="732790" y="3251200"/>
                  </a:cubicBezTo>
                  <a:cubicBezTo>
                    <a:pt x="740410" y="3252470"/>
                    <a:pt x="749300" y="3252470"/>
                    <a:pt x="756920" y="3257550"/>
                  </a:cubicBezTo>
                  <a:cubicBezTo>
                    <a:pt x="758190" y="3255010"/>
                    <a:pt x="760730" y="3252470"/>
                    <a:pt x="763270" y="3249930"/>
                  </a:cubicBezTo>
                  <a:cubicBezTo>
                    <a:pt x="763270" y="3249930"/>
                    <a:pt x="763270" y="3248660"/>
                    <a:pt x="764540" y="3248660"/>
                  </a:cubicBezTo>
                  <a:cubicBezTo>
                    <a:pt x="770890" y="3247390"/>
                    <a:pt x="774700" y="3243580"/>
                    <a:pt x="775970" y="3237230"/>
                  </a:cubicBezTo>
                  <a:cubicBezTo>
                    <a:pt x="777240" y="3234690"/>
                    <a:pt x="777240" y="3232150"/>
                    <a:pt x="777240" y="3230880"/>
                  </a:cubicBezTo>
                  <a:cubicBezTo>
                    <a:pt x="782320" y="3228340"/>
                    <a:pt x="786130" y="3225800"/>
                    <a:pt x="791210" y="3223260"/>
                  </a:cubicBezTo>
                  <a:lnTo>
                    <a:pt x="791210" y="3220720"/>
                  </a:lnTo>
                  <a:cubicBezTo>
                    <a:pt x="787400" y="3214370"/>
                    <a:pt x="787400" y="3213100"/>
                    <a:pt x="793750" y="3210560"/>
                  </a:cubicBezTo>
                  <a:cubicBezTo>
                    <a:pt x="795020" y="3209290"/>
                    <a:pt x="795020" y="3208020"/>
                    <a:pt x="796290" y="3208020"/>
                  </a:cubicBezTo>
                  <a:cubicBezTo>
                    <a:pt x="798830" y="3206750"/>
                    <a:pt x="801370" y="3205480"/>
                    <a:pt x="802640" y="3204210"/>
                  </a:cubicBezTo>
                  <a:cubicBezTo>
                    <a:pt x="802640" y="3204210"/>
                    <a:pt x="802640" y="3205480"/>
                    <a:pt x="803910" y="3205480"/>
                  </a:cubicBezTo>
                  <a:lnTo>
                    <a:pt x="803910" y="3202940"/>
                  </a:lnTo>
                  <a:cubicBezTo>
                    <a:pt x="811530" y="3200400"/>
                    <a:pt x="819150" y="3197860"/>
                    <a:pt x="826770" y="3194050"/>
                  </a:cubicBezTo>
                  <a:cubicBezTo>
                    <a:pt x="830580" y="3191510"/>
                    <a:pt x="834390" y="3190240"/>
                    <a:pt x="839470" y="3192780"/>
                  </a:cubicBezTo>
                  <a:cubicBezTo>
                    <a:pt x="842010" y="3194050"/>
                    <a:pt x="844550" y="3192780"/>
                    <a:pt x="847090" y="3191510"/>
                  </a:cubicBezTo>
                  <a:cubicBezTo>
                    <a:pt x="853440" y="3188970"/>
                    <a:pt x="859790" y="3187700"/>
                    <a:pt x="866140" y="3185160"/>
                  </a:cubicBezTo>
                  <a:cubicBezTo>
                    <a:pt x="871220" y="3183890"/>
                    <a:pt x="875030" y="3181350"/>
                    <a:pt x="880110" y="3178810"/>
                  </a:cubicBezTo>
                  <a:cubicBezTo>
                    <a:pt x="880110" y="3178810"/>
                    <a:pt x="881380" y="3176270"/>
                    <a:pt x="880110" y="3175000"/>
                  </a:cubicBezTo>
                  <a:cubicBezTo>
                    <a:pt x="880110" y="3173730"/>
                    <a:pt x="878840" y="3171190"/>
                    <a:pt x="878840" y="3169920"/>
                  </a:cubicBezTo>
                  <a:cubicBezTo>
                    <a:pt x="882650" y="3167380"/>
                    <a:pt x="885190" y="3164840"/>
                    <a:pt x="887730" y="3164840"/>
                  </a:cubicBezTo>
                  <a:cubicBezTo>
                    <a:pt x="891540" y="3163570"/>
                    <a:pt x="896620" y="3163570"/>
                    <a:pt x="901700" y="3162300"/>
                  </a:cubicBezTo>
                  <a:cubicBezTo>
                    <a:pt x="905510" y="3150870"/>
                    <a:pt x="913130" y="3148330"/>
                    <a:pt x="922020" y="3152140"/>
                  </a:cubicBezTo>
                  <a:lnTo>
                    <a:pt x="924560" y="3149600"/>
                  </a:lnTo>
                  <a:cubicBezTo>
                    <a:pt x="925830" y="3150870"/>
                    <a:pt x="925830" y="3150870"/>
                    <a:pt x="925830" y="3152140"/>
                  </a:cubicBezTo>
                  <a:cubicBezTo>
                    <a:pt x="929640" y="3149600"/>
                    <a:pt x="933450" y="3147060"/>
                    <a:pt x="937260" y="3145790"/>
                  </a:cubicBezTo>
                  <a:cubicBezTo>
                    <a:pt x="941070" y="3143250"/>
                    <a:pt x="944880" y="3140710"/>
                    <a:pt x="949960" y="3143250"/>
                  </a:cubicBezTo>
                  <a:cubicBezTo>
                    <a:pt x="949960" y="3136900"/>
                    <a:pt x="953770" y="3136900"/>
                    <a:pt x="957580" y="3138170"/>
                  </a:cubicBezTo>
                  <a:cubicBezTo>
                    <a:pt x="960120" y="3138170"/>
                    <a:pt x="963930" y="3136900"/>
                    <a:pt x="966470" y="3135630"/>
                  </a:cubicBezTo>
                  <a:cubicBezTo>
                    <a:pt x="967740" y="3135630"/>
                    <a:pt x="970280" y="3134360"/>
                    <a:pt x="971550" y="3135630"/>
                  </a:cubicBezTo>
                  <a:cubicBezTo>
                    <a:pt x="976630" y="3139440"/>
                    <a:pt x="984250" y="3140710"/>
                    <a:pt x="989330" y="3147060"/>
                  </a:cubicBezTo>
                  <a:cubicBezTo>
                    <a:pt x="993140" y="3152140"/>
                    <a:pt x="999490" y="3154680"/>
                    <a:pt x="1002030" y="3162300"/>
                  </a:cubicBezTo>
                  <a:cubicBezTo>
                    <a:pt x="1003300" y="3164840"/>
                    <a:pt x="1008380" y="3167380"/>
                    <a:pt x="1010920" y="3168650"/>
                  </a:cubicBezTo>
                  <a:cubicBezTo>
                    <a:pt x="1010920" y="3168650"/>
                    <a:pt x="1012190" y="3168650"/>
                    <a:pt x="1013460" y="3169920"/>
                  </a:cubicBezTo>
                  <a:cubicBezTo>
                    <a:pt x="1014730" y="3173730"/>
                    <a:pt x="1018540" y="3172460"/>
                    <a:pt x="1021080" y="3171190"/>
                  </a:cubicBezTo>
                  <a:cubicBezTo>
                    <a:pt x="1023620" y="3171190"/>
                    <a:pt x="1026160" y="3169920"/>
                    <a:pt x="1027430" y="3173730"/>
                  </a:cubicBezTo>
                  <a:cubicBezTo>
                    <a:pt x="1027430" y="3175000"/>
                    <a:pt x="1031240" y="3176270"/>
                    <a:pt x="1032510" y="3177540"/>
                  </a:cubicBezTo>
                  <a:cubicBezTo>
                    <a:pt x="1036320" y="3180080"/>
                    <a:pt x="1040130" y="3182620"/>
                    <a:pt x="1042670" y="3185160"/>
                  </a:cubicBezTo>
                  <a:cubicBezTo>
                    <a:pt x="1043940" y="3186430"/>
                    <a:pt x="1045210" y="3187700"/>
                    <a:pt x="1045210" y="3188970"/>
                  </a:cubicBezTo>
                  <a:cubicBezTo>
                    <a:pt x="1045210" y="3192780"/>
                    <a:pt x="1049020" y="3195320"/>
                    <a:pt x="1052830" y="3195320"/>
                  </a:cubicBezTo>
                  <a:cubicBezTo>
                    <a:pt x="1057910" y="3196590"/>
                    <a:pt x="1061720" y="3196590"/>
                    <a:pt x="1066800" y="3197860"/>
                  </a:cubicBezTo>
                  <a:cubicBezTo>
                    <a:pt x="1068070" y="3197860"/>
                    <a:pt x="1068070" y="3200400"/>
                    <a:pt x="1069340" y="3200400"/>
                  </a:cubicBezTo>
                  <a:cubicBezTo>
                    <a:pt x="1070610" y="3202940"/>
                    <a:pt x="1071880" y="3206750"/>
                    <a:pt x="1076960" y="3204210"/>
                  </a:cubicBezTo>
                  <a:cubicBezTo>
                    <a:pt x="1079500" y="3202940"/>
                    <a:pt x="1087120" y="3205480"/>
                    <a:pt x="1088390" y="3208020"/>
                  </a:cubicBezTo>
                  <a:cubicBezTo>
                    <a:pt x="1090930" y="3216910"/>
                    <a:pt x="1099820" y="3216910"/>
                    <a:pt x="1106170" y="3219450"/>
                  </a:cubicBezTo>
                  <a:cubicBezTo>
                    <a:pt x="1107440" y="3219450"/>
                    <a:pt x="1108710" y="3219450"/>
                    <a:pt x="1108710" y="3220720"/>
                  </a:cubicBezTo>
                  <a:cubicBezTo>
                    <a:pt x="1112520" y="3225800"/>
                    <a:pt x="1117600" y="3227070"/>
                    <a:pt x="1122680" y="3229610"/>
                  </a:cubicBezTo>
                  <a:cubicBezTo>
                    <a:pt x="1127760" y="3232150"/>
                    <a:pt x="1132840" y="3237230"/>
                    <a:pt x="1137920" y="3242310"/>
                  </a:cubicBezTo>
                  <a:lnTo>
                    <a:pt x="1144270" y="3248660"/>
                  </a:lnTo>
                  <a:cubicBezTo>
                    <a:pt x="1145540" y="3249930"/>
                    <a:pt x="1146810" y="3249930"/>
                    <a:pt x="1148080" y="3249930"/>
                  </a:cubicBezTo>
                  <a:cubicBezTo>
                    <a:pt x="1151890" y="3249930"/>
                    <a:pt x="1155700" y="3248660"/>
                    <a:pt x="1158240" y="3252470"/>
                  </a:cubicBezTo>
                  <a:cubicBezTo>
                    <a:pt x="1158240" y="3252470"/>
                    <a:pt x="1159510" y="3253740"/>
                    <a:pt x="1160780" y="3253740"/>
                  </a:cubicBezTo>
                  <a:cubicBezTo>
                    <a:pt x="1170940" y="3252470"/>
                    <a:pt x="1177290" y="3258820"/>
                    <a:pt x="1183640" y="3265170"/>
                  </a:cubicBezTo>
                  <a:cubicBezTo>
                    <a:pt x="1186180" y="3267710"/>
                    <a:pt x="1191260" y="3268980"/>
                    <a:pt x="1193800" y="3268980"/>
                  </a:cubicBezTo>
                  <a:cubicBezTo>
                    <a:pt x="1201420" y="3271520"/>
                    <a:pt x="1210310" y="3272790"/>
                    <a:pt x="1216660" y="3277870"/>
                  </a:cubicBezTo>
                  <a:cubicBezTo>
                    <a:pt x="1220470" y="3280410"/>
                    <a:pt x="1225550" y="3284220"/>
                    <a:pt x="1229360" y="3284220"/>
                  </a:cubicBezTo>
                  <a:cubicBezTo>
                    <a:pt x="1235710" y="3284220"/>
                    <a:pt x="1238250" y="3289300"/>
                    <a:pt x="1240790" y="3293110"/>
                  </a:cubicBezTo>
                  <a:cubicBezTo>
                    <a:pt x="1248410" y="3294380"/>
                    <a:pt x="1256030" y="3294380"/>
                    <a:pt x="1259840" y="3302000"/>
                  </a:cubicBezTo>
                  <a:cubicBezTo>
                    <a:pt x="1259840" y="3303270"/>
                    <a:pt x="1261110" y="3303270"/>
                    <a:pt x="1262380" y="3303270"/>
                  </a:cubicBezTo>
                  <a:cubicBezTo>
                    <a:pt x="1267460" y="3304540"/>
                    <a:pt x="1272540" y="3305810"/>
                    <a:pt x="1277620" y="3308350"/>
                  </a:cubicBezTo>
                  <a:cubicBezTo>
                    <a:pt x="1280160" y="3309620"/>
                    <a:pt x="1282700" y="3312160"/>
                    <a:pt x="1286510" y="3314700"/>
                  </a:cubicBezTo>
                  <a:cubicBezTo>
                    <a:pt x="1287780" y="3314700"/>
                    <a:pt x="1287780" y="3315970"/>
                    <a:pt x="1289050" y="3315970"/>
                  </a:cubicBezTo>
                  <a:cubicBezTo>
                    <a:pt x="1297940" y="3315970"/>
                    <a:pt x="1300480" y="3322320"/>
                    <a:pt x="1305560" y="3327400"/>
                  </a:cubicBezTo>
                  <a:cubicBezTo>
                    <a:pt x="1313180" y="3333750"/>
                    <a:pt x="1322070" y="3340100"/>
                    <a:pt x="1328420" y="3347720"/>
                  </a:cubicBezTo>
                  <a:cubicBezTo>
                    <a:pt x="1332230" y="3352800"/>
                    <a:pt x="1338580" y="3355340"/>
                    <a:pt x="1342390" y="3357880"/>
                  </a:cubicBezTo>
                  <a:lnTo>
                    <a:pt x="1350010" y="3361690"/>
                  </a:lnTo>
                  <a:cubicBezTo>
                    <a:pt x="1352550" y="3364230"/>
                    <a:pt x="1355090" y="3366770"/>
                    <a:pt x="1358900" y="3369310"/>
                  </a:cubicBezTo>
                  <a:cubicBezTo>
                    <a:pt x="1362710" y="3370580"/>
                    <a:pt x="1363980" y="3375660"/>
                    <a:pt x="1369060" y="3374390"/>
                  </a:cubicBezTo>
                  <a:cubicBezTo>
                    <a:pt x="1371600" y="3374390"/>
                    <a:pt x="1374140" y="3375660"/>
                    <a:pt x="1376680" y="3376930"/>
                  </a:cubicBezTo>
                  <a:cubicBezTo>
                    <a:pt x="1380490" y="3379470"/>
                    <a:pt x="1381760" y="3382010"/>
                    <a:pt x="1386840" y="3382010"/>
                  </a:cubicBezTo>
                  <a:cubicBezTo>
                    <a:pt x="1389380" y="3382010"/>
                    <a:pt x="1391920" y="3384550"/>
                    <a:pt x="1393190" y="3385820"/>
                  </a:cubicBezTo>
                  <a:cubicBezTo>
                    <a:pt x="1399540" y="3388360"/>
                    <a:pt x="1405890" y="3388360"/>
                    <a:pt x="1409700" y="3380740"/>
                  </a:cubicBezTo>
                  <a:lnTo>
                    <a:pt x="1410970" y="3379470"/>
                  </a:lnTo>
                  <a:cubicBezTo>
                    <a:pt x="1416050" y="3382010"/>
                    <a:pt x="1416050" y="3376930"/>
                    <a:pt x="1417320" y="3374390"/>
                  </a:cubicBezTo>
                  <a:cubicBezTo>
                    <a:pt x="1418590" y="3373120"/>
                    <a:pt x="1421130" y="3371850"/>
                    <a:pt x="1422400" y="3370580"/>
                  </a:cubicBezTo>
                  <a:cubicBezTo>
                    <a:pt x="1424940" y="3368040"/>
                    <a:pt x="1427480" y="3366770"/>
                    <a:pt x="1431290" y="3364230"/>
                  </a:cubicBezTo>
                  <a:cubicBezTo>
                    <a:pt x="1432560" y="3362960"/>
                    <a:pt x="1435100" y="3361690"/>
                    <a:pt x="1436370" y="3361690"/>
                  </a:cubicBezTo>
                  <a:cubicBezTo>
                    <a:pt x="1442720" y="3361690"/>
                    <a:pt x="1446530" y="3359150"/>
                    <a:pt x="1451610" y="3354070"/>
                  </a:cubicBezTo>
                  <a:cubicBezTo>
                    <a:pt x="1455420" y="3350260"/>
                    <a:pt x="1461770" y="3347720"/>
                    <a:pt x="1466850" y="3345180"/>
                  </a:cubicBezTo>
                  <a:cubicBezTo>
                    <a:pt x="1471930" y="3342640"/>
                    <a:pt x="1477010" y="3340100"/>
                    <a:pt x="1483360" y="3338830"/>
                  </a:cubicBezTo>
                  <a:cubicBezTo>
                    <a:pt x="1487170" y="3337560"/>
                    <a:pt x="1490980" y="3337560"/>
                    <a:pt x="1494790" y="3337560"/>
                  </a:cubicBezTo>
                  <a:lnTo>
                    <a:pt x="1497330" y="3337560"/>
                  </a:lnTo>
                  <a:cubicBezTo>
                    <a:pt x="1502410" y="3335020"/>
                    <a:pt x="1507490" y="3331210"/>
                    <a:pt x="1513840" y="3328670"/>
                  </a:cubicBezTo>
                  <a:lnTo>
                    <a:pt x="1517650" y="3328670"/>
                  </a:lnTo>
                  <a:cubicBezTo>
                    <a:pt x="1524000" y="3331210"/>
                    <a:pt x="1530350" y="3331210"/>
                    <a:pt x="1536700" y="3326130"/>
                  </a:cubicBezTo>
                  <a:cubicBezTo>
                    <a:pt x="1537970" y="3324860"/>
                    <a:pt x="1540510" y="3323590"/>
                    <a:pt x="1541780" y="3322320"/>
                  </a:cubicBezTo>
                  <a:cubicBezTo>
                    <a:pt x="1548130" y="3324860"/>
                    <a:pt x="1554480" y="3329940"/>
                    <a:pt x="1562100" y="3329940"/>
                  </a:cubicBezTo>
                  <a:cubicBezTo>
                    <a:pt x="1564640" y="3329940"/>
                    <a:pt x="1568450" y="3328670"/>
                    <a:pt x="1570990" y="3327400"/>
                  </a:cubicBezTo>
                  <a:cubicBezTo>
                    <a:pt x="1576070" y="3327400"/>
                    <a:pt x="1581150" y="3327400"/>
                    <a:pt x="1584960" y="3326130"/>
                  </a:cubicBezTo>
                  <a:cubicBezTo>
                    <a:pt x="1590040" y="3324860"/>
                    <a:pt x="1596390" y="3326130"/>
                    <a:pt x="1601470" y="3323590"/>
                  </a:cubicBezTo>
                  <a:cubicBezTo>
                    <a:pt x="1604010" y="3317240"/>
                    <a:pt x="1605280" y="3317240"/>
                    <a:pt x="1611630" y="3318510"/>
                  </a:cubicBezTo>
                  <a:cubicBezTo>
                    <a:pt x="1619250" y="3319780"/>
                    <a:pt x="1624330" y="3318510"/>
                    <a:pt x="1629410" y="3312160"/>
                  </a:cubicBezTo>
                  <a:cubicBezTo>
                    <a:pt x="1631950" y="3308350"/>
                    <a:pt x="1638300" y="3308350"/>
                    <a:pt x="1642110" y="3305810"/>
                  </a:cubicBezTo>
                  <a:cubicBezTo>
                    <a:pt x="1643380" y="3305810"/>
                    <a:pt x="1644650" y="3304540"/>
                    <a:pt x="1645920" y="3304540"/>
                  </a:cubicBezTo>
                  <a:cubicBezTo>
                    <a:pt x="1648460" y="3303270"/>
                    <a:pt x="1649730" y="3303270"/>
                    <a:pt x="1652270" y="3302000"/>
                  </a:cubicBezTo>
                  <a:cubicBezTo>
                    <a:pt x="1658620" y="3299460"/>
                    <a:pt x="1664970" y="3298190"/>
                    <a:pt x="1671320" y="3294380"/>
                  </a:cubicBezTo>
                  <a:cubicBezTo>
                    <a:pt x="1677670" y="3290570"/>
                    <a:pt x="1682750" y="3288030"/>
                    <a:pt x="1689100" y="3293110"/>
                  </a:cubicBezTo>
                  <a:lnTo>
                    <a:pt x="1691640" y="3293110"/>
                  </a:lnTo>
                  <a:cubicBezTo>
                    <a:pt x="1694180" y="3291840"/>
                    <a:pt x="1695450" y="3291840"/>
                    <a:pt x="1697990" y="3290570"/>
                  </a:cubicBezTo>
                  <a:cubicBezTo>
                    <a:pt x="1697990" y="3286760"/>
                    <a:pt x="1697990" y="3281680"/>
                    <a:pt x="1703070" y="3277870"/>
                  </a:cubicBezTo>
                  <a:cubicBezTo>
                    <a:pt x="1704340" y="3276600"/>
                    <a:pt x="1704340" y="3274060"/>
                    <a:pt x="1706880" y="3272790"/>
                  </a:cubicBezTo>
                  <a:cubicBezTo>
                    <a:pt x="1709420" y="3270250"/>
                    <a:pt x="1713230" y="3270250"/>
                    <a:pt x="1715770" y="3271520"/>
                  </a:cubicBezTo>
                  <a:cubicBezTo>
                    <a:pt x="1717040" y="3272790"/>
                    <a:pt x="1719580" y="3271520"/>
                    <a:pt x="1720850" y="3271520"/>
                  </a:cubicBezTo>
                  <a:cubicBezTo>
                    <a:pt x="1728470" y="3270250"/>
                    <a:pt x="1737360" y="3270250"/>
                    <a:pt x="1744980" y="3268980"/>
                  </a:cubicBezTo>
                  <a:cubicBezTo>
                    <a:pt x="1752600" y="3267710"/>
                    <a:pt x="1760220" y="3266440"/>
                    <a:pt x="1767840" y="3263900"/>
                  </a:cubicBezTo>
                  <a:cubicBezTo>
                    <a:pt x="1772920" y="3261360"/>
                    <a:pt x="1778000" y="3262630"/>
                    <a:pt x="1783080" y="3262630"/>
                  </a:cubicBezTo>
                  <a:cubicBezTo>
                    <a:pt x="1793240" y="3263900"/>
                    <a:pt x="1802130" y="3263900"/>
                    <a:pt x="1811020" y="3258820"/>
                  </a:cubicBezTo>
                  <a:lnTo>
                    <a:pt x="1808480" y="3256280"/>
                  </a:lnTo>
                  <a:cubicBezTo>
                    <a:pt x="1811020" y="3255010"/>
                    <a:pt x="1813560" y="3255010"/>
                    <a:pt x="1817370" y="3255010"/>
                  </a:cubicBezTo>
                  <a:cubicBezTo>
                    <a:pt x="1819910" y="3258820"/>
                    <a:pt x="1823720" y="3256280"/>
                    <a:pt x="1826260" y="3253740"/>
                  </a:cubicBezTo>
                  <a:cubicBezTo>
                    <a:pt x="1830070" y="3249930"/>
                    <a:pt x="1833880" y="3251200"/>
                    <a:pt x="1838960" y="3251200"/>
                  </a:cubicBezTo>
                  <a:cubicBezTo>
                    <a:pt x="1844040" y="3252470"/>
                    <a:pt x="1850390" y="3249930"/>
                    <a:pt x="1856740" y="3248660"/>
                  </a:cubicBezTo>
                  <a:cubicBezTo>
                    <a:pt x="1858010" y="3248660"/>
                    <a:pt x="1859280" y="3246120"/>
                    <a:pt x="1859280" y="3244850"/>
                  </a:cubicBezTo>
                  <a:cubicBezTo>
                    <a:pt x="1861820" y="3244850"/>
                    <a:pt x="1864360" y="3243580"/>
                    <a:pt x="1868170" y="3243580"/>
                  </a:cubicBezTo>
                  <a:lnTo>
                    <a:pt x="1873250" y="3243580"/>
                  </a:lnTo>
                  <a:cubicBezTo>
                    <a:pt x="1878330" y="3246120"/>
                    <a:pt x="1883410" y="3246120"/>
                    <a:pt x="1888490" y="3243580"/>
                  </a:cubicBezTo>
                  <a:cubicBezTo>
                    <a:pt x="1889760" y="3242310"/>
                    <a:pt x="1892300" y="3242310"/>
                    <a:pt x="1893570" y="3242310"/>
                  </a:cubicBezTo>
                  <a:cubicBezTo>
                    <a:pt x="1897380" y="3241040"/>
                    <a:pt x="1901190" y="3242310"/>
                    <a:pt x="1903730" y="3238500"/>
                  </a:cubicBezTo>
                  <a:cubicBezTo>
                    <a:pt x="1905000" y="3237230"/>
                    <a:pt x="1907540" y="3238500"/>
                    <a:pt x="1910080"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400" y="3232150"/>
                    <a:pt x="2063750"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50" y="3258820"/>
                    <a:pt x="2160270" y="3260090"/>
                  </a:cubicBezTo>
                  <a:lnTo>
                    <a:pt x="2161540" y="3260090"/>
                  </a:lnTo>
                  <a:cubicBezTo>
                    <a:pt x="2170430" y="3258820"/>
                    <a:pt x="2179320" y="3261360"/>
                    <a:pt x="2188210" y="3261360"/>
                  </a:cubicBezTo>
                  <a:cubicBezTo>
                    <a:pt x="2189480" y="3035300"/>
                    <a:pt x="2183130" y="2809240"/>
                    <a:pt x="2175510" y="2583180"/>
                  </a:cubicBezTo>
                  <a:cubicBezTo>
                    <a:pt x="2167890" y="2368550"/>
                    <a:pt x="2160270" y="2153920"/>
                    <a:pt x="2159000" y="1939290"/>
                  </a:cubicBezTo>
                  <a:cubicBezTo>
                    <a:pt x="2159000" y="1831340"/>
                    <a:pt x="2160270" y="1724660"/>
                    <a:pt x="2162810" y="1616710"/>
                  </a:cubicBezTo>
                  <a:cubicBezTo>
                    <a:pt x="2166620" y="1508760"/>
                    <a:pt x="2174240" y="1400810"/>
                    <a:pt x="2179320" y="1292860"/>
                  </a:cubicBezTo>
                  <a:cubicBezTo>
                    <a:pt x="2194560" y="951230"/>
                    <a:pt x="2185670" y="608330"/>
                    <a:pt x="2180590" y="266700"/>
                  </a:cubicBezTo>
                  <a:cubicBezTo>
                    <a:pt x="2176780" y="265430"/>
                    <a:pt x="2174240" y="264160"/>
                    <a:pt x="2171700" y="262890"/>
                  </a:cubicBezTo>
                  <a:cubicBezTo>
                    <a:pt x="2167890" y="260350"/>
                    <a:pt x="2164080" y="259080"/>
                    <a:pt x="2159000" y="260350"/>
                  </a:cubicBezTo>
                  <a:lnTo>
                    <a:pt x="2151380" y="260350"/>
                  </a:lnTo>
                  <a:cubicBezTo>
                    <a:pt x="2147570" y="260350"/>
                    <a:pt x="2142490" y="260350"/>
                    <a:pt x="2139950" y="265430"/>
                  </a:cubicBezTo>
                  <a:cubicBezTo>
                    <a:pt x="2139950" y="265430"/>
                    <a:pt x="2138680" y="266700"/>
                    <a:pt x="2137410" y="266700"/>
                  </a:cubicBezTo>
                  <a:lnTo>
                    <a:pt x="2132330" y="266700"/>
                  </a:lnTo>
                  <a:cubicBezTo>
                    <a:pt x="2131060" y="264160"/>
                    <a:pt x="2133600" y="259080"/>
                    <a:pt x="2127250" y="260350"/>
                  </a:cubicBezTo>
                  <a:cubicBezTo>
                    <a:pt x="2124710" y="260350"/>
                    <a:pt x="2120900" y="261620"/>
                    <a:pt x="2118360" y="261620"/>
                  </a:cubicBezTo>
                  <a:lnTo>
                    <a:pt x="2099310" y="261620"/>
                  </a:lnTo>
                  <a:cubicBezTo>
                    <a:pt x="2098040" y="259080"/>
                    <a:pt x="2096770" y="256540"/>
                    <a:pt x="2094230" y="252730"/>
                  </a:cubicBezTo>
                  <a:cubicBezTo>
                    <a:pt x="2092960" y="250190"/>
                    <a:pt x="2091690" y="248920"/>
                    <a:pt x="2087880" y="251460"/>
                  </a:cubicBezTo>
                  <a:cubicBezTo>
                    <a:pt x="2085340" y="252730"/>
                    <a:pt x="2084070" y="252730"/>
                    <a:pt x="2082800" y="250190"/>
                  </a:cubicBezTo>
                  <a:cubicBezTo>
                    <a:pt x="2078990" y="243840"/>
                    <a:pt x="2075180" y="238760"/>
                    <a:pt x="2067560" y="237490"/>
                  </a:cubicBezTo>
                  <a:cubicBezTo>
                    <a:pt x="2066290" y="237490"/>
                    <a:pt x="2065020" y="234950"/>
                    <a:pt x="2063750" y="233680"/>
                  </a:cubicBezTo>
                  <a:cubicBezTo>
                    <a:pt x="2061210" y="231140"/>
                    <a:pt x="2059940" y="228600"/>
                    <a:pt x="2056130" y="228600"/>
                  </a:cubicBezTo>
                  <a:cubicBezTo>
                    <a:pt x="2054860" y="228600"/>
                    <a:pt x="2052320" y="226060"/>
                    <a:pt x="2052320" y="224790"/>
                  </a:cubicBezTo>
                  <a:cubicBezTo>
                    <a:pt x="2051050" y="219710"/>
                    <a:pt x="2051050" y="215900"/>
                    <a:pt x="2051050" y="210820"/>
                  </a:cubicBezTo>
                  <a:cubicBezTo>
                    <a:pt x="2049780" y="205740"/>
                    <a:pt x="2047240" y="200660"/>
                    <a:pt x="2043430" y="198120"/>
                  </a:cubicBezTo>
                  <a:cubicBezTo>
                    <a:pt x="2037080" y="194310"/>
                    <a:pt x="2032000" y="189230"/>
                    <a:pt x="2025650" y="185420"/>
                  </a:cubicBezTo>
                  <a:cubicBezTo>
                    <a:pt x="2024380" y="184150"/>
                    <a:pt x="2021840" y="182880"/>
                    <a:pt x="2019300" y="182880"/>
                  </a:cubicBezTo>
                  <a:cubicBezTo>
                    <a:pt x="2015490" y="181610"/>
                    <a:pt x="2011680" y="180340"/>
                    <a:pt x="2007870" y="180340"/>
                  </a:cubicBezTo>
                  <a:cubicBezTo>
                    <a:pt x="2004060" y="180340"/>
                    <a:pt x="1998980" y="180340"/>
                    <a:pt x="1995170" y="182880"/>
                  </a:cubicBezTo>
                  <a:cubicBezTo>
                    <a:pt x="1987550" y="186690"/>
                    <a:pt x="1981200" y="181610"/>
                    <a:pt x="1974850" y="181610"/>
                  </a:cubicBezTo>
                  <a:cubicBezTo>
                    <a:pt x="1968500" y="180340"/>
                    <a:pt x="1962150" y="177800"/>
                    <a:pt x="1957070" y="176530"/>
                  </a:cubicBezTo>
                  <a:lnTo>
                    <a:pt x="1940560" y="176530"/>
                  </a:lnTo>
                  <a:cubicBezTo>
                    <a:pt x="1926590" y="179070"/>
                    <a:pt x="1915160" y="171450"/>
                    <a:pt x="1901190" y="170180"/>
                  </a:cubicBezTo>
                  <a:cubicBezTo>
                    <a:pt x="1897380" y="170180"/>
                    <a:pt x="1893570" y="166370"/>
                    <a:pt x="1889760" y="163830"/>
                  </a:cubicBezTo>
                  <a:cubicBezTo>
                    <a:pt x="1887220" y="161290"/>
                    <a:pt x="1884680" y="161290"/>
                    <a:pt x="1880870" y="162560"/>
                  </a:cubicBezTo>
                  <a:cubicBezTo>
                    <a:pt x="1875790" y="163830"/>
                    <a:pt x="1870710" y="162560"/>
                    <a:pt x="1865630" y="163830"/>
                  </a:cubicBezTo>
                  <a:cubicBezTo>
                    <a:pt x="1858010" y="166370"/>
                    <a:pt x="1851660" y="160020"/>
                    <a:pt x="1844040" y="160020"/>
                  </a:cubicBezTo>
                  <a:cubicBezTo>
                    <a:pt x="1837690" y="161290"/>
                    <a:pt x="1831340" y="161290"/>
                    <a:pt x="1824990" y="162560"/>
                  </a:cubicBezTo>
                  <a:lnTo>
                    <a:pt x="1809750" y="166370"/>
                  </a:lnTo>
                  <a:cubicBezTo>
                    <a:pt x="1799590" y="171450"/>
                    <a:pt x="1791970" y="165100"/>
                    <a:pt x="1783080" y="162560"/>
                  </a:cubicBezTo>
                  <a:cubicBezTo>
                    <a:pt x="1776730" y="161290"/>
                    <a:pt x="1772920" y="158750"/>
                    <a:pt x="1767840" y="154940"/>
                  </a:cubicBezTo>
                  <a:cubicBezTo>
                    <a:pt x="1762760" y="151130"/>
                    <a:pt x="1757680" y="154940"/>
                    <a:pt x="1753870" y="154940"/>
                  </a:cubicBezTo>
                  <a:cubicBezTo>
                    <a:pt x="1750060" y="154940"/>
                    <a:pt x="1747520" y="158750"/>
                    <a:pt x="1744980" y="160020"/>
                  </a:cubicBezTo>
                  <a:cubicBezTo>
                    <a:pt x="1741170" y="161290"/>
                    <a:pt x="1737360" y="161290"/>
                    <a:pt x="1733550" y="161290"/>
                  </a:cubicBezTo>
                  <a:cubicBezTo>
                    <a:pt x="1729740" y="161290"/>
                    <a:pt x="1724660" y="160020"/>
                    <a:pt x="1720850" y="161290"/>
                  </a:cubicBezTo>
                  <a:cubicBezTo>
                    <a:pt x="1714500" y="163830"/>
                    <a:pt x="1709420" y="167640"/>
                    <a:pt x="1704340" y="170180"/>
                  </a:cubicBezTo>
                  <a:cubicBezTo>
                    <a:pt x="1703070" y="171450"/>
                    <a:pt x="1701800" y="172720"/>
                    <a:pt x="1700530" y="172720"/>
                  </a:cubicBezTo>
                  <a:cubicBezTo>
                    <a:pt x="1691640" y="177800"/>
                    <a:pt x="1681480" y="179070"/>
                    <a:pt x="1670050" y="179070"/>
                  </a:cubicBezTo>
                  <a:cubicBezTo>
                    <a:pt x="1663700" y="179070"/>
                    <a:pt x="1657350" y="179070"/>
                    <a:pt x="1651000" y="177800"/>
                  </a:cubicBezTo>
                  <a:cubicBezTo>
                    <a:pt x="1647190" y="177800"/>
                    <a:pt x="1644650" y="173990"/>
                    <a:pt x="1642110" y="173990"/>
                  </a:cubicBezTo>
                  <a:cubicBezTo>
                    <a:pt x="1633220" y="172720"/>
                    <a:pt x="1625600" y="172720"/>
                    <a:pt x="1616710" y="172720"/>
                  </a:cubicBezTo>
                  <a:cubicBezTo>
                    <a:pt x="1615440" y="172720"/>
                    <a:pt x="1614170" y="173990"/>
                    <a:pt x="1612900" y="173990"/>
                  </a:cubicBezTo>
                  <a:cubicBezTo>
                    <a:pt x="1607820" y="176530"/>
                    <a:pt x="1602740" y="180340"/>
                    <a:pt x="1597660" y="182880"/>
                  </a:cubicBezTo>
                  <a:cubicBezTo>
                    <a:pt x="1588770" y="185420"/>
                    <a:pt x="1579880" y="187960"/>
                    <a:pt x="1570990" y="189230"/>
                  </a:cubicBezTo>
                  <a:lnTo>
                    <a:pt x="1567180" y="189230"/>
                  </a:lnTo>
                  <a:cubicBezTo>
                    <a:pt x="1559560" y="185420"/>
                    <a:pt x="1553210" y="189230"/>
                    <a:pt x="1545590" y="190500"/>
                  </a:cubicBezTo>
                  <a:cubicBezTo>
                    <a:pt x="1537970" y="193040"/>
                    <a:pt x="1530350" y="196850"/>
                    <a:pt x="1522730" y="199390"/>
                  </a:cubicBezTo>
                  <a:cubicBezTo>
                    <a:pt x="1520190" y="200660"/>
                    <a:pt x="1517650" y="199390"/>
                    <a:pt x="1515110" y="198120"/>
                  </a:cubicBezTo>
                  <a:cubicBezTo>
                    <a:pt x="1511300" y="196850"/>
                    <a:pt x="1508760" y="196850"/>
                    <a:pt x="1506220" y="199390"/>
                  </a:cubicBezTo>
                  <a:cubicBezTo>
                    <a:pt x="1504950" y="200660"/>
                    <a:pt x="1503680" y="200660"/>
                    <a:pt x="1502410" y="200660"/>
                  </a:cubicBezTo>
                  <a:cubicBezTo>
                    <a:pt x="1498600" y="201930"/>
                    <a:pt x="1494790" y="201930"/>
                    <a:pt x="1492250" y="203200"/>
                  </a:cubicBezTo>
                  <a:cubicBezTo>
                    <a:pt x="1487170" y="207010"/>
                    <a:pt x="1482090" y="205740"/>
                    <a:pt x="1477010" y="208280"/>
                  </a:cubicBezTo>
                  <a:cubicBezTo>
                    <a:pt x="1471930" y="210820"/>
                    <a:pt x="1466850" y="210820"/>
                    <a:pt x="1463040" y="214630"/>
                  </a:cubicBezTo>
                  <a:cubicBezTo>
                    <a:pt x="1461770" y="215900"/>
                    <a:pt x="1459230" y="215900"/>
                    <a:pt x="1456690" y="215900"/>
                  </a:cubicBezTo>
                  <a:cubicBezTo>
                    <a:pt x="1450340" y="217170"/>
                    <a:pt x="1445260" y="220980"/>
                    <a:pt x="1441450" y="226060"/>
                  </a:cubicBezTo>
                  <a:cubicBezTo>
                    <a:pt x="1436370" y="231140"/>
                    <a:pt x="1431290" y="234950"/>
                    <a:pt x="1426210" y="238760"/>
                  </a:cubicBezTo>
                  <a:cubicBezTo>
                    <a:pt x="1424940" y="240030"/>
                    <a:pt x="1421130" y="240030"/>
                    <a:pt x="1419860" y="240030"/>
                  </a:cubicBezTo>
                  <a:cubicBezTo>
                    <a:pt x="1414780" y="240030"/>
                    <a:pt x="1409700" y="238760"/>
                    <a:pt x="1405890" y="237490"/>
                  </a:cubicBezTo>
                  <a:cubicBezTo>
                    <a:pt x="1403350" y="237490"/>
                    <a:pt x="1402080" y="236220"/>
                    <a:pt x="1399540" y="236220"/>
                  </a:cubicBezTo>
                  <a:cubicBezTo>
                    <a:pt x="1391920" y="240030"/>
                    <a:pt x="1383030" y="237490"/>
                    <a:pt x="1375410" y="237490"/>
                  </a:cubicBezTo>
                  <a:cubicBezTo>
                    <a:pt x="1374140" y="237490"/>
                    <a:pt x="1371600" y="236220"/>
                    <a:pt x="1370330" y="234950"/>
                  </a:cubicBezTo>
                  <a:cubicBezTo>
                    <a:pt x="1365250" y="231140"/>
                    <a:pt x="1360170" y="231140"/>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0" y="219710"/>
                    <a:pt x="1258570" y="220980"/>
                    <a:pt x="1250950" y="215900"/>
                  </a:cubicBezTo>
                  <a:cubicBezTo>
                    <a:pt x="1247140" y="213360"/>
                    <a:pt x="1245870" y="215900"/>
                    <a:pt x="1243330" y="215900"/>
                  </a:cubicBezTo>
                  <a:cubicBezTo>
                    <a:pt x="1242060" y="215900"/>
                    <a:pt x="1240790"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0"/>
                    <a:pt x="1169670" y="224790"/>
                  </a:cubicBezTo>
                  <a:lnTo>
                    <a:pt x="1163320" y="224790"/>
                  </a:lnTo>
                  <a:cubicBezTo>
                    <a:pt x="1155700" y="226060"/>
                    <a:pt x="1151890" y="219710"/>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0" y="205740"/>
                    <a:pt x="1097280" y="200660"/>
                    <a:pt x="1090930" y="195580"/>
                  </a:cubicBezTo>
                  <a:cubicBezTo>
                    <a:pt x="1087120" y="193040"/>
                    <a:pt x="1082040" y="190500"/>
                    <a:pt x="1078230" y="189230"/>
                  </a:cubicBezTo>
                  <a:cubicBezTo>
                    <a:pt x="1073150" y="186690"/>
                    <a:pt x="1066800" y="185420"/>
                    <a:pt x="1064260" y="179070"/>
                  </a:cubicBezTo>
                  <a:cubicBezTo>
                    <a:pt x="1062990" y="176530"/>
                    <a:pt x="1060450" y="176530"/>
                    <a:pt x="1059180" y="173990"/>
                  </a:cubicBezTo>
                  <a:cubicBezTo>
                    <a:pt x="1057910" y="171450"/>
                    <a:pt x="1056640" y="168910"/>
                    <a:pt x="1056640" y="167640"/>
                  </a:cubicBezTo>
                  <a:cubicBezTo>
                    <a:pt x="1056640" y="165100"/>
                    <a:pt x="1057910" y="162560"/>
                    <a:pt x="1059180" y="160020"/>
                  </a:cubicBezTo>
                  <a:cubicBezTo>
                    <a:pt x="1060450" y="156210"/>
                    <a:pt x="1057910"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0" y="114300"/>
                    <a:pt x="1023620" y="111760"/>
                    <a:pt x="1019810" y="109220"/>
                  </a:cubicBezTo>
                  <a:cubicBezTo>
                    <a:pt x="1010920" y="105410"/>
                    <a:pt x="1002030" y="101600"/>
                    <a:pt x="993140" y="96520"/>
                  </a:cubicBezTo>
                  <a:cubicBezTo>
                    <a:pt x="993140" y="106680"/>
                    <a:pt x="990600" y="104140"/>
                    <a:pt x="989330" y="101600"/>
                  </a:cubicBezTo>
                  <a:cubicBezTo>
                    <a:pt x="989330" y="97790"/>
                    <a:pt x="986790" y="96520"/>
                    <a:pt x="982980" y="96520"/>
                  </a:cubicBezTo>
                  <a:cubicBezTo>
                    <a:pt x="982980" y="96520"/>
                    <a:pt x="981710" y="96520"/>
                    <a:pt x="981710" y="95250"/>
                  </a:cubicBezTo>
                  <a:cubicBezTo>
                    <a:pt x="980440" y="87630"/>
                    <a:pt x="974090" y="90170"/>
                    <a:pt x="970280" y="88900"/>
                  </a:cubicBezTo>
                  <a:cubicBezTo>
                    <a:pt x="967740" y="87630"/>
                    <a:pt x="965200" y="86360"/>
                    <a:pt x="962660" y="87630"/>
                  </a:cubicBezTo>
                  <a:cubicBezTo>
                    <a:pt x="957580" y="88900"/>
                    <a:pt x="953770" y="85090"/>
                    <a:pt x="948690" y="83820"/>
                  </a:cubicBezTo>
                  <a:cubicBezTo>
                    <a:pt x="947420" y="83820"/>
                    <a:pt x="946150" y="83820"/>
                    <a:pt x="944880" y="85090"/>
                  </a:cubicBezTo>
                  <a:cubicBezTo>
                    <a:pt x="942340" y="87630"/>
                    <a:pt x="939800" y="87630"/>
                    <a:pt x="935990" y="85090"/>
                  </a:cubicBezTo>
                  <a:cubicBezTo>
                    <a:pt x="930910" y="81280"/>
                    <a:pt x="925830" y="81280"/>
                    <a:pt x="919480" y="83820"/>
                  </a:cubicBezTo>
                  <a:cubicBezTo>
                    <a:pt x="916940" y="85090"/>
                    <a:pt x="914400" y="85090"/>
                    <a:pt x="911860" y="83820"/>
                  </a:cubicBezTo>
                  <a:cubicBezTo>
                    <a:pt x="906780" y="81280"/>
                    <a:pt x="901700" y="77470"/>
                    <a:pt x="895350" y="74930"/>
                  </a:cubicBezTo>
                  <a:cubicBezTo>
                    <a:pt x="894080" y="74930"/>
                    <a:pt x="892810" y="73660"/>
                    <a:pt x="891540" y="73660"/>
                  </a:cubicBezTo>
                  <a:cubicBezTo>
                    <a:pt x="883920" y="74930"/>
                    <a:pt x="877570" y="72390"/>
                    <a:pt x="869950" y="74930"/>
                  </a:cubicBezTo>
                  <a:cubicBezTo>
                    <a:pt x="866140" y="76200"/>
                    <a:pt x="861060"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4"/>
              <a:stretch>
                <a:fillRect l="-9407" r="-9407"/>
              </a:stretch>
            </a:blipFill>
          </p:spPr>
          <p:txBody>
            <a:bodyPr/>
            <a:lstStyle/>
            <a:p>
              <a:endParaRPr lang="en-GR"/>
            </a:p>
          </p:txBody>
        </p:sp>
      </p:grpSp>
      <p:sp>
        <p:nvSpPr>
          <p:cNvPr id="10" name="Freeform 10"/>
          <p:cNvSpPr/>
          <p:nvPr/>
        </p:nvSpPr>
        <p:spPr>
          <a:xfrm>
            <a:off x="0" y="-95492"/>
            <a:ext cx="10163019" cy="10278654"/>
          </a:xfrm>
          <a:custGeom>
            <a:avLst/>
            <a:gdLst/>
            <a:ahLst/>
            <a:cxnLst/>
            <a:rect l="l" t="t" r="r" b="b"/>
            <a:pathLst>
              <a:path w="10163019" h="10278654">
                <a:moveTo>
                  <a:pt x="0" y="0"/>
                </a:moveTo>
                <a:lnTo>
                  <a:pt x="10163019" y="0"/>
                </a:lnTo>
                <a:lnTo>
                  <a:pt x="10163019" y="10278655"/>
                </a:lnTo>
                <a:lnTo>
                  <a:pt x="0" y="10278655"/>
                </a:lnTo>
                <a:lnTo>
                  <a:pt x="0" y="0"/>
                </a:lnTo>
                <a:close/>
              </a:path>
            </a:pathLst>
          </a:custGeom>
          <a:blipFill>
            <a:blip r:embed="rId5">
              <a:alphaModFix amt="29000"/>
            </a:blip>
            <a:stretch>
              <a:fillRect/>
            </a:stretch>
          </a:blipFill>
        </p:spPr>
        <p:txBody>
          <a:bodyPr/>
          <a:lstStyle/>
          <a:p>
            <a:endParaRPr lang="en-GR"/>
          </a:p>
        </p:txBody>
      </p:sp>
      <p:sp>
        <p:nvSpPr>
          <p:cNvPr id="11" name="TextBox 11"/>
          <p:cNvSpPr txBox="1"/>
          <p:nvPr/>
        </p:nvSpPr>
        <p:spPr>
          <a:xfrm>
            <a:off x="2082689" y="3010887"/>
            <a:ext cx="10511978" cy="6047303"/>
          </a:xfrm>
          <a:prstGeom prst="rect">
            <a:avLst/>
          </a:prstGeom>
        </p:spPr>
        <p:txBody>
          <a:bodyPr lIns="0" tIns="0" rIns="0" bIns="0" rtlCol="0" anchor="t">
            <a:spAutoFit/>
          </a:bodyPr>
          <a:lstStyle/>
          <a:p>
            <a:pPr algn="just">
              <a:lnSpc>
                <a:spcPts val="3734"/>
              </a:lnSpc>
            </a:pPr>
            <a:r>
              <a:rPr lang="en-US" sz="2667" b="1" dirty="0">
                <a:solidFill>
                  <a:srgbClr val="FFFFFF"/>
                </a:solidFill>
                <a:latin typeface="Sukar Bold"/>
                <a:ea typeface="Sukar Bold"/>
                <a:cs typeface="Sukar Bold"/>
                <a:sym typeface="Sukar Bold"/>
              </a:rPr>
              <a:t>In 449 Yazdegerd II embarked into a policy of assimilation and called upon the Armenians by decree to renounce Christianity and become Zoroastrians. An assembly gathered in Artashat with the participation of Vartan </a:t>
            </a:r>
            <a:r>
              <a:rPr lang="en-US" sz="2667" b="1" dirty="0" err="1">
                <a:solidFill>
                  <a:srgbClr val="FFFFFF"/>
                </a:solidFill>
                <a:latin typeface="Sukar Bold"/>
                <a:ea typeface="Sukar Bold"/>
                <a:cs typeface="Sukar Bold"/>
                <a:sym typeface="Sukar Bold"/>
              </a:rPr>
              <a:t>Mamigonian</a:t>
            </a:r>
            <a:r>
              <a:rPr lang="en-US" sz="2667" b="1" dirty="0">
                <a:solidFill>
                  <a:srgbClr val="FFFFFF"/>
                </a:solidFill>
                <a:latin typeface="Sukar Bold"/>
                <a:ea typeface="Sukar Bold"/>
                <a:cs typeface="Sukar Bold"/>
                <a:sym typeface="Sukar Bold"/>
              </a:rPr>
              <a:t> refused the Persian request. Georgians and Caucasian Albanians also sent similar refusals. The representatives of the Armenian, Georgian, and Caucasian Albanian governments, along with Vartan </a:t>
            </a:r>
            <a:r>
              <a:rPr lang="en-US" sz="2667" b="1" dirty="0" err="1">
                <a:solidFill>
                  <a:srgbClr val="FFFFFF"/>
                </a:solidFill>
                <a:latin typeface="Sukar Bold"/>
                <a:ea typeface="Sukar Bold"/>
                <a:cs typeface="Sukar Bold"/>
                <a:sym typeface="Sukar Bold"/>
              </a:rPr>
              <a:t>Mamigonian</a:t>
            </a:r>
            <a:r>
              <a:rPr lang="en-US" sz="2667" b="1" dirty="0">
                <a:solidFill>
                  <a:srgbClr val="FFFFFF"/>
                </a:solidFill>
                <a:latin typeface="Sukar Bold"/>
                <a:ea typeface="Sukar Bold"/>
                <a:cs typeface="Sukar Bold"/>
                <a:sym typeface="Sukar Bold"/>
              </a:rPr>
              <a:t>, were called to Ctesiphon in April 450. Yazdegerd II demanded from them to abjure the Christian faith, threatening them with exile along with their families and confiscation of their properties. The princes decided to accept the demand as a formality and revolt as soon as they returned. However, Yazdegerd II kept </a:t>
            </a:r>
            <a:r>
              <a:rPr lang="en-US" sz="2667" b="1" dirty="0" err="1">
                <a:solidFill>
                  <a:srgbClr val="FFFFFF"/>
                </a:solidFill>
                <a:latin typeface="Sukar Bold"/>
                <a:ea typeface="Sukar Bold"/>
                <a:cs typeface="Sukar Bold"/>
                <a:sym typeface="Sukar Bold"/>
              </a:rPr>
              <a:t>Ashusha</a:t>
            </a:r>
            <a:r>
              <a:rPr lang="en-US" sz="2667" b="1" dirty="0">
                <a:solidFill>
                  <a:srgbClr val="FFFFFF"/>
                </a:solidFill>
                <a:latin typeface="Sukar Bold"/>
                <a:ea typeface="Sukar Bold"/>
                <a:cs typeface="Sukar Bold"/>
                <a:sym typeface="Sukar Bold"/>
              </a:rPr>
              <a:t>, the prince of </a:t>
            </a:r>
            <a:r>
              <a:rPr lang="en-US" sz="2667" b="1" dirty="0" err="1">
                <a:solidFill>
                  <a:srgbClr val="FFFFFF"/>
                </a:solidFill>
                <a:latin typeface="Sukar Bold"/>
                <a:ea typeface="Sukar Bold"/>
                <a:cs typeface="Sukar Bold"/>
                <a:sym typeface="Sukar Bold"/>
              </a:rPr>
              <a:t>Gugark</a:t>
            </a:r>
            <a:r>
              <a:rPr lang="en-US" sz="2667" b="1" dirty="0">
                <a:solidFill>
                  <a:srgbClr val="FFFFFF"/>
                </a:solidFill>
                <a:latin typeface="Sukar Bold"/>
                <a:ea typeface="Sukar Bold"/>
                <a:cs typeface="Sukar Bold"/>
                <a:sym typeface="Sukar Bold"/>
              </a:rPr>
              <a:t>, and the sons of </a:t>
            </a:r>
            <a:r>
              <a:rPr lang="en-US" sz="2667" b="1" dirty="0" err="1">
                <a:solidFill>
                  <a:srgbClr val="FFFFFF"/>
                </a:solidFill>
                <a:latin typeface="Sukar Bold"/>
                <a:ea typeface="Sukar Bold"/>
                <a:cs typeface="Sukar Bold"/>
                <a:sym typeface="Sukar Bold"/>
              </a:rPr>
              <a:t>Vasak</a:t>
            </a:r>
            <a:r>
              <a:rPr lang="en-US" sz="2667" b="1" dirty="0">
                <a:solidFill>
                  <a:srgbClr val="FFFFFF"/>
                </a:solidFill>
                <a:latin typeface="Sukar Bold"/>
                <a:ea typeface="Sukar Bold"/>
                <a:cs typeface="Sukar Bold"/>
                <a:sym typeface="Sukar Bold"/>
              </a:rPr>
              <a:t> </a:t>
            </a:r>
            <a:r>
              <a:rPr lang="en-US" sz="2667" b="1" dirty="0" err="1">
                <a:solidFill>
                  <a:srgbClr val="FFFFFF"/>
                </a:solidFill>
                <a:latin typeface="Sukar Bold"/>
                <a:ea typeface="Sukar Bold"/>
                <a:cs typeface="Sukar Bold"/>
                <a:sym typeface="Sukar Bold"/>
              </a:rPr>
              <a:t>Siuni</a:t>
            </a:r>
            <a:r>
              <a:rPr lang="en-US" sz="2667" b="1" dirty="0">
                <a:solidFill>
                  <a:srgbClr val="FFFFFF"/>
                </a:solidFill>
                <a:latin typeface="Sukar Bold"/>
                <a:ea typeface="Sukar Bold"/>
                <a:cs typeface="Sukar Bold"/>
                <a:sym typeface="Sukar Bold"/>
              </a:rPr>
              <a:t>, the </a:t>
            </a:r>
            <a:r>
              <a:rPr lang="en-US" sz="2667" b="1" dirty="0" err="1">
                <a:solidFill>
                  <a:srgbClr val="FFFFFF"/>
                </a:solidFill>
                <a:latin typeface="Sukar Bold"/>
                <a:ea typeface="Sukar Bold"/>
                <a:cs typeface="Sukar Bold"/>
                <a:sym typeface="Sukar Bold"/>
              </a:rPr>
              <a:t>marzban</a:t>
            </a:r>
            <a:r>
              <a:rPr lang="en-US" sz="2667" b="1" dirty="0">
                <a:solidFill>
                  <a:srgbClr val="FFFFFF"/>
                </a:solidFill>
                <a:latin typeface="Sukar Bold"/>
                <a:ea typeface="Sukar Bold"/>
                <a:cs typeface="Sukar Bold"/>
                <a:sym typeface="Sukar Bold"/>
              </a:rPr>
              <a:t> of Armenia, as hostages.</a:t>
            </a:r>
          </a:p>
        </p:txBody>
      </p:sp>
      <p:sp>
        <p:nvSpPr>
          <p:cNvPr id="12" name="TextBox 12"/>
          <p:cNvSpPr txBox="1"/>
          <p:nvPr/>
        </p:nvSpPr>
        <p:spPr>
          <a:xfrm>
            <a:off x="1918343" y="940403"/>
            <a:ext cx="14611200" cy="2052370"/>
          </a:xfrm>
          <a:prstGeom prst="rect">
            <a:avLst/>
          </a:prstGeom>
        </p:spPr>
        <p:txBody>
          <a:bodyPr lIns="0" tIns="0" rIns="0" bIns="0" rtlCol="0" anchor="t">
            <a:spAutoFit/>
          </a:bodyPr>
          <a:lstStyle/>
          <a:p>
            <a:pPr algn="ctr">
              <a:lnSpc>
                <a:spcPts val="16771"/>
              </a:lnSpc>
            </a:pPr>
            <a:r>
              <a:rPr lang="en-US" sz="11979">
                <a:solidFill>
                  <a:srgbClr val="FFFFFF"/>
                </a:solidFill>
                <a:latin typeface="Comforter Brush"/>
                <a:ea typeface="Comforter Brush"/>
                <a:cs typeface="Comforter Brush"/>
                <a:sym typeface="Comforter Brush"/>
              </a:rPr>
              <a:t>Persia and Religious Assimilation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R"/>
          </a:p>
        </p:txBody>
      </p:sp>
      <p:sp>
        <p:nvSpPr>
          <p:cNvPr id="3" name="Freeform 3"/>
          <p:cNvSpPr/>
          <p:nvPr/>
        </p:nvSpPr>
        <p:spPr>
          <a:xfrm rot="1538889">
            <a:off x="-1488056" y="8044230"/>
            <a:ext cx="10634674" cy="4067763"/>
          </a:xfrm>
          <a:custGeom>
            <a:avLst/>
            <a:gdLst/>
            <a:ahLst/>
            <a:cxnLst/>
            <a:rect l="l" t="t" r="r" b="b"/>
            <a:pathLst>
              <a:path w="10634674" h="4067763">
                <a:moveTo>
                  <a:pt x="0" y="0"/>
                </a:moveTo>
                <a:lnTo>
                  <a:pt x="10634674" y="0"/>
                </a:lnTo>
                <a:lnTo>
                  <a:pt x="10634674" y="4067763"/>
                </a:lnTo>
                <a:lnTo>
                  <a:pt x="0" y="4067763"/>
                </a:lnTo>
                <a:lnTo>
                  <a:pt x="0" y="0"/>
                </a:lnTo>
                <a:close/>
              </a:path>
            </a:pathLst>
          </a:custGeom>
          <a:blipFill>
            <a:blip r:embed="rId3"/>
            <a:stretch>
              <a:fillRect/>
            </a:stretch>
          </a:blipFill>
        </p:spPr>
        <p:txBody>
          <a:bodyPr/>
          <a:lstStyle/>
          <a:p>
            <a:endParaRPr lang="en-GR"/>
          </a:p>
        </p:txBody>
      </p:sp>
      <p:sp>
        <p:nvSpPr>
          <p:cNvPr id="4" name="Freeform 4"/>
          <p:cNvSpPr/>
          <p:nvPr/>
        </p:nvSpPr>
        <p:spPr>
          <a:xfrm rot="1236555">
            <a:off x="9041527" y="-2033881"/>
            <a:ext cx="10634674" cy="4067763"/>
          </a:xfrm>
          <a:custGeom>
            <a:avLst/>
            <a:gdLst/>
            <a:ahLst/>
            <a:cxnLst/>
            <a:rect l="l" t="t" r="r" b="b"/>
            <a:pathLst>
              <a:path w="10634674" h="4067763">
                <a:moveTo>
                  <a:pt x="0" y="0"/>
                </a:moveTo>
                <a:lnTo>
                  <a:pt x="10634673" y="0"/>
                </a:lnTo>
                <a:lnTo>
                  <a:pt x="10634673" y="4067762"/>
                </a:lnTo>
                <a:lnTo>
                  <a:pt x="0" y="4067762"/>
                </a:lnTo>
                <a:lnTo>
                  <a:pt x="0" y="0"/>
                </a:lnTo>
                <a:close/>
              </a:path>
            </a:pathLst>
          </a:custGeom>
          <a:blipFill>
            <a:blip r:embed="rId3"/>
            <a:stretch>
              <a:fillRect/>
            </a:stretch>
          </a:blipFill>
        </p:spPr>
        <p:txBody>
          <a:bodyPr/>
          <a:lstStyle/>
          <a:p>
            <a:endParaRPr lang="en-GR"/>
          </a:p>
        </p:txBody>
      </p:sp>
      <p:grpSp>
        <p:nvGrpSpPr>
          <p:cNvPr id="5" name="Group 5"/>
          <p:cNvGrpSpPr/>
          <p:nvPr/>
        </p:nvGrpSpPr>
        <p:grpSpPr>
          <a:xfrm>
            <a:off x="1028700" y="1028700"/>
            <a:ext cx="16230600" cy="8229600"/>
            <a:chOff x="0" y="0"/>
            <a:chExt cx="2188481" cy="1109652"/>
          </a:xfrm>
        </p:grpSpPr>
        <p:sp>
          <p:nvSpPr>
            <p:cNvPr id="6" name="Freeform 6"/>
            <p:cNvSpPr/>
            <p:nvPr/>
          </p:nvSpPr>
          <p:spPr>
            <a:xfrm>
              <a:off x="0" y="0"/>
              <a:ext cx="2188481" cy="1109652"/>
            </a:xfrm>
            <a:custGeom>
              <a:avLst/>
              <a:gdLst/>
              <a:ahLst/>
              <a:cxnLst/>
              <a:rect l="l" t="t" r="r" b="b"/>
              <a:pathLst>
                <a:path w="2188481" h="1109652">
                  <a:moveTo>
                    <a:pt x="2028461" y="0"/>
                  </a:moveTo>
                  <a:lnTo>
                    <a:pt x="160020" y="0"/>
                  </a:lnTo>
                  <a:lnTo>
                    <a:pt x="0" y="160020"/>
                  </a:lnTo>
                  <a:lnTo>
                    <a:pt x="0" y="949632"/>
                  </a:lnTo>
                  <a:lnTo>
                    <a:pt x="160020" y="1109652"/>
                  </a:lnTo>
                  <a:lnTo>
                    <a:pt x="2028461" y="1109652"/>
                  </a:lnTo>
                  <a:lnTo>
                    <a:pt x="2188481" y="949632"/>
                  </a:lnTo>
                  <a:lnTo>
                    <a:pt x="2188481" y="160020"/>
                  </a:lnTo>
                  <a:lnTo>
                    <a:pt x="2028461" y="0"/>
                  </a:lnTo>
                  <a:close/>
                </a:path>
              </a:pathLst>
            </a:custGeom>
            <a:solidFill>
              <a:srgbClr val="593622">
                <a:alpha val="89804"/>
              </a:srgbClr>
            </a:solidFill>
            <a:ln w="180975" cap="sq">
              <a:solidFill>
                <a:srgbClr val="C9B9A1">
                  <a:alpha val="89804"/>
                </a:srgbClr>
              </a:solidFill>
              <a:prstDash val="solid"/>
              <a:miter/>
            </a:ln>
          </p:spPr>
          <p:txBody>
            <a:bodyPr/>
            <a:lstStyle/>
            <a:p>
              <a:endParaRPr lang="en-GR"/>
            </a:p>
          </p:txBody>
        </p:sp>
        <p:sp>
          <p:nvSpPr>
            <p:cNvPr id="7" name="TextBox 7"/>
            <p:cNvSpPr txBox="1"/>
            <p:nvPr/>
          </p:nvSpPr>
          <p:spPr>
            <a:xfrm>
              <a:off x="63500" y="25400"/>
              <a:ext cx="2061481" cy="1020752"/>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1653787" y="3607435"/>
            <a:ext cx="11123960" cy="3014980"/>
          </a:xfrm>
          <a:prstGeom prst="rect">
            <a:avLst/>
          </a:prstGeom>
        </p:spPr>
        <p:txBody>
          <a:bodyPr lIns="0" tIns="0" rIns="0" bIns="0" rtlCol="0" anchor="t">
            <a:spAutoFit/>
          </a:bodyPr>
          <a:lstStyle/>
          <a:p>
            <a:pPr algn="just">
              <a:lnSpc>
                <a:spcPts val="3919"/>
              </a:lnSpc>
            </a:pPr>
            <a:r>
              <a:rPr lang="en-US" sz="2799" b="1">
                <a:solidFill>
                  <a:srgbClr val="FFFFFF"/>
                </a:solidFill>
                <a:latin typeface="Sukar Bold"/>
                <a:ea typeface="Sukar Bold"/>
                <a:cs typeface="Sukar Bold"/>
                <a:sym typeface="Sukar Bold"/>
              </a:rPr>
              <a:t>The Persian king sent back the Armenian noblemen with 700 magi and a guard, with instructions to turn the churches into pagan temples and build fire altars. After the Armenians captured the magi when they tried to turn the church of the town of Angegh into a Zoroastrian temple, Vartan Mamigonian called an assembly and declared that his conversion was untrue.</a:t>
            </a:r>
          </a:p>
        </p:txBody>
      </p:sp>
      <p:sp>
        <p:nvSpPr>
          <p:cNvPr id="9" name="Freeform 9"/>
          <p:cNvSpPr/>
          <p:nvPr/>
        </p:nvSpPr>
        <p:spPr>
          <a:xfrm>
            <a:off x="0" y="0"/>
            <a:ext cx="9687156" cy="9348105"/>
          </a:xfrm>
          <a:custGeom>
            <a:avLst/>
            <a:gdLst/>
            <a:ahLst/>
            <a:cxnLst/>
            <a:rect l="l" t="t" r="r" b="b"/>
            <a:pathLst>
              <a:path w="9687156" h="9348105">
                <a:moveTo>
                  <a:pt x="0" y="0"/>
                </a:moveTo>
                <a:lnTo>
                  <a:pt x="9687156" y="0"/>
                </a:lnTo>
                <a:lnTo>
                  <a:pt x="9687156" y="9348105"/>
                </a:lnTo>
                <a:lnTo>
                  <a:pt x="0" y="9348105"/>
                </a:lnTo>
                <a:lnTo>
                  <a:pt x="0" y="0"/>
                </a:lnTo>
                <a:close/>
              </a:path>
            </a:pathLst>
          </a:custGeom>
          <a:blipFill>
            <a:blip r:embed="rId4">
              <a:alphaModFix amt="26000"/>
              <a:extLst>
                <a:ext uri="{96DAC541-7B7A-43D3-8B79-37D633B846F1}">
                  <asvg:svgBlip xmlns:asvg="http://schemas.microsoft.com/office/drawing/2016/SVG/main" r:embed="rId5"/>
                </a:ext>
              </a:extLst>
            </a:blip>
            <a:stretch>
              <a:fillRect/>
            </a:stretch>
          </a:blipFill>
        </p:spPr>
        <p:txBody>
          <a:bodyPr/>
          <a:lstStyle/>
          <a:p>
            <a:endParaRPr lang="en-GR"/>
          </a:p>
        </p:txBody>
      </p:sp>
      <p:sp>
        <p:nvSpPr>
          <p:cNvPr id="10" name="TextBox 10"/>
          <p:cNvSpPr txBox="1"/>
          <p:nvPr/>
        </p:nvSpPr>
        <p:spPr>
          <a:xfrm>
            <a:off x="2667842" y="1203358"/>
            <a:ext cx="12952317" cy="2052370"/>
          </a:xfrm>
          <a:prstGeom prst="rect">
            <a:avLst/>
          </a:prstGeom>
        </p:spPr>
        <p:txBody>
          <a:bodyPr lIns="0" tIns="0" rIns="0" bIns="0" rtlCol="0" anchor="t">
            <a:spAutoFit/>
          </a:bodyPr>
          <a:lstStyle/>
          <a:p>
            <a:pPr algn="ctr">
              <a:lnSpc>
                <a:spcPts val="16771"/>
              </a:lnSpc>
            </a:pPr>
            <a:r>
              <a:rPr lang="en-US" sz="11979">
                <a:solidFill>
                  <a:srgbClr val="FFFFFF"/>
                </a:solidFill>
                <a:latin typeface="Comforter Brush"/>
                <a:ea typeface="Comforter Brush"/>
                <a:cs typeface="Comforter Brush"/>
                <a:sym typeface="Comforter Brush"/>
              </a:rPr>
              <a:t>Loyal Christian</a:t>
            </a:r>
          </a:p>
        </p:txBody>
      </p:sp>
      <p:grpSp>
        <p:nvGrpSpPr>
          <p:cNvPr id="11" name="Group 11"/>
          <p:cNvGrpSpPr/>
          <p:nvPr/>
        </p:nvGrpSpPr>
        <p:grpSpPr>
          <a:xfrm>
            <a:off x="13010198" y="2520315"/>
            <a:ext cx="3396562" cy="5246370"/>
            <a:chOff x="0" y="0"/>
            <a:chExt cx="2192020" cy="3385820"/>
          </a:xfrm>
        </p:grpSpPr>
        <p:sp>
          <p:nvSpPr>
            <p:cNvPr id="12" name="Freeform 12"/>
            <p:cNvSpPr/>
            <p:nvPr/>
          </p:nvSpPr>
          <p:spPr>
            <a:xfrm>
              <a:off x="1270" y="0"/>
              <a:ext cx="2194560" cy="3388360"/>
            </a:xfrm>
            <a:custGeom>
              <a:avLst/>
              <a:gdLst/>
              <a:ahLst/>
              <a:cxnLst/>
              <a:rect l="l" t="t" r="r" b="b"/>
              <a:pathLst>
                <a:path w="2194560" h="3388360">
                  <a:moveTo>
                    <a:pt x="3810" y="317500"/>
                  </a:moveTo>
                  <a:cubicBezTo>
                    <a:pt x="13970" y="425450"/>
                    <a:pt x="16510" y="533400"/>
                    <a:pt x="17780" y="642620"/>
                  </a:cubicBezTo>
                  <a:cubicBezTo>
                    <a:pt x="24130" y="1036320"/>
                    <a:pt x="21590" y="1430020"/>
                    <a:pt x="17780" y="1823720"/>
                  </a:cubicBezTo>
                  <a:cubicBezTo>
                    <a:pt x="13970" y="2218690"/>
                    <a:pt x="8890" y="2613660"/>
                    <a:pt x="8890" y="3009900"/>
                  </a:cubicBezTo>
                  <a:cubicBezTo>
                    <a:pt x="8890" y="3013710"/>
                    <a:pt x="8890" y="3017520"/>
                    <a:pt x="7620" y="3021330"/>
                  </a:cubicBezTo>
                  <a:cubicBezTo>
                    <a:pt x="11430" y="3022600"/>
                    <a:pt x="15240" y="3025140"/>
                    <a:pt x="19050" y="3027680"/>
                  </a:cubicBezTo>
                  <a:cubicBezTo>
                    <a:pt x="24130" y="3031490"/>
                    <a:pt x="27940" y="3037840"/>
                    <a:pt x="33020" y="3044190"/>
                  </a:cubicBezTo>
                  <a:cubicBezTo>
                    <a:pt x="44450" y="3058160"/>
                    <a:pt x="55880" y="3072130"/>
                    <a:pt x="66040" y="3086100"/>
                  </a:cubicBezTo>
                  <a:cubicBezTo>
                    <a:pt x="77470" y="3102610"/>
                    <a:pt x="88900" y="3117850"/>
                    <a:pt x="100330" y="3134360"/>
                  </a:cubicBezTo>
                  <a:cubicBezTo>
                    <a:pt x="105410" y="3141980"/>
                    <a:pt x="110490" y="3149600"/>
                    <a:pt x="115570" y="3155950"/>
                  </a:cubicBezTo>
                  <a:cubicBezTo>
                    <a:pt x="119380" y="3161030"/>
                    <a:pt x="125730" y="3163570"/>
                    <a:pt x="129540" y="3167380"/>
                  </a:cubicBezTo>
                  <a:cubicBezTo>
                    <a:pt x="142240" y="3177540"/>
                    <a:pt x="156210" y="3187700"/>
                    <a:pt x="168910" y="3197860"/>
                  </a:cubicBezTo>
                  <a:cubicBezTo>
                    <a:pt x="181610" y="3208020"/>
                    <a:pt x="194310" y="3216910"/>
                    <a:pt x="209550" y="3223260"/>
                  </a:cubicBezTo>
                  <a:cubicBezTo>
                    <a:pt x="243840" y="3238500"/>
                    <a:pt x="276860" y="3255010"/>
                    <a:pt x="311150" y="3270250"/>
                  </a:cubicBezTo>
                  <a:cubicBezTo>
                    <a:pt x="330200" y="3279140"/>
                    <a:pt x="349250" y="3286760"/>
                    <a:pt x="369570" y="3295650"/>
                  </a:cubicBezTo>
                  <a:cubicBezTo>
                    <a:pt x="370840" y="3296920"/>
                    <a:pt x="374650" y="3295650"/>
                    <a:pt x="375920" y="3295650"/>
                  </a:cubicBezTo>
                  <a:lnTo>
                    <a:pt x="383540" y="3295650"/>
                  </a:lnTo>
                  <a:lnTo>
                    <a:pt x="384810" y="3296920"/>
                  </a:lnTo>
                  <a:cubicBezTo>
                    <a:pt x="387350" y="3290570"/>
                    <a:pt x="389890" y="3285490"/>
                    <a:pt x="393700" y="3279140"/>
                  </a:cubicBezTo>
                  <a:cubicBezTo>
                    <a:pt x="397510" y="3274060"/>
                    <a:pt x="400050" y="3265170"/>
                    <a:pt x="408940" y="3265170"/>
                  </a:cubicBezTo>
                  <a:cubicBezTo>
                    <a:pt x="408940" y="3265170"/>
                    <a:pt x="410210" y="3265170"/>
                    <a:pt x="410210" y="3263900"/>
                  </a:cubicBezTo>
                  <a:cubicBezTo>
                    <a:pt x="414020" y="3257550"/>
                    <a:pt x="420370" y="3256280"/>
                    <a:pt x="427990" y="3255010"/>
                  </a:cubicBezTo>
                  <a:cubicBezTo>
                    <a:pt x="435610" y="3253740"/>
                    <a:pt x="441960" y="3249930"/>
                    <a:pt x="448310" y="3247390"/>
                  </a:cubicBezTo>
                  <a:cubicBezTo>
                    <a:pt x="449580" y="3247390"/>
                    <a:pt x="449580" y="3246120"/>
                    <a:pt x="450850" y="3246120"/>
                  </a:cubicBezTo>
                  <a:cubicBezTo>
                    <a:pt x="459740" y="3248660"/>
                    <a:pt x="466090" y="3242310"/>
                    <a:pt x="473710" y="3239770"/>
                  </a:cubicBezTo>
                  <a:lnTo>
                    <a:pt x="474980" y="3239770"/>
                  </a:lnTo>
                  <a:cubicBezTo>
                    <a:pt x="482600" y="3239770"/>
                    <a:pt x="488950" y="3235960"/>
                    <a:pt x="496570" y="3234690"/>
                  </a:cubicBezTo>
                  <a:cubicBezTo>
                    <a:pt x="502920" y="3233420"/>
                    <a:pt x="509270" y="3233420"/>
                    <a:pt x="515620" y="3229610"/>
                  </a:cubicBezTo>
                  <a:cubicBezTo>
                    <a:pt x="521970" y="3225800"/>
                    <a:pt x="529590" y="3223260"/>
                    <a:pt x="535940" y="3220720"/>
                  </a:cubicBezTo>
                  <a:cubicBezTo>
                    <a:pt x="542290" y="3218180"/>
                    <a:pt x="548640" y="3216910"/>
                    <a:pt x="554990" y="3214370"/>
                  </a:cubicBezTo>
                  <a:lnTo>
                    <a:pt x="561340" y="3214370"/>
                  </a:lnTo>
                  <a:cubicBezTo>
                    <a:pt x="567690" y="3214370"/>
                    <a:pt x="572770" y="3214370"/>
                    <a:pt x="577850" y="3210560"/>
                  </a:cubicBezTo>
                  <a:lnTo>
                    <a:pt x="580390" y="3210560"/>
                  </a:lnTo>
                  <a:cubicBezTo>
                    <a:pt x="586740" y="3210560"/>
                    <a:pt x="594360" y="3211830"/>
                    <a:pt x="600710" y="3211830"/>
                  </a:cubicBezTo>
                  <a:lnTo>
                    <a:pt x="605790" y="3211830"/>
                  </a:lnTo>
                  <a:cubicBezTo>
                    <a:pt x="612140" y="3210560"/>
                    <a:pt x="614680" y="3215640"/>
                    <a:pt x="618490" y="3218180"/>
                  </a:cubicBezTo>
                  <a:cubicBezTo>
                    <a:pt x="624840" y="3225800"/>
                    <a:pt x="632460" y="3227070"/>
                    <a:pt x="642620" y="3225800"/>
                  </a:cubicBezTo>
                  <a:cubicBezTo>
                    <a:pt x="651510" y="3224530"/>
                    <a:pt x="659130" y="3223260"/>
                    <a:pt x="668020" y="3223260"/>
                  </a:cubicBezTo>
                  <a:cubicBezTo>
                    <a:pt x="671830" y="3223260"/>
                    <a:pt x="676910" y="3224530"/>
                    <a:pt x="680720" y="3225800"/>
                  </a:cubicBezTo>
                  <a:cubicBezTo>
                    <a:pt x="684530" y="3227070"/>
                    <a:pt x="687070" y="3228340"/>
                    <a:pt x="690880" y="3229610"/>
                  </a:cubicBezTo>
                  <a:lnTo>
                    <a:pt x="694690" y="3233420"/>
                  </a:lnTo>
                  <a:cubicBezTo>
                    <a:pt x="694690" y="3233420"/>
                    <a:pt x="695960" y="3237230"/>
                    <a:pt x="697230" y="3238500"/>
                  </a:cubicBezTo>
                  <a:cubicBezTo>
                    <a:pt x="699770" y="3239770"/>
                    <a:pt x="702310" y="3239770"/>
                    <a:pt x="703580" y="3241040"/>
                  </a:cubicBezTo>
                  <a:lnTo>
                    <a:pt x="704850" y="3242310"/>
                  </a:lnTo>
                  <a:cubicBezTo>
                    <a:pt x="711200" y="3238500"/>
                    <a:pt x="713740" y="3244850"/>
                    <a:pt x="717550" y="3246120"/>
                  </a:cubicBezTo>
                  <a:cubicBezTo>
                    <a:pt x="722630" y="3248660"/>
                    <a:pt x="726440" y="3251200"/>
                    <a:pt x="731520" y="3255010"/>
                  </a:cubicBezTo>
                  <a:cubicBezTo>
                    <a:pt x="731520" y="3253740"/>
                    <a:pt x="731520" y="3252470"/>
                    <a:pt x="732790" y="3251200"/>
                  </a:cubicBezTo>
                  <a:cubicBezTo>
                    <a:pt x="740410" y="3252470"/>
                    <a:pt x="749300" y="3252470"/>
                    <a:pt x="756920" y="3257550"/>
                  </a:cubicBezTo>
                  <a:cubicBezTo>
                    <a:pt x="758190" y="3255010"/>
                    <a:pt x="760730" y="3252470"/>
                    <a:pt x="763270" y="3249930"/>
                  </a:cubicBezTo>
                  <a:cubicBezTo>
                    <a:pt x="763270" y="3249930"/>
                    <a:pt x="763270" y="3248660"/>
                    <a:pt x="764540" y="3248660"/>
                  </a:cubicBezTo>
                  <a:cubicBezTo>
                    <a:pt x="770890" y="3247390"/>
                    <a:pt x="774700" y="3243580"/>
                    <a:pt x="775970" y="3237230"/>
                  </a:cubicBezTo>
                  <a:cubicBezTo>
                    <a:pt x="777240" y="3234690"/>
                    <a:pt x="777240" y="3232150"/>
                    <a:pt x="777240" y="3230880"/>
                  </a:cubicBezTo>
                  <a:cubicBezTo>
                    <a:pt x="782320" y="3228340"/>
                    <a:pt x="786130" y="3225800"/>
                    <a:pt x="791210" y="3223260"/>
                  </a:cubicBezTo>
                  <a:lnTo>
                    <a:pt x="791210" y="3220720"/>
                  </a:lnTo>
                  <a:cubicBezTo>
                    <a:pt x="787400" y="3214370"/>
                    <a:pt x="787400" y="3213100"/>
                    <a:pt x="793750" y="3210560"/>
                  </a:cubicBezTo>
                  <a:cubicBezTo>
                    <a:pt x="795020" y="3209290"/>
                    <a:pt x="795020" y="3208020"/>
                    <a:pt x="796290" y="3208020"/>
                  </a:cubicBezTo>
                  <a:cubicBezTo>
                    <a:pt x="798830" y="3206750"/>
                    <a:pt x="801370" y="3205480"/>
                    <a:pt x="802640" y="3204210"/>
                  </a:cubicBezTo>
                  <a:cubicBezTo>
                    <a:pt x="802640" y="3204210"/>
                    <a:pt x="802640" y="3205480"/>
                    <a:pt x="803910" y="3205480"/>
                  </a:cubicBezTo>
                  <a:lnTo>
                    <a:pt x="803910" y="3202940"/>
                  </a:lnTo>
                  <a:cubicBezTo>
                    <a:pt x="811530" y="3200400"/>
                    <a:pt x="819150" y="3197860"/>
                    <a:pt x="826770" y="3194050"/>
                  </a:cubicBezTo>
                  <a:cubicBezTo>
                    <a:pt x="830580" y="3191510"/>
                    <a:pt x="834390" y="3190240"/>
                    <a:pt x="839470" y="3192780"/>
                  </a:cubicBezTo>
                  <a:cubicBezTo>
                    <a:pt x="842010" y="3194050"/>
                    <a:pt x="844550" y="3192780"/>
                    <a:pt x="847090" y="3191510"/>
                  </a:cubicBezTo>
                  <a:cubicBezTo>
                    <a:pt x="853440" y="3188970"/>
                    <a:pt x="859790" y="3187700"/>
                    <a:pt x="866140" y="3185160"/>
                  </a:cubicBezTo>
                  <a:cubicBezTo>
                    <a:pt x="871220" y="3183890"/>
                    <a:pt x="875030" y="3181350"/>
                    <a:pt x="880110" y="3178810"/>
                  </a:cubicBezTo>
                  <a:cubicBezTo>
                    <a:pt x="880110" y="3178810"/>
                    <a:pt x="881380" y="3176270"/>
                    <a:pt x="880110" y="3175000"/>
                  </a:cubicBezTo>
                  <a:cubicBezTo>
                    <a:pt x="880110" y="3173730"/>
                    <a:pt x="878840" y="3171190"/>
                    <a:pt x="878840" y="3169920"/>
                  </a:cubicBezTo>
                  <a:cubicBezTo>
                    <a:pt x="882650" y="3167380"/>
                    <a:pt x="885190" y="3164840"/>
                    <a:pt x="887730" y="3164840"/>
                  </a:cubicBezTo>
                  <a:cubicBezTo>
                    <a:pt x="891540" y="3163570"/>
                    <a:pt x="896620" y="3163570"/>
                    <a:pt x="901700" y="3162300"/>
                  </a:cubicBezTo>
                  <a:cubicBezTo>
                    <a:pt x="905510" y="3150870"/>
                    <a:pt x="913130" y="3148330"/>
                    <a:pt x="922020" y="3152140"/>
                  </a:cubicBezTo>
                  <a:lnTo>
                    <a:pt x="924560" y="3149600"/>
                  </a:lnTo>
                  <a:cubicBezTo>
                    <a:pt x="925830" y="3150870"/>
                    <a:pt x="925830" y="3150870"/>
                    <a:pt x="925830" y="3152140"/>
                  </a:cubicBezTo>
                  <a:cubicBezTo>
                    <a:pt x="929640" y="3149600"/>
                    <a:pt x="933450" y="3147060"/>
                    <a:pt x="937260" y="3145790"/>
                  </a:cubicBezTo>
                  <a:cubicBezTo>
                    <a:pt x="941070" y="3143250"/>
                    <a:pt x="944880" y="3140710"/>
                    <a:pt x="949960" y="3143250"/>
                  </a:cubicBezTo>
                  <a:cubicBezTo>
                    <a:pt x="949960" y="3136900"/>
                    <a:pt x="953770" y="3136900"/>
                    <a:pt x="957580" y="3138170"/>
                  </a:cubicBezTo>
                  <a:cubicBezTo>
                    <a:pt x="960120" y="3138170"/>
                    <a:pt x="963930" y="3136900"/>
                    <a:pt x="966470" y="3135630"/>
                  </a:cubicBezTo>
                  <a:cubicBezTo>
                    <a:pt x="967740" y="3135630"/>
                    <a:pt x="970280" y="3134360"/>
                    <a:pt x="971550" y="3135630"/>
                  </a:cubicBezTo>
                  <a:cubicBezTo>
                    <a:pt x="976630" y="3139440"/>
                    <a:pt x="984250" y="3140710"/>
                    <a:pt x="989330" y="3147060"/>
                  </a:cubicBezTo>
                  <a:cubicBezTo>
                    <a:pt x="993140" y="3152140"/>
                    <a:pt x="999490" y="3154680"/>
                    <a:pt x="1002030" y="3162300"/>
                  </a:cubicBezTo>
                  <a:cubicBezTo>
                    <a:pt x="1003300" y="3164840"/>
                    <a:pt x="1008380" y="3167380"/>
                    <a:pt x="1010920" y="3168650"/>
                  </a:cubicBezTo>
                  <a:cubicBezTo>
                    <a:pt x="1010920" y="3168650"/>
                    <a:pt x="1012190" y="3168650"/>
                    <a:pt x="1013460" y="3169920"/>
                  </a:cubicBezTo>
                  <a:cubicBezTo>
                    <a:pt x="1014730" y="3173730"/>
                    <a:pt x="1018540" y="3172460"/>
                    <a:pt x="1021080" y="3171190"/>
                  </a:cubicBezTo>
                  <a:cubicBezTo>
                    <a:pt x="1023620" y="3171190"/>
                    <a:pt x="1026160" y="3169920"/>
                    <a:pt x="1027430" y="3173730"/>
                  </a:cubicBezTo>
                  <a:cubicBezTo>
                    <a:pt x="1027430" y="3175000"/>
                    <a:pt x="1031240" y="3176270"/>
                    <a:pt x="1032510" y="3177540"/>
                  </a:cubicBezTo>
                  <a:cubicBezTo>
                    <a:pt x="1036320" y="3180080"/>
                    <a:pt x="1040130" y="3182620"/>
                    <a:pt x="1042670" y="3185160"/>
                  </a:cubicBezTo>
                  <a:cubicBezTo>
                    <a:pt x="1043940" y="3186430"/>
                    <a:pt x="1045210" y="3187700"/>
                    <a:pt x="1045210" y="3188970"/>
                  </a:cubicBezTo>
                  <a:cubicBezTo>
                    <a:pt x="1045210" y="3192780"/>
                    <a:pt x="1049020" y="3195320"/>
                    <a:pt x="1052830" y="3195320"/>
                  </a:cubicBezTo>
                  <a:cubicBezTo>
                    <a:pt x="1057910" y="3196590"/>
                    <a:pt x="1061720" y="3196590"/>
                    <a:pt x="1066800" y="3197860"/>
                  </a:cubicBezTo>
                  <a:cubicBezTo>
                    <a:pt x="1068070" y="3197860"/>
                    <a:pt x="1068070" y="3200400"/>
                    <a:pt x="1069340" y="3200400"/>
                  </a:cubicBezTo>
                  <a:cubicBezTo>
                    <a:pt x="1070610" y="3202940"/>
                    <a:pt x="1071880" y="3206750"/>
                    <a:pt x="1076960" y="3204210"/>
                  </a:cubicBezTo>
                  <a:cubicBezTo>
                    <a:pt x="1079500" y="3202940"/>
                    <a:pt x="1087120" y="3205480"/>
                    <a:pt x="1088390" y="3208020"/>
                  </a:cubicBezTo>
                  <a:cubicBezTo>
                    <a:pt x="1090930" y="3216910"/>
                    <a:pt x="1099820" y="3216910"/>
                    <a:pt x="1106170" y="3219450"/>
                  </a:cubicBezTo>
                  <a:cubicBezTo>
                    <a:pt x="1107440" y="3219450"/>
                    <a:pt x="1108710" y="3219450"/>
                    <a:pt x="1108710" y="3220720"/>
                  </a:cubicBezTo>
                  <a:cubicBezTo>
                    <a:pt x="1112520" y="3225800"/>
                    <a:pt x="1117600" y="3227070"/>
                    <a:pt x="1122680" y="3229610"/>
                  </a:cubicBezTo>
                  <a:cubicBezTo>
                    <a:pt x="1127760" y="3232150"/>
                    <a:pt x="1132840" y="3237230"/>
                    <a:pt x="1137920" y="3242310"/>
                  </a:cubicBezTo>
                  <a:lnTo>
                    <a:pt x="1144270" y="3248660"/>
                  </a:lnTo>
                  <a:cubicBezTo>
                    <a:pt x="1145540" y="3249930"/>
                    <a:pt x="1146810" y="3249930"/>
                    <a:pt x="1148080" y="3249930"/>
                  </a:cubicBezTo>
                  <a:cubicBezTo>
                    <a:pt x="1151890" y="3249930"/>
                    <a:pt x="1155700" y="3248660"/>
                    <a:pt x="1158240" y="3252470"/>
                  </a:cubicBezTo>
                  <a:cubicBezTo>
                    <a:pt x="1158240" y="3252470"/>
                    <a:pt x="1159510" y="3253740"/>
                    <a:pt x="1160780" y="3253740"/>
                  </a:cubicBezTo>
                  <a:cubicBezTo>
                    <a:pt x="1170940" y="3252470"/>
                    <a:pt x="1177290" y="3258820"/>
                    <a:pt x="1183640" y="3265170"/>
                  </a:cubicBezTo>
                  <a:cubicBezTo>
                    <a:pt x="1186180" y="3267710"/>
                    <a:pt x="1191260" y="3268980"/>
                    <a:pt x="1193800" y="3268980"/>
                  </a:cubicBezTo>
                  <a:cubicBezTo>
                    <a:pt x="1201420" y="3271520"/>
                    <a:pt x="1210310" y="3272790"/>
                    <a:pt x="1216660" y="3277870"/>
                  </a:cubicBezTo>
                  <a:cubicBezTo>
                    <a:pt x="1220470" y="3280410"/>
                    <a:pt x="1225550" y="3284220"/>
                    <a:pt x="1229360" y="3284220"/>
                  </a:cubicBezTo>
                  <a:cubicBezTo>
                    <a:pt x="1235710" y="3284220"/>
                    <a:pt x="1238250" y="3289300"/>
                    <a:pt x="1240790" y="3293110"/>
                  </a:cubicBezTo>
                  <a:cubicBezTo>
                    <a:pt x="1248410" y="3294380"/>
                    <a:pt x="1256030" y="3294380"/>
                    <a:pt x="1259840" y="3302000"/>
                  </a:cubicBezTo>
                  <a:cubicBezTo>
                    <a:pt x="1259840" y="3303270"/>
                    <a:pt x="1261110" y="3303270"/>
                    <a:pt x="1262380" y="3303270"/>
                  </a:cubicBezTo>
                  <a:cubicBezTo>
                    <a:pt x="1267460" y="3304540"/>
                    <a:pt x="1272540" y="3305810"/>
                    <a:pt x="1277620" y="3308350"/>
                  </a:cubicBezTo>
                  <a:cubicBezTo>
                    <a:pt x="1280160" y="3309620"/>
                    <a:pt x="1282700" y="3312160"/>
                    <a:pt x="1286510" y="3314700"/>
                  </a:cubicBezTo>
                  <a:cubicBezTo>
                    <a:pt x="1287780" y="3314700"/>
                    <a:pt x="1287780" y="3315970"/>
                    <a:pt x="1289050" y="3315970"/>
                  </a:cubicBezTo>
                  <a:cubicBezTo>
                    <a:pt x="1297940" y="3315970"/>
                    <a:pt x="1300480" y="3322320"/>
                    <a:pt x="1305560" y="3327400"/>
                  </a:cubicBezTo>
                  <a:cubicBezTo>
                    <a:pt x="1313180" y="3333750"/>
                    <a:pt x="1322070" y="3340100"/>
                    <a:pt x="1328420" y="3347720"/>
                  </a:cubicBezTo>
                  <a:cubicBezTo>
                    <a:pt x="1332230" y="3352800"/>
                    <a:pt x="1338580" y="3355340"/>
                    <a:pt x="1342390" y="3357880"/>
                  </a:cubicBezTo>
                  <a:lnTo>
                    <a:pt x="1350010" y="3361690"/>
                  </a:lnTo>
                  <a:cubicBezTo>
                    <a:pt x="1352550" y="3364230"/>
                    <a:pt x="1355090" y="3366770"/>
                    <a:pt x="1358900" y="3369310"/>
                  </a:cubicBezTo>
                  <a:cubicBezTo>
                    <a:pt x="1362710" y="3370580"/>
                    <a:pt x="1363980" y="3375660"/>
                    <a:pt x="1369060" y="3374390"/>
                  </a:cubicBezTo>
                  <a:cubicBezTo>
                    <a:pt x="1371600" y="3374390"/>
                    <a:pt x="1374140" y="3375660"/>
                    <a:pt x="1376680" y="3376930"/>
                  </a:cubicBezTo>
                  <a:cubicBezTo>
                    <a:pt x="1380490" y="3379470"/>
                    <a:pt x="1381760" y="3382010"/>
                    <a:pt x="1386840" y="3382010"/>
                  </a:cubicBezTo>
                  <a:cubicBezTo>
                    <a:pt x="1389380" y="3382010"/>
                    <a:pt x="1391920" y="3384550"/>
                    <a:pt x="1393190" y="3385820"/>
                  </a:cubicBezTo>
                  <a:cubicBezTo>
                    <a:pt x="1399540" y="3388360"/>
                    <a:pt x="1405890" y="3388360"/>
                    <a:pt x="1409700" y="3380740"/>
                  </a:cubicBezTo>
                  <a:lnTo>
                    <a:pt x="1410970" y="3379470"/>
                  </a:lnTo>
                  <a:cubicBezTo>
                    <a:pt x="1416050" y="3382010"/>
                    <a:pt x="1416050" y="3376930"/>
                    <a:pt x="1417320" y="3374390"/>
                  </a:cubicBezTo>
                  <a:cubicBezTo>
                    <a:pt x="1418590" y="3373120"/>
                    <a:pt x="1421130" y="3371850"/>
                    <a:pt x="1422400" y="3370580"/>
                  </a:cubicBezTo>
                  <a:cubicBezTo>
                    <a:pt x="1424940" y="3368040"/>
                    <a:pt x="1427480" y="3366770"/>
                    <a:pt x="1431290" y="3364230"/>
                  </a:cubicBezTo>
                  <a:cubicBezTo>
                    <a:pt x="1432560" y="3362960"/>
                    <a:pt x="1435100" y="3361690"/>
                    <a:pt x="1436370" y="3361690"/>
                  </a:cubicBezTo>
                  <a:cubicBezTo>
                    <a:pt x="1442720" y="3361690"/>
                    <a:pt x="1446530" y="3359150"/>
                    <a:pt x="1451610" y="3354070"/>
                  </a:cubicBezTo>
                  <a:cubicBezTo>
                    <a:pt x="1455420" y="3350260"/>
                    <a:pt x="1461770" y="3347720"/>
                    <a:pt x="1466850" y="3345180"/>
                  </a:cubicBezTo>
                  <a:cubicBezTo>
                    <a:pt x="1471930" y="3342640"/>
                    <a:pt x="1477010" y="3340100"/>
                    <a:pt x="1483360" y="3338830"/>
                  </a:cubicBezTo>
                  <a:cubicBezTo>
                    <a:pt x="1487170" y="3337560"/>
                    <a:pt x="1490980" y="3337560"/>
                    <a:pt x="1494790" y="3337560"/>
                  </a:cubicBezTo>
                  <a:lnTo>
                    <a:pt x="1497330" y="3337560"/>
                  </a:lnTo>
                  <a:cubicBezTo>
                    <a:pt x="1502410" y="3335020"/>
                    <a:pt x="1507490" y="3331210"/>
                    <a:pt x="1513840" y="3328670"/>
                  </a:cubicBezTo>
                  <a:lnTo>
                    <a:pt x="1517650" y="3328670"/>
                  </a:lnTo>
                  <a:cubicBezTo>
                    <a:pt x="1524000" y="3331210"/>
                    <a:pt x="1530350" y="3331210"/>
                    <a:pt x="1536700" y="3326130"/>
                  </a:cubicBezTo>
                  <a:cubicBezTo>
                    <a:pt x="1537970" y="3324860"/>
                    <a:pt x="1540510" y="3323590"/>
                    <a:pt x="1541780" y="3322320"/>
                  </a:cubicBezTo>
                  <a:cubicBezTo>
                    <a:pt x="1548130" y="3324860"/>
                    <a:pt x="1554480" y="3329940"/>
                    <a:pt x="1562100" y="3329940"/>
                  </a:cubicBezTo>
                  <a:cubicBezTo>
                    <a:pt x="1564640" y="3329940"/>
                    <a:pt x="1568450" y="3328670"/>
                    <a:pt x="1570990" y="3327400"/>
                  </a:cubicBezTo>
                  <a:cubicBezTo>
                    <a:pt x="1576070" y="3327400"/>
                    <a:pt x="1581150" y="3327400"/>
                    <a:pt x="1584960" y="3326130"/>
                  </a:cubicBezTo>
                  <a:cubicBezTo>
                    <a:pt x="1590040" y="3324860"/>
                    <a:pt x="1596390" y="3326130"/>
                    <a:pt x="1601470" y="3323590"/>
                  </a:cubicBezTo>
                  <a:cubicBezTo>
                    <a:pt x="1604010" y="3317240"/>
                    <a:pt x="1605280" y="3317240"/>
                    <a:pt x="1611630" y="3318510"/>
                  </a:cubicBezTo>
                  <a:cubicBezTo>
                    <a:pt x="1619250" y="3319780"/>
                    <a:pt x="1624330" y="3318510"/>
                    <a:pt x="1629410" y="3312160"/>
                  </a:cubicBezTo>
                  <a:cubicBezTo>
                    <a:pt x="1631950" y="3308350"/>
                    <a:pt x="1638300" y="3308350"/>
                    <a:pt x="1642110" y="3305810"/>
                  </a:cubicBezTo>
                  <a:cubicBezTo>
                    <a:pt x="1643380" y="3305810"/>
                    <a:pt x="1644650" y="3304540"/>
                    <a:pt x="1645920" y="3304540"/>
                  </a:cubicBezTo>
                  <a:cubicBezTo>
                    <a:pt x="1648460" y="3303270"/>
                    <a:pt x="1649730" y="3303270"/>
                    <a:pt x="1652270" y="3302000"/>
                  </a:cubicBezTo>
                  <a:cubicBezTo>
                    <a:pt x="1658620" y="3299460"/>
                    <a:pt x="1664970" y="3298190"/>
                    <a:pt x="1671320" y="3294380"/>
                  </a:cubicBezTo>
                  <a:cubicBezTo>
                    <a:pt x="1677670" y="3290570"/>
                    <a:pt x="1682750" y="3288030"/>
                    <a:pt x="1689100" y="3293110"/>
                  </a:cubicBezTo>
                  <a:lnTo>
                    <a:pt x="1691640" y="3293110"/>
                  </a:lnTo>
                  <a:cubicBezTo>
                    <a:pt x="1694180" y="3291840"/>
                    <a:pt x="1695450" y="3291840"/>
                    <a:pt x="1697990" y="3290570"/>
                  </a:cubicBezTo>
                  <a:cubicBezTo>
                    <a:pt x="1697990" y="3286760"/>
                    <a:pt x="1697990" y="3281680"/>
                    <a:pt x="1703070" y="3277870"/>
                  </a:cubicBezTo>
                  <a:cubicBezTo>
                    <a:pt x="1704340" y="3276600"/>
                    <a:pt x="1704340" y="3274060"/>
                    <a:pt x="1706880" y="3272790"/>
                  </a:cubicBezTo>
                  <a:cubicBezTo>
                    <a:pt x="1709420" y="3270250"/>
                    <a:pt x="1713230" y="3270250"/>
                    <a:pt x="1715770" y="3271520"/>
                  </a:cubicBezTo>
                  <a:cubicBezTo>
                    <a:pt x="1717040" y="3272790"/>
                    <a:pt x="1719580" y="3271520"/>
                    <a:pt x="1720850" y="3271520"/>
                  </a:cubicBezTo>
                  <a:cubicBezTo>
                    <a:pt x="1728470" y="3270250"/>
                    <a:pt x="1737360" y="3270250"/>
                    <a:pt x="1744980" y="3268980"/>
                  </a:cubicBezTo>
                  <a:cubicBezTo>
                    <a:pt x="1752600" y="3267710"/>
                    <a:pt x="1760220" y="3266440"/>
                    <a:pt x="1767840" y="3263900"/>
                  </a:cubicBezTo>
                  <a:cubicBezTo>
                    <a:pt x="1772920" y="3261360"/>
                    <a:pt x="1778000" y="3262630"/>
                    <a:pt x="1783080" y="3262630"/>
                  </a:cubicBezTo>
                  <a:cubicBezTo>
                    <a:pt x="1793240" y="3263900"/>
                    <a:pt x="1802130" y="3263900"/>
                    <a:pt x="1811020" y="3258820"/>
                  </a:cubicBezTo>
                  <a:lnTo>
                    <a:pt x="1808480" y="3256280"/>
                  </a:lnTo>
                  <a:cubicBezTo>
                    <a:pt x="1811020" y="3255010"/>
                    <a:pt x="1813560" y="3255010"/>
                    <a:pt x="1817370" y="3255010"/>
                  </a:cubicBezTo>
                  <a:cubicBezTo>
                    <a:pt x="1819910" y="3258820"/>
                    <a:pt x="1823720" y="3256280"/>
                    <a:pt x="1826260" y="3253740"/>
                  </a:cubicBezTo>
                  <a:cubicBezTo>
                    <a:pt x="1830070" y="3249930"/>
                    <a:pt x="1833880" y="3251200"/>
                    <a:pt x="1838960" y="3251200"/>
                  </a:cubicBezTo>
                  <a:cubicBezTo>
                    <a:pt x="1844040" y="3252470"/>
                    <a:pt x="1850390" y="3249930"/>
                    <a:pt x="1856740" y="3248660"/>
                  </a:cubicBezTo>
                  <a:cubicBezTo>
                    <a:pt x="1858010" y="3248660"/>
                    <a:pt x="1859280" y="3246120"/>
                    <a:pt x="1859280" y="3244850"/>
                  </a:cubicBezTo>
                  <a:cubicBezTo>
                    <a:pt x="1861820" y="3244850"/>
                    <a:pt x="1864360" y="3243580"/>
                    <a:pt x="1868170" y="3243580"/>
                  </a:cubicBezTo>
                  <a:lnTo>
                    <a:pt x="1873250" y="3243580"/>
                  </a:lnTo>
                  <a:cubicBezTo>
                    <a:pt x="1878330" y="3246120"/>
                    <a:pt x="1883410" y="3246120"/>
                    <a:pt x="1888490" y="3243580"/>
                  </a:cubicBezTo>
                  <a:cubicBezTo>
                    <a:pt x="1889760" y="3242310"/>
                    <a:pt x="1892300" y="3242310"/>
                    <a:pt x="1893570" y="3242310"/>
                  </a:cubicBezTo>
                  <a:cubicBezTo>
                    <a:pt x="1897380" y="3241040"/>
                    <a:pt x="1901190" y="3242310"/>
                    <a:pt x="1903730" y="3238500"/>
                  </a:cubicBezTo>
                  <a:cubicBezTo>
                    <a:pt x="1905000" y="3237230"/>
                    <a:pt x="1907540" y="3238500"/>
                    <a:pt x="1910080"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400" y="3232150"/>
                    <a:pt x="2063750"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50" y="3258820"/>
                    <a:pt x="2160270" y="3260090"/>
                  </a:cubicBezTo>
                  <a:lnTo>
                    <a:pt x="2161540" y="3260090"/>
                  </a:lnTo>
                  <a:cubicBezTo>
                    <a:pt x="2170430" y="3258820"/>
                    <a:pt x="2179320" y="3261360"/>
                    <a:pt x="2188210" y="3261360"/>
                  </a:cubicBezTo>
                  <a:cubicBezTo>
                    <a:pt x="2189480" y="3035300"/>
                    <a:pt x="2183130" y="2809240"/>
                    <a:pt x="2175510" y="2583180"/>
                  </a:cubicBezTo>
                  <a:cubicBezTo>
                    <a:pt x="2167890" y="2368550"/>
                    <a:pt x="2160270" y="2153920"/>
                    <a:pt x="2159000" y="1939290"/>
                  </a:cubicBezTo>
                  <a:cubicBezTo>
                    <a:pt x="2159000" y="1831340"/>
                    <a:pt x="2160270" y="1724660"/>
                    <a:pt x="2162810" y="1616710"/>
                  </a:cubicBezTo>
                  <a:cubicBezTo>
                    <a:pt x="2166620" y="1508760"/>
                    <a:pt x="2174240" y="1400810"/>
                    <a:pt x="2179320" y="1292860"/>
                  </a:cubicBezTo>
                  <a:cubicBezTo>
                    <a:pt x="2194560" y="951230"/>
                    <a:pt x="2185670" y="608330"/>
                    <a:pt x="2180590" y="266700"/>
                  </a:cubicBezTo>
                  <a:cubicBezTo>
                    <a:pt x="2176780" y="265430"/>
                    <a:pt x="2174240" y="264160"/>
                    <a:pt x="2171700" y="262890"/>
                  </a:cubicBezTo>
                  <a:cubicBezTo>
                    <a:pt x="2167890" y="260350"/>
                    <a:pt x="2164080" y="259080"/>
                    <a:pt x="2159000" y="260350"/>
                  </a:cubicBezTo>
                  <a:lnTo>
                    <a:pt x="2151380" y="260350"/>
                  </a:lnTo>
                  <a:cubicBezTo>
                    <a:pt x="2147570" y="260350"/>
                    <a:pt x="2142490" y="260350"/>
                    <a:pt x="2139950" y="265430"/>
                  </a:cubicBezTo>
                  <a:cubicBezTo>
                    <a:pt x="2139950" y="265430"/>
                    <a:pt x="2138680" y="266700"/>
                    <a:pt x="2137410" y="266700"/>
                  </a:cubicBezTo>
                  <a:lnTo>
                    <a:pt x="2132330" y="266700"/>
                  </a:lnTo>
                  <a:cubicBezTo>
                    <a:pt x="2131060" y="264160"/>
                    <a:pt x="2133600" y="259080"/>
                    <a:pt x="2127250" y="260350"/>
                  </a:cubicBezTo>
                  <a:cubicBezTo>
                    <a:pt x="2124710" y="260350"/>
                    <a:pt x="2120900" y="261620"/>
                    <a:pt x="2118360" y="261620"/>
                  </a:cubicBezTo>
                  <a:lnTo>
                    <a:pt x="2099310" y="261620"/>
                  </a:lnTo>
                  <a:cubicBezTo>
                    <a:pt x="2098040" y="259080"/>
                    <a:pt x="2096770" y="256540"/>
                    <a:pt x="2094230" y="252730"/>
                  </a:cubicBezTo>
                  <a:cubicBezTo>
                    <a:pt x="2092960" y="250190"/>
                    <a:pt x="2091690" y="248920"/>
                    <a:pt x="2087880" y="251460"/>
                  </a:cubicBezTo>
                  <a:cubicBezTo>
                    <a:pt x="2085340" y="252730"/>
                    <a:pt x="2084070" y="252730"/>
                    <a:pt x="2082800" y="250190"/>
                  </a:cubicBezTo>
                  <a:cubicBezTo>
                    <a:pt x="2078990" y="243840"/>
                    <a:pt x="2075180" y="238760"/>
                    <a:pt x="2067560" y="237490"/>
                  </a:cubicBezTo>
                  <a:cubicBezTo>
                    <a:pt x="2066290" y="237490"/>
                    <a:pt x="2065020" y="234950"/>
                    <a:pt x="2063750" y="233680"/>
                  </a:cubicBezTo>
                  <a:cubicBezTo>
                    <a:pt x="2061210" y="231140"/>
                    <a:pt x="2059940" y="228600"/>
                    <a:pt x="2056130" y="228600"/>
                  </a:cubicBezTo>
                  <a:cubicBezTo>
                    <a:pt x="2054860" y="228600"/>
                    <a:pt x="2052320" y="226060"/>
                    <a:pt x="2052320" y="224790"/>
                  </a:cubicBezTo>
                  <a:cubicBezTo>
                    <a:pt x="2051050" y="219710"/>
                    <a:pt x="2051050" y="215900"/>
                    <a:pt x="2051050" y="210820"/>
                  </a:cubicBezTo>
                  <a:cubicBezTo>
                    <a:pt x="2049780" y="205740"/>
                    <a:pt x="2047240" y="200660"/>
                    <a:pt x="2043430" y="198120"/>
                  </a:cubicBezTo>
                  <a:cubicBezTo>
                    <a:pt x="2037080" y="194310"/>
                    <a:pt x="2032000" y="189230"/>
                    <a:pt x="2025650" y="185420"/>
                  </a:cubicBezTo>
                  <a:cubicBezTo>
                    <a:pt x="2024380" y="184150"/>
                    <a:pt x="2021840" y="182880"/>
                    <a:pt x="2019300" y="182880"/>
                  </a:cubicBezTo>
                  <a:cubicBezTo>
                    <a:pt x="2015490" y="181610"/>
                    <a:pt x="2011680" y="180340"/>
                    <a:pt x="2007870" y="180340"/>
                  </a:cubicBezTo>
                  <a:cubicBezTo>
                    <a:pt x="2004060" y="180340"/>
                    <a:pt x="1998980" y="180340"/>
                    <a:pt x="1995170" y="182880"/>
                  </a:cubicBezTo>
                  <a:cubicBezTo>
                    <a:pt x="1987550" y="186690"/>
                    <a:pt x="1981200" y="181610"/>
                    <a:pt x="1974850" y="181610"/>
                  </a:cubicBezTo>
                  <a:cubicBezTo>
                    <a:pt x="1968500" y="180340"/>
                    <a:pt x="1962150" y="177800"/>
                    <a:pt x="1957070" y="176530"/>
                  </a:cubicBezTo>
                  <a:lnTo>
                    <a:pt x="1940560" y="176530"/>
                  </a:lnTo>
                  <a:cubicBezTo>
                    <a:pt x="1926590" y="179070"/>
                    <a:pt x="1915160" y="171450"/>
                    <a:pt x="1901190" y="170180"/>
                  </a:cubicBezTo>
                  <a:cubicBezTo>
                    <a:pt x="1897380" y="170180"/>
                    <a:pt x="1893570" y="166370"/>
                    <a:pt x="1889760" y="163830"/>
                  </a:cubicBezTo>
                  <a:cubicBezTo>
                    <a:pt x="1887220" y="161290"/>
                    <a:pt x="1884680" y="161290"/>
                    <a:pt x="1880870" y="162560"/>
                  </a:cubicBezTo>
                  <a:cubicBezTo>
                    <a:pt x="1875790" y="163830"/>
                    <a:pt x="1870710" y="162560"/>
                    <a:pt x="1865630" y="163830"/>
                  </a:cubicBezTo>
                  <a:cubicBezTo>
                    <a:pt x="1858010" y="166370"/>
                    <a:pt x="1851660" y="160020"/>
                    <a:pt x="1844040" y="160020"/>
                  </a:cubicBezTo>
                  <a:cubicBezTo>
                    <a:pt x="1837690" y="161290"/>
                    <a:pt x="1831340" y="161290"/>
                    <a:pt x="1824990" y="162560"/>
                  </a:cubicBezTo>
                  <a:lnTo>
                    <a:pt x="1809750" y="166370"/>
                  </a:lnTo>
                  <a:cubicBezTo>
                    <a:pt x="1799590" y="171450"/>
                    <a:pt x="1791970" y="165100"/>
                    <a:pt x="1783080" y="162560"/>
                  </a:cubicBezTo>
                  <a:cubicBezTo>
                    <a:pt x="1776730" y="161290"/>
                    <a:pt x="1772920" y="158750"/>
                    <a:pt x="1767840" y="154940"/>
                  </a:cubicBezTo>
                  <a:cubicBezTo>
                    <a:pt x="1762760" y="151130"/>
                    <a:pt x="1757680" y="154940"/>
                    <a:pt x="1753870" y="154940"/>
                  </a:cubicBezTo>
                  <a:cubicBezTo>
                    <a:pt x="1750060" y="154940"/>
                    <a:pt x="1747520" y="158750"/>
                    <a:pt x="1744980" y="160020"/>
                  </a:cubicBezTo>
                  <a:cubicBezTo>
                    <a:pt x="1741170" y="161290"/>
                    <a:pt x="1737360" y="161290"/>
                    <a:pt x="1733550" y="161290"/>
                  </a:cubicBezTo>
                  <a:cubicBezTo>
                    <a:pt x="1729740" y="161290"/>
                    <a:pt x="1724660" y="160020"/>
                    <a:pt x="1720850" y="161290"/>
                  </a:cubicBezTo>
                  <a:cubicBezTo>
                    <a:pt x="1714500" y="163830"/>
                    <a:pt x="1709420" y="167640"/>
                    <a:pt x="1704340" y="170180"/>
                  </a:cubicBezTo>
                  <a:cubicBezTo>
                    <a:pt x="1703070" y="171450"/>
                    <a:pt x="1701800" y="172720"/>
                    <a:pt x="1700530" y="172720"/>
                  </a:cubicBezTo>
                  <a:cubicBezTo>
                    <a:pt x="1691640" y="177800"/>
                    <a:pt x="1681480" y="179070"/>
                    <a:pt x="1670050" y="179070"/>
                  </a:cubicBezTo>
                  <a:cubicBezTo>
                    <a:pt x="1663700" y="179070"/>
                    <a:pt x="1657350" y="179070"/>
                    <a:pt x="1651000" y="177800"/>
                  </a:cubicBezTo>
                  <a:cubicBezTo>
                    <a:pt x="1647190" y="177800"/>
                    <a:pt x="1644650" y="173990"/>
                    <a:pt x="1642110" y="173990"/>
                  </a:cubicBezTo>
                  <a:cubicBezTo>
                    <a:pt x="1633220" y="172720"/>
                    <a:pt x="1625600" y="172720"/>
                    <a:pt x="1616710" y="172720"/>
                  </a:cubicBezTo>
                  <a:cubicBezTo>
                    <a:pt x="1615440" y="172720"/>
                    <a:pt x="1614170" y="173990"/>
                    <a:pt x="1612900" y="173990"/>
                  </a:cubicBezTo>
                  <a:cubicBezTo>
                    <a:pt x="1607820" y="176530"/>
                    <a:pt x="1602740" y="180340"/>
                    <a:pt x="1597660" y="182880"/>
                  </a:cubicBezTo>
                  <a:cubicBezTo>
                    <a:pt x="1588770" y="185420"/>
                    <a:pt x="1579880" y="187960"/>
                    <a:pt x="1570990" y="189230"/>
                  </a:cubicBezTo>
                  <a:lnTo>
                    <a:pt x="1567180" y="189230"/>
                  </a:lnTo>
                  <a:cubicBezTo>
                    <a:pt x="1559560" y="185420"/>
                    <a:pt x="1553210" y="189230"/>
                    <a:pt x="1545590" y="190500"/>
                  </a:cubicBezTo>
                  <a:cubicBezTo>
                    <a:pt x="1537970" y="193040"/>
                    <a:pt x="1530350" y="196850"/>
                    <a:pt x="1522730" y="199390"/>
                  </a:cubicBezTo>
                  <a:cubicBezTo>
                    <a:pt x="1520190" y="200660"/>
                    <a:pt x="1517650" y="199390"/>
                    <a:pt x="1515110" y="198120"/>
                  </a:cubicBezTo>
                  <a:cubicBezTo>
                    <a:pt x="1511300" y="196850"/>
                    <a:pt x="1508760" y="196850"/>
                    <a:pt x="1506220" y="199390"/>
                  </a:cubicBezTo>
                  <a:cubicBezTo>
                    <a:pt x="1504950" y="200660"/>
                    <a:pt x="1503680" y="200660"/>
                    <a:pt x="1502410" y="200660"/>
                  </a:cubicBezTo>
                  <a:cubicBezTo>
                    <a:pt x="1498600" y="201930"/>
                    <a:pt x="1494790" y="201930"/>
                    <a:pt x="1492250" y="203200"/>
                  </a:cubicBezTo>
                  <a:cubicBezTo>
                    <a:pt x="1487170" y="207010"/>
                    <a:pt x="1482090" y="205740"/>
                    <a:pt x="1477010" y="208280"/>
                  </a:cubicBezTo>
                  <a:cubicBezTo>
                    <a:pt x="1471930" y="210820"/>
                    <a:pt x="1466850" y="210820"/>
                    <a:pt x="1463040" y="214630"/>
                  </a:cubicBezTo>
                  <a:cubicBezTo>
                    <a:pt x="1461770" y="215900"/>
                    <a:pt x="1459230" y="215900"/>
                    <a:pt x="1456690" y="215900"/>
                  </a:cubicBezTo>
                  <a:cubicBezTo>
                    <a:pt x="1450340" y="217170"/>
                    <a:pt x="1445260" y="220980"/>
                    <a:pt x="1441450" y="226060"/>
                  </a:cubicBezTo>
                  <a:cubicBezTo>
                    <a:pt x="1436370" y="231140"/>
                    <a:pt x="1431290" y="234950"/>
                    <a:pt x="1426210" y="238760"/>
                  </a:cubicBezTo>
                  <a:cubicBezTo>
                    <a:pt x="1424940" y="240030"/>
                    <a:pt x="1421130" y="240030"/>
                    <a:pt x="1419860" y="240030"/>
                  </a:cubicBezTo>
                  <a:cubicBezTo>
                    <a:pt x="1414780" y="240030"/>
                    <a:pt x="1409700" y="238760"/>
                    <a:pt x="1405890" y="237490"/>
                  </a:cubicBezTo>
                  <a:cubicBezTo>
                    <a:pt x="1403350" y="237490"/>
                    <a:pt x="1402080" y="236220"/>
                    <a:pt x="1399540" y="236220"/>
                  </a:cubicBezTo>
                  <a:cubicBezTo>
                    <a:pt x="1391920" y="240030"/>
                    <a:pt x="1383030" y="237490"/>
                    <a:pt x="1375410" y="237490"/>
                  </a:cubicBezTo>
                  <a:cubicBezTo>
                    <a:pt x="1374140" y="237490"/>
                    <a:pt x="1371600" y="236220"/>
                    <a:pt x="1370330" y="234950"/>
                  </a:cubicBezTo>
                  <a:cubicBezTo>
                    <a:pt x="1365250" y="231140"/>
                    <a:pt x="1360170" y="231140"/>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0" y="219710"/>
                    <a:pt x="1258570" y="220980"/>
                    <a:pt x="1250950" y="215900"/>
                  </a:cubicBezTo>
                  <a:cubicBezTo>
                    <a:pt x="1247140" y="213360"/>
                    <a:pt x="1245870" y="215900"/>
                    <a:pt x="1243330" y="215900"/>
                  </a:cubicBezTo>
                  <a:cubicBezTo>
                    <a:pt x="1242060" y="215900"/>
                    <a:pt x="1240790"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0"/>
                    <a:pt x="1169670" y="224790"/>
                  </a:cubicBezTo>
                  <a:lnTo>
                    <a:pt x="1163320" y="224790"/>
                  </a:lnTo>
                  <a:cubicBezTo>
                    <a:pt x="1155700" y="226060"/>
                    <a:pt x="1151890" y="219710"/>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0" y="205740"/>
                    <a:pt x="1097280" y="200660"/>
                    <a:pt x="1090930" y="195580"/>
                  </a:cubicBezTo>
                  <a:cubicBezTo>
                    <a:pt x="1087120" y="193040"/>
                    <a:pt x="1082040" y="190500"/>
                    <a:pt x="1078230" y="189230"/>
                  </a:cubicBezTo>
                  <a:cubicBezTo>
                    <a:pt x="1073150" y="186690"/>
                    <a:pt x="1066800" y="185420"/>
                    <a:pt x="1064260" y="179070"/>
                  </a:cubicBezTo>
                  <a:cubicBezTo>
                    <a:pt x="1062990" y="176530"/>
                    <a:pt x="1060450" y="176530"/>
                    <a:pt x="1059180" y="173990"/>
                  </a:cubicBezTo>
                  <a:cubicBezTo>
                    <a:pt x="1057910" y="171450"/>
                    <a:pt x="1056640" y="168910"/>
                    <a:pt x="1056640" y="167640"/>
                  </a:cubicBezTo>
                  <a:cubicBezTo>
                    <a:pt x="1056640" y="165100"/>
                    <a:pt x="1057910" y="162560"/>
                    <a:pt x="1059180" y="160020"/>
                  </a:cubicBezTo>
                  <a:cubicBezTo>
                    <a:pt x="1060450" y="156210"/>
                    <a:pt x="1057910"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0" y="114300"/>
                    <a:pt x="1023620" y="111760"/>
                    <a:pt x="1019810" y="109220"/>
                  </a:cubicBezTo>
                  <a:cubicBezTo>
                    <a:pt x="1010920" y="105410"/>
                    <a:pt x="1002030" y="101600"/>
                    <a:pt x="993140" y="96520"/>
                  </a:cubicBezTo>
                  <a:cubicBezTo>
                    <a:pt x="993140" y="106680"/>
                    <a:pt x="990600" y="104140"/>
                    <a:pt x="989330" y="101600"/>
                  </a:cubicBezTo>
                  <a:cubicBezTo>
                    <a:pt x="989330" y="97790"/>
                    <a:pt x="986790" y="96520"/>
                    <a:pt x="982980" y="96520"/>
                  </a:cubicBezTo>
                  <a:cubicBezTo>
                    <a:pt x="982980" y="96520"/>
                    <a:pt x="981710" y="96520"/>
                    <a:pt x="981710" y="95250"/>
                  </a:cubicBezTo>
                  <a:cubicBezTo>
                    <a:pt x="980440" y="87630"/>
                    <a:pt x="974090" y="90170"/>
                    <a:pt x="970280" y="88900"/>
                  </a:cubicBezTo>
                  <a:cubicBezTo>
                    <a:pt x="967740" y="87630"/>
                    <a:pt x="965200" y="86360"/>
                    <a:pt x="962660" y="87630"/>
                  </a:cubicBezTo>
                  <a:cubicBezTo>
                    <a:pt x="957580" y="88900"/>
                    <a:pt x="953770" y="85090"/>
                    <a:pt x="948690" y="83820"/>
                  </a:cubicBezTo>
                  <a:cubicBezTo>
                    <a:pt x="947420" y="83820"/>
                    <a:pt x="946150" y="83820"/>
                    <a:pt x="944880" y="85090"/>
                  </a:cubicBezTo>
                  <a:cubicBezTo>
                    <a:pt x="942340" y="87630"/>
                    <a:pt x="939800" y="87630"/>
                    <a:pt x="935990" y="85090"/>
                  </a:cubicBezTo>
                  <a:cubicBezTo>
                    <a:pt x="930910" y="81280"/>
                    <a:pt x="925830" y="81280"/>
                    <a:pt x="919480" y="83820"/>
                  </a:cubicBezTo>
                  <a:cubicBezTo>
                    <a:pt x="916940" y="85090"/>
                    <a:pt x="914400" y="85090"/>
                    <a:pt x="911860" y="83820"/>
                  </a:cubicBezTo>
                  <a:cubicBezTo>
                    <a:pt x="906780" y="81280"/>
                    <a:pt x="901700" y="77470"/>
                    <a:pt x="895350" y="74930"/>
                  </a:cubicBezTo>
                  <a:cubicBezTo>
                    <a:pt x="894080" y="74930"/>
                    <a:pt x="892810" y="73660"/>
                    <a:pt x="891540" y="73660"/>
                  </a:cubicBezTo>
                  <a:cubicBezTo>
                    <a:pt x="883920" y="74930"/>
                    <a:pt x="877570" y="72390"/>
                    <a:pt x="869950" y="74930"/>
                  </a:cubicBezTo>
                  <a:cubicBezTo>
                    <a:pt x="866140" y="76200"/>
                    <a:pt x="861060"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6"/>
              <a:stretch>
                <a:fillRect l="-5295" r="-5295"/>
              </a:stretch>
            </a:blipFill>
          </p:spPr>
          <p:txBody>
            <a:bodyPr/>
            <a:lstStyle/>
            <a:p>
              <a:endParaRPr lang="en-G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111" b="-1111"/>
            </a:stretch>
          </a:blipFill>
        </p:spPr>
        <p:txBody>
          <a:bodyPr/>
          <a:lstStyle/>
          <a:p>
            <a:endParaRPr lang="en-GR"/>
          </a:p>
        </p:txBody>
      </p:sp>
      <p:sp>
        <p:nvSpPr>
          <p:cNvPr id="3" name="Freeform 3"/>
          <p:cNvSpPr/>
          <p:nvPr/>
        </p:nvSpPr>
        <p:spPr>
          <a:xfrm rot="1538889">
            <a:off x="-1488056" y="8044230"/>
            <a:ext cx="10634674" cy="4067763"/>
          </a:xfrm>
          <a:custGeom>
            <a:avLst/>
            <a:gdLst/>
            <a:ahLst/>
            <a:cxnLst/>
            <a:rect l="l" t="t" r="r" b="b"/>
            <a:pathLst>
              <a:path w="10634674" h="4067763">
                <a:moveTo>
                  <a:pt x="0" y="0"/>
                </a:moveTo>
                <a:lnTo>
                  <a:pt x="10634674" y="0"/>
                </a:lnTo>
                <a:lnTo>
                  <a:pt x="10634674" y="4067763"/>
                </a:lnTo>
                <a:lnTo>
                  <a:pt x="0" y="4067763"/>
                </a:lnTo>
                <a:lnTo>
                  <a:pt x="0" y="0"/>
                </a:lnTo>
                <a:close/>
              </a:path>
            </a:pathLst>
          </a:custGeom>
          <a:blipFill>
            <a:blip r:embed="rId3"/>
            <a:stretch>
              <a:fillRect/>
            </a:stretch>
          </a:blipFill>
        </p:spPr>
        <p:txBody>
          <a:bodyPr/>
          <a:lstStyle/>
          <a:p>
            <a:endParaRPr lang="en-GR"/>
          </a:p>
        </p:txBody>
      </p:sp>
      <p:sp>
        <p:nvSpPr>
          <p:cNvPr id="4" name="Freeform 4"/>
          <p:cNvSpPr/>
          <p:nvPr/>
        </p:nvSpPr>
        <p:spPr>
          <a:xfrm rot="1236555">
            <a:off x="9041527" y="-2033881"/>
            <a:ext cx="10634674" cy="4067763"/>
          </a:xfrm>
          <a:custGeom>
            <a:avLst/>
            <a:gdLst/>
            <a:ahLst/>
            <a:cxnLst/>
            <a:rect l="l" t="t" r="r" b="b"/>
            <a:pathLst>
              <a:path w="10634674" h="4067763">
                <a:moveTo>
                  <a:pt x="0" y="0"/>
                </a:moveTo>
                <a:lnTo>
                  <a:pt x="10634673" y="0"/>
                </a:lnTo>
                <a:lnTo>
                  <a:pt x="10634673" y="4067762"/>
                </a:lnTo>
                <a:lnTo>
                  <a:pt x="0" y="4067762"/>
                </a:lnTo>
                <a:lnTo>
                  <a:pt x="0" y="0"/>
                </a:lnTo>
                <a:close/>
              </a:path>
            </a:pathLst>
          </a:custGeom>
          <a:blipFill>
            <a:blip r:embed="rId3"/>
            <a:stretch>
              <a:fillRect/>
            </a:stretch>
          </a:blipFill>
        </p:spPr>
        <p:txBody>
          <a:bodyPr/>
          <a:lstStyle/>
          <a:p>
            <a:endParaRPr lang="en-GR"/>
          </a:p>
        </p:txBody>
      </p:sp>
      <p:grpSp>
        <p:nvGrpSpPr>
          <p:cNvPr id="5" name="Group 5"/>
          <p:cNvGrpSpPr/>
          <p:nvPr/>
        </p:nvGrpSpPr>
        <p:grpSpPr>
          <a:xfrm>
            <a:off x="1028700" y="1028700"/>
            <a:ext cx="16230600" cy="8229600"/>
            <a:chOff x="0" y="0"/>
            <a:chExt cx="2188481" cy="1109652"/>
          </a:xfrm>
        </p:grpSpPr>
        <p:sp>
          <p:nvSpPr>
            <p:cNvPr id="6" name="Freeform 6"/>
            <p:cNvSpPr/>
            <p:nvPr/>
          </p:nvSpPr>
          <p:spPr>
            <a:xfrm>
              <a:off x="0" y="0"/>
              <a:ext cx="2188481" cy="1109652"/>
            </a:xfrm>
            <a:custGeom>
              <a:avLst/>
              <a:gdLst/>
              <a:ahLst/>
              <a:cxnLst/>
              <a:rect l="l" t="t" r="r" b="b"/>
              <a:pathLst>
                <a:path w="2188481" h="1109652">
                  <a:moveTo>
                    <a:pt x="2028461" y="0"/>
                  </a:moveTo>
                  <a:lnTo>
                    <a:pt x="160020" y="0"/>
                  </a:lnTo>
                  <a:lnTo>
                    <a:pt x="0" y="160020"/>
                  </a:lnTo>
                  <a:lnTo>
                    <a:pt x="0" y="949632"/>
                  </a:lnTo>
                  <a:lnTo>
                    <a:pt x="160020" y="1109652"/>
                  </a:lnTo>
                  <a:lnTo>
                    <a:pt x="2028461" y="1109652"/>
                  </a:lnTo>
                  <a:lnTo>
                    <a:pt x="2188481" y="949632"/>
                  </a:lnTo>
                  <a:lnTo>
                    <a:pt x="2188481" y="160020"/>
                  </a:lnTo>
                  <a:lnTo>
                    <a:pt x="2028461" y="0"/>
                  </a:lnTo>
                  <a:close/>
                </a:path>
              </a:pathLst>
            </a:custGeom>
            <a:solidFill>
              <a:srgbClr val="593622">
                <a:alpha val="49804"/>
              </a:srgbClr>
            </a:solidFill>
            <a:ln w="180975" cap="sq">
              <a:solidFill>
                <a:srgbClr val="C9B9A1">
                  <a:alpha val="49804"/>
                </a:srgbClr>
              </a:solidFill>
              <a:prstDash val="solid"/>
              <a:miter/>
            </a:ln>
          </p:spPr>
          <p:txBody>
            <a:bodyPr/>
            <a:lstStyle/>
            <a:p>
              <a:endParaRPr lang="en-GR"/>
            </a:p>
          </p:txBody>
        </p:sp>
        <p:sp>
          <p:nvSpPr>
            <p:cNvPr id="7" name="TextBox 7"/>
            <p:cNvSpPr txBox="1"/>
            <p:nvPr/>
          </p:nvSpPr>
          <p:spPr>
            <a:xfrm>
              <a:off x="63500" y="25400"/>
              <a:ext cx="2061481" cy="1020752"/>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2667842" y="1203358"/>
            <a:ext cx="12952317" cy="2052370"/>
          </a:xfrm>
          <a:prstGeom prst="rect">
            <a:avLst/>
          </a:prstGeom>
        </p:spPr>
        <p:txBody>
          <a:bodyPr lIns="0" tIns="0" rIns="0" bIns="0" rtlCol="0" anchor="t">
            <a:spAutoFit/>
          </a:bodyPr>
          <a:lstStyle/>
          <a:p>
            <a:pPr algn="ctr">
              <a:lnSpc>
                <a:spcPts val="16771"/>
              </a:lnSpc>
            </a:pPr>
            <a:r>
              <a:rPr lang="en-US" sz="11979">
                <a:solidFill>
                  <a:srgbClr val="FFFFFF"/>
                </a:solidFill>
                <a:latin typeface="Comforter Brush"/>
                <a:ea typeface="Comforter Brush"/>
                <a:cs typeface="Comforter Brush"/>
                <a:sym typeface="Comforter Brush"/>
              </a:rPr>
              <a:t>Preparing for War</a:t>
            </a:r>
          </a:p>
        </p:txBody>
      </p:sp>
      <p:sp>
        <p:nvSpPr>
          <p:cNvPr id="9" name="TextBox 9"/>
          <p:cNvSpPr txBox="1"/>
          <p:nvPr/>
        </p:nvSpPr>
        <p:spPr>
          <a:xfrm>
            <a:off x="3141303" y="3740511"/>
            <a:ext cx="13288172" cy="1500505"/>
          </a:xfrm>
          <a:prstGeom prst="rect">
            <a:avLst/>
          </a:prstGeom>
        </p:spPr>
        <p:txBody>
          <a:bodyPr lIns="0" tIns="0" rIns="0" bIns="0" rtlCol="0" anchor="t">
            <a:spAutoFit/>
          </a:bodyPr>
          <a:lstStyle/>
          <a:p>
            <a:pPr algn="just">
              <a:lnSpc>
                <a:spcPts val="3919"/>
              </a:lnSpc>
            </a:pPr>
            <a:r>
              <a:rPr lang="en-US" sz="2799" b="1">
                <a:solidFill>
                  <a:srgbClr val="FFFFFF"/>
                </a:solidFill>
                <a:latin typeface="Sukar Bold"/>
                <a:ea typeface="Sukar Bold"/>
                <a:cs typeface="Sukar Bold"/>
                <a:sym typeface="Sukar Bold"/>
              </a:rPr>
              <a:t>The Armenians prepared for war. Vartan sealed a military pact with the governors of the Georgians and Albanians, and asked for help from Byzantium, but emperor Marciano refused. Vartan helped the Albanians to repel a Persian invasion in the same year.</a:t>
            </a:r>
          </a:p>
        </p:txBody>
      </p:sp>
      <p:sp>
        <p:nvSpPr>
          <p:cNvPr id="10" name="TextBox 10"/>
          <p:cNvSpPr txBox="1"/>
          <p:nvPr/>
        </p:nvSpPr>
        <p:spPr>
          <a:xfrm>
            <a:off x="3141303" y="5725800"/>
            <a:ext cx="13288172" cy="1500505"/>
          </a:xfrm>
          <a:prstGeom prst="rect">
            <a:avLst/>
          </a:prstGeom>
        </p:spPr>
        <p:txBody>
          <a:bodyPr lIns="0" tIns="0" rIns="0" bIns="0" rtlCol="0" anchor="t">
            <a:spAutoFit/>
          </a:bodyPr>
          <a:lstStyle/>
          <a:p>
            <a:pPr algn="l">
              <a:lnSpc>
                <a:spcPts val="3919"/>
              </a:lnSpc>
            </a:pPr>
            <a:r>
              <a:rPr lang="en-US" sz="2799" b="1">
                <a:solidFill>
                  <a:srgbClr val="FFFFFF"/>
                </a:solidFill>
                <a:latin typeface="Sukar Bold"/>
                <a:ea typeface="Sukar Bold"/>
                <a:cs typeface="Sukar Bold"/>
                <a:sym typeface="Sukar Bold"/>
              </a:rPr>
              <a:t>After Vasak Siuni refused to join the rebellion, fearing for his children and arguing that victory was impossible without Byzantine help, Vartan returned to Armenia and took the government in his hands.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767" b="-10767"/>
            </a:stretch>
          </a:blipFill>
        </p:spPr>
        <p:txBody>
          <a:bodyPr/>
          <a:lstStyle/>
          <a:p>
            <a:endParaRPr lang="en-GR"/>
          </a:p>
        </p:txBody>
      </p:sp>
      <p:sp>
        <p:nvSpPr>
          <p:cNvPr id="3" name="Freeform 3"/>
          <p:cNvSpPr/>
          <p:nvPr/>
        </p:nvSpPr>
        <p:spPr>
          <a:xfrm rot="1538889">
            <a:off x="-1488056" y="8044230"/>
            <a:ext cx="10634674" cy="4067763"/>
          </a:xfrm>
          <a:custGeom>
            <a:avLst/>
            <a:gdLst/>
            <a:ahLst/>
            <a:cxnLst/>
            <a:rect l="l" t="t" r="r" b="b"/>
            <a:pathLst>
              <a:path w="10634674" h="4067763">
                <a:moveTo>
                  <a:pt x="0" y="0"/>
                </a:moveTo>
                <a:lnTo>
                  <a:pt x="10634674" y="0"/>
                </a:lnTo>
                <a:lnTo>
                  <a:pt x="10634674" y="4067763"/>
                </a:lnTo>
                <a:lnTo>
                  <a:pt x="0" y="4067763"/>
                </a:lnTo>
                <a:lnTo>
                  <a:pt x="0" y="0"/>
                </a:lnTo>
                <a:close/>
              </a:path>
            </a:pathLst>
          </a:custGeom>
          <a:blipFill>
            <a:blip r:embed="rId3"/>
            <a:stretch>
              <a:fillRect/>
            </a:stretch>
          </a:blipFill>
        </p:spPr>
        <p:txBody>
          <a:bodyPr/>
          <a:lstStyle/>
          <a:p>
            <a:endParaRPr lang="en-GR"/>
          </a:p>
        </p:txBody>
      </p:sp>
      <p:sp>
        <p:nvSpPr>
          <p:cNvPr id="4" name="Freeform 4"/>
          <p:cNvSpPr/>
          <p:nvPr/>
        </p:nvSpPr>
        <p:spPr>
          <a:xfrm rot="1236555">
            <a:off x="9041527" y="-2033881"/>
            <a:ext cx="10634674" cy="4067763"/>
          </a:xfrm>
          <a:custGeom>
            <a:avLst/>
            <a:gdLst/>
            <a:ahLst/>
            <a:cxnLst/>
            <a:rect l="l" t="t" r="r" b="b"/>
            <a:pathLst>
              <a:path w="10634674" h="4067763">
                <a:moveTo>
                  <a:pt x="0" y="0"/>
                </a:moveTo>
                <a:lnTo>
                  <a:pt x="10634673" y="0"/>
                </a:lnTo>
                <a:lnTo>
                  <a:pt x="10634673" y="4067762"/>
                </a:lnTo>
                <a:lnTo>
                  <a:pt x="0" y="4067762"/>
                </a:lnTo>
                <a:lnTo>
                  <a:pt x="0" y="0"/>
                </a:lnTo>
                <a:close/>
              </a:path>
            </a:pathLst>
          </a:custGeom>
          <a:blipFill>
            <a:blip r:embed="rId3"/>
            <a:stretch>
              <a:fillRect/>
            </a:stretch>
          </a:blipFill>
        </p:spPr>
        <p:txBody>
          <a:bodyPr/>
          <a:lstStyle/>
          <a:p>
            <a:endParaRPr lang="en-GR"/>
          </a:p>
        </p:txBody>
      </p:sp>
      <p:grpSp>
        <p:nvGrpSpPr>
          <p:cNvPr id="5" name="Group 5"/>
          <p:cNvGrpSpPr/>
          <p:nvPr/>
        </p:nvGrpSpPr>
        <p:grpSpPr>
          <a:xfrm>
            <a:off x="1028700" y="1028700"/>
            <a:ext cx="16230600" cy="8229600"/>
            <a:chOff x="0" y="0"/>
            <a:chExt cx="2188481" cy="1109652"/>
          </a:xfrm>
        </p:grpSpPr>
        <p:sp>
          <p:nvSpPr>
            <p:cNvPr id="6" name="Freeform 6"/>
            <p:cNvSpPr/>
            <p:nvPr/>
          </p:nvSpPr>
          <p:spPr>
            <a:xfrm>
              <a:off x="0" y="0"/>
              <a:ext cx="2188481" cy="1109652"/>
            </a:xfrm>
            <a:custGeom>
              <a:avLst/>
              <a:gdLst/>
              <a:ahLst/>
              <a:cxnLst/>
              <a:rect l="l" t="t" r="r" b="b"/>
              <a:pathLst>
                <a:path w="2188481" h="1109652">
                  <a:moveTo>
                    <a:pt x="2028461" y="0"/>
                  </a:moveTo>
                  <a:lnTo>
                    <a:pt x="160020" y="0"/>
                  </a:lnTo>
                  <a:lnTo>
                    <a:pt x="0" y="160020"/>
                  </a:lnTo>
                  <a:lnTo>
                    <a:pt x="0" y="949632"/>
                  </a:lnTo>
                  <a:lnTo>
                    <a:pt x="160020" y="1109652"/>
                  </a:lnTo>
                  <a:lnTo>
                    <a:pt x="2028461" y="1109652"/>
                  </a:lnTo>
                  <a:lnTo>
                    <a:pt x="2188481" y="949632"/>
                  </a:lnTo>
                  <a:lnTo>
                    <a:pt x="2188481" y="160020"/>
                  </a:lnTo>
                  <a:lnTo>
                    <a:pt x="2028461" y="0"/>
                  </a:lnTo>
                  <a:close/>
                </a:path>
              </a:pathLst>
            </a:custGeom>
            <a:solidFill>
              <a:srgbClr val="593622">
                <a:alpha val="47843"/>
              </a:srgbClr>
            </a:solidFill>
            <a:ln w="180975" cap="sq">
              <a:solidFill>
                <a:srgbClr val="C9B9A1">
                  <a:alpha val="47843"/>
                </a:srgbClr>
              </a:solidFill>
              <a:prstDash val="solid"/>
              <a:miter/>
            </a:ln>
          </p:spPr>
          <p:txBody>
            <a:bodyPr/>
            <a:lstStyle/>
            <a:p>
              <a:endParaRPr lang="en-GR"/>
            </a:p>
          </p:txBody>
        </p:sp>
        <p:sp>
          <p:nvSpPr>
            <p:cNvPr id="7" name="TextBox 7"/>
            <p:cNvSpPr txBox="1"/>
            <p:nvPr/>
          </p:nvSpPr>
          <p:spPr>
            <a:xfrm>
              <a:off x="63500" y="25400"/>
              <a:ext cx="2061481" cy="1020752"/>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2667842" y="1203358"/>
            <a:ext cx="12952317" cy="2052370"/>
          </a:xfrm>
          <a:prstGeom prst="rect">
            <a:avLst/>
          </a:prstGeom>
        </p:spPr>
        <p:txBody>
          <a:bodyPr lIns="0" tIns="0" rIns="0" bIns="0" rtlCol="0" anchor="t">
            <a:spAutoFit/>
          </a:bodyPr>
          <a:lstStyle/>
          <a:p>
            <a:pPr algn="ctr">
              <a:lnSpc>
                <a:spcPts val="16771"/>
              </a:lnSpc>
            </a:pPr>
            <a:r>
              <a:rPr lang="en-US" sz="11979">
                <a:solidFill>
                  <a:srgbClr val="FFFFFF"/>
                </a:solidFill>
                <a:latin typeface="Comforter Brush"/>
                <a:ea typeface="Comforter Brush"/>
                <a:cs typeface="Comforter Brush"/>
                <a:sym typeface="Comforter Brush"/>
              </a:rPr>
              <a:t>The Battle of Avarayr</a:t>
            </a:r>
          </a:p>
        </p:txBody>
      </p:sp>
      <p:sp>
        <p:nvSpPr>
          <p:cNvPr id="9" name="TextBox 9"/>
          <p:cNvSpPr txBox="1"/>
          <p:nvPr/>
        </p:nvSpPr>
        <p:spPr>
          <a:xfrm>
            <a:off x="2792014" y="3540446"/>
            <a:ext cx="5749725" cy="5034280"/>
          </a:xfrm>
          <a:prstGeom prst="rect">
            <a:avLst/>
          </a:prstGeom>
        </p:spPr>
        <p:txBody>
          <a:bodyPr lIns="0" tIns="0" rIns="0" bIns="0" rtlCol="0" anchor="t">
            <a:spAutoFit/>
          </a:bodyPr>
          <a:lstStyle/>
          <a:p>
            <a:pPr algn="just">
              <a:lnSpc>
                <a:spcPts val="3919"/>
              </a:lnSpc>
            </a:pPr>
            <a:r>
              <a:rPr lang="en-US" sz="2799" b="1">
                <a:solidFill>
                  <a:srgbClr val="FFFFFF"/>
                </a:solidFill>
                <a:latin typeface="Sukar Bold"/>
                <a:ea typeface="Sukar Bold"/>
                <a:cs typeface="Sukar Bold"/>
                <a:sym typeface="Sukar Bold"/>
              </a:rPr>
              <a:t>The decisive clash with the Persian army happened on May 26, 451, in the field of Avarayr, in the district of Artaz (province of Vaspurakan). Vartan Mamigonian divided the Armenian forces (66,000 soldiers) into four sections, one of them under his immediate command. He attacked the first, but he was surrounded and died in battle. </a:t>
            </a:r>
          </a:p>
        </p:txBody>
      </p:sp>
      <p:sp>
        <p:nvSpPr>
          <p:cNvPr id="10" name="TextBox 10"/>
          <p:cNvSpPr txBox="1"/>
          <p:nvPr/>
        </p:nvSpPr>
        <p:spPr>
          <a:xfrm>
            <a:off x="9768175" y="3540446"/>
            <a:ext cx="5749725" cy="3014980"/>
          </a:xfrm>
          <a:prstGeom prst="rect">
            <a:avLst/>
          </a:prstGeom>
        </p:spPr>
        <p:txBody>
          <a:bodyPr lIns="0" tIns="0" rIns="0" bIns="0" rtlCol="0" anchor="t">
            <a:spAutoFit/>
          </a:bodyPr>
          <a:lstStyle/>
          <a:p>
            <a:pPr algn="just">
              <a:lnSpc>
                <a:spcPts val="3919"/>
              </a:lnSpc>
            </a:pPr>
            <a:r>
              <a:rPr lang="en-US" sz="2799" b="1">
                <a:solidFill>
                  <a:srgbClr val="FFFFFF"/>
                </a:solidFill>
                <a:latin typeface="Sukar Bold"/>
                <a:ea typeface="Sukar Bold"/>
                <a:cs typeface="Sukar Bold"/>
                <a:sym typeface="Sukar Bold"/>
              </a:rPr>
              <a:t>Despite his death, the Persians, who had superior forces (90,000 soldiers and elephants) were forced to call back their troops due to the Armenian resistance. The plan to force Armenian conversion was shelved.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3747"/>
            </a:stretch>
          </a:blipFill>
        </p:spPr>
        <p:txBody>
          <a:bodyPr/>
          <a:lstStyle/>
          <a:p>
            <a:endParaRPr lang="en-GR"/>
          </a:p>
        </p:txBody>
      </p:sp>
      <p:sp>
        <p:nvSpPr>
          <p:cNvPr id="3" name="Freeform 3"/>
          <p:cNvSpPr/>
          <p:nvPr/>
        </p:nvSpPr>
        <p:spPr>
          <a:xfrm rot="1538889">
            <a:off x="-1488056" y="8044230"/>
            <a:ext cx="10634674" cy="4067763"/>
          </a:xfrm>
          <a:custGeom>
            <a:avLst/>
            <a:gdLst/>
            <a:ahLst/>
            <a:cxnLst/>
            <a:rect l="l" t="t" r="r" b="b"/>
            <a:pathLst>
              <a:path w="10634674" h="4067763">
                <a:moveTo>
                  <a:pt x="0" y="0"/>
                </a:moveTo>
                <a:lnTo>
                  <a:pt x="10634674" y="0"/>
                </a:lnTo>
                <a:lnTo>
                  <a:pt x="10634674" y="4067763"/>
                </a:lnTo>
                <a:lnTo>
                  <a:pt x="0" y="4067763"/>
                </a:lnTo>
                <a:lnTo>
                  <a:pt x="0" y="0"/>
                </a:lnTo>
                <a:close/>
              </a:path>
            </a:pathLst>
          </a:custGeom>
          <a:blipFill>
            <a:blip r:embed="rId3"/>
            <a:stretch>
              <a:fillRect/>
            </a:stretch>
          </a:blipFill>
        </p:spPr>
        <p:txBody>
          <a:bodyPr/>
          <a:lstStyle/>
          <a:p>
            <a:endParaRPr lang="en-GR"/>
          </a:p>
        </p:txBody>
      </p:sp>
      <p:sp>
        <p:nvSpPr>
          <p:cNvPr id="4" name="Freeform 4"/>
          <p:cNvSpPr/>
          <p:nvPr/>
        </p:nvSpPr>
        <p:spPr>
          <a:xfrm rot="1236555">
            <a:off x="9041527" y="-2033881"/>
            <a:ext cx="10634674" cy="4067763"/>
          </a:xfrm>
          <a:custGeom>
            <a:avLst/>
            <a:gdLst/>
            <a:ahLst/>
            <a:cxnLst/>
            <a:rect l="l" t="t" r="r" b="b"/>
            <a:pathLst>
              <a:path w="10634674" h="4067763">
                <a:moveTo>
                  <a:pt x="0" y="0"/>
                </a:moveTo>
                <a:lnTo>
                  <a:pt x="10634673" y="0"/>
                </a:lnTo>
                <a:lnTo>
                  <a:pt x="10634673" y="4067762"/>
                </a:lnTo>
                <a:lnTo>
                  <a:pt x="0" y="4067762"/>
                </a:lnTo>
                <a:lnTo>
                  <a:pt x="0" y="0"/>
                </a:lnTo>
                <a:close/>
              </a:path>
            </a:pathLst>
          </a:custGeom>
          <a:blipFill>
            <a:blip r:embed="rId3"/>
            <a:stretch>
              <a:fillRect/>
            </a:stretch>
          </a:blipFill>
        </p:spPr>
        <p:txBody>
          <a:bodyPr/>
          <a:lstStyle/>
          <a:p>
            <a:endParaRPr lang="en-GR"/>
          </a:p>
        </p:txBody>
      </p:sp>
      <p:grpSp>
        <p:nvGrpSpPr>
          <p:cNvPr id="5" name="Group 5"/>
          <p:cNvGrpSpPr/>
          <p:nvPr/>
        </p:nvGrpSpPr>
        <p:grpSpPr>
          <a:xfrm>
            <a:off x="1028700" y="1028700"/>
            <a:ext cx="16230600" cy="8229600"/>
            <a:chOff x="0" y="0"/>
            <a:chExt cx="2188481" cy="1109652"/>
          </a:xfrm>
        </p:grpSpPr>
        <p:sp>
          <p:nvSpPr>
            <p:cNvPr id="6" name="Freeform 6"/>
            <p:cNvSpPr/>
            <p:nvPr/>
          </p:nvSpPr>
          <p:spPr>
            <a:xfrm>
              <a:off x="0" y="0"/>
              <a:ext cx="2188481" cy="1109652"/>
            </a:xfrm>
            <a:custGeom>
              <a:avLst/>
              <a:gdLst/>
              <a:ahLst/>
              <a:cxnLst/>
              <a:rect l="l" t="t" r="r" b="b"/>
              <a:pathLst>
                <a:path w="2188481" h="1109652">
                  <a:moveTo>
                    <a:pt x="2028461" y="0"/>
                  </a:moveTo>
                  <a:lnTo>
                    <a:pt x="160020" y="0"/>
                  </a:lnTo>
                  <a:lnTo>
                    <a:pt x="0" y="160020"/>
                  </a:lnTo>
                  <a:lnTo>
                    <a:pt x="0" y="949632"/>
                  </a:lnTo>
                  <a:lnTo>
                    <a:pt x="160020" y="1109652"/>
                  </a:lnTo>
                  <a:lnTo>
                    <a:pt x="2028461" y="1109652"/>
                  </a:lnTo>
                  <a:lnTo>
                    <a:pt x="2188481" y="949632"/>
                  </a:lnTo>
                  <a:lnTo>
                    <a:pt x="2188481" y="160020"/>
                  </a:lnTo>
                  <a:lnTo>
                    <a:pt x="2028461" y="0"/>
                  </a:lnTo>
                  <a:close/>
                </a:path>
              </a:pathLst>
            </a:custGeom>
            <a:solidFill>
              <a:srgbClr val="593622">
                <a:alpha val="48627"/>
              </a:srgbClr>
            </a:solidFill>
            <a:ln w="180975" cap="sq">
              <a:solidFill>
                <a:srgbClr val="C9B9A1">
                  <a:alpha val="48627"/>
                </a:srgbClr>
              </a:solidFill>
              <a:prstDash val="solid"/>
              <a:miter/>
            </a:ln>
          </p:spPr>
          <p:txBody>
            <a:bodyPr/>
            <a:lstStyle/>
            <a:p>
              <a:endParaRPr lang="en-GR"/>
            </a:p>
          </p:txBody>
        </p:sp>
        <p:sp>
          <p:nvSpPr>
            <p:cNvPr id="7" name="TextBox 7"/>
            <p:cNvSpPr txBox="1"/>
            <p:nvPr/>
          </p:nvSpPr>
          <p:spPr>
            <a:xfrm>
              <a:off x="63500" y="25400"/>
              <a:ext cx="2061481" cy="1020752"/>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2667842" y="1203358"/>
            <a:ext cx="12952317" cy="2052370"/>
          </a:xfrm>
          <a:prstGeom prst="rect">
            <a:avLst/>
          </a:prstGeom>
        </p:spPr>
        <p:txBody>
          <a:bodyPr lIns="0" tIns="0" rIns="0" bIns="0" rtlCol="0" anchor="t">
            <a:spAutoFit/>
          </a:bodyPr>
          <a:lstStyle/>
          <a:p>
            <a:pPr algn="ctr">
              <a:lnSpc>
                <a:spcPts val="16771"/>
              </a:lnSpc>
            </a:pPr>
            <a:r>
              <a:rPr lang="en-US" sz="11979">
                <a:solidFill>
                  <a:srgbClr val="FFFFFF"/>
                </a:solidFill>
                <a:latin typeface="Comforter Brush"/>
                <a:ea typeface="Comforter Brush"/>
                <a:cs typeface="Comforter Brush"/>
                <a:sym typeface="Comforter Brush"/>
              </a:rPr>
              <a:t>An Art Inspiration of Faith</a:t>
            </a:r>
          </a:p>
        </p:txBody>
      </p:sp>
      <p:sp>
        <p:nvSpPr>
          <p:cNvPr id="9" name="TextBox 9"/>
          <p:cNvSpPr txBox="1"/>
          <p:nvPr/>
        </p:nvSpPr>
        <p:spPr>
          <a:xfrm>
            <a:off x="2304165" y="3323801"/>
            <a:ext cx="6361746" cy="4015105"/>
          </a:xfrm>
          <a:prstGeom prst="rect">
            <a:avLst/>
          </a:prstGeom>
        </p:spPr>
        <p:txBody>
          <a:bodyPr lIns="0" tIns="0" rIns="0" bIns="0" rtlCol="0" anchor="t">
            <a:spAutoFit/>
          </a:bodyPr>
          <a:lstStyle/>
          <a:p>
            <a:pPr algn="just">
              <a:lnSpc>
                <a:spcPts val="3919"/>
              </a:lnSpc>
            </a:pPr>
            <a:r>
              <a:rPr lang="en-US" sz="2799" b="1">
                <a:solidFill>
                  <a:srgbClr val="FFFFFF"/>
                </a:solidFill>
                <a:latin typeface="Sukar Bold"/>
                <a:ea typeface="Sukar Bold"/>
                <a:cs typeface="Sukar Bold"/>
                <a:sym typeface="Sukar Bold"/>
              </a:rPr>
              <a:t>The heroic figure of Vartan Mamigonian has been a frequent subject of literature, sculpture, painting, and theater. The liturgical hymns Norahrash, by Catholicos St. Nerses Shnorhali, and Ariatsialk, by Catholicos Petros I Getadartz, were devoted to the heroes of Vartanants.</a:t>
            </a:r>
          </a:p>
          <a:p>
            <a:pPr algn="just">
              <a:lnSpc>
                <a:spcPts val="3919"/>
              </a:lnSpc>
            </a:pPr>
            <a:endParaRPr lang="en-US" sz="2799" b="1">
              <a:solidFill>
                <a:srgbClr val="FFFFFF"/>
              </a:solidFill>
              <a:latin typeface="Sukar Bold"/>
              <a:ea typeface="Sukar Bold"/>
              <a:cs typeface="Sukar Bold"/>
              <a:sym typeface="Sukar Bold"/>
            </a:endParaRPr>
          </a:p>
        </p:txBody>
      </p:sp>
      <p:sp>
        <p:nvSpPr>
          <p:cNvPr id="10" name="TextBox 10"/>
          <p:cNvSpPr txBox="1"/>
          <p:nvPr/>
        </p:nvSpPr>
        <p:spPr>
          <a:xfrm>
            <a:off x="9503048" y="3323801"/>
            <a:ext cx="6361746" cy="5539105"/>
          </a:xfrm>
          <a:prstGeom prst="rect">
            <a:avLst/>
          </a:prstGeom>
        </p:spPr>
        <p:txBody>
          <a:bodyPr lIns="0" tIns="0" rIns="0" bIns="0" rtlCol="0" anchor="t">
            <a:spAutoFit/>
          </a:bodyPr>
          <a:lstStyle/>
          <a:p>
            <a:pPr algn="just">
              <a:lnSpc>
                <a:spcPts val="3919"/>
              </a:lnSpc>
            </a:pPr>
            <a:r>
              <a:rPr lang="en-US" sz="2799" b="1">
                <a:solidFill>
                  <a:srgbClr val="FFFFFF"/>
                </a:solidFill>
                <a:latin typeface="Sukar Bold"/>
                <a:ea typeface="Sukar Bold"/>
                <a:cs typeface="Sukar Bold"/>
                <a:sym typeface="Sukar Bold"/>
              </a:rPr>
              <a:t>Churches dedicated to Vartan Mamigonian and the Vartanants heroes, who were later canonized, have been built in different provinces of Armenia since medieval times, then in Armenian communities and now in the Diaspora. Two churches in the Eastern Prelacy remember them: Sts. Vartanants Church of Ridgefield, New Jersey, and Sts. Vartanants Church in Providence, Rhode Island.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9333" b="-19333"/>
            </a:stretch>
          </a:blipFill>
        </p:spPr>
        <p:txBody>
          <a:bodyPr/>
          <a:lstStyle/>
          <a:p>
            <a:endParaRPr lang="en-GR"/>
          </a:p>
        </p:txBody>
      </p:sp>
      <p:sp>
        <p:nvSpPr>
          <p:cNvPr id="3" name="Freeform 3"/>
          <p:cNvSpPr/>
          <p:nvPr/>
        </p:nvSpPr>
        <p:spPr>
          <a:xfrm rot="1538889">
            <a:off x="-1488056" y="8044230"/>
            <a:ext cx="10634674" cy="4067763"/>
          </a:xfrm>
          <a:custGeom>
            <a:avLst/>
            <a:gdLst/>
            <a:ahLst/>
            <a:cxnLst/>
            <a:rect l="l" t="t" r="r" b="b"/>
            <a:pathLst>
              <a:path w="10634674" h="4067763">
                <a:moveTo>
                  <a:pt x="0" y="0"/>
                </a:moveTo>
                <a:lnTo>
                  <a:pt x="10634674" y="0"/>
                </a:lnTo>
                <a:lnTo>
                  <a:pt x="10634674" y="4067763"/>
                </a:lnTo>
                <a:lnTo>
                  <a:pt x="0" y="4067763"/>
                </a:lnTo>
                <a:lnTo>
                  <a:pt x="0" y="0"/>
                </a:lnTo>
                <a:close/>
              </a:path>
            </a:pathLst>
          </a:custGeom>
          <a:blipFill>
            <a:blip r:embed="rId3"/>
            <a:stretch>
              <a:fillRect/>
            </a:stretch>
          </a:blipFill>
        </p:spPr>
        <p:txBody>
          <a:bodyPr/>
          <a:lstStyle/>
          <a:p>
            <a:endParaRPr lang="en-GR"/>
          </a:p>
        </p:txBody>
      </p:sp>
      <p:sp>
        <p:nvSpPr>
          <p:cNvPr id="4" name="Freeform 4"/>
          <p:cNvSpPr/>
          <p:nvPr/>
        </p:nvSpPr>
        <p:spPr>
          <a:xfrm rot="1236555">
            <a:off x="9041527" y="-2033881"/>
            <a:ext cx="10634674" cy="4067763"/>
          </a:xfrm>
          <a:custGeom>
            <a:avLst/>
            <a:gdLst/>
            <a:ahLst/>
            <a:cxnLst/>
            <a:rect l="l" t="t" r="r" b="b"/>
            <a:pathLst>
              <a:path w="10634674" h="4067763">
                <a:moveTo>
                  <a:pt x="0" y="0"/>
                </a:moveTo>
                <a:lnTo>
                  <a:pt x="10634673" y="0"/>
                </a:lnTo>
                <a:lnTo>
                  <a:pt x="10634673" y="4067762"/>
                </a:lnTo>
                <a:lnTo>
                  <a:pt x="0" y="4067762"/>
                </a:lnTo>
                <a:lnTo>
                  <a:pt x="0" y="0"/>
                </a:lnTo>
                <a:close/>
              </a:path>
            </a:pathLst>
          </a:custGeom>
          <a:blipFill>
            <a:blip r:embed="rId3"/>
            <a:stretch>
              <a:fillRect/>
            </a:stretch>
          </a:blipFill>
        </p:spPr>
        <p:txBody>
          <a:bodyPr/>
          <a:lstStyle/>
          <a:p>
            <a:endParaRPr lang="en-GR"/>
          </a:p>
        </p:txBody>
      </p:sp>
      <p:grpSp>
        <p:nvGrpSpPr>
          <p:cNvPr id="5" name="Group 5"/>
          <p:cNvGrpSpPr/>
          <p:nvPr/>
        </p:nvGrpSpPr>
        <p:grpSpPr>
          <a:xfrm>
            <a:off x="1028700" y="1028700"/>
            <a:ext cx="16230600" cy="8229600"/>
            <a:chOff x="0" y="0"/>
            <a:chExt cx="2188481" cy="1109652"/>
          </a:xfrm>
        </p:grpSpPr>
        <p:sp>
          <p:nvSpPr>
            <p:cNvPr id="6" name="Freeform 6"/>
            <p:cNvSpPr/>
            <p:nvPr/>
          </p:nvSpPr>
          <p:spPr>
            <a:xfrm>
              <a:off x="0" y="0"/>
              <a:ext cx="2188481" cy="1109652"/>
            </a:xfrm>
            <a:custGeom>
              <a:avLst/>
              <a:gdLst/>
              <a:ahLst/>
              <a:cxnLst/>
              <a:rect l="l" t="t" r="r" b="b"/>
              <a:pathLst>
                <a:path w="2188481" h="1109652">
                  <a:moveTo>
                    <a:pt x="2028461" y="0"/>
                  </a:moveTo>
                  <a:lnTo>
                    <a:pt x="160020" y="0"/>
                  </a:lnTo>
                  <a:lnTo>
                    <a:pt x="0" y="160020"/>
                  </a:lnTo>
                  <a:lnTo>
                    <a:pt x="0" y="949632"/>
                  </a:lnTo>
                  <a:lnTo>
                    <a:pt x="160020" y="1109652"/>
                  </a:lnTo>
                  <a:lnTo>
                    <a:pt x="2028461" y="1109652"/>
                  </a:lnTo>
                  <a:lnTo>
                    <a:pt x="2188481" y="949632"/>
                  </a:lnTo>
                  <a:lnTo>
                    <a:pt x="2188481" y="160020"/>
                  </a:lnTo>
                  <a:lnTo>
                    <a:pt x="2028461" y="0"/>
                  </a:lnTo>
                  <a:close/>
                </a:path>
              </a:pathLst>
            </a:custGeom>
            <a:solidFill>
              <a:srgbClr val="593622">
                <a:alpha val="49804"/>
              </a:srgbClr>
            </a:solidFill>
            <a:ln w="180975" cap="sq">
              <a:solidFill>
                <a:srgbClr val="C9B9A1">
                  <a:alpha val="49804"/>
                </a:srgbClr>
              </a:solidFill>
              <a:prstDash val="solid"/>
              <a:miter/>
            </a:ln>
          </p:spPr>
          <p:txBody>
            <a:bodyPr/>
            <a:lstStyle/>
            <a:p>
              <a:endParaRPr lang="en-GR"/>
            </a:p>
          </p:txBody>
        </p:sp>
        <p:sp>
          <p:nvSpPr>
            <p:cNvPr id="7" name="TextBox 7"/>
            <p:cNvSpPr txBox="1"/>
            <p:nvPr/>
          </p:nvSpPr>
          <p:spPr>
            <a:xfrm>
              <a:off x="63500" y="25400"/>
              <a:ext cx="2061481" cy="1020752"/>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943358" y="1568719"/>
            <a:ext cx="16173508" cy="1642110"/>
          </a:xfrm>
          <a:prstGeom prst="rect">
            <a:avLst/>
          </a:prstGeom>
        </p:spPr>
        <p:txBody>
          <a:bodyPr lIns="0" tIns="0" rIns="0" bIns="0" rtlCol="0" anchor="t">
            <a:spAutoFit/>
          </a:bodyPr>
          <a:lstStyle/>
          <a:p>
            <a:pPr algn="ctr">
              <a:lnSpc>
                <a:spcPts val="13439"/>
              </a:lnSpc>
            </a:pPr>
            <a:r>
              <a:rPr lang="en-US" sz="9600">
                <a:solidFill>
                  <a:srgbClr val="FFFFFF"/>
                </a:solidFill>
                <a:latin typeface="Comforter Brush"/>
                <a:ea typeface="Comforter Brush"/>
                <a:cs typeface="Comforter Brush"/>
                <a:sym typeface="Comforter Brush"/>
              </a:rPr>
              <a:t>Vardan’s Legacy: Victory through Defeat</a:t>
            </a:r>
          </a:p>
        </p:txBody>
      </p:sp>
      <p:sp>
        <p:nvSpPr>
          <p:cNvPr id="9" name="TextBox 9"/>
          <p:cNvSpPr txBox="1"/>
          <p:nvPr/>
        </p:nvSpPr>
        <p:spPr>
          <a:xfrm>
            <a:off x="2374903" y="3827797"/>
            <a:ext cx="13795300" cy="3510280"/>
          </a:xfrm>
          <a:prstGeom prst="rect">
            <a:avLst/>
          </a:prstGeom>
        </p:spPr>
        <p:txBody>
          <a:bodyPr lIns="0" tIns="0" rIns="0" bIns="0" rtlCol="0" anchor="t">
            <a:spAutoFit/>
          </a:bodyPr>
          <a:lstStyle/>
          <a:p>
            <a:pPr algn="just">
              <a:lnSpc>
                <a:spcPts val="3920"/>
              </a:lnSpc>
            </a:pPr>
            <a:r>
              <a:rPr lang="en-US" sz="2800" b="1">
                <a:solidFill>
                  <a:srgbClr val="FFFFFF"/>
                </a:solidFill>
                <a:latin typeface="Sukar Bold"/>
                <a:ea typeface="Sukar Bold"/>
                <a:cs typeface="Sukar Bold"/>
                <a:sym typeface="Sukar Bold"/>
              </a:rPr>
              <a:t>The Vartanants war was more than a one-day battle.</a:t>
            </a:r>
          </a:p>
          <a:p>
            <a:pPr algn="just">
              <a:lnSpc>
                <a:spcPts val="3920"/>
              </a:lnSpc>
            </a:pPr>
            <a:r>
              <a:rPr lang="en-US" sz="2800" b="1">
                <a:solidFill>
                  <a:srgbClr val="FFFFFF"/>
                </a:solidFill>
                <a:latin typeface="Sukar Bold"/>
                <a:ea typeface="Sukar Bold"/>
                <a:cs typeface="Sukar Bold"/>
                <a:sym typeface="Sukar Bold"/>
              </a:rPr>
              <a:t>It all began on May 26, 451 A.D. with the Battle of Avarayr, but it did not end there. It did not end with the martyrdom of Vartan and his 1,035 comrades. Rather, the Vartanants war lasted 33 years and ended with the victorious Treaty of Nuvarsak in 484 A.D. Thus, this heroic war can be described as a chain of events beginning with the defeat on the field of Avarayr and ending with a victory at Nuvarsak.</a:t>
            </a:r>
          </a:p>
          <a:p>
            <a:pPr algn="just">
              <a:lnSpc>
                <a:spcPts val="3920"/>
              </a:lnSpc>
            </a:pPr>
            <a:endParaRPr lang="en-US" sz="2800" b="1">
              <a:solidFill>
                <a:srgbClr val="FFFFFF"/>
              </a:solidFill>
              <a:latin typeface="Sukar Bold"/>
              <a:ea typeface="Sukar Bold"/>
              <a:cs typeface="Sukar Bold"/>
              <a:sym typeface="Sukar 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1" b="-101"/>
            </a:stretch>
          </a:blipFill>
        </p:spPr>
        <p:txBody>
          <a:bodyPr/>
          <a:lstStyle/>
          <a:p>
            <a:endParaRPr lang="en-GR"/>
          </a:p>
        </p:txBody>
      </p:sp>
      <p:sp>
        <p:nvSpPr>
          <p:cNvPr id="3" name="Freeform 3"/>
          <p:cNvSpPr/>
          <p:nvPr/>
        </p:nvSpPr>
        <p:spPr>
          <a:xfrm rot="1538889">
            <a:off x="-1488056" y="8044230"/>
            <a:ext cx="10634674" cy="4067763"/>
          </a:xfrm>
          <a:custGeom>
            <a:avLst/>
            <a:gdLst/>
            <a:ahLst/>
            <a:cxnLst/>
            <a:rect l="l" t="t" r="r" b="b"/>
            <a:pathLst>
              <a:path w="10634674" h="4067763">
                <a:moveTo>
                  <a:pt x="0" y="0"/>
                </a:moveTo>
                <a:lnTo>
                  <a:pt x="10634674" y="0"/>
                </a:lnTo>
                <a:lnTo>
                  <a:pt x="10634674" y="4067763"/>
                </a:lnTo>
                <a:lnTo>
                  <a:pt x="0" y="4067763"/>
                </a:lnTo>
                <a:lnTo>
                  <a:pt x="0" y="0"/>
                </a:lnTo>
                <a:close/>
              </a:path>
            </a:pathLst>
          </a:custGeom>
          <a:blipFill>
            <a:blip r:embed="rId3"/>
            <a:stretch>
              <a:fillRect/>
            </a:stretch>
          </a:blipFill>
        </p:spPr>
        <p:txBody>
          <a:bodyPr/>
          <a:lstStyle/>
          <a:p>
            <a:endParaRPr lang="en-GR"/>
          </a:p>
        </p:txBody>
      </p:sp>
      <p:sp>
        <p:nvSpPr>
          <p:cNvPr id="4" name="Freeform 4"/>
          <p:cNvSpPr/>
          <p:nvPr/>
        </p:nvSpPr>
        <p:spPr>
          <a:xfrm rot="1236555">
            <a:off x="9041527" y="-2033881"/>
            <a:ext cx="10634674" cy="4067763"/>
          </a:xfrm>
          <a:custGeom>
            <a:avLst/>
            <a:gdLst/>
            <a:ahLst/>
            <a:cxnLst/>
            <a:rect l="l" t="t" r="r" b="b"/>
            <a:pathLst>
              <a:path w="10634674" h="4067763">
                <a:moveTo>
                  <a:pt x="0" y="0"/>
                </a:moveTo>
                <a:lnTo>
                  <a:pt x="10634673" y="0"/>
                </a:lnTo>
                <a:lnTo>
                  <a:pt x="10634673" y="4067762"/>
                </a:lnTo>
                <a:lnTo>
                  <a:pt x="0" y="4067762"/>
                </a:lnTo>
                <a:lnTo>
                  <a:pt x="0" y="0"/>
                </a:lnTo>
                <a:close/>
              </a:path>
            </a:pathLst>
          </a:custGeom>
          <a:blipFill>
            <a:blip r:embed="rId3"/>
            <a:stretch>
              <a:fillRect/>
            </a:stretch>
          </a:blipFill>
        </p:spPr>
        <p:txBody>
          <a:bodyPr/>
          <a:lstStyle/>
          <a:p>
            <a:endParaRPr lang="en-GR"/>
          </a:p>
        </p:txBody>
      </p:sp>
      <p:grpSp>
        <p:nvGrpSpPr>
          <p:cNvPr id="5" name="Group 5"/>
          <p:cNvGrpSpPr/>
          <p:nvPr/>
        </p:nvGrpSpPr>
        <p:grpSpPr>
          <a:xfrm>
            <a:off x="118450" y="0"/>
            <a:ext cx="18145384" cy="9200477"/>
            <a:chOff x="0" y="0"/>
            <a:chExt cx="2188481" cy="1109652"/>
          </a:xfrm>
        </p:grpSpPr>
        <p:sp>
          <p:nvSpPr>
            <p:cNvPr id="6" name="Freeform 6"/>
            <p:cNvSpPr/>
            <p:nvPr/>
          </p:nvSpPr>
          <p:spPr>
            <a:xfrm>
              <a:off x="0" y="0"/>
              <a:ext cx="2188481" cy="1109652"/>
            </a:xfrm>
            <a:custGeom>
              <a:avLst/>
              <a:gdLst/>
              <a:ahLst/>
              <a:cxnLst/>
              <a:rect l="l" t="t" r="r" b="b"/>
              <a:pathLst>
                <a:path w="2188481" h="1109652">
                  <a:moveTo>
                    <a:pt x="2028461" y="0"/>
                  </a:moveTo>
                  <a:lnTo>
                    <a:pt x="160020" y="0"/>
                  </a:lnTo>
                  <a:lnTo>
                    <a:pt x="0" y="160020"/>
                  </a:lnTo>
                  <a:lnTo>
                    <a:pt x="0" y="949632"/>
                  </a:lnTo>
                  <a:lnTo>
                    <a:pt x="160020" y="1109652"/>
                  </a:lnTo>
                  <a:lnTo>
                    <a:pt x="2028461" y="1109652"/>
                  </a:lnTo>
                  <a:lnTo>
                    <a:pt x="2188481" y="949632"/>
                  </a:lnTo>
                  <a:lnTo>
                    <a:pt x="2188481" y="160020"/>
                  </a:lnTo>
                  <a:lnTo>
                    <a:pt x="2028461" y="0"/>
                  </a:lnTo>
                  <a:close/>
                </a:path>
              </a:pathLst>
            </a:custGeom>
            <a:solidFill>
              <a:srgbClr val="593622">
                <a:alpha val="49804"/>
              </a:srgbClr>
            </a:solidFill>
            <a:ln w="180975" cap="sq">
              <a:solidFill>
                <a:srgbClr val="C9B9A1">
                  <a:alpha val="49804"/>
                </a:srgbClr>
              </a:solidFill>
              <a:prstDash val="solid"/>
              <a:miter/>
            </a:ln>
          </p:spPr>
          <p:txBody>
            <a:bodyPr/>
            <a:lstStyle/>
            <a:p>
              <a:endParaRPr lang="en-GR"/>
            </a:p>
          </p:txBody>
        </p:sp>
        <p:sp>
          <p:nvSpPr>
            <p:cNvPr id="7" name="TextBox 7"/>
            <p:cNvSpPr txBox="1"/>
            <p:nvPr/>
          </p:nvSpPr>
          <p:spPr>
            <a:xfrm>
              <a:off x="63500" y="25400"/>
              <a:ext cx="2061481" cy="1020752"/>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1075842" y="339090"/>
            <a:ext cx="16136315" cy="1236345"/>
          </a:xfrm>
          <a:prstGeom prst="rect">
            <a:avLst/>
          </a:prstGeom>
        </p:spPr>
        <p:txBody>
          <a:bodyPr lIns="0" tIns="0" rIns="0" bIns="0" rtlCol="0" anchor="t">
            <a:spAutoFit/>
          </a:bodyPr>
          <a:lstStyle/>
          <a:p>
            <a:pPr algn="ctr">
              <a:lnSpc>
                <a:spcPts val="10080"/>
              </a:lnSpc>
            </a:pPr>
            <a:r>
              <a:rPr lang="en-US" sz="7200">
                <a:solidFill>
                  <a:srgbClr val="FFFFFF"/>
                </a:solidFill>
                <a:latin typeface="Comforter Brush"/>
                <a:ea typeface="Comforter Brush"/>
                <a:cs typeface="Comforter Brush"/>
                <a:sym typeface="Comforter Brush"/>
              </a:rPr>
              <a:t>What are we celebrating through Vartanants’ heroic struggle?</a:t>
            </a:r>
          </a:p>
        </p:txBody>
      </p:sp>
      <p:sp>
        <p:nvSpPr>
          <p:cNvPr id="9" name="TextBox 9"/>
          <p:cNvSpPr txBox="1"/>
          <p:nvPr/>
        </p:nvSpPr>
        <p:spPr>
          <a:xfrm>
            <a:off x="303168" y="1651809"/>
            <a:ext cx="8493543" cy="2204085"/>
          </a:xfrm>
          <a:prstGeom prst="rect">
            <a:avLst/>
          </a:prstGeom>
        </p:spPr>
        <p:txBody>
          <a:bodyPr lIns="0" tIns="0" rIns="0" bIns="0" rtlCol="0" anchor="t">
            <a:spAutoFit/>
          </a:bodyPr>
          <a:lstStyle/>
          <a:p>
            <a:pPr algn="just">
              <a:lnSpc>
                <a:spcPts val="2940"/>
              </a:lnSpc>
            </a:pPr>
            <a:r>
              <a:rPr lang="en-US" sz="2100" b="1">
                <a:solidFill>
                  <a:srgbClr val="FFFFFF"/>
                </a:solidFill>
                <a:latin typeface="Sukar Bold"/>
                <a:ea typeface="Sukar Bold"/>
                <a:cs typeface="Sukar Bold"/>
                <a:sym typeface="Sukar Bold"/>
              </a:rPr>
              <a:t>First, we are celebrating a commitment to freedom. Freedom in all its forms is the cornerstone of a nation, the desire for freedom has always been, and will always be, one of the deepest longings of the human heart. Freedom for individuals and nations means to be themselves—to live their own lives, to think their own thoughts, to seek their own answers, and to decide their own destinies.</a:t>
            </a:r>
          </a:p>
        </p:txBody>
      </p:sp>
      <p:sp>
        <p:nvSpPr>
          <p:cNvPr id="10" name="TextBox 10"/>
          <p:cNvSpPr txBox="1"/>
          <p:nvPr/>
        </p:nvSpPr>
        <p:spPr>
          <a:xfrm>
            <a:off x="303168" y="4134665"/>
            <a:ext cx="8493543" cy="1461135"/>
          </a:xfrm>
          <a:prstGeom prst="rect">
            <a:avLst/>
          </a:prstGeom>
        </p:spPr>
        <p:txBody>
          <a:bodyPr lIns="0" tIns="0" rIns="0" bIns="0" rtlCol="0" anchor="t">
            <a:spAutoFit/>
          </a:bodyPr>
          <a:lstStyle/>
          <a:p>
            <a:pPr algn="just">
              <a:lnSpc>
                <a:spcPts val="2940"/>
              </a:lnSpc>
            </a:pPr>
            <a:r>
              <a:rPr lang="en-US" sz="2100" b="1">
                <a:solidFill>
                  <a:srgbClr val="FFFFFF"/>
                </a:solidFill>
                <a:latin typeface="Sukar Bold"/>
                <a:ea typeface="Sukar Bold"/>
                <a:cs typeface="Sukar Bold"/>
                <a:sym typeface="Sukar Bold"/>
              </a:rPr>
              <a:t>Freedom can be kept only with great vigilance and sacrifice. It can be lost overnight by a generation that exploits its privileges and renounces its responsibilities. Freedom is a spiritual quality which lives in the hearts and the wills of those who are determined to keep it.</a:t>
            </a:r>
          </a:p>
        </p:txBody>
      </p:sp>
      <p:sp>
        <p:nvSpPr>
          <p:cNvPr id="11" name="TextBox 11"/>
          <p:cNvSpPr txBox="1"/>
          <p:nvPr/>
        </p:nvSpPr>
        <p:spPr>
          <a:xfrm>
            <a:off x="9191142" y="1651809"/>
            <a:ext cx="8887974" cy="2575560"/>
          </a:xfrm>
          <a:prstGeom prst="rect">
            <a:avLst/>
          </a:prstGeom>
        </p:spPr>
        <p:txBody>
          <a:bodyPr lIns="0" tIns="0" rIns="0" bIns="0" rtlCol="0" anchor="t">
            <a:spAutoFit/>
          </a:bodyPr>
          <a:lstStyle/>
          <a:p>
            <a:pPr algn="just">
              <a:lnSpc>
                <a:spcPts val="2940"/>
              </a:lnSpc>
            </a:pPr>
            <a:r>
              <a:rPr lang="en-US" sz="2100" b="1">
                <a:solidFill>
                  <a:srgbClr val="FFFFFF"/>
                </a:solidFill>
                <a:latin typeface="Sukar Bold"/>
                <a:ea typeface="Sukar Bold"/>
                <a:cs typeface="Sukar Bold"/>
                <a:sym typeface="Sukar Bold"/>
              </a:rPr>
              <a:t>Living above the consensus is the heroic dimension to reject that which is reprehensible to human sensibility and conscience. It is the moral courage to reject that which is expedient and to do what is right. It is not easy to live above the consensus. Sometimes it is very costly. Vartanants resistance became a baptism of fire, but it eventually kept the Armenians a Christian nation. Christianity became firmly rooted in Armenia thanks to the Vartanants heroic stance to live above the consensus.</a:t>
            </a:r>
          </a:p>
        </p:txBody>
      </p:sp>
      <p:sp>
        <p:nvSpPr>
          <p:cNvPr id="12" name="TextBox 12"/>
          <p:cNvSpPr txBox="1"/>
          <p:nvPr/>
        </p:nvSpPr>
        <p:spPr>
          <a:xfrm>
            <a:off x="9191142" y="4571663"/>
            <a:ext cx="8887974" cy="1832610"/>
          </a:xfrm>
          <a:prstGeom prst="rect">
            <a:avLst/>
          </a:prstGeom>
        </p:spPr>
        <p:txBody>
          <a:bodyPr lIns="0" tIns="0" rIns="0" bIns="0" rtlCol="0" anchor="t">
            <a:spAutoFit/>
          </a:bodyPr>
          <a:lstStyle/>
          <a:p>
            <a:pPr algn="l">
              <a:lnSpc>
                <a:spcPts val="2940"/>
              </a:lnSpc>
            </a:pPr>
            <a:r>
              <a:rPr lang="en-US" sz="2100" b="1">
                <a:solidFill>
                  <a:srgbClr val="FFFFFF"/>
                </a:solidFill>
                <a:latin typeface="Sukar Bold"/>
                <a:ea typeface="Sukar Bold"/>
                <a:cs typeface="Sukar Bold"/>
                <a:sym typeface="Sukar Bold"/>
              </a:rPr>
              <a:t>Thirdly, we are celebrating a commitment to our Christian faith. Vartan’s faith was more than belief in the existence of God; it was trust and confidence. Vartan and his comrades were faced with a choice: Survival without Christ, or physical death for Christ. Their decision saved the Soul of the Armenian nation.</a:t>
            </a:r>
          </a:p>
          <a:p>
            <a:pPr algn="l">
              <a:lnSpc>
                <a:spcPts val="2940"/>
              </a:lnSpc>
            </a:pPr>
            <a:endParaRPr lang="en-US" sz="2100" b="1">
              <a:solidFill>
                <a:srgbClr val="FFFFFF"/>
              </a:solidFill>
              <a:latin typeface="Sukar Bold"/>
              <a:ea typeface="Sukar Bold"/>
              <a:cs typeface="Sukar Bold"/>
              <a:sym typeface="Sukar Bold"/>
            </a:endParaRPr>
          </a:p>
        </p:txBody>
      </p:sp>
      <p:sp>
        <p:nvSpPr>
          <p:cNvPr id="13" name="TextBox 13"/>
          <p:cNvSpPr txBox="1"/>
          <p:nvPr/>
        </p:nvSpPr>
        <p:spPr>
          <a:xfrm>
            <a:off x="303168" y="5957750"/>
            <a:ext cx="8493543" cy="1461135"/>
          </a:xfrm>
          <a:prstGeom prst="rect">
            <a:avLst/>
          </a:prstGeom>
        </p:spPr>
        <p:txBody>
          <a:bodyPr lIns="0" tIns="0" rIns="0" bIns="0" rtlCol="0" anchor="t">
            <a:spAutoFit/>
          </a:bodyPr>
          <a:lstStyle/>
          <a:p>
            <a:pPr algn="just">
              <a:lnSpc>
                <a:spcPts val="2940"/>
              </a:lnSpc>
            </a:pPr>
            <a:r>
              <a:rPr lang="en-US" sz="2100" b="1">
                <a:solidFill>
                  <a:srgbClr val="FFFFFF"/>
                </a:solidFill>
                <a:latin typeface="Sukar Bold"/>
                <a:ea typeface="Sukar Bold"/>
                <a:cs typeface="Sukar Bold"/>
                <a:sym typeface="Sukar Bold"/>
              </a:rPr>
              <a:t>Secondly, we are celebrating a commitment to living above the consensus. Living above the consensus is the capacity to say “no” to something that is not right and is against one’s conscience. Conscience is a gift that God has endowed human beings with. It is an internal sense of right and wrong.</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TotalTime>
  <Words>1374</Words>
  <Application>Microsoft Macintosh PowerPoint</Application>
  <PresentationFormat>Custom</PresentationFormat>
  <Paragraphs>30</Paragraphs>
  <Slides>12</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Comforter Brush</vt:lpstr>
      <vt:lpstr>Calibri</vt:lpstr>
      <vt:lpstr>Sukar</vt:lpstr>
      <vt:lpstr>Sukar Bold</vt:lpstr>
      <vt:lpstr>Gagalin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Beige Vintage Scrapbook History Project Presentation</dc:title>
  <cp:lastModifiedBy>Vangelis Gkekas</cp:lastModifiedBy>
  <cp:revision>3</cp:revision>
  <dcterms:created xsi:type="dcterms:W3CDTF">2006-08-16T00:00:00Z</dcterms:created>
  <dcterms:modified xsi:type="dcterms:W3CDTF">2025-02-26T18:25:52Z</dcterms:modified>
  <dc:identifier>DAGgNgNtelU</dc:identifier>
</cp:coreProperties>
</file>