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54" r:id="rId2"/>
  </p:sldMasterIdLst>
  <p:sldIdLst>
    <p:sldId id="256" r:id="rId3"/>
    <p:sldId id="257" r:id="rId4"/>
    <p:sldId id="288" r:id="rId5"/>
    <p:sldId id="281" r:id="rId6"/>
    <p:sldId id="307" r:id="rId7"/>
    <p:sldId id="289" r:id="rId8"/>
    <p:sldId id="304" r:id="rId9"/>
    <p:sldId id="290" r:id="rId10"/>
    <p:sldId id="306" r:id="rId11"/>
    <p:sldId id="291" r:id="rId12"/>
    <p:sldId id="297" r:id="rId13"/>
    <p:sldId id="298" r:id="rId14"/>
    <p:sldId id="292" r:id="rId15"/>
    <p:sldId id="299" r:id="rId16"/>
    <p:sldId id="300" r:id="rId17"/>
    <p:sldId id="293" r:id="rId18"/>
    <p:sldId id="301" r:id="rId19"/>
    <p:sldId id="302" r:id="rId20"/>
    <p:sldId id="294" r:id="rId21"/>
    <p:sldId id="295" r:id="rId22"/>
    <p:sldId id="303" r:id="rId23"/>
    <p:sldId id="296" r:id="rId24"/>
    <p:sldId id="283" r:id="rId25"/>
    <p:sldId id="284" r:id="rId26"/>
    <p:sldId id="285" r:id="rId27"/>
    <p:sldId id="286" r:id="rId28"/>
    <p:sldId id="287" r:id="rId29"/>
    <p:sldId id="309" r:id="rId30"/>
    <p:sldId id="310" r:id="rId31"/>
    <p:sldId id="311" r:id="rId32"/>
    <p:sldId id="312" r:id="rId33"/>
    <p:sldId id="277" r:id="rId34"/>
    <p:sldId id="260" r:id="rId35"/>
    <p:sldId id="261" r:id="rId36"/>
    <p:sldId id="262" r:id="rId37"/>
    <p:sldId id="263" r:id="rId38"/>
    <p:sldId id="264" r:id="rId39"/>
    <p:sldId id="278" r:id="rId40"/>
    <p:sldId id="279" r:id="rId41"/>
    <p:sldId id="280" r:id="rId42"/>
    <p:sldId id="265" r:id="rId43"/>
    <p:sldId id="271" r:id="rId44"/>
    <p:sldId id="272" r:id="rId45"/>
    <p:sldId id="273" r:id="rId46"/>
    <p:sldId id="274" r:id="rId47"/>
    <p:sldId id="275"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7"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0D1C3F-B763-4100-B1BA-44FDC46F02D6}" type="slidenum">
              <a:rPr lang="el-GR" smtClean="0"/>
              <a:pPr/>
              <a:t>‹#›</a:t>
            </a:fld>
            <a:endParaRPr lang="el-GR"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1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39382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97372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0D1C3F-B763-4100-B1BA-44FDC46F02D6}" type="slidenum">
              <a:rPr lang="el-GR" smtClean="0"/>
              <a:pPr/>
              <a:t>‹#›</a:t>
            </a:fld>
            <a:endParaRPr lang="el-GR"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4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131218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a:t>Στυλ κύριου τίτλου</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8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83097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330044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53104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101107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Στυλ κύριου τίτλου</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773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1729915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338825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156153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77201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a:t>Στυλ κύριου τίτλου</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00D1C3F-B763-4100-B1BA-44FDC46F02D6}" type="slidenum">
              <a:rPr lang="el-GR" smtClean="0"/>
              <a:pPr/>
              <a:t>‹#›</a:t>
            </a:fld>
            <a:endParaRPr lang="el-GR"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85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11762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40756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90283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5396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Στυλ κύριου τίτλου</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23688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2F1205B-0D7B-4B3F-B9A3-14889B31EB11}" type="datetimeFigureOut">
              <a:rPr lang="el-GR" smtClean="0"/>
              <a:pPr/>
              <a:t>23/9/2024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1363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26111828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2F1205B-0D7B-4B3F-B9A3-14889B31EB11}" type="datetimeFigureOut">
              <a:rPr lang="el-GR" smtClean="0"/>
              <a:pPr/>
              <a:t>23/9/2024</a:t>
            </a:fld>
            <a:endParaRPr lang="el-GR"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00D1C3F-B763-4100-B1BA-44FDC46F02D6}" type="slidenum">
              <a:rPr lang="el-GR" smtClean="0"/>
              <a:pPr/>
              <a:t>‹#›</a:t>
            </a:fld>
            <a:endParaRPr lang="el-GR" dirty="0"/>
          </a:p>
        </p:txBody>
      </p:sp>
    </p:spTree>
    <p:extLst>
      <p:ext uri="{BB962C8B-B14F-4D97-AF65-F5344CB8AC3E}">
        <p14:creationId xmlns:p14="http://schemas.microsoft.com/office/powerpoint/2010/main" val="394179641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ΠΑΡΑΓΡΑΦΟΣ</a:t>
            </a:r>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89532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27090" y="911180"/>
            <a:ext cx="10319197" cy="4922950"/>
          </a:xfrm>
        </p:spPr>
        <p:txBody>
          <a:bodyPr>
            <a:normAutofit fontScale="92500" lnSpcReduction="20000"/>
          </a:bodyPr>
          <a:lstStyle/>
          <a:p>
            <a:pPr marL="45720" indent="0">
              <a:lnSpc>
                <a:spcPct val="115000"/>
              </a:lnSpc>
              <a:spcAft>
                <a:spcPts val="1000"/>
              </a:spcAft>
              <a:buNone/>
            </a:pPr>
            <a:r>
              <a:rPr lang="el-GR" sz="30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Ορισμός </a:t>
            </a:r>
            <a:r>
              <a:rPr lang="el-GR" sz="30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 (το βάθος μιας έννοιας)</a:t>
            </a:r>
            <a:endParaRPr lang="el-GR" sz="3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45720" indent="0">
              <a:lnSpc>
                <a:spcPct val="115000"/>
              </a:lnSpc>
              <a:spcAft>
                <a:spcPts val="1000"/>
              </a:spcAft>
              <a:buNone/>
            </a:pP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Με τον ορισμό επιχειρεί να τονίσει, να αναλύσει και να εξηγήσει μία έννοια στους αναγνώστες</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Οριστέα</a:t>
            </a: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έννοια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=η έννοια που ορίζεται</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Γένος</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η ευρύτερη έννοια στην οποία υπάγεται η έννοια που ορίζεται</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Ειδοποιός διαφορά</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το χαρακτηριστικό γνώρισμα που διαφοροποιεί την </a:t>
            </a:r>
            <a:r>
              <a:rPr lang="el-GR" sz="2400"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οριστέα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έννοια από τις υπόλοιπες έννοιες που ανήκουν στο ίδιο γένος</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ορίζεται, προσδιορίζεται, είναι, εννοούμε ότι….</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0000"/>
              </a:lnSpc>
              <a:spcAft>
                <a:spcPts val="0"/>
              </a:spcAft>
              <a:buNone/>
            </a:pPr>
            <a:endParaRPr lang="el-GR" sz="2400" b="1" dirty="0">
              <a:solidFill>
                <a:srgbClr val="00B0F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a:lnSpc>
                <a:spcPct val="110000"/>
              </a:lnSpc>
              <a:spcAft>
                <a:spcPts val="0"/>
              </a:spcAft>
              <a:buNone/>
            </a:pPr>
            <a:r>
              <a:rPr lang="el-GR" sz="24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π.χ.: </a:t>
            </a:r>
            <a:r>
              <a:rPr lang="el-GR" sz="2000" dirty="0" err="1">
                <a:solidFill>
                  <a:srgbClr val="00B0F0"/>
                </a:solidFill>
                <a:latin typeface="Calibri" panose="020F0502020204030204" pitchFamily="34" charset="0"/>
                <a:ea typeface="Times New Roman" panose="02020603050405020304" pitchFamily="18" charset="0"/>
                <a:cs typeface="Calibri" panose="020F0502020204030204" pitchFamily="34" charset="0"/>
              </a:rPr>
              <a:t>Οριστέα</a:t>
            </a:r>
            <a:r>
              <a:rPr lang="el-GR" sz="2000" dirty="0">
                <a:solidFill>
                  <a:srgbClr val="00B0F0"/>
                </a:solidFill>
                <a:latin typeface="Calibri" panose="020F0502020204030204" pitchFamily="34" charset="0"/>
                <a:ea typeface="Times New Roman" panose="02020603050405020304" pitchFamily="18" charset="0"/>
                <a:cs typeface="Calibri" panose="020F0502020204030204" pitchFamily="34" charset="0"/>
              </a:rPr>
              <a:t> έννοια </a:t>
            </a:r>
            <a:r>
              <a:rPr lang="el-GR"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Δημοκρατία, </a:t>
            </a:r>
            <a:r>
              <a:rPr lang="el-GR" sz="2000" dirty="0">
                <a:solidFill>
                  <a:srgbClr val="00B0F0"/>
                </a:solidFill>
                <a:latin typeface="Calibri" panose="020F0502020204030204" pitchFamily="34" charset="0"/>
                <a:ea typeface="Times New Roman" panose="02020603050405020304" pitchFamily="18" charset="0"/>
                <a:cs typeface="Calibri" panose="020F0502020204030204" pitchFamily="34" charset="0"/>
              </a:rPr>
              <a:t>Γένος</a:t>
            </a:r>
            <a:r>
              <a:rPr lang="el-GR"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 = πολίτευμα, </a:t>
            </a:r>
            <a:r>
              <a:rPr lang="el-GR" sz="2000" dirty="0">
                <a:solidFill>
                  <a:srgbClr val="00B0F0"/>
                </a:solidFill>
                <a:latin typeface="Calibri" panose="020F0502020204030204" pitchFamily="34" charset="0"/>
                <a:ea typeface="Times New Roman" panose="02020603050405020304" pitchFamily="18" charset="0"/>
                <a:cs typeface="Calibri" panose="020F0502020204030204" pitchFamily="34" charset="0"/>
              </a:rPr>
              <a:t>ειδοποιός διαφορά</a:t>
            </a:r>
            <a:r>
              <a:rPr lang="el-GR"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=Λαός που ασκεί την</a:t>
            </a:r>
          </a:p>
          <a:p>
            <a:pPr marL="0" lvl="0" indent="0" algn="just">
              <a:lnSpc>
                <a:spcPct val="110000"/>
              </a:lnSpc>
              <a:spcAft>
                <a:spcPts val="0"/>
              </a:spcAft>
              <a:buNone/>
            </a:pPr>
            <a:r>
              <a:rPr lang="el-GR"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εξουσία</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1160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r>
              <a:rPr lang="el-GR" sz="2000" dirty="0"/>
              <a:t>       </a:t>
            </a:r>
            <a:r>
              <a:rPr lang="el-GR" sz="2400" b="1" dirty="0"/>
              <a:t>σ.226</a:t>
            </a:r>
          </a:p>
        </p:txBody>
      </p:sp>
      <p:pic>
        <p:nvPicPr>
          <p:cNvPr id="4" name="Θέση περιεχομένου 3"/>
          <p:cNvPicPr>
            <a:picLocks noGrp="1" noChangeAspect="1"/>
          </p:cNvPicPr>
          <p:nvPr>
            <p:ph idx="1"/>
          </p:nvPr>
        </p:nvPicPr>
        <p:blipFill>
          <a:blip r:embed="rId2"/>
          <a:stretch>
            <a:fillRect/>
          </a:stretch>
        </p:blipFill>
        <p:spPr>
          <a:xfrm>
            <a:off x="1143000" y="609600"/>
            <a:ext cx="8328807" cy="5917348"/>
          </a:xfrm>
          <a:prstGeom prst="rect">
            <a:avLst/>
          </a:prstGeom>
        </p:spPr>
      </p:pic>
    </p:spTree>
    <p:extLst>
      <p:ext uri="{BB962C8B-B14F-4D97-AF65-F5344CB8AC3E}">
        <p14:creationId xmlns:p14="http://schemas.microsoft.com/office/powerpoint/2010/main" val="15963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7030A0"/>
                </a:solidFill>
                <a:latin typeface="Tahoma" panose="020B0604030504040204" pitchFamily="34" charset="0"/>
              </a:rPr>
              <a:t>Τα είδη των ορισμών</a:t>
            </a:r>
            <a:br>
              <a:rPr lang="el-GR" b="1" dirty="0">
                <a:solidFill>
                  <a:srgbClr val="7030A0"/>
                </a:solidFill>
                <a:latin typeface="Tahoma" panose="020B0604030504040204" pitchFamily="34" charset="0"/>
              </a:rPr>
            </a:br>
            <a:endParaRPr lang="el-GR" dirty="0">
              <a:solidFill>
                <a:srgbClr val="7030A0"/>
              </a:solidFill>
            </a:endParaRPr>
          </a:p>
        </p:txBody>
      </p:sp>
      <p:sp>
        <p:nvSpPr>
          <p:cNvPr id="3" name="Θέση περιεχομένου 2"/>
          <p:cNvSpPr>
            <a:spLocks noGrp="1"/>
          </p:cNvSpPr>
          <p:nvPr>
            <p:ph idx="1"/>
          </p:nvPr>
        </p:nvSpPr>
        <p:spPr/>
        <p:txBody>
          <a:bodyPr>
            <a:normAutofit lnSpcReduction="10000"/>
          </a:bodyPr>
          <a:lstStyle/>
          <a:p>
            <a:pPr marL="502920" indent="-457200" algn="just">
              <a:buFont typeface="+mj-lt"/>
              <a:buAutoNum type="arabicPeriod"/>
            </a:pPr>
            <a:r>
              <a:rPr lang="el-GR" b="1" dirty="0">
                <a:solidFill>
                  <a:srgbClr val="7030A0"/>
                </a:solidFill>
                <a:latin typeface="Tahoma" panose="020B0604030504040204" pitchFamily="34" charset="0"/>
              </a:rPr>
              <a:t>Αναλυτικός</a:t>
            </a:r>
            <a:r>
              <a:rPr lang="el-GR" dirty="0">
                <a:solidFill>
                  <a:srgbClr val="000000"/>
                </a:solidFill>
                <a:latin typeface="Tahoma" panose="020B0604030504040204" pitchFamily="34" charset="0"/>
              </a:rPr>
              <a:t> λέγεται ο ορισμός που παριστάνει την ουσία μιας έννοιας εκθέτοντας τα γνωρίσματα που περιέχονται στην έννοια αυτή. </a:t>
            </a:r>
          </a:p>
          <a:p>
            <a:pPr marL="502920" indent="-457200" algn="just">
              <a:buFont typeface="+mj-lt"/>
              <a:buAutoNum type="arabicPeriod"/>
            </a:pPr>
            <a:r>
              <a:rPr lang="el-GR" b="1" dirty="0">
                <a:solidFill>
                  <a:srgbClr val="7030A0"/>
                </a:solidFill>
                <a:latin typeface="Tahoma" panose="020B0604030504040204" pitchFamily="34" charset="0"/>
              </a:rPr>
              <a:t>Συνθετικός</a:t>
            </a:r>
            <a:r>
              <a:rPr lang="el-GR" dirty="0">
                <a:solidFill>
                  <a:srgbClr val="000000"/>
                </a:solidFill>
                <a:latin typeface="Tahoma" panose="020B0604030504040204" pitchFamily="34" charset="0"/>
              </a:rPr>
              <a:t> </a:t>
            </a:r>
            <a:r>
              <a:rPr lang="el-GR" b="1" dirty="0">
                <a:solidFill>
                  <a:srgbClr val="7030A0"/>
                </a:solidFill>
                <a:latin typeface="Tahoma" panose="020B0604030504040204" pitchFamily="34" charset="0"/>
              </a:rPr>
              <a:t>ή γενετικός </a:t>
            </a:r>
            <a:r>
              <a:rPr lang="el-GR" dirty="0">
                <a:solidFill>
                  <a:srgbClr val="000000"/>
                </a:solidFill>
                <a:latin typeface="Tahoma" panose="020B0604030504040204" pitchFamily="34" charset="0"/>
              </a:rPr>
              <a:t>λέγεται ο ορισμός, όταν περιγράφεται η διαδικασία της γένεσης μιας έννοιας/ενός πράγματος από τα αναγκαία και ουσιώδη συστατικά της/του μέρη.</a:t>
            </a:r>
          </a:p>
          <a:p>
            <a:pPr marL="45720" indent="0" algn="just">
              <a:buNone/>
            </a:pPr>
            <a:r>
              <a:rPr lang="el-GR" dirty="0">
                <a:solidFill>
                  <a:srgbClr val="000000"/>
                </a:solidFill>
                <a:latin typeface="Tahoma" panose="020B0604030504040204" pitchFamily="34" charset="0"/>
              </a:rPr>
              <a:t>_______________________________________________________________</a:t>
            </a:r>
          </a:p>
          <a:p>
            <a:pPr marL="502920" indent="-457200" algn="just">
              <a:buFont typeface="+mj-lt"/>
              <a:buAutoNum type="arabicPeriod"/>
            </a:pPr>
            <a:r>
              <a:rPr lang="el-GR" b="1" dirty="0">
                <a:solidFill>
                  <a:srgbClr val="7030A0"/>
                </a:solidFill>
                <a:latin typeface="Tahoma" panose="020B0604030504040204" pitchFamily="34" charset="0"/>
              </a:rPr>
              <a:t>Σύντομος </a:t>
            </a:r>
            <a:r>
              <a:rPr lang="el-GR" dirty="0">
                <a:solidFill>
                  <a:srgbClr val="000000"/>
                </a:solidFill>
                <a:latin typeface="Tahoma" panose="020B0604030504040204" pitchFamily="34" charset="0"/>
              </a:rPr>
              <a:t>λέγεται ο ορισμός που εκτείνεται σε μερικούς στίχους/σειρές. </a:t>
            </a:r>
          </a:p>
          <a:p>
            <a:pPr marL="502920" indent="-457200" algn="just">
              <a:buFont typeface="+mj-lt"/>
              <a:buAutoNum type="arabicPeriod"/>
            </a:pPr>
            <a:r>
              <a:rPr lang="el-GR" b="1" dirty="0">
                <a:solidFill>
                  <a:srgbClr val="7030A0"/>
                </a:solidFill>
                <a:latin typeface="Tahoma" panose="020B0604030504040204" pitchFamily="34" charset="0"/>
              </a:rPr>
              <a:t>Εκτεταμένος</a:t>
            </a:r>
            <a:r>
              <a:rPr lang="el-GR" b="1" dirty="0">
                <a:solidFill>
                  <a:srgbClr val="000000"/>
                </a:solidFill>
                <a:latin typeface="Tahoma" panose="020B0604030504040204" pitchFamily="34" charset="0"/>
              </a:rPr>
              <a:t> </a:t>
            </a:r>
            <a:r>
              <a:rPr lang="el-GR" dirty="0">
                <a:solidFill>
                  <a:srgbClr val="000000"/>
                </a:solidFill>
                <a:latin typeface="Tahoma" panose="020B0604030504040204" pitchFamily="34" charset="0"/>
              </a:rPr>
              <a:t>λέγεται ο ορισμός που καλύπτει μία ή περισσότερες παραγράφους. Υπάρχει ακόμη η περίπτωση ένα ολόκληρο κείμενο να ασχολείται με τον ορισμό μιας έννοιας, όπως γίνεται συνήθως σ' ένα δοκίμιο, ένα επιστημονικό κείμενο κτλ.</a:t>
            </a:r>
            <a:endParaRPr lang="el-GR" dirty="0"/>
          </a:p>
        </p:txBody>
      </p:sp>
    </p:spTree>
    <p:extLst>
      <p:ext uri="{BB962C8B-B14F-4D97-AF65-F5344CB8AC3E}">
        <p14:creationId xmlns:p14="http://schemas.microsoft.com/office/powerpoint/2010/main" val="39956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17242" y="936937"/>
            <a:ext cx="10216166" cy="5090375"/>
          </a:xfrm>
        </p:spPr>
        <p:txBody>
          <a:bodyPr>
            <a:normAutofit lnSpcReduction="10000"/>
          </a:bodyPr>
          <a:lstStyle/>
          <a:p>
            <a:pPr marL="45720" lvl="0" indent="0">
              <a:lnSpc>
                <a:spcPct val="115000"/>
              </a:lnSpc>
              <a:spcAft>
                <a:spcPts val="1000"/>
              </a:spcAft>
              <a:buClr>
                <a:srgbClr val="A6B727"/>
              </a:buClr>
              <a:buNone/>
            </a:pPr>
            <a:r>
              <a:rPr lang="el-GR" sz="30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Διαίρεση </a:t>
            </a:r>
            <a:r>
              <a:rPr lang="el-GR" sz="2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(το πλάτος μιας έννοιας)</a:t>
            </a:r>
            <a:endParaRPr lang="el-GR" sz="28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45720" indent="0">
              <a:lnSpc>
                <a:spcPct val="115000"/>
              </a:lnSpc>
              <a:spcAft>
                <a:spcPts val="1000"/>
              </a:spcAft>
              <a:buNone/>
            </a:pPr>
            <a:endParaRPr lang="el-GR" sz="3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45720" indent="0">
              <a:lnSpc>
                <a:spcPct val="115000"/>
              </a:lnSpc>
              <a:spcAft>
                <a:spcPts val="1000"/>
              </a:spcAft>
              <a:buNone/>
            </a:pP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Συστατικά στοιχεία:</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Διαιρετέα έννοια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(γένος),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Μέρη/Μέλη/Πηλίκο της διαίρεσης</a:t>
            </a:r>
            <a:endParaRPr lang="el-GR" sz="2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Διαιρετική βάση</a:t>
            </a:r>
            <a:r>
              <a:rPr lang="el-GR" sz="2400" dirty="0">
                <a:solidFill>
                  <a:srgbClr val="565349"/>
                </a:solidFill>
                <a:latin typeface="Calibri" panose="020F0502020204030204" pitchFamily="34" charset="0"/>
                <a:ea typeface="Times New Roman" panose="02020603050405020304" pitchFamily="18" charset="0"/>
                <a:cs typeface="Calibri" panose="020F0502020204030204" pitchFamily="34" charset="0"/>
              </a:rPr>
              <a:t>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Η διαίρεση γίνεται με βάση κάποιο </a:t>
            </a:r>
            <a:r>
              <a:rPr lang="el-GR" sz="2400"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κριτήριο</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Η διαιρετική βάση μπορεί να παραλειφθεί</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endPar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endParaRPr>
          </a:p>
          <a:p>
            <a:pPr marL="0" lvl="0" indent="0">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πρώτον-δεύτερον, τέλος, το ένα, το άλλο…..</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5820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321604" y="609599"/>
            <a:ext cx="11518312" cy="5688169"/>
          </a:xfrm>
          <a:prstGeom prst="rect">
            <a:avLst/>
          </a:prstGeom>
        </p:spPr>
      </p:pic>
    </p:spTree>
    <p:extLst>
      <p:ext uri="{BB962C8B-B14F-4D97-AF65-F5344CB8AC3E}">
        <p14:creationId xmlns:p14="http://schemas.microsoft.com/office/powerpoint/2010/main" val="179713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a:solidFill>
                  <a:srgbClr val="7030A0"/>
                </a:solidFill>
                <a:latin typeface="Tahoma" panose="020B0604030504040204" pitchFamily="34" charset="0"/>
              </a:rPr>
              <a:t>Τα είδη της διαίρεσης                    </a:t>
            </a:r>
            <a:r>
              <a:rPr lang="el-GR" sz="2400" b="1" dirty="0">
                <a:solidFill>
                  <a:srgbClr val="A6B727"/>
                </a:solidFill>
              </a:rPr>
              <a:t>σ.232</a:t>
            </a:r>
            <a:endParaRPr lang="el-GR" sz="4000" dirty="0"/>
          </a:p>
        </p:txBody>
      </p:sp>
      <p:sp>
        <p:nvSpPr>
          <p:cNvPr id="3" name="Θέση περιεχομένου 2"/>
          <p:cNvSpPr>
            <a:spLocks noGrp="1"/>
          </p:cNvSpPr>
          <p:nvPr>
            <p:ph idx="1"/>
          </p:nvPr>
        </p:nvSpPr>
        <p:spPr>
          <a:xfrm>
            <a:off x="1143000" y="1738648"/>
            <a:ext cx="9872871" cy="4357352"/>
          </a:xfrm>
        </p:spPr>
        <p:txBody>
          <a:bodyPr>
            <a:normAutofit lnSpcReduction="10000"/>
          </a:bodyPr>
          <a:lstStyle/>
          <a:p>
            <a:r>
              <a:rPr lang="el-GR" dirty="0">
                <a:solidFill>
                  <a:srgbClr val="000000"/>
                </a:solidFill>
                <a:latin typeface="Tahoma" panose="020B0604030504040204" pitchFamily="34" charset="0"/>
              </a:rPr>
              <a:t> </a:t>
            </a:r>
            <a:r>
              <a:rPr lang="el-GR" b="1" dirty="0">
                <a:solidFill>
                  <a:srgbClr val="7030A0"/>
                </a:solidFill>
                <a:latin typeface="Tahoma" panose="020B0604030504040204" pitchFamily="34" charset="0"/>
              </a:rPr>
              <a:t>Τέλεια:</a:t>
            </a:r>
            <a:r>
              <a:rPr lang="el-GR" dirty="0">
                <a:solidFill>
                  <a:srgbClr val="000000"/>
                </a:solidFill>
                <a:latin typeface="Tahoma" panose="020B0604030504040204" pitchFamily="34" charset="0"/>
              </a:rPr>
              <a:t> αν περιλαμβάνει όλα τα είδη του γένους</a:t>
            </a:r>
          </a:p>
          <a:p>
            <a:pPr marL="45720" lvl="0" indent="0">
              <a:buClr>
                <a:srgbClr val="A6B727"/>
              </a:buClr>
              <a:buNone/>
            </a:pPr>
            <a:r>
              <a:rPr lang="el-GR" i="1" dirty="0">
                <a:solidFill>
                  <a:srgbClr val="00B0F0"/>
                </a:solidFill>
                <a:latin typeface="Tahoma" panose="020B0604030504040204" pitchFamily="34" charset="0"/>
              </a:rPr>
              <a:t>π.χ. Οι διαθέσεις του ρήματος είναι οι εξής: ενεργητική, παθητική, μέση και  ουδέτερη.</a:t>
            </a:r>
            <a:endParaRPr lang="el-GR" dirty="0">
              <a:solidFill>
                <a:srgbClr val="000000"/>
              </a:solidFill>
              <a:latin typeface="Tahoma" panose="020B0604030504040204" pitchFamily="34" charset="0"/>
            </a:endParaRPr>
          </a:p>
          <a:p>
            <a:r>
              <a:rPr lang="el-GR" dirty="0">
                <a:solidFill>
                  <a:srgbClr val="000000"/>
                </a:solidFill>
                <a:latin typeface="Tahoma" panose="020B0604030504040204" pitchFamily="34" charset="0"/>
              </a:rPr>
              <a:t> </a:t>
            </a:r>
            <a:r>
              <a:rPr lang="el-GR" b="1" dirty="0">
                <a:solidFill>
                  <a:srgbClr val="7030A0"/>
                </a:solidFill>
                <a:latin typeface="Tahoma" panose="020B0604030504040204" pitchFamily="34" charset="0"/>
              </a:rPr>
              <a:t>Ατελής: </a:t>
            </a:r>
            <a:r>
              <a:rPr lang="el-GR" dirty="0">
                <a:solidFill>
                  <a:srgbClr val="000000"/>
                </a:solidFill>
                <a:latin typeface="Tahoma" panose="020B0604030504040204" pitchFamily="34" charset="0"/>
              </a:rPr>
              <a:t>αν παραλείπονται κάποια είδη</a:t>
            </a:r>
          </a:p>
          <a:p>
            <a:pPr marL="45720" indent="0">
              <a:buNone/>
            </a:pPr>
            <a:r>
              <a:rPr lang="el-GR" i="1" dirty="0">
                <a:solidFill>
                  <a:srgbClr val="00B0F0"/>
                </a:solidFill>
                <a:latin typeface="Tahoma" panose="020B0604030504040204" pitchFamily="34" charset="0"/>
              </a:rPr>
              <a:t>π.χ. Οι διαθέσεις του ρήματος είναι οι εξής: ενεργητική, παθητική και μέση.</a:t>
            </a:r>
          </a:p>
          <a:p>
            <a:r>
              <a:rPr lang="el-GR" b="1" dirty="0">
                <a:solidFill>
                  <a:srgbClr val="7030A0"/>
                </a:solidFill>
                <a:latin typeface="Tahoma" panose="020B0604030504040204" pitchFamily="34" charset="0"/>
              </a:rPr>
              <a:t>Συνεχής</a:t>
            </a:r>
            <a:r>
              <a:rPr lang="el-GR" dirty="0">
                <a:solidFill>
                  <a:srgbClr val="000000"/>
                </a:solidFill>
                <a:latin typeface="Tahoma" panose="020B0604030504040204" pitchFamily="34" charset="0"/>
              </a:rPr>
              <a:t>: αν δεν γίνεται κάποιο άλμα στα είδη της</a:t>
            </a:r>
            <a:endParaRPr lang="el-GR" b="1" dirty="0">
              <a:solidFill>
                <a:srgbClr val="7030A0"/>
              </a:solidFill>
              <a:latin typeface="Tahoma" panose="020B0604030504040204" pitchFamily="34" charset="0"/>
            </a:endParaRPr>
          </a:p>
          <a:p>
            <a:pPr marL="45720" indent="0">
              <a:buNone/>
            </a:pPr>
            <a:r>
              <a:rPr lang="el-GR" i="1" dirty="0">
                <a:solidFill>
                  <a:srgbClr val="00B0F0"/>
                </a:solidFill>
                <a:latin typeface="Tahoma" panose="020B0604030504040204" pitchFamily="34" charset="0"/>
              </a:rPr>
              <a:t>π.χ.</a:t>
            </a:r>
            <a:r>
              <a:rPr lang="el-GR" i="1" dirty="0">
                <a:solidFill>
                  <a:srgbClr val="000000"/>
                </a:solidFill>
                <a:latin typeface="Tahoma" panose="020B0604030504040204" pitchFamily="34" charset="0"/>
              </a:rPr>
              <a:t> </a:t>
            </a:r>
            <a:r>
              <a:rPr lang="el-GR" i="1" dirty="0">
                <a:solidFill>
                  <a:srgbClr val="00B0F0"/>
                </a:solidFill>
                <a:latin typeface="Tahoma" panose="020B0604030504040204" pitchFamily="34" charset="0"/>
              </a:rPr>
              <a:t>τα είδη του πεζού λόγου στην αρχαία Ελλάδα ήταν: η ιστορία, η φιλοσοφία και η ρητορική.</a:t>
            </a:r>
          </a:p>
          <a:p>
            <a:pPr lvl="0">
              <a:buClr>
                <a:srgbClr val="A6B727"/>
              </a:buClr>
            </a:pPr>
            <a:r>
              <a:rPr lang="el-GR" b="1" dirty="0">
                <a:solidFill>
                  <a:srgbClr val="7030A0"/>
                </a:solidFill>
                <a:latin typeface="Tahoma" panose="020B0604030504040204" pitchFamily="34" charset="0"/>
              </a:rPr>
              <a:t>Ασυνεχής</a:t>
            </a:r>
            <a:r>
              <a:rPr lang="el-GR" dirty="0">
                <a:solidFill>
                  <a:srgbClr val="000000"/>
                </a:solidFill>
                <a:latin typeface="Tahoma" panose="020B0604030504040204" pitchFamily="34" charset="0"/>
              </a:rPr>
              <a:t>: αν γίνεται κάποιο άλμα στα είδη της</a:t>
            </a:r>
          </a:p>
          <a:p>
            <a:pPr marL="45720" lvl="0" indent="0">
              <a:lnSpc>
                <a:spcPct val="100000"/>
              </a:lnSpc>
              <a:buNone/>
            </a:pPr>
            <a:r>
              <a:rPr lang="el-GR" i="1" dirty="0">
                <a:solidFill>
                  <a:srgbClr val="00B0F0"/>
                </a:solidFill>
                <a:latin typeface="Tahoma" panose="020B0604030504040204" pitchFamily="34" charset="0"/>
              </a:rPr>
              <a:t>π.χ.</a:t>
            </a:r>
            <a:r>
              <a:rPr lang="el-GR" i="1" dirty="0">
                <a:solidFill>
                  <a:srgbClr val="000000"/>
                </a:solidFill>
                <a:latin typeface="Tahoma" panose="020B0604030504040204" pitchFamily="34" charset="0"/>
              </a:rPr>
              <a:t> </a:t>
            </a:r>
            <a:r>
              <a:rPr lang="el-GR" i="1" dirty="0">
                <a:solidFill>
                  <a:srgbClr val="00B0F0"/>
                </a:solidFill>
                <a:latin typeface="Tahoma" panose="020B0604030504040204" pitchFamily="34" charset="0"/>
              </a:rPr>
              <a:t>τα είδη του πεζού λόγου στην αρχαία Ελλάδα ήταν: η ιστορία, η φιλοσοφία και οι δικανικοί λόγοι.</a:t>
            </a:r>
          </a:p>
          <a:p>
            <a:pPr marL="45720" lvl="0" indent="0">
              <a:buClr>
                <a:srgbClr val="A6B727"/>
              </a:buClr>
              <a:buNone/>
            </a:pPr>
            <a:endParaRPr lang="el-GR" b="1" dirty="0">
              <a:solidFill>
                <a:srgbClr val="7030A0"/>
              </a:solidFill>
              <a:latin typeface="Tahoma" panose="020B0604030504040204" pitchFamily="34" charset="0"/>
            </a:endParaRPr>
          </a:p>
          <a:p>
            <a:pPr marL="45720" indent="0">
              <a:buNone/>
            </a:pPr>
            <a:endParaRPr lang="el-GR" b="1" dirty="0">
              <a:solidFill>
                <a:srgbClr val="7030A0"/>
              </a:solidFill>
              <a:latin typeface="Tahoma" panose="020B0604030504040204" pitchFamily="34" charset="0"/>
            </a:endParaRPr>
          </a:p>
        </p:txBody>
      </p:sp>
    </p:spTree>
    <p:extLst>
      <p:ext uri="{BB962C8B-B14F-4D97-AF65-F5344CB8AC3E}">
        <p14:creationId xmlns:p14="http://schemas.microsoft.com/office/powerpoint/2010/main" val="127455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6823" y="975575"/>
            <a:ext cx="10831132" cy="4974464"/>
          </a:xfrm>
        </p:spPr>
        <p:txBody>
          <a:bodyPr>
            <a:normAutofit/>
          </a:bodyPr>
          <a:lstStyle/>
          <a:p>
            <a:pPr marL="45720" indent="0">
              <a:lnSpc>
                <a:spcPct val="115000"/>
              </a:lnSpc>
              <a:spcAft>
                <a:spcPts val="1000"/>
              </a:spcAft>
              <a:buNone/>
            </a:pPr>
            <a:r>
              <a:rPr lang="el-GR" sz="28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Σύγκριση-Αντίθεση</a:t>
            </a:r>
            <a:endParaRPr lang="el-GR" sz="28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Στη</a:t>
            </a:r>
            <a:r>
              <a:rPr lang="el-GR" sz="2400" dirty="0">
                <a:latin typeface="Calibri" panose="020F0502020204030204" pitchFamily="34" charset="0"/>
                <a:ea typeface="Times New Roman" panose="02020603050405020304" pitchFamily="18" charset="0"/>
                <a:cs typeface="Calibri" panose="020F0502020204030204" pitchFamily="34" charset="0"/>
              </a:rPr>
              <a:t> </a:t>
            </a:r>
            <a:r>
              <a:rPr lang="el-GR"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θεματική περίοδο</a:t>
            </a:r>
            <a:r>
              <a:rPr lang="el-GR" dirty="0">
                <a:solidFill>
                  <a:schemeClr val="tx2"/>
                </a:solidFill>
                <a:latin typeface="Calibri" panose="020F0502020204030204" pitchFamily="34" charset="0"/>
                <a:ea typeface="Times New Roman" panose="02020603050405020304" pitchFamily="18" charset="0"/>
                <a:cs typeface="Calibri" panose="020F0502020204030204" pitchFamily="34" charset="0"/>
              </a:rPr>
              <a:t> συγκρίνονται δύο αντίθετες έννοιες, </a:t>
            </a:r>
            <a:r>
              <a:rPr lang="el-GR" dirty="0">
                <a:solidFill>
                  <a:srgbClr val="C00000"/>
                </a:solidFill>
                <a:latin typeface="Calibri" panose="020F0502020204030204" pitchFamily="34" charset="0"/>
                <a:ea typeface="Times New Roman" panose="02020603050405020304" pitchFamily="18" charset="0"/>
                <a:cs typeface="Calibri" panose="020F0502020204030204" pitchFamily="34" charset="0"/>
              </a:rPr>
              <a:t>μέλη της αντίθεσης</a:t>
            </a:r>
            <a:r>
              <a:rPr lang="el-GR" dirty="0">
                <a:solidFill>
                  <a:schemeClr val="tx2"/>
                </a:solidFill>
                <a:latin typeface="Calibri" panose="020F0502020204030204" pitchFamily="34" charset="0"/>
                <a:ea typeface="Times New Roman" panose="02020603050405020304" pitchFamily="18" charset="0"/>
                <a:cs typeface="Calibri" panose="020F0502020204030204" pitchFamily="34" charset="0"/>
              </a:rPr>
              <a:t>, και επισημαίνονται </a:t>
            </a:r>
            <a:r>
              <a:rPr lang="el-GR"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οι διαφορές ή οι ομοιότητές τους.</a:t>
            </a:r>
            <a:endParaRPr lang="el-GR" sz="2000" u="sng"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Στις</a:t>
            </a:r>
            <a:r>
              <a:rPr lang="el-GR" sz="2400" dirty="0">
                <a:latin typeface="Calibri" panose="020F0502020204030204" pitchFamily="34" charset="0"/>
                <a:ea typeface="Times New Roman" panose="02020603050405020304" pitchFamily="18" charset="0"/>
                <a:cs typeface="Calibri" panose="020F0502020204030204" pitchFamily="34" charset="0"/>
              </a:rPr>
              <a:t> </a:t>
            </a:r>
            <a:r>
              <a:rPr lang="el-GR"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λεπτομέρειες</a:t>
            </a:r>
            <a:r>
              <a:rPr lang="el-GR" sz="2400" dirty="0">
                <a:latin typeface="Calibri" panose="020F0502020204030204" pitchFamily="34" charset="0"/>
                <a:ea typeface="Times New Roman" panose="02020603050405020304" pitchFamily="18" charset="0"/>
                <a:cs typeface="Calibri" panose="020F0502020204030204" pitchFamily="34" charset="0"/>
              </a:rPr>
              <a:t>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παρουσιάζονται:</a:t>
            </a:r>
          </a:p>
          <a:p>
            <a:pPr marL="457200" lvl="0" indent="-457200" algn="just">
              <a:spcAft>
                <a:spcPts val="0"/>
              </a:spcAft>
              <a:buFont typeface="+mj-lt"/>
              <a:buAutoNum type="arabicPeriod"/>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όλα μαζί τα χαρακτηριστικά του πρώτου μέλους και στη συνέχεια, αντιθετικά, όλα τα χαρακτηριστικά μαζί του δεύτερου </a:t>
            </a:r>
            <a:r>
              <a:rPr lang="el-GR" sz="2400" dirty="0">
                <a:solidFill>
                  <a:srgbClr val="565349"/>
                </a:solidFill>
                <a:latin typeface="Calibri" panose="020F0502020204030204" pitchFamily="34" charset="0"/>
                <a:ea typeface="Times New Roman" panose="02020603050405020304" pitchFamily="18" charset="0"/>
                <a:cs typeface="Calibri" panose="020F0502020204030204" pitchFamily="34" charset="0"/>
              </a:rPr>
              <a:t>μέλους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a:t>
            </a:r>
            <a:r>
              <a:rPr lang="el-GR" sz="2400" dirty="0">
                <a:solidFill>
                  <a:srgbClr val="00B0F0"/>
                </a:solidFill>
                <a:latin typeface="Calibri" panose="020F0502020204030204" pitchFamily="34" charset="0"/>
                <a:ea typeface="Times New Roman" panose="02020603050405020304" pitchFamily="18" charset="0"/>
                <a:cs typeface="Calibri" panose="020F0502020204030204" pitchFamily="34" charset="0"/>
              </a:rPr>
              <a:t>ΚΑΘΕΤΗ ΔΟΜΗΣΗ</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ή</a:t>
            </a:r>
          </a:p>
          <a:p>
            <a:pPr marL="457200" lvl="0" indent="-457200" algn="just">
              <a:spcAft>
                <a:spcPts val="0"/>
              </a:spcAft>
              <a:buFont typeface="+mj-lt"/>
              <a:buAutoNum type="arabicPeriod"/>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καταγράφονται οι ομοιότητες και οι διαφορές των δύο αντιτιθέμενων μελών σημείο προς σημείο</a:t>
            </a:r>
            <a:r>
              <a:rPr lang="el-GR" sz="2400" dirty="0">
                <a:solidFill>
                  <a:srgbClr val="565349"/>
                </a:solidFill>
                <a:latin typeface="Calibri" panose="020F0502020204030204" pitchFamily="34" charset="0"/>
                <a:ea typeface="Times New Roman" panose="02020603050405020304" pitchFamily="18" charset="0"/>
                <a:cs typeface="Calibri" panose="020F0502020204030204" pitchFamily="34" charset="0"/>
              </a:rPr>
              <a:t> (</a:t>
            </a:r>
            <a:r>
              <a:rPr lang="el-GR" sz="2400" dirty="0">
                <a:solidFill>
                  <a:srgbClr val="00B0F0"/>
                </a:solidFill>
                <a:latin typeface="Calibri" panose="020F0502020204030204" pitchFamily="34" charset="0"/>
                <a:ea typeface="Times New Roman" panose="02020603050405020304" pitchFamily="18" charset="0"/>
                <a:cs typeface="Calibri" panose="020F0502020204030204" pitchFamily="34" charset="0"/>
              </a:rPr>
              <a:t>ΟΡΙΖΟΝΤΙΑ ΔΟΜΗΣΗ</a:t>
            </a:r>
            <a:r>
              <a:rPr lang="el-GR" sz="2400" dirty="0">
                <a:solidFill>
                  <a:srgbClr val="565349"/>
                </a:solidFill>
                <a:latin typeface="Calibri" panose="020F0502020204030204" pitchFamily="34" charset="0"/>
                <a:ea typeface="Times New Roman" panose="02020603050405020304" pitchFamily="18" charset="0"/>
                <a:cs typeface="Calibri" panose="020F0502020204030204" pitchFamily="34" charset="0"/>
              </a:rPr>
              <a:t>) </a:t>
            </a:r>
            <a:endPar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αντίθετα, όμως, ωστόσο, ενώ, στον αντίποδα, από τη μια…από την άλλη</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3327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p>
        </p:txBody>
      </p:sp>
      <p:pic>
        <p:nvPicPr>
          <p:cNvPr id="4" name="Θέση περιεχομένου 3"/>
          <p:cNvPicPr>
            <a:picLocks noGrp="1" noChangeAspect="1"/>
          </p:cNvPicPr>
          <p:nvPr>
            <p:ph idx="1"/>
          </p:nvPr>
        </p:nvPicPr>
        <p:blipFill>
          <a:blip r:embed="rId2"/>
          <a:stretch>
            <a:fillRect/>
          </a:stretch>
        </p:blipFill>
        <p:spPr>
          <a:xfrm>
            <a:off x="1139148" y="334851"/>
            <a:ext cx="7604552" cy="6284891"/>
          </a:xfrm>
          <a:prstGeom prst="rect">
            <a:avLst/>
          </a:prstGeom>
        </p:spPr>
      </p:pic>
      <p:sp>
        <p:nvSpPr>
          <p:cNvPr id="6" name="Ορθογώνιο 5"/>
          <p:cNvSpPr/>
          <p:nvPr/>
        </p:nvSpPr>
        <p:spPr>
          <a:xfrm flipH="1">
            <a:off x="8873543" y="1159848"/>
            <a:ext cx="3013655" cy="830997"/>
          </a:xfrm>
          <a:prstGeom prst="rect">
            <a:avLst/>
          </a:prstGeom>
        </p:spPr>
        <p:txBody>
          <a:bodyPr wrap="square">
            <a:spAutoFit/>
          </a:bodyPr>
          <a:lstStyle/>
          <a:p>
            <a:r>
              <a:rPr lang="el-GR" sz="2400" b="1" dirty="0">
                <a:solidFill>
                  <a:srgbClr val="A6B727"/>
                </a:solidFill>
                <a:ea typeface="+mj-ea"/>
                <a:cs typeface="+mj-cs"/>
              </a:rPr>
              <a:t>ΚΑΘΕΤΗ ΔΟΜΗΣΗ </a:t>
            </a:r>
          </a:p>
          <a:p>
            <a:r>
              <a:rPr lang="el-GR" sz="2400" b="1" dirty="0">
                <a:solidFill>
                  <a:srgbClr val="A6B727"/>
                </a:solidFill>
                <a:ea typeface="+mj-ea"/>
                <a:cs typeface="+mj-cs"/>
              </a:rPr>
              <a:t>         σ.127</a:t>
            </a:r>
            <a:endParaRPr lang="el-GR" dirty="0"/>
          </a:p>
        </p:txBody>
      </p:sp>
    </p:spTree>
    <p:extLst>
      <p:ext uri="{BB962C8B-B14F-4D97-AF65-F5344CB8AC3E}">
        <p14:creationId xmlns:p14="http://schemas.microsoft.com/office/powerpoint/2010/main" val="375986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lnSpc>
                <a:spcPct val="100000"/>
              </a:lnSpc>
              <a:spcBef>
                <a:spcPts val="0"/>
              </a:spcBef>
            </a:pPr>
            <a:r>
              <a:rPr lang="el-GR" sz="2400" b="1" dirty="0">
                <a:solidFill>
                  <a:srgbClr val="A6B727"/>
                </a:solidFill>
                <a:ea typeface="+mn-ea"/>
                <a:cs typeface="+mn-cs"/>
              </a:rPr>
              <a:t>ΟΡΙΖΟΝΤΙΑ ΔΟΜΗΣΗ </a:t>
            </a:r>
            <a:br>
              <a:rPr lang="el-GR" sz="2400" b="1" dirty="0">
                <a:solidFill>
                  <a:srgbClr val="A6B727"/>
                </a:solidFill>
                <a:ea typeface="+mn-ea"/>
                <a:cs typeface="+mn-cs"/>
              </a:rPr>
            </a:br>
            <a:endParaRPr lang="el-GR" dirty="0"/>
          </a:p>
        </p:txBody>
      </p:sp>
      <p:sp>
        <p:nvSpPr>
          <p:cNvPr id="3" name="Θέση περιεχομένου 2"/>
          <p:cNvSpPr>
            <a:spLocks noGrp="1"/>
          </p:cNvSpPr>
          <p:nvPr>
            <p:ph idx="1"/>
          </p:nvPr>
        </p:nvSpPr>
        <p:spPr>
          <a:xfrm>
            <a:off x="1313645" y="1313645"/>
            <a:ext cx="9702226" cy="4782355"/>
          </a:xfrm>
        </p:spPr>
        <p:txBody>
          <a:bodyPr>
            <a:normAutofit/>
          </a:bodyPr>
          <a:lstStyle/>
          <a:p>
            <a:pPr marL="45720" indent="0" algn="just">
              <a:buNone/>
            </a:pPr>
            <a:r>
              <a:rPr lang="el-GR" i="1" dirty="0">
                <a:solidFill>
                  <a:schemeClr val="tx2"/>
                </a:solidFill>
                <a:latin typeface="Arial" panose="020B0604020202020204" pitchFamily="34" charset="0"/>
              </a:rPr>
              <a:t>Ένα χάσμα χωρίζει τον </a:t>
            </a:r>
            <a:r>
              <a:rPr lang="el-GR" b="1" i="1" dirty="0">
                <a:solidFill>
                  <a:schemeClr val="tx2"/>
                </a:solidFill>
                <a:latin typeface="Arial" panose="020B0604020202020204" pitchFamily="34" charset="0"/>
              </a:rPr>
              <a:t>Σωκράτη</a:t>
            </a:r>
            <a:r>
              <a:rPr lang="el-GR" i="1" dirty="0">
                <a:solidFill>
                  <a:schemeClr val="tx2"/>
                </a:solidFill>
                <a:latin typeface="Arial" panose="020B0604020202020204" pitchFamily="34" charset="0"/>
              </a:rPr>
              <a:t> από τους </a:t>
            </a:r>
            <a:r>
              <a:rPr lang="el-GR" b="1" i="1" dirty="0">
                <a:solidFill>
                  <a:schemeClr val="tx2"/>
                </a:solidFill>
                <a:latin typeface="Arial" panose="020B0604020202020204" pitchFamily="34" charset="0"/>
              </a:rPr>
              <a:t>σοφιστές</a:t>
            </a:r>
            <a:r>
              <a:rPr lang="el-GR" i="1" dirty="0">
                <a:solidFill>
                  <a:schemeClr val="tx2"/>
                </a:solidFill>
                <a:latin typeface="Arial" panose="020B0604020202020204" pitchFamily="34" charset="0"/>
              </a:rPr>
              <a:t>. Ο Σωκράτης ζήτησε</a:t>
            </a:r>
          </a:p>
          <a:p>
            <a:pPr marL="45720" indent="0" algn="just">
              <a:buNone/>
            </a:pPr>
            <a:r>
              <a:rPr lang="el-GR" i="1" dirty="0">
                <a:solidFill>
                  <a:schemeClr val="tx2"/>
                </a:solidFill>
                <a:latin typeface="Arial" panose="020B0604020202020204" pitchFamily="34" charset="0"/>
              </a:rPr>
              <a:t>τη μία και καθολική έννοια, τη μία και καθολική αλήθεια, ενώ οι σοφιστές </a:t>
            </a:r>
          </a:p>
          <a:p>
            <a:pPr marL="45720" indent="0" algn="just">
              <a:buNone/>
            </a:pPr>
            <a:r>
              <a:rPr lang="el-GR" i="1" dirty="0">
                <a:solidFill>
                  <a:schemeClr val="tx2"/>
                </a:solidFill>
                <a:latin typeface="Arial" panose="020B0604020202020204" pitchFamily="34" charset="0"/>
              </a:rPr>
              <a:t>υποστήριζαν τις πολλές γνώμες για το ίδιο πράγμα. </a:t>
            </a:r>
            <a:r>
              <a:rPr lang="el-GR" i="1" dirty="0">
                <a:solidFill>
                  <a:srgbClr val="C00000"/>
                </a:solidFill>
                <a:latin typeface="Arial" panose="020B0604020202020204" pitchFamily="34" charset="0"/>
              </a:rPr>
              <a:t>Επίσης</a:t>
            </a:r>
            <a:r>
              <a:rPr lang="el-GR" i="1" dirty="0">
                <a:solidFill>
                  <a:schemeClr val="tx2"/>
                </a:solidFill>
                <a:latin typeface="Arial" panose="020B0604020202020204" pitchFamily="34" charset="0"/>
              </a:rPr>
              <a:t> και στον τρόπο</a:t>
            </a:r>
            <a:endParaRPr lang="el-GR" dirty="0">
              <a:solidFill>
                <a:schemeClr val="tx2"/>
              </a:solidFill>
              <a:latin typeface="Arial" panose="020B0604020202020204" pitchFamily="34" charset="0"/>
            </a:endParaRPr>
          </a:p>
          <a:p>
            <a:pPr marL="45720" indent="0" algn="just">
              <a:buNone/>
            </a:pPr>
            <a:r>
              <a:rPr lang="el-GR" i="1" dirty="0">
                <a:solidFill>
                  <a:schemeClr val="tx2"/>
                </a:solidFill>
                <a:latin typeface="Arial" panose="020B0604020202020204" pitchFamily="34" charset="0"/>
              </a:rPr>
              <a:t>της ζωής υπάρχει ριζική αντίθεση μεταξύ των σοφιστών και του Σωκράτη. Οι</a:t>
            </a:r>
            <a:endParaRPr lang="el-GR" dirty="0">
              <a:solidFill>
                <a:schemeClr val="tx2"/>
              </a:solidFill>
              <a:latin typeface="Arial" panose="020B0604020202020204" pitchFamily="34" charset="0"/>
            </a:endParaRPr>
          </a:p>
          <a:p>
            <a:pPr marL="45720" indent="0" algn="just">
              <a:buNone/>
            </a:pPr>
            <a:r>
              <a:rPr lang="el-GR" i="1" dirty="0">
                <a:solidFill>
                  <a:srgbClr val="565349"/>
                </a:solidFill>
                <a:latin typeface="Arial" panose="020B0604020202020204" pitchFamily="34" charset="0"/>
              </a:rPr>
              <a:t>σοφιστές </a:t>
            </a:r>
            <a:r>
              <a:rPr lang="el-GR" i="1" dirty="0">
                <a:solidFill>
                  <a:schemeClr val="tx2"/>
                </a:solidFill>
                <a:latin typeface="Arial" panose="020B0604020202020204" pitchFamily="34" charset="0"/>
              </a:rPr>
              <a:t>ήταν έμποροι γνώσεων, </a:t>
            </a:r>
            <a:r>
              <a:rPr lang="el-GR" i="1" dirty="0">
                <a:solidFill>
                  <a:srgbClr val="C00000"/>
                </a:solidFill>
                <a:latin typeface="Arial" panose="020B0604020202020204" pitchFamily="34" charset="0"/>
              </a:rPr>
              <a:t>ενώ</a:t>
            </a:r>
            <a:r>
              <a:rPr lang="el-GR" i="1" dirty="0">
                <a:solidFill>
                  <a:schemeClr val="tx2"/>
                </a:solidFill>
                <a:latin typeface="Arial" panose="020B0604020202020204" pitchFamily="34" charset="0"/>
              </a:rPr>
              <a:t> ο Σωκράτης υπήρξε ένας άμισθος</a:t>
            </a:r>
            <a:endParaRPr lang="el-GR" dirty="0">
              <a:solidFill>
                <a:schemeClr val="tx2"/>
              </a:solidFill>
              <a:latin typeface="Arial" panose="020B0604020202020204" pitchFamily="34" charset="0"/>
            </a:endParaRPr>
          </a:p>
          <a:p>
            <a:pPr marL="45720" indent="0" algn="just">
              <a:buNone/>
            </a:pPr>
            <a:r>
              <a:rPr lang="el-GR" i="1" dirty="0">
                <a:solidFill>
                  <a:schemeClr val="tx2"/>
                </a:solidFill>
                <a:latin typeface="Arial" panose="020B0604020202020204" pitchFamily="34" charset="0"/>
              </a:rPr>
              <a:t>δάσκαλος και ερευνητής της αλήθειας. </a:t>
            </a:r>
            <a:r>
              <a:rPr lang="el-GR" i="1" dirty="0">
                <a:solidFill>
                  <a:srgbClr val="C00000"/>
                </a:solidFill>
                <a:latin typeface="Arial" panose="020B0604020202020204" pitchFamily="34" charset="0"/>
              </a:rPr>
              <a:t>Το μόνο κοινό </a:t>
            </a:r>
            <a:r>
              <a:rPr lang="el-GR" i="1" dirty="0">
                <a:solidFill>
                  <a:schemeClr val="tx2"/>
                </a:solidFill>
                <a:latin typeface="Arial" panose="020B0604020202020204" pitchFamily="34" charset="0"/>
              </a:rPr>
              <a:t>μεταξύ των σοφιστών</a:t>
            </a:r>
            <a:endParaRPr lang="el-GR" dirty="0">
              <a:solidFill>
                <a:schemeClr val="tx2"/>
              </a:solidFill>
              <a:latin typeface="Arial" panose="020B0604020202020204" pitchFamily="34" charset="0"/>
            </a:endParaRPr>
          </a:p>
          <a:p>
            <a:pPr marL="45720" indent="0" algn="just">
              <a:buNone/>
            </a:pPr>
            <a:r>
              <a:rPr lang="el-GR" i="1" dirty="0">
                <a:solidFill>
                  <a:schemeClr val="tx2"/>
                </a:solidFill>
                <a:latin typeface="Arial" panose="020B0604020202020204" pitchFamily="34" charset="0"/>
              </a:rPr>
              <a:t>και του Σωκράτη ήταν </a:t>
            </a:r>
            <a:r>
              <a:rPr lang="el-GR" i="1" dirty="0">
                <a:solidFill>
                  <a:srgbClr val="C00000"/>
                </a:solidFill>
                <a:latin typeface="Arial" panose="020B0604020202020204" pitchFamily="34" charset="0"/>
              </a:rPr>
              <a:t>ότι και αυτός και εκείνοι </a:t>
            </a:r>
            <a:r>
              <a:rPr lang="el-GR" i="1" dirty="0">
                <a:solidFill>
                  <a:schemeClr val="tx2"/>
                </a:solidFill>
                <a:latin typeface="Arial" panose="020B0604020202020204" pitchFamily="34" charset="0"/>
              </a:rPr>
              <a:t>διαπίστωσαν ότι η</a:t>
            </a:r>
            <a:endParaRPr lang="el-GR" dirty="0">
              <a:solidFill>
                <a:schemeClr val="tx2"/>
              </a:solidFill>
              <a:latin typeface="Arial" panose="020B0604020202020204" pitchFamily="34" charset="0"/>
            </a:endParaRPr>
          </a:p>
          <a:p>
            <a:pPr marL="45720" indent="0" algn="just">
              <a:buNone/>
            </a:pPr>
            <a:r>
              <a:rPr lang="el-GR" i="1" dirty="0">
                <a:solidFill>
                  <a:schemeClr val="tx2"/>
                </a:solidFill>
                <a:latin typeface="Arial" panose="020B0604020202020204" pitchFamily="34" charset="0"/>
              </a:rPr>
              <a:t>παραδεδομένη μόρφωση και παιδεία δεν ήταν αρκετή για την εποχή τους.</a:t>
            </a:r>
            <a:endParaRPr lang="el-GR" dirty="0">
              <a:solidFill>
                <a:schemeClr val="tx2"/>
              </a:solidFill>
              <a:latin typeface="Arial" panose="020B0604020202020204" pitchFamily="34" charset="0"/>
            </a:endParaRPr>
          </a:p>
          <a:p>
            <a:pPr marL="45720" indent="0" algn="just">
              <a:buNone/>
            </a:pPr>
            <a:r>
              <a:rPr lang="el-GR" sz="1600" i="1" dirty="0">
                <a:solidFill>
                  <a:schemeClr val="tx2"/>
                </a:solidFill>
                <a:latin typeface="Arial" panose="020B0604020202020204" pitchFamily="34" charset="0"/>
              </a:rPr>
              <a:t>(</a:t>
            </a:r>
            <a:r>
              <a:rPr lang="el-GR" sz="1600" i="1" dirty="0" err="1">
                <a:solidFill>
                  <a:schemeClr val="tx2"/>
                </a:solidFill>
                <a:latin typeface="Arial" panose="020B0604020202020204" pitchFamily="34" charset="0"/>
              </a:rPr>
              <a:t>Ιστορ</a:t>
            </a:r>
            <a:r>
              <a:rPr lang="el-GR" sz="1600" i="1" dirty="0">
                <a:solidFill>
                  <a:schemeClr val="tx2"/>
                </a:solidFill>
                <a:latin typeface="Arial" panose="020B0604020202020204" pitchFamily="34" charset="0"/>
              </a:rPr>
              <a:t>. του Ελληνικού Έθνους)</a:t>
            </a:r>
          </a:p>
          <a:p>
            <a:endParaRPr lang="el-GR" dirty="0"/>
          </a:p>
        </p:txBody>
      </p:sp>
    </p:spTree>
    <p:extLst>
      <p:ext uri="{BB962C8B-B14F-4D97-AF65-F5344CB8AC3E}">
        <p14:creationId xmlns:p14="http://schemas.microsoft.com/office/powerpoint/2010/main" val="288866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1180" y="872543"/>
            <a:ext cx="10563896" cy="4987343"/>
          </a:xfrm>
        </p:spPr>
        <p:txBody>
          <a:bodyPr>
            <a:normAutofit/>
          </a:bodyPr>
          <a:lstStyle/>
          <a:p>
            <a:pPr marL="45720" indent="0">
              <a:lnSpc>
                <a:spcPct val="115000"/>
              </a:lnSpc>
              <a:spcAft>
                <a:spcPts val="1000"/>
              </a:spcAft>
              <a:buNone/>
            </a:pPr>
            <a:r>
              <a:rPr lang="el-GR" sz="28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Αναλογία</a:t>
            </a:r>
            <a:endParaRPr lang="el-GR" sz="28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 Στη </a:t>
            </a:r>
            <a:r>
              <a:rPr lang="el-GR"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θεματική περίοδο</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υπάρχει μια </a:t>
            </a:r>
            <a:r>
              <a:rPr lang="el-GR" sz="2400"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μεταφορά ή μια περιγραφική παρομοίωση</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όπου συσχετίζονται δύο καταστάσεις: μία της γνώριμης σε όλους πραγματικότητας ή καθημερινότητας και μία που αφορά κάποια πτυχή από το θέμα του κειμένου π.χ. ζωή – ποδόσφαιρο, ζούγκλα – ανθρώπινη κοινωνία, ασθένεια - εγκληματικότητα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β. Η </a:t>
            </a:r>
            <a:r>
              <a:rPr lang="el-GR"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ανάπτυξη</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χωρίζεται σε δύο χονδρικά μέρη, που το ένα αφορά την προς συσχέτιση πραγματικότητα και το άλλο το θέμα του κειμένου. </a:t>
            </a:r>
            <a:r>
              <a:rPr lang="el-GR" sz="2400"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Τονίζεται η ομοιότητα ή οι ομοιότητες σε πράγματα που φαίνονται διαφορετικά.</a:t>
            </a:r>
            <a:endParaRPr lang="el-GR" sz="2000" u="sng"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γ. </a:t>
            </a:r>
            <a:r>
              <a:rPr lang="el-GR"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Κατακλείδα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συχνά δεν υπάρχει</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όπως, έτσι, σαν, με παρόμοιο τρόπο, ανάλογα</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21754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ΔΟΜΗ</a:t>
            </a:r>
          </a:p>
        </p:txBody>
      </p:sp>
      <p:pic>
        <p:nvPicPr>
          <p:cNvPr id="4" name="Θέση περιεχομένου 3"/>
          <p:cNvPicPr>
            <a:picLocks noGrp="1" noChangeAspect="1"/>
          </p:cNvPicPr>
          <p:nvPr>
            <p:ph idx="1"/>
          </p:nvPr>
        </p:nvPicPr>
        <p:blipFill>
          <a:blip r:embed="rId2"/>
          <a:stretch>
            <a:fillRect/>
          </a:stretch>
        </p:blipFill>
        <p:spPr>
          <a:xfrm>
            <a:off x="310339" y="2125016"/>
            <a:ext cx="11641255" cy="2802524"/>
          </a:xfrm>
          <a:prstGeom prst="rect">
            <a:avLst/>
          </a:prstGeom>
        </p:spPr>
      </p:pic>
    </p:spTree>
    <p:extLst>
      <p:ext uri="{BB962C8B-B14F-4D97-AF65-F5344CB8AC3E}">
        <p14:creationId xmlns:p14="http://schemas.microsoft.com/office/powerpoint/2010/main" val="122761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62696" y="962696"/>
            <a:ext cx="10357834" cy="4871434"/>
          </a:xfrm>
        </p:spPr>
        <p:txBody>
          <a:bodyPr/>
          <a:lstStyle/>
          <a:p>
            <a:pPr marL="45720" indent="0">
              <a:lnSpc>
                <a:spcPct val="115000"/>
              </a:lnSpc>
              <a:buNone/>
            </a:pP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Τι πετυχαίνει ο κειμενογράφος με τις αναλογίες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Συνήθως με τις αναλογίες ο συγγραφέας δίνει πιο παραστατικά τις θέσεις του. Διευ­κολύνει τον αναγνώστη να κατανοήσει την έννοια ή το φαινόμενο που παρουσιάζει, καθώς δίνει ομοιότητες αυτού με κάποιο άλλο. Όταν μάλιστα το κείμενο είναι επιστη­μονικό, οι αναλογίες απλοποιούν, εκλαϊκεύουν και κάνουν πιο προσιτό το κείμενο στο μέσο ανα­γνώστη.</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Το κείμενο επίσης κερδίζει σε </a:t>
            </a:r>
            <a:r>
              <a:rPr lang="el-GR" sz="24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ζωντάνια και γλαφυρότητα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και προσελκύει το ενδιαφέρον του αναγνώστη</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2878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62133" y="656823"/>
            <a:ext cx="9543242" cy="5550794"/>
          </a:xfrm>
        </p:spPr>
        <p:txBody>
          <a:bodyPr/>
          <a:lstStyle/>
          <a:p>
            <a:pPr marL="45720" indent="0" algn="just">
              <a:buNone/>
            </a:pPr>
            <a:r>
              <a:rPr lang="el-GR" dirty="0">
                <a:solidFill>
                  <a:schemeClr val="tx2"/>
                </a:solidFill>
              </a:rPr>
              <a:t>Πρώτα απ’ όλα ας προσπαθήσουμε να περιγράψουμε συνοπτικά το Διαδίκτυο</a:t>
            </a:r>
          </a:p>
          <a:p>
            <a:pPr marL="45720" indent="0" algn="just">
              <a:buNone/>
            </a:pPr>
            <a:r>
              <a:rPr lang="el-GR" dirty="0">
                <a:solidFill>
                  <a:schemeClr val="tx2"/>
                </a:solidFill>
              </a:rPr>
              <a:t> (Internet) και ειδικότερα τον παγκόσμιο Ιστό (Web) με έναν διαφορετικό</a:t>
            </a:r>
          </a:p>
          <a:p>
            <a:pPr marL="45720" indent="0" algn="just">
              <a:buNone/>
            </a:pPr>
            <a:r>
              <a:rPr lang="el-GR" dirty="0">
                <a:solidFill>
                  <a:schemeClr val="tx2"/>
                </a:solidFill>
              </a:rPr>
              <a:t> τρόπο. Ας φανταστούμε τον </a:t>
            </a:r>
            <a:r>
              <a:rPr lang="el-GR" b="1" dirty="0">
                <a:solidFill>
                  <a:schemeClr val="tx2"/>
                </a:solidFill>
              </a:rPr>
              <a:t>κυβερνοχώρο</a:t>
            </a:r>
            <a:r>
              <a:rPr lang="el-GR" dirty="0">
                <a:solidFill>
                  <a:schemeClr val="tx2"/>
                </a:solidFill>
              </a:rPr>
              <a:t> σαν μια τεράστια </a:t>
            </a:r>
            <a:r>
              <a:rPr lang="el-GR" b="1" dirty="0">
                <a:solidFill>
                  <a:schemeClr val="tx2"/>
                </a:solidFill>
              </a:rPr>
              <a:t>εμπορική</a:t>
            </a:r>
          </a:p>
          <a:p>
            <a:pPr marL="45720" indent="0" algn="just">
              <a:buNone/>
            </a:pPr>
            <a:r>
              <a:rPr lang="el-GR" b="1" dirty="0">
                <a:solidFill>
                  <a:schemeClr val="tx2"/>
                </a:solidFill>
              </a:rPr>
              <a:t> έκθεση</a:t>
            </a:r>
            <a:r>
              <a:rPr lang="el-GR" dirty="0">
                <a:solidFill>
                  <a:schemeClr val="tx2"/>
                </a:solidFill>
              </a:rPr>
              <a:t>. Ο κάθε «εκθέτης» δημιουργεί το δικό του περίπτερο (</a:t>
            </a:r>
            <a:r>
              <a:rPr lang="el-GR" dirty="0" err="1">
                <a:solidFill>
                  <a:schemeClr val="tx2"/>
                </a:solidFill>
              </a:rPr>
              <a:t>site</a:t>
            </a:r>
            <a:r>
              <a:rPr lang="el-GR" dirty="0">
                <a:solidFill>
                  <a:schemeClr val="tx2"/>
                </a:solidFill>
              </a:rPr>
              <a:t>) που</a:t>
            </a:r>
          </a:p>
          <a:p>
            <a:pPr marL="45720" indent="0" algn="just">
              <a:buNone/>
            </a:pPr>
            <a:r>
              <a:rPr lang="el-GR" dirty="0">
                <a:solidFill>
                  <a:schemeClr val="tx2"/>
                </a:solidFill>
              </a:rPr>
              <a:t> καταχωρείται σε μία διεύθυνση (www.adress). Ο χρήστης του διαδικτύου, </a:t>
            </a:r>
          </a:p>
          <a:p>
            <a:pPr marL="45720" indent="0" algn="just">
              <a:buNone/>
            </a:pPr>
            <a:r>
              <a:rPr lang="el-GR" dirty="0">
                <a:solidFill>
                  <a:schemeClr val="tx2"/>
                </a:solidFill>
              </a:rPr>
              <a:t>μέσα από τους τηλεπικοινωνιακούς διαδρόμους που δημιούργησε η σύζευξη </a:t>
            </a:r>
          </a:p>
          <a:p>
            <a:pPr marL="45720" indent="0" algn="just">
              <a:buNone/>
            </a:pPr>
            <a:r>
              <a:rPr lang="el-GR" dirty="0">
                <a:solidFill>
                  <a:schemeClr val="tx2"/>
                </a:solidFill>
              </a:rPr>
              <a:t>τηλεφώνου-υπολογιστή, επισκέπτεται αυτήν την άυλη, διαρκή και παγκόσμια </a:t>
            </a:r>
          </a:p>
          <a:p>
            <a:pPr marL="45720" indent="0" algn="just">
              <a:buNone/>
            </a:pPr>
            <a:r>
              <a:rPr lang="el-GR" dirty="0">
                <a:solidFill>
                  <a:schemeClr val="tx2"/>
                </a:solidFill>
              </a:rPr>
              <a:t>ψηφιακή έκθεση. Περνά από διάφορα περίπτερα (ιστοσελίδες), επικοινωνεί με </a:t>
            </a:r>
          </a:p>
          <a:p>
            <a:pPr marL="45720" indent="0" algn="just">
              <a:buNone/>
            </a:pPr>
            <a:r>
              <a:rPr lang="el-GR" dirty="0">
                <a:solidFill>
                  <a:schemeClr val="tx2"/>
                </a:solidFill>
              </a:rPr>
              <a:t>τον «εκθέτη», και βεβαίως μπορεί να πάρει («κατεβάσει») πληροφοριακό </a:t>
            </a:r>
          </a:p>
          <a:p>
            <a:pPr marL="45720" indent="0" algn="just">
              <a:buNone/>
            </a:pPr>
            <a:r>
              <a:rPr lang="el-GR" dirty="0">
                <a:solidFill>
                  <a:schemeClr val="tx2"/>
                </a:solidFill>
              </a:rPr>
              <a:t>υλικό. Αρκεί να έχει εξασφαλίσει την είσοδό του μέσω ενός προμηθευτή </a:t>
            </a:r>
          </a:p>
          <a:p>
            <a:pPr marL="45720" indent="0" algn="just">
              <a:buNone/>
            </a:pPr>
            <a:r>
              <a:rPr lang="el-GR" dirty="0">
                <a:solidFill>
                  <a:schemeClr val="tx2"/>
                </a:solidFill>
              </a:rPr>
              <a:t>(</a:t>
            </a:r>
            <a:r>
              <a:rPr lang="el-GR" dirty="0" err="1">
                <a:solidFill>
                  <a:schemeClr val="tx2"/>
                </a:solidFill>
              </a:rPr>
              <a:t>provider</a:t>
            </a:r>
            <a:r>
              <a:rPr lang="el-GR" dirty="0">
                <a:solidFill>
                  <a:schemeClr val="tx2"/>
                </a:solidFill>
              </a:rPr>
              <a:t>) σύνδεσης στο Διαδίκτυο. </a:t>
            </a:r>
          </a:p>
        </p:txBody>
      </p:sp>
    </p:spTree>
    <p:extLst>
      <p:ext uri="{BB962C8B-B14F-4D97-AF65-F5344CB8AC3E}">
        <p14:creationId xmlns:p14="http://schemas.microsoft.com/office/powerpoint/2010/main" val="3476128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45720" indent="0">
              <a:lnSpc>
                <a:spcPct val="115000"/>
              </a:lnSpc>
              <a:spcAft>
                <a:spcPts val="1000"/>
              </a:spcAft>
              <a:buNone/>
            </a:pPr>
            <a:r>
              <a:rPr lang="el-GR" sz="2800" b="1" i="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Συνδυασμός μεθόδων</a:t>
            </a:r>
            <a:endParaRPr lang="el-GR" sz="28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3" panose="05040102010807070707" pitchFamily="18" charset="2"/>
              <a:buChar char=""/>
              <a:tabLst>
                <a:tab pos="457200" algn="l"/>
              </a:tabLst>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Σε μία παράγραφο χρησιμοποιούνται συχνά δύο ή περισσότεροι τρόποι ανάπτυξης παραγράφου </a:t>
            </a:r>
            <a:endParaRPr lang="el-GR" sz="20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673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ΑΣΚΗΣΕΙΣ </a:t>
            </a:r>
            <a:br>
              <a:rPr lang="el-GR" dirty="0"/>
            </a:br>
            <a:r>
              <a:rPr lang="el-GR" sz="1300" dirty="0"/>
              <a:t>Κ. Καρεμφύλλης, Φιλόλογος, Ελληνογαλλική Σχολή Καλαμαρί, Θεσσαλονίκη</a:t>
            </a:r>
            <a:br>
              <a:rPr lang="el-GR" sz="1300" dirty="0"/>
            </a:br>
            <a:endParaRPr lang="el-GR" sz="1300" dirty="0"/>
          </a:p>
        </p:txBody>
      </p:sp>
      <p:sp>
        <p:nvSpPr>
          <p:cNvPr id="3" name="Θέση περιεχομένου 2"/>
          <p:cNvSpPr>
            <a:spLocks noGrp="1"/>
          </p:cNvSpPr>
          <p:nvPr>
            <p:ph idx="1"/>
          </p:nvPr>
        </p:nvSpPr>
        <p:spPr/>
        <p:txBody>
          <a:bodyPr>
            <a:normAutofit fontScale="85000" lnSpcReduction="20000"/>
          </a:bodyPr>
          <a:lstStyle/>
          <a:p>
            <a:pPr marL="45720" indent="0">
              <a:buNone/>
            </a:pPr>
            <a:r>
              <a:rPr lang="el-GR" b="1" dirty="0">
                <a:solidFill>
                  <a:schemeClr val="tx1"/>
                </a:solidFill>
              </a:rPr>
              <a:t>1. </a:t>
            </a:r>
            <a:r>
              <a:rPr lang="el-GR" dirty="0">
                <a:solidFill>
                  <a:schemeClr val="tx1"/>
                </a:solidFill>
              </a:rPr>
              <a:t>Στην παράγραφο που ακολουθεί:</a:t>
            </a:r>
          </a:p>
          <a:p>
            <a:r>
              <a:rPr lang="el-GR" dirty="0">
                <a:solidFill>
                  <a:schemeClr val="tx1"/>
                </a:solidFill>
              </a:rPr>
              <a:t>α. Να βρεθούν τα δομικά μέρη και ο τρόπος ανάπτυξής της</a:t>
            </a:r>
          </a:p>
          <a:p>
            <a:r>
              <a:rPr lang="el-GR" dirty="0">
                <a:solidFill>
                  <a:schemeClr val="tx1"/>
                </a:solidFill>
              </a:rPr>
              <a:t>β. Να βρεθούν οι τρόποι επίτευξης συνοχής μέσα στην παράγραφο</a:t>
            </a:r>
          </a:p>
          <a:p>
            <a:r>
              <a:rPr lang="el-GR" dirty="0">
                <a:solidFill>
                  <a:schemeClr val="tx1"/>
                </a:solidFill>
              </a:rPr>
              <a:t>γ. «εκγυμναστή», «δημοτικότητα», «πανεπιστημίου»: να δικαιολογηθεί η χρήση των εισαγωγικών στις παραπάνω λέξεις</a:t>
            </a:r>
          </a:p>
          <a:p>
            <a:pPr marL="45720" indent="0" algn="just">
              <a:buNone/>
            </a:pPr>
            <a:r>
              <a:rPr lang="el-GR" dirty="0">
                <a:solidFill>
                  <a:schemeClr val="tx1"/>
                </a:solidFill>
              </a:rPr>
              <a:t>Η αξία ενός «</a:t>
            </a:r>
            <a:r>
              <a:rPr lang="el-GR" b="1" dirty="0">
                <a:solidFill>
                  <a:schemeClr val="tx1"/>
                </a:solidFill>
              </a:rPr>
              <a:t>πανεπιστημίου</a:t>
            </a:r>
            <a:r>
              <a:rPr lang="el-GR" dirty="0">
                <a:solidFill>
                  <a:schemeClr val="tx1"/>
                </a:solidFill>
              </a:rPr>
              <a:t>» καθορίζεται σε μεγάλο βαθμό από τη δυσκολία εισόδου των υποψηφίων. Τα πανεπιστήμια Χάρβαρντ και Στάνφορντ, για παράδειγμα, δέχονται μόνον έναν υποψήφιο στους δέκα. Τέτοια ποσοστά προκαλούν την έντονη επιθυμία φοίτησης και εντυπωσιάζουν με την εικόνα αριστείας που μεταδίδουν, αυξάνοντας τη «</a:t>
            </a:r>
            <a:r>
              <a:rPr lang="el-GR" b="1" dirty="0">
                <a:solidFill>
                  <a:schemeClr val="tx1"/>
                </a:solidFill>
              </a:rPr>
              <a:t>δημοτικότητά</a:t>
            </a:r>
            <a:r>
              <a:rPr lang="el-GR" dirty="0">
                <a:solidFill>
                  <a:schemeClr val="tx1"/>
                </a:solidFill>
              </a:rPr>
              <a:t>» τους. Μια πραγματική βιομηχανία αναπτύχθηκε, με αυτόν τον τρόπο, στο περιθώριο των πανεπιστημίων, με σκοπό να βοηθήσει τους μελλοντικούς φοιτητές να προετοιμαστούν για τη συνέντευξη εισαγωγής τους στο ίδρυμα της επιλογής τους, η φοίτηση στο οποίο θα κάνει πιο ελκυστικό το βιογραφικό τους. Περίπου το 20% των φοιτητών που γίνονται δεκτοί στα μεγάλα πανεπιστήμια χρειάστηκε να καταφύγει σε προσωπικό «</a:t>
            </a:r>
            <a:r>
              <a:rPr lang="el-GR" b="1" dirty="0">
                <a:solidFill>
                  <a:schemeClr val="tx1"/>
                </a:solidFill>
              </a:rPr>
              <a:t>εκγυμναστή</a:t>
            </a:r>
            <a:r>
              <a:rPr lang="el-GR" dirty="0">
                <a:solidFill>
                  <a:schemeClr val="tx1"/>
                </a:solidFill>
              </a:rPr>
              <a:t>», η αμοιβή του οποίου μπορεί να φτάσει τα 30.000 δολάρια (22.102 ευρώ)...</a:t>
            </a:r>
          </a:p>
          <a:p>
            <a:endParaRPr lang="el-GR" dirty="0">
              <a:solidFill>
                <a:schemeClr val="tx1"/>
              </a:solidFill>
            </a:endParaRPr>
          </a:p>
        </p:txBody>
      </p:sp>
    </p:spTree>
    <p:extLst>
      <p:ext uri="{BB962C8B-B14F-4D97-AF65-F5344CB8AC3E}">
        <p14:creationId xmlns:p14="http://schemas.microsoft.com/office/powerpoint/2010/main" val="207211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7400" y="762000"/>
            <a:ext cx="10617200" cy="5384800"/>
          </a:xfrm>
        </p:spPr>
        <p:txBody>
          <a:bodyPr>
            <a:normAutofit/>
          </a:bodyPr>
          <a:lstStyle/>
          <a:p>
            <a:pPr marL="45720" indent="0">
              <a:buNone/>
            </a:pPr>
            <a:r>
              <a:rPr lang="el-GR" b="1" dirty="0">
                <a:solidFill>
                  <a:schemeClr val="tx1"/>
                </a:solidFill>
              </a:rPr>
              <a:t>2.</a:t>
            </a:r>
            <a:r>
              <a:rPr lang="el-GR" dirty="0">
                <a:solidFill>
                  <a:schemeClr val="tx1"/>
                </a:solidFill>
              </a:rPr>
              <a:t>Στην παράγραφο που ακολουθεί:</a:t>
            </a:r>
          </a:p>
          <a:p>
            <a:r>
              <a:rPr lang="el-GR" dirty="0">
                <a:solidFill>
                  <a:schemeClr val="tx1"/>
                </a:solidFill>
              </a:rPr>
              <a:t>α. Να βρεθούν τα δομικά μέρη και ο τρόπος ανάπτυξής της</a:t>
            </a:r>
          </a:p>
          <a:p>
            <a:r>
              <a:rPr lang="el-GR" dirty="0">
                <a:solidFill>
                  <a:schemeClr val="tx1"/>
                </a:solidFill>
              </a:rPr>
              <a:t>β. Να γίνει η ετυμολόγηση των υπογραμμισμένων λέξεων</a:t>
            </a:r>
          </a:p>
          <a:p>
            <a:pPr marL="45720" indent="0" algn="just">
              <a:buNone/>
            </a:pPr>
            <a:r>
              <a:rPr lang="el-GR" dirty="0">
                <a:solidFill>
                  <a:schemeClr val="tx1"/>
                </a:solidFill>
              </a:rPr>
              <a:t>Η αντίληψη της επιβίωσης των ισχυρότερων στον πανεπιστημιακό χώρο (εκπαιδευτικός δαρβινισμός) αντιπροσωπεύει μια </a:t>
            </a:r>
            <a:r>
              <a:rPr lang="el-GR" u="sng" dirty="0">
                <a:solidFill>
                  <a:schemeClr val="tx1"/>
                </a:solidFill>
              </a:rPr>
              <a:t>υποχώρηση</a:t>
            </a:r>
            <a:r>
              <a:rPr lang="el-GR" dirty="0">
                <a:solidFill>
                  <a:schemeClr val="tx1"/>
                </a:solidFill>
              </a:rPr>
              <a:t> της δημοκρατίας των πανεπιστημίων προς όφελος της χρηματιστηριακής λογικής των ακαδημαϊκών μάνατζερ. Η </a:t>
            </a:r>
            <a:r>
              <a:rPr lang="el-GR" u="sng" dirty="0">
                <a:solidFill>
                  <a:schemeClr val="tx1"/>
                </a:solidFill>
              </a:rPr>
              <a:t>κυκλοφορία</a:t>
            </a:r>
            <a:r>
              <a:rPr lang="el-GR" dirty="0">
                <a:solidFill>
                  <a:schemeClr val="tx1"/>
                </a:solidFill>
              </a:rPr>
              <a:t> του χρήματος απειλεί να αντικαταστήσει την κυκλοφορία των ιδεών. Η λογική του κύρους εισχωρεί όλο και περισσότερο στα κεφάλαια που διαχειρίζονται ή </a:t>
            </a:r>
            <a:r>
              <a:rPr lang="el-GR" u="sng" dirty="0">
                <a:solidFill>
                  <a:schemeClr val="tx1"/>
                </a:solidFill>
              </a:rPr>
              <a:t>επιστρατεύουν</a:t>
            </a:r>
            <a:r>
              <a:rPr lang="el-GR" dirty="0">
                <a:solidFill>
                  <a:schemeClr val="tx1"/>
                </a:solidFill>
              </a:rPr>
              <a:t> τα </a:t>
            </a:r>
            <a:r>
              <a:rPr lang="el-GR" u="sng" dirty="0">
                <a:solidFill>
                  <a:schemeClr val="tx1"/>
                </a:solidFill>
              </a:rPr>
              <a:t>πανεπιστήμια</a:t>
            </a:r>
            <a:r>
              <a:rPr lang="el-GR" dirty="0">
                <a:solidFill>
                  <a:schemeClr val="tx1"/>
                </a:solidFill>
              </a:rPr>
              <a:t> και στον χειρισμό της κατάταξης. Έτσι, επιφέρουμε διπλό χτύπημα, καταργώντας έναν από τους τελευταίους χώρους κριτικής προς την </a:t>
            </a:r>
            <a:r>
              <a:rPr lang="el-GR" u="sng" dirty="0">
                <a:solidFill>
                  <a:schemeClr val="tx1"/>
                </a:solidFill>
              </a:rPr>
              <a:t>καθεστηκυία</a:t>
            </a:r>
            <a:r>
              <a:rPr lang="el-GR" dirty="0">
                <a:solidFill>
                  <a:schemeClr val="tx1"/>
                </a:solidFill>
              </a:rPr>
              <a:t> τάξη και </a:t>
            </a:r>
            <a:r>
              <a:rPr lang="el-GR" u="sng" dirty="0">
                <a:solidFill>
                  <a:schemeClr val="tx1"/>
                </a:solidFill>
              </a:rPr>
              <a:t>νομιμοποιώντας</a:t>
            </a:r>
            <a:r>
              <a:rPr lang="el-GR" dirty="0">
                <a:solidFill>
                  <a:schemeClr val="tx1"/>
                </a:solidFill>
              </a:rPr>
              <a:t> για πάντα τα όλο και πιο διευρυμένα κοινωνικά χάσματα. </a:t>
            </a:r>
          </a:p>
          <a:p>
            <a:endParaRPr lang="el-GR" dirty="0"/>
          </a:p>
        </p:txBody>
      </p:sp>
    </p:spTree>
    <p:extLst>
      <p:ext uri="{BB962C8B-B14F-4D97-AF65-F5344CB8AC3E}">
        <p14:creationId xmlns:p14="http://schemas.microsoft.com/office/powerpoint/2010/main" val="3367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8500" y="749300"/>
            <a:ext cx="10642600" cy="5207000"/>
          </a:xfrm>
        </p:spPr>
        <p:txBody>
          <a:bodyPr>
            <a:normAutofit fontScale="92500"/>
          </a:bodyPr>
          <a:lstStyle/>
          <a:p>
            <a:pPr marL="45720" indent="0">
              <a:buNone/>
            </a:pPr>
            <a:r>
              <a:rPr lang="el-GR" b="1" dirty="0">
                <a:solidFill>
                  <a:schemeClr val="tx1"/>
                </a:solidFill>
              </a:rPr>
              <a:t>3.</a:t>
            </a:r>
            <a:r>
              <a:rPr lang="el-GR" dirty="0">
                <a:solidFill>
                  <a:schemeClr val="tx1"/>
                </a:solidFill>
              </a:rPr>
              <a:t> Στην παράγραφο που ακολουθεί:</a:t>
            </a:r>
          </a:p>
          <a:p>
            <a:r>
              <a:rPr lang="el-GR" dirty="0">
                <a:solidFill>
                  <a:schemeClr val="tx1"/>
                </a:solidFill>
              </a:rPr>
              <a:t>α. Να βρεθούν τα δομικά της μέρη και ο τρόπος ανάπτυξής της</a:t>
            </a:r>
          </a:p>
          <a:p>
            <a:r>
              <a:rPr lang="el-GR" dirty="0">
                <a:solidFill>
                  <a:schemeClr val="tx1"/>
                </a:solidFill>
              </a:rPr>
              <a:t>β. Να γραφεί από ένα αντώνυμο για τις υπογραμμισμένες λέξεις</a:t>
            </a:r>
          </a:p>
          <a:p>
            <a:r>
              <a:rPr lang="el-GR" dirty="0">
                <a:solidFill>
                  <a:schemeClr val="tx1"/>
                </a:solidFill>
              </a:rPr>
              <a:t>γ. Εκτός αυτού, Ακόμη και, Αντίθετα, επομένως: τι δηλώνουν οι διαρθρωτικές λέξεις;</a:t>
            </a:r>
          </a:p>
          <a:p>
            <a:pPr marL="45720" indent="0" algn="just">
              <a:buNone/>
            </a:pPr>
            <a:r>
              <a:rPr lang="el-GR" dirty="0">
                <a:solidFill>
                  <a:schemeClr val="tx1"/>
                </a:solidFill>
              </a:rPr>
              <a:t>Τα άτομα που διαθέτουν </a:t>
            </a:r>
            <a:r>
              <a:rPr lang="el-GR" u="sng" dirty="0">
                <a:solidFill>
                  <a:schemeClr val="tx1"/>
                </a:solidFill>
              </a:rPr>
              <a:t>υψηλά</a:t>
            </a:r>
            <a:r>
              <a:rPr lang="el-GR" dirty="0">
                <a:solidFill>
                  <a:schemeClr val="tx1"/>
                </a:solidFill>
              </a:rPr>
              <a:t> εισοδήματα και καλό μορφωτικό επίπεδο έχουν περισσότερες πιθανότητες πρόσβασης στο Διαδίκτυο. </a:t>
            </a:r>
            <a:r>
              <a:rPr lang="el-GR" b="1" dirty="0">
                <a:solidFill>
                  <a:schemeClr val="tx1"/>
                </a:solidFill>
              </a:rPr>
              <a:t>Εκτός αυτού</a:t>
            </a:r>
            <a:r>
              <a:rPr lang="el-GR" dirty="0">
                <a:solidFill>
                  <a:schemeClr val="tx1"/>
                </a:solidFill>
              </a:rPr>
              <a:t>, όμως, αποδεικνύονται και πιο </a:t>
            </a:r>
            <a:r>
              <a:rPr lang="el-GR" u="sng" dirty="0">
                <a:solidFill>
                  <a:schemeClr val="tx1"/>
                </a:solidFill>
              </a:rPr>
              <a:t>επιδέξια</a:t>
            </a:r>
            <a:r>
              <a:rPr lang="el-GR" dirty="0">
                <a:solidFill>
                  <a:schemeClr val="tx1"/>
                </a:solidFill>
              </a:rPr>
              <a:t> στη χρήση του και, επομένως, περισσότερο ικανά να ανακαλύψουν τις πλέον </a:t>
            </a:r>
            <a:r>
              <a:rPr lang="el-GR" u="sng" dirty="0">
                <a:solidFill>
                  <a:schemeClr val="tx1"/>
                </a:solidFill>
              </a:rPr>
              <a:t>πρόσφατες</a:t>
            </a:r>
            <a:r>
              <a:rPr lang="el-GR" dirty="0">
                <a:solidFill>
                  <a:schemeClr val="tx1"/>
                </a:solidFill>
              </a:rPr>
              <a:t> ειδήσεις που κυκλοφορούν μέσω του Διαδικτύου, αλλά και τις αντίστοιχες ιστοσελίδες ενημέρωσης και τις διαθέσιμες υπηρεσίες. </a:t>
            </a:r>
            <a:r>
              <a:rPr lang="el-GR" b="1" dirty="0">
                <a:solidFill>
                  <a:schemeClr val="tx1"/>
                </a:solidFill>
              </a:rPr>
              <a:t>Ακόμη και </a:t>
            </a:r>
            <a:r>
              <a:rPr lang="el-GR" dirty="0">
                <a:solidFill>
                  <a:schemeClr val="tx1"/>
                </a:solidFill>
              </a:rPr>
              <a:t>στην περίπτωση ίδιας ταχύτητας σύνδεσης στο Διαδίκτυο οι υψηλόμισθοι πτυχιούχοι καταλήγουν ευκολότερα στα είδη πληροφόρησης και ψυχαγωγίας που αναζητούν. </a:t>
            </a:r>
            <a:r>
              <a:rPr lang="el-GR" b="1" dirty="0">
                <a:solidFill>
                  <a:schemeClr val="tx1"/>
                </a:solidFill>
              </a:rPr>
              <a:t>Αντίθετα</a:t>
            </a:r>
            <a:r>
              <a:rPr lang="el-GR" dirty="0">
                <a:solidFill>
                  <a:schemeClr val="tx1"/>
                </a:solidFill>
              </a:rPr>
              <a:t>, τα λιγότερο μορφωμένα και χαμηλότερα αμειβόμενα άτομα τείνουν να </a:t>
            </a:r>
            <a:r>
              <a:rPr lang="el-GR" u="sng" dirty="0">
                <a:solidFill>
                  <a:schemeClr val="tx1"/>
                </a:solidFill>
              </a:rPr>
              <a:t>περιορίζουν</a:t>
            </a:r>
            <a:r>
              <a:rPr lang="el-GR" dirty="0">
                <a:solidFill>
                  <a:schemeClr val="tx1"/>
                </a:solidFill>
              </a:rPr>
              <a:t> την πλοήγησή τους στις εμπορικές ιστοσελίδες και στους δικτυακούς τόπους των μεγάλων Μ.Μ.Ε. Το Διαδίκτυο δεν είναι, </a:t>
            </a:r>
            <a:r>
              <a:rPr lang="el-GR" b="1" dirty="0">
                <a:solidFill>
                  <a:schemeClr val="tx1"/>
                </a:solidFill>
              </a:rPr>
              <a:t>επομένως</a:t>
            </a:r>
            <a:r>
              <a:rPr lang="el-GR" dirty="0">
                <a:solidFill>
                  <a:schemeClr val="tx1"/>
                </a:solidFill>
              </a:rPr>
              <a:t>, πανταχού παρόν, όπως θέλουν να το παρουσιάζουν τα αφεντικά των μιντιακών συγκροτημάτων που προσβλέπουν στη μεγαλύτερη </a:t>
            </a:r>
            <a:r>
              <a:rPr lang="el-GR" u="sng" dirty="0">
                <a:solidFill>
                  <a:schemeClr val="tx1"/>
                </a:solidFill>
              </a:rPr>
              <a:t>συγκέντρωση</a:t>
            </a:r>
            <a:r>
              <a:rPr lang="el-GR" dirty="0">
                <a:solidFill>
                  <a:schemeClr val="tx1"/>
                </a:solidFill>
              </a:rPr>
              <a:t> του ιδιοκτησιακού καθεστώτος των τηλεοπτικών καναλιών και των ραδιοφωνικών σταθμών. </a:t>
            </a:r>
          </a:p>
          <a:p>
            <a:endParaRPr lang="el-GR" dirty="0"/>
          </a:p>
        </p:txBody>
      </p:sp>
    </p:spTree>
    <p:extLst>
      <p:ext uri="{BB962C8B-B14F-4D97-AF65-F5344CB8AC3E}">
        <p14:creationId xmlns:p14="http://schemas.microsoft.com/office/powerpoint/2010/main" val="280208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77900" y="660400"/>
            <a:ext cx="10248900" cy="5689600"/>
          </a:xfrm>
        </p:spPr>
        <p:txBody>
          <a:bodyPr>
            <a:normAutofit fontScale="92500" lnSpcReduction="20000"/>
          </a:bodyPr>
          <a:lstStyle/>
          <a:p>
            <a:pPr marL="45720" indent="0">
              <a:buNone/>
            </a:pPr>
            <a:r>
              <a:rPr lang="el-GR" b="1" dirty="0">
                <a:solidFill>
                  <a:schemeClr val="tx1"/>
                </a:solidFill>
              </a:rPr>
              <a:t>4.</a:t>
            </a:r>
            <a:r>
              <a:rPr lang="el-GR" dirty="0">
                <a:solidFill>
                  <a:schemeClr val="tx1"/>
                </a:solidFill>
              </a:rPr>
              <a:t> Στην παράγραφο που ακολουθεί:</a:t>
            </a:r>
          </a:p>
          <a:p>
            <a:r>
              <a:rPr lang="el-GR" dirty="0">
                <a:solidFill>
                  <a:schemeClr val="tx1"/>
                </a:solidFill>
              </a:rPr>
              <a:t>α. Να βρεθούν τα δομικά της μέρη και ο τρόπος ανάπτυξής της</a:t>
            </a:r>
          </a:p>
          <a:p>
            <a:r>
              <a:rPr lang="el-GR" dirty="0">
                <a:solidFill>
                  <a:schemeClr val="tx1"/>
                </a:solidFill>
              </a:rPr>
              <a:t>β. Να αντικατασταθούν οι υπογραμμισμένες λέξεις με άλλες ισοδύναμες</a:t>
            </a:r>
          </a:p>
          <a:p>
            <a:r>
              <a:rPr lang="el-GR" dirty="0">
                <a:solidFill>
                  <a:schemeClr val="tx1"/>
                </a:solidFill>
              </a:rPr>
              <a:t>γ. Να βρεθεί από ένα παράδειγμα αναφορικής και ποιητικής λειτουργίας της γλώσσας</a:t>
            </a:r>
          </a:p>
          <a:p>
            <a:r>
              <a:rPr lang="el-GR" dirty="0">
                <a:solidFill>
                  <a:schemeClr val="tx1"/>
                </a:solidFill>
              </a:rPr>
              <a:t>δ. Να δικαιολογηθεί η χρήση των εισαγωγικών στην παράγραφο</a:t>
            </a:r>
          </a:p>
          <a:p>
            <a:pPr marL="45720" indent="0" algn="just">
              <a:buNone/>
            </a:pPr>
            <a:r>
              <a:rPr lang="el-GR" dirty="0">
                <a:solidFill>
                  <a:schemeClr val="tx1"/>
                </a:solidFill>
              </a:rPr>
              <a:t>Εξαιτίας της έλλειψης δημοσιογράφων επιφορτισμένων με την επιβεβαίωση των πληροφοριών, την </a:t>
            </a:r>
            <a:r>
              <a:rPr lang="el-GR" u="sng" dirty="0">
                <a:solidFill>
                  <a:schemeClr val="tx1"/>
                </a:solidFill>
              </a:rPr>
              <a:t>επιμέλεια</a:t>
            </a:r>
            <a:r>
              <a:rPr lang="el-GR" dirty="0">
                <a:solidFill>
                  <a:schemeClr val="tx1"/>
                </a:solidFill>
              </a:rPr>
              <a:t> άρθρων ή την ενημέρωση ήδη διαμορφωμένων περιεχομένων με νέα στοιχεία, η δικτυακή πληροφόρηση δεν είναι αξιόπιστη. Ο αριθμός ψευδών πληροφοριών που κυκλοφορεί στο ίντερνετ είναι τόσο μεγάλος ώστε οι αναγνώστες έχουν αρχίσει να τις αντιμετωπίζουν γενικά με </a:t>
            </a:r>
            <a:r>
              <a:rPr lang="el-GR" u="sng" dirty="0">
                <a:solidFill>
                  <a:schemeClr val="tx1"/>
                </a:solidFill>
              </a:rPr>
              <a:t>καχυποψία</a:t>
            </a:r>
            <a:r>
              <a:rPr lang="el-GR" dirty="0">
                <a:solidFill>
                  <a:schemeClr val="tx1"/>
                </a:solidFill>
              </a:rPr>
              <a:t>, εκτός κι αν προέρχονται από κάποιο μέσο ενημέρωσης που κρίνεται αξιόπιστο -σε γενικές γραμμές, δηλαδή, όταν πρόκειται για κάποια καταξιωμένη επιχείρηση τύπου. Ακόμη και ο Νταν Γκίλμορ, του οποίου το βιβλίο «We the Media» («Εμείς, τα μέσα ενημέρωσης») διακηρύττει τις επαναστατικές προοπτικές της «δημοσιογραφίας των πολιτών», </a:t>
            </a:r>
            <a:r>
              <a:rPr lang="el-GR" u="sng" dirty="0">
                <a:solidFill>
                  <a:schemeClr val="tx1"/>
                </a:solidFill>
              </a:rPr>
              <a:t>παραδέχεται</a:t>
            </a:r>
            <a:r>
              <a:rPr lang="el-GR" dirty="0">
                <a:solidFill>
                  <a:schemeClr val="tx1"/>
                </a:solidFill>
              </a:rPr>
              <a:t>: «Για τους επιτήδειους, τους απατεώνες και τους φαρσέρ κάθε βεληνεκούς, το Διαδίκτυο είναι μάννα εξ ουρανού». Και πιστεύει ότι η καχυποψία που δημιουργούν οι ηλεκτρονικές ψευδο-ειδήσεις </a:t>
            </a:r>
            <a:r>
              <a:rPr lang="el-GR" u="sng" dirty="0">
                <a:solidFill>
                  <a:schemeClr val="tx1"/>
                </a:solidFill>
              </a:rPr>
              <a:t>παροτρύνει</a:t>
            </a:r>
            <a:r>
              <a:rPr lang="el-GR" dirty="0">
                <a:solidFill>
                  <a:schemeClr val="tx1"/>
                </a:solidFill>
              </a:rPr>
              <a:t> τους χρήστες να αναζητήσουν τις «πραγματικές» ειδήσεις στις ιστοσελίδες των βασικών «επώνυμων» της ενημέρωσης, γεγονός που επαυξάνει την επιρροή των τελευταίων: «Η ροή των μη αξιόπιστων πληροφοριών που βρίσκουμε στο Διαδίκτυο μπορεί να έχει ως παράδοξο αποτέλεσμα την ενίσχυση των μεγάλων μέσων, τουλάχιστον </a:t>
            </a:r>
            <a:r>
              <a:rPr lang="el-GR" u="sng" dirty="0">
                <a:solidFill>
                  <a:schemeClr val="tx1"/>
                </a:solidFill>
              </a:rPr>
              <a:t>βραχυπρόθεσμα</a:t>
            </a:r>
            <a:r>
              <a:rPr lang="el-GR" dirty="0">
                <a:solidFill>
                  <a:schemeClr val="tx1"/>
                </a:solidFill>
              </a:rPr>
              <a:t>». </a:t>
            </a:r>
          </a:p>
        </p:txBody>
      </p:sp>
    </p:spTree>
    <p:extLst>
      <p:ext uri="{BB962C8B-B14F-4D97-AF65-F5344CB8AC3E}">
        <p14:creationId xmlns:p14="http://schemas.microsoft.com/office/powerpoint/2010/main" val="247286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9000" y="469900"/>
            <a:ext cx="10253871" cy="5626100"/>
          </a:xfrm>
        </p:spPr>
        <p:txBody>
          <a:bodyPr>
            <a:normAutofit fontScale="92500"/>
          </a:bodyPr>
          <a:lstStyle/>
          <a:p>
            <a:pPr marL="45720" indent="0">
              <a:buNone/>
            </a:pPr>
            <a:r>
              <a:rPr lang="el-GR" b="1" dirty="0">
                <a:solidFill>
                  <a:schemeClr val="tx1"/>
                </a:solidFill>
              </a:rPr>
              <a:t>5.</a:t>
            </a:r>
            <a:r>
              <a:rPr lang="el-GR" dirty="0">
                <a:solidFill>
                  <a:schemeClr val="tx1"/>
                </a:solidFill>
              </a:rPr>
              <a:t> Στην παράγραφο που ακολουθεί:</a:t>
            </a:r>
          </a:p>
          <a:p>
            <a:r>
              <a:rPr lang="el-GR" dirty="0">
                <a:solidFill>
                  <a:schemeClr val="tx1"/>
                </a:solidFill>
              </a:rPr>
              <a:t>α. Να βρεθούν τα δομικά της μέρη και ο τρόπος ανάπτυξής της</a:t>
            </a:r>
          </a:p>
          <a:p>
            <a:r>
              <a:rPr lang="el-GR" dirty="0">
                <a:solidFill>
                  <a:schemeClr val="tx1"/>
                </a:solidFill>
              </a:rPr>
              <a:t>β. Να αντικατασταθούν οι υπογραμμισμένες λέξεις του κειμένου με άλλες ισοδύναμες</a:t>
            </a:r>
          </a:p>
          <a:p>
            <a:r>
              <a:rPr lang="el-GR" dirty="0">
                <a:solidFill>
                  <a:schemeClr val="tx1"/>
                </a:solidFill>
              </a:rPr>
              <a:t>γ. Να βρεθούν οι τρόποι με τους οποίους επιτυγχάνεται η συνοχή μέσα στην παράγραφο</a:t>
            </a:r>
          </a:p>
          <a:p>
            <a:r>
              <a:rPr lang="el-GR" dirty="0">
                <a:solidFill>
                  <a:schemeClr val="tx1"/>
                </a:solidFill>
              </a:rPr>
              <a:t>δ. «Η παράδοση δεν πρέπει να τοποθετείται υπεράνω της λογικής»: να σχολιαστεί το περιεχόμενο της παραπάνω φράσης, σε 80-100 λέξεις </a:t>
            </a:r>
          </a:p>
          <a:p>
            <a:pPr marL="45720" indent="0" algn="just">
              <a:buNone/>
            </a:pPr>
            <a:r>
              <a:rPr lang="el-GR" dirty="0">
                <a:solidFill>
                  <a:schemeClr val="tx1"/>
                </a:solidFill>
              </a:rPr>
              <a:t>Ωστόσο, όπως θα φανεί πιο κάτω, η οικογένεια είναι μια </a:t>
            </a:r>
            <a:r>
              <a:rPr lang="el-GR" u="sng" dirty="0">
                <a:solidFill>
                  <a:schemeClr val="tx1"/>
                </a:solidFill>
              </a:rPr>
              <a:t>πολύτιμη</a:t>
            </a:r>
            <a:r>
              <a:rPr lang="el-GR" dirty="0">
                <a:solidFill>
                  <a:schemeClr val="tx1"/>
                </a:solidFill>
              </a:rPr>
              <a:t> μορφή ανθρώπινης οργάνωσης που, αν δεν υπήρχε, θα έπρεπε να </a:t>
            </a:r>
            <a:r>
              <a:rPr lang="el-GR" u="sng" dirty="0">
                <a:solidFill>
                  <a:schemeClr val="tx1"/>
                </a:solidFill>
              </a:rPr>
              <a:t>εφευρεθεί</a:t>
            </a:r>
            <a:r>
              <a:rPr lang="el-GR" dirty="0">
                <a:solidFill>
                  <a:schemeClr val="tx1"/>
                </a:solidFill>
              </a:rPr>
              <a:t>. Αυτό συμβαίνει όχι διότι η οικογένεια είναι μια «κεκτημένη» αξία του παρελθόντος. Η παράδοση δεν πρέπει να τοποθετείται υπεράνω της λογικής. Αντίθετα, η ίδια η </a:t>
            </a:r>
            <a:r>
              <a:rPr lang="el-GR" u="sng" dirty="0">
                <a:solidFill>
                  <a:schemeClr val="tx1"/>
                </a:solidFill>
              </a:rPr>
              <a:t>εκλογίκευση</a:t>
            </a:r>
            <a:r>
              <a:rPr lang="el-GR" dirty="0">
                <a:solidFill>
                  <a:schemeClr val="tx1"/>
                </a:solidFill>
              </a:rPr>
              <a:t> της κοινωνίας απαιτεί τη διατήρηση της οικογένειας διότι μέσα από αυτήν τα άτομα κοινωνικοποιούνται: δημιουργούν αρχές και κανόνες </a:t>
            </a:r>
            <a:r>
              <a:rPr lang="el-GR" u="sng" dirty="0">
                <a:solidFill>
                  <a:schemeClr val="tx1"/>
                </a:solidFill>
              </a:rPr>
              <a:t>συμβίωσης</a:t>
            </a:r>
            <a:r>
              <a:rPr lang="el-GR" dirty="0">
                <a:solidFill>
                  <a:schemeClr val="tx1"/>
                </a:solidFill>
              </a:rPr>
              <a:t> και κυρίως εμπιστοσύνης που εφαρμόζονται και κυριαρχούν πέρα από τα όρια της οικογένειας. Και η εξασφάλιση συνθηκών </a:t>
            </a:r>
            <a:r>
              <a:rPr lang="el-GR" u="sng" dirty="0">
                <a:solidFill>
                  <a:schemeClr val="tx1"/>
                </a:solidFill>
              </a:rPr>
              <a:t>αμοιβαίας</a:t>
            </a:r>
            <a:r>
              <a:rPr lang="el-GR" dirty="0">
                <a:solidFill>
                  <a:schemeClr val="tx1"/>
                </a:solidFill>
              </a:rPr>
              <a:t> εμπιστοσύνης δημιουργεί αυτό που πολλοί κοινωνικοί επιστήμονες ονομάζουν κοινωνικό κεφάλαιο, του οποίου έχει ανάγκη </a:t>
            </a:r>
            <a:r>
              <a:rPr lang="el-GR" u="sng" dirty="0">
                <a:solidFill>
                  <a:schemeClr val="tx1"/>
                </a:solidFill>
              </a:rPr>
              <a:t>πρωτίστως</a:t>
            </a:r>
            <a:r>
              <a:rPr lang="el-GR" dirty="0">
                <a:solidFill>
                  <a:schemeClr val="tx1"/>
                </a:solidFill>
              </a:rPr>
              <a:t> μια ανεπτυγμένη κοινωνία. </a:t>
            </a:r>
          </a:p>
          <a:p>
            <a:endParaRPr lang="el-GR" dirty="0"/>
          </a:p>
        </p:txBody>
      </p:sp>
    </p:spTree>
    <p:extLst>
      <p:ext uri="{BB962C8B-B14F-4D97-AF65-F5344CB8AC3E}">
        <p14:creationId xmlns:p14="http://schemas.microsoft.com/office/powerpoint/2010/main" val="201266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l-GR" sz="2800" dirty="0"/>
            </a:br>
            <a:endParaRPr lang="el-GR" sz="2800" dirty="0"/>
          </a:p>
        </p:txBody>
      </p:sp>
      <p:sp>
        <p:nvSpPr>
          <p:cNvPr id="3" name="2 - Θέση περιεχομένου"/>
          <p:cNvSpPr>
            <a:spLocks noGrp="1"/>
          </p:cNvSpPr>
          <p:nvPr>
            <p:ph idx="1"/>
          </p:nvPr>
        </p:nvSpPr>
        <p:spPr>
          <a:xfrm>
            <a:off x="1143000" y="1026367"/>
            <a:ext cx="9872871" cy="5069633"/>
          </a:xfrm>
        </p:spPr>
        <p:txBody>
          <a:bodyPr>
            <a:normAutofit fontScale="92500" lnSpcReduction="10000"/>
          </a:bodyPr>
          <a:lstStyle/>
          <a:p>
            <a:pPr>
              <a:buNone/>
            </a:pPr>
            <a:r>
              <a:rPr lang="el-GR" sz="2400" b="1" dirty="0">
                <a:solidFill>
                  <a:schemeClr val="tx1">
                    <a:lumMod val="95000"/>
                    <a:lumOff val="5000"/>
                  </a:schemeClr>
                </a:solidFill>
              </a:rPr>
              <a:t>Με ποιους τρόπους αναπτύσσονται οι παρακάτω παράγραφοι;</a:t>
            </a:r>
          </a:p>
          <a:p>
            <a:pPr>
              <a:buNone/>
            </a:pPr>
            <a:r>
              <a:rPr lang="el-GR" sz="2400" dirty="0">
                <a:solidFill>
                  <a:schemeClr val="tx1">
                    <a:lumMod val="95000"/>
                    <a:lumOff val="5000"/>
                  </a:schemeClr>
                </a:solidFill>
              </a:rPr>
              <a:t>1. Ο </a:t>
            </a:r>
            <a:r>
              <a:rPr lang="el-GR" sz="2400" dirty="0" err="1">
                <a:solidFill>
                  <a:schemeClr val="tx1">
                    <a:lumMod val="95000"/>
                    <a:lumOff val="5000"/>
                  </a:schemeClr>
                </a:solidFill>
              </a:rPr>
              <a:t>Ντούσσελ</a:t>
            </a:r>
            <a:r>
              <a:rPr lang="el-GR" sz="2400" dirty="0">
                <a:solidFill>
                  <a:schemeClr val="tx1">
                    <a:lumMod val="95000"/>
                    <a:lumOff val="5000"/>
                  </a:schemeClr>
                </a:solidFill>
              </a:rPr>
              <a:t>, ο γιατρός που μοιράστηκε μαζί μου την καμαρούλα, έχει να μας πει ένα σωρό πράγματα για τον έξω κόσμο, τώρα πια που πάψαμε ν' ανήκουμε σ' αυτόν. Οι ιστορίες του είναι θλιβερές. Πολλοί φίλοι εξαφανίστηκαν. Η τύχη τους μας τρομάζει. Κάθε βραδιά χτενίζουν την πόλη τα στρατιωτικά αυτοκίνητα με τους πράσινους μουσαμάδες. Οι Γερμανοί χτυπούν όλες τις πόρτες και ψάχνουν για Εβραίους. Αν βρουν Εβραίους, φορτώνουν στα καμιόνια ολόκληρη την οικογένεια. </a:t>
            </a:r>
            <a:r>
              <a:rPr lang="el-GR" sz="2400" dirty="0" err="1">
                <a:solidFill>
                  <a:schemeClr val="tx1">
                    <a:lumMod val="95000"/>
                    <a:lumOff val="5000"/>
                  </a:schemeClr>
                </a:solidFill>
              </a:rPr>
              <a:t>΄Οσοι</a:t>
            </a:r>
            <a:r>
              <a:rPr lang="el-GR" sz="2400" dirty="0">
                <a:solidFill>
                  <a:schemeClr val="tx1">
                    <a:lumMod val="95000"/>
                    <a:lumOff val="5000"/>
                  </a:schemeClr>
                </a:solidFill>
              </a:rPr>
              <a:t> δεν κρύβονται υπογράφουν την καταδίκη τους. Οι Γερμανοί το κάνουν αυτό συστηματικά με τη λίστα στο χέρι, χτυπώντας εκείνη την πόρτα που θα βρουν να τους περιμένει πλούσια λεία. Άλλοτε πάλι, οι δυστυχισμένοι πληρώνουν λύτρα για κάθε κεφάλι. Το πράγμα είναι τραγικό. Το βράδυ βλέπω να περνάνε συχνά αυτές οι λιτανείες των ασθενών με τα παιδιά τους να κλαίνε, να σέρνονται κάτω απ' τις διαταγές μερικών </a:t>
            </a:r>
            <a:r>
              <a:rPr lang="el-GR" sz="2400" dirty="0" err="1">
                <a:solidFill>
                  <a:schemeClr val="tx1">
                    <a:lumMod val="95000"/>
                    <a:lumOff val="5000"/>
                  </a:schemeClr>
                </a:solidFill>
              </a:rPr>
              <a:t>κτηνανθρώπων</a:t>
            </a:r>
            <a:r>
              <a:rPr lang="el-GR" sz="2400" dirty="0">
                <a:solidFill>
                  <a:schemeClr val="tx1">
                    <a:lumMod val="95000"/>
                    <a:lumOff val="5000"/>
                  </a:schemeClr>
                </a:solidFill>
              </a:rPr>
              <a:t>, που τους χτυπούν με το μαστίγιο και τους βασανίζουν, ώσπου να πέσουν κάτω. Δε λυπούνται κανένα, ούτε τους γέρους, ούτε τα μωρά, ούτε τις έγκυες γυναίκες, ούτε τους αρρώστους. Όλοι είναι κατάλληλοι για το ταξίδι προς το θάνατο.</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l-GR" sz="2400" dirty="0"/>
              <a:t>2. </a:t>
            </a:r>
            <a:r>
              <a:rPr lang="el-GR" sz="2400" dirty="0" err="1">
                <a:solidFill>
                  <a:schemeClr val="tx1">
                    <a:lumMod val="85000"/>
                    <a:lumOff val="15000"/>
                  </a:schemeClr>
                </a:solidFill>
              </a:rPr>
              <a:t>Χαρακτηρολογικά</a:t>
            </a:r>
            <a:r>
              <a:rPr lang="el-GR" sz="2400" dirty="0">
                <a:solidFill>
                  <a:schemeClr val="tx1">
                    <a:lumMod val="85000"/>
                    <a:lumOff val="15000"/>
                  </a:schemeClr>
                </a:solidFill>
              </a:rPr>
              <a:t> οι άνθρωποι μπορούν να μοιραστούν σε δύο κατηγορίες: στους «ανθρώπους του ναι» και τους «ανθρώπους του όχι». Οι πρώτοι, όταν προκαλούνται να εκδηλωθούν (με μιαν απάντηση, κίνηση ή προσφορά, με τη στάση τους απέναντι σ’ ένα αίτημα ή σ’ ένα αντιλεγόμενο θέμα), αυθόρμητα συμπεριφέρονται θετικά, έστω και αν αργότερα, άμα καλοσκεφτούν και ζυγίσουν πιο ψύχραιμα τα δεδομένα, νικηθούν από τις αμφιβολίες (τις θεωρητικές) ή τις δυσκολίες (τις πρακτικές) και αναθεωρήσουν την αρχική τους τοποθέτηση. Το «ναι» έρχεται εύκολα και τις περισσότερες φορές στο στόμα τους: «ω, βέβαια γίνεται», «μάλιστα, δεν αποκλείεται», «δε σας υπόσχομαι, αλλά θα προσπαθήσω», «θα το ξαναδώ, ελπίζω να το πετύχω», «συμφωνώ, έχει και αυτή η άποψη την αλήθεια της» </a:t>
            </a:r>
            <a:r>
              <a:rPr lang="el-GR" sz="2400" dirty="0" err="1">
                <a:solidFill>
                  <a:schemeClr val="tx1">
                    <a:lumMod val="85000"/>
                    <a:lumOff val="15000"/>
                  </a:schemeClr>
                </a:solidFill>
              </a:rPr>
              <a:t>κ.ο.κ</a:t>
            </a:r>
            <a:r>
              <a:rPr lang="el-GR" sz="2400" dirty="0">
                <a:solidFill>
                  <a:schemeClr val="tx1">
                    <a:lumMod val="85000"/>
                    <a:lumOff val="15000"/>
                  </a:schemeClr>
                </a:solidFill>
              </a:rPr>
              <a:t>. Αντίθετα, οι άνθρωποι της άλλης κατηγορίας αρχίζουν πάντα με το «όχι», η άρνηση είναι κατά κανόνα η πρώτη αντίδρασή τους, ακόμα και όταν έπειτα από ψυχραιμότερη κρίση ή </a:t>
            </a:r>
            <a:r>
              <a:rPr lang="el-GR" sz="2400" dirty="0" err="1">
                <a:solidFill>
                  <a:schemeClr val="tx1">
                    <a:lumMod val="85000"/>
                    <a:lumOff val="15000"/>
                  </a:schemeClr>
                </a:solidFill>
              </a:rPr>
              <a:t>επιγενέστερη</a:t>
            </a:r>
            <a:r>
              <a:rPr lang="el-GR" sz="2400" dirty="0">
                <a:solidFill>
                  <a:schemeClr val="tx1">
                    <a:lumMod val="85000"/>
                    <a:lumOff val="15000"/>
                  </a:schemeClr>
                </a:solidFill>
              </a:rPr>
              <a:t> συμπάθεια φανούν υποχωρητικοί. Αυτοί ξεκινούν αρνητικά: «αδύνατον, δε γίνεται», «αποκλείεται, μην το συζητείτε», «έχω την εντελώς αντίθετη γνώμη», «μη ματαιοπονείτε, χαμένος ο κόπος», «δεν είναι πολλές οι αλήθειες, αλλά μία» </a:t>
            </a:r>
            <a:r>
              <a:rPr lang="el-GR" sz="2400" dirty="0" err="1">
                <a:solidFill>
                  <a:schemeClr val="tx1">
                    <a:lumMod val="85000"/>
                    <a:lumOff val="15000"/>
                  </a:schemeClr>
                </a:solidFill>
              </a:rPr>
              <a:t>κ.ο.κ</a:t>
            </a:r>
            <a:r>
              <a:rPr lang="el-GR" sz="2400" dirty="0">
                <a:solidFill>
                  <a:schemeClr val="tx1">
                    <a:lumMod val="85000"/>
                    <a:lumOff val="15000"/>
                  </a:schemeClr>
                </a:solidFill>
              </a:rPr>
              <a:t>. Νομίζει κανείς ότι, στην κάθε περίπτωση, έχει να κάμει με ένα εντελώς διαφορετικό ψυχικό κλίμα. Εκεί αιθρία, ανοιχτός ορίζοντας, κάτι το μαλακό και το λείο. Εδώ συννεφιά, κλεισούρα, κάτι το σκληρό και το τραχύ.</a:t>
            </a:r>
            <a:br>
              <a:rPr lang="el-GR" sz="2400" dirty="0">
                <a:solidFill>
                  <a:schemeClr val="tx1">
                    <a:lumMod val="85000"/>
                    <a:lumOff val="15000"/>
                  </a:schemeClr>
                </a:solidFill>
              </a:rPr>
            </a:br>
            <a:endParaRPr lang="el-GR" sz="2400" dirty="0">
              <a:solidFill>
                <a:schemeClr val="tx1">
                  <a:lumMod val="85000"/>
                  <a:lumOff val="15000"/>
                </a:schemeClr>
              </a:solidFill>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A6B727"/>
                </a:solidFill>
              </a:rPr>
              <a:t>ΕΙΔΗ ΠΑΡΑΓΡΑΦΩΝ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14048" y="1965960"/>
            <a:ext cx="11560802" cy="2219674"/>
          </a:xfrm>
          <a:prstGeom prst="rect">
            <a:avLst/>
          </a:prstGeom>
        </p:spPr>
      </p:pic>
    </p:spTree>
    <p:extLst>
      <p:ext uri="{BB962C8B-B14F-4D97-AF65-F5344CB8AC3E}">
        <p14:creationId xmlns:p14="http://schemas.microsoft.com/office/powerpoint/2010/main" val="884683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l-GR" sz="2400" dirty="0"/>
            </a:br>
            <a:endParaRPr lang="el-GR" sz="2400" dirty="0"/>
          </a:p>
        </p:txBody>
      </p:sp>
      <p:sp>
        <p:nvSpPr>
          <p:cNvPr id="3" name="2 - Θέση περιεχομένου"/>
          <p:cNvSpPr>
            <a:spLocks noGrp="1"/>
          </p:cNvSpPr>
          <p:nvPr>
            <p:ph idx="1"/>
          </p:nvPr>
        </p:nvSpPr>
        <p:spPr>
          <a:xfrm>
            <a:off x="270588" y="233265"/>
            <a:ext cx="10745283" cy="5862735"/>
          </a:xfrm>
        </p:spPr>
        <p:txBody>
          <a:bodyPr>
            <a:normAutofit/>
          </a:bodyPr>
          <a:lstStyle/>
          <a:p>
            <a:pPr>
              <a:buNone/>
            </a:pPr>
            <a:r>
              <a:rPr lang="el-GR" sz="2400" dirty="0">
                <a:solidFill>
                  <a:schemeClr val="tx1">
                    <a:lumMod val="65000"/>
                    <a:lumOff val="35000"/>
                  </a:schemeClr>
                </a:solidFill>
              </a:rPr>
              <a:t>3. Τα αποτελέσματα της δωρικής εισβολής δεν άργησαν να φανούν. Όπου εγκαταστάθηκαν οι Δωριείς, σταμάτησε κάθε πρόοδος, η τέχνη οπισθοδρόμησε και οι άνθρωποι ξαναγύρισαν στις πρωτόγονες συνήθειες . Τα αγγεία τώρα είναι χοντροειδή και μεγάλα με άτεχνες παραστάσεις ή απλά γεωμετρικά σχήματα εν αντιθέσει προς τα κομψά </a:t>
            </a:r>
            <a:r>
              <a:rPr lang="el-GR" sz="2400" dirty="0" err="1">
                <a:solidFill>
                  <a:schemeClr val="tx1">
                    <a:lumMod val="65000"/>
                    <a:lumOff val="35000"/>
                  </a:schemeClr>
                </a:solidFill>
              </a:rPr>
              <a:t>κρητομυκηναϊκά</a:t>
            </a:r>
            <a:r>
              <a:rPr lang="el-GR" sz="2400" dirty="0">
                <a:solidFill>
                  <a:schemeClr val="tx1">
                    <a:lumMod val="65000"/>
                    <a:lumOff val="35000"/>
                  </a:schemeClr>
                </a:solidFill>
              </a:rPr>
              <a:t> με τις φυσικότατες παραστάσεις. Η </a:t>
            </a:r>
            <a:r>
              <a:rPr lang="el-GR" sz="2400" dirty="0" err="1">
                <a:solidFill>
                  <a:schemeClr val="tx1">
                    <a:lumMod val="65000"/>
                    <a:lumOff val="35000"/>
                  </a:schemeClr>
                </a:solidFill>
              </a:rPr>
              <a:t>θαλασσοκρατία</a:t>
            </a:r>
            <a:r>
              <a:rPr lang="el-GR" sz="2400" dirty="0">
                <a:solidFill>
                  <a:schemeClr val="tx1">
                    <a:lumMod val="65000"/>
                    <a:lumOff val="35000"/>
                  </a:schemeClr>
                </a:solidFill>
              </a:rPr>
              <a:t> πέρασε στα χέρια των Φοινίκων. Ακολούθησαν κύματα μεταναστεύσεων προς τα νησιά του Αιγαίου Πελάγους και τα μικρασιατικά παράλια.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sz="2400" dirty="0"/>
            </a:br>
            <a:br>
              <a:rPr lang="el-GR" sz="2400" dirty="0"/>
            </a:br>
            <a:br>
              <a:rPr lang="el-GR" sz="2400" dirty="0"/>
            </a:br>
            <a:br>
              <a:rPr lang="el-GR" sz="2400" dirty="0"/>
            </a:br>
            <a:br>
              <a:rPr lang="el-GR" sz="2400" dirty="0"/>
            </a:br>
            <a:br>
              <a:rPr lang="el-GR" sz="2400" dirty="0"/>
            </a:br>
            <a:br>
              <a:rPr lang="el-GR" sz="2400" dirty="0"/>
            </a:br>
            <a:br>
              <a:rPr lang="el-GR" sz="2400" dirty="0"/>
            </a:br>
            <a:br>
              <a:rPr lang="el-GR" sz="2400" dirty="0"/>
            </a:br>
            <a:br>
              <a:rPr lang="el-GR" sz="2400" dirty="0"/>
            </a:br>
            <a:br>
              <a:rPr lang="el-GR" sz="2400" dirty="0"/>
            </a:br>
            <a:r>
              <a:rPr lang="el-GR" sz="2400" dirty="0"/>
              <a:t>4. </a:t>
            </a:r>
            <a:r>
              <a:rPr lang="el-GR" sz="2700" dirty="0">
                <a:solidFill>
                  <a:schemeClr val="bg2">
                    <a:lumMod val="25000"/>
                  </a:schemeClr>
                </a:solidFill>
              </a:rPr>
              <a:t>Σύμφωνα με την Ευρωπαϊκή Ένωση, η τηλεργασία μπορεί να οριστεί ως η μορφή εργασίας που εκτελείται από ένα άτομο κυρίως ή σε ένα σημαντικό μέρος της, σε τοποθεσίες εκτός του παραδοσιακού εργασιακού χώρου, για έναν εργοδότη ή πελάτη, και η οποία περιλαμβάνει τη χρήση των τηλεπικοινωνιών και προηγμένων τεχνολογιών πληροφόρησης ως ένα ουσιαστικό και κεντρικό χαρακτηριστικό της εργασίας. Οι δύο βασικοί τρόποι τηλεργασίας είναι είτε κάποιος να είναι υπάλληλος σε έναν εργοδότη είτε ελεύθερος επαγγελματίας. Στην πρώτη περίπτωση, ο εργαζόμενος είναι μόνιμα συνδεδεμένος με το δίκτυο των εργοδοτών, η εργασιακή του ζωή είναι πολύ περισσότερο ελεγχόμενη μέσω της τεχνολογίας και έχει πολύ λιγότερη ευελιξία ως προς τον τρόπο που θα οργανώσει τον εργάσιμο χρόνο του. Στη δεύτερη περίπτωση, ο εργαζόμενος είναι πολύ περισσότερο ελεύθερος να καθορίσει τον ρυθμό εργασίας του εκτελώντας την εργασία του στον προσωπικό του υπολογιστή και συνδεόμενος μόνο, όταν είναι απαραίτητο, με το δίκτυο της επιχείρησης, το οποίο μπορεί να εφαρμοστεί σε πολλά επαγγέλματα. </a:t>
            </a: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ΠΕΡΙΛΗΨΗ</a:t>
            </a:r>
          </a:p>
        </p:txBody>
      </p:sp>
      <p:sp>
        <p:nvSpPr>
          <p:cNvPr id="3" name="Υπότιτλος 2"/>
          <p:cNvSpPr>
            <a:spLocks noGrp="1"/>
          </p:cNvSpPr>
          <p:nvPr>
            <p:ph type="subTitle" idx="1"/>
          </p:nvPr>
        </p:nvSpPr>
        <p:spPr/>
        <p:txBody>
          <a:bodyPr/>
          <a:lstStyle/>
          <a:p>
            <a:r>
              <a:rPr lang="el-GR" sz="2400" dirty="0"/>
              <a:t>Γ. Νταουλτζής, Αρ. Τσουκαντάς</a:t>
            </a:r>
            <a:br>
              <a:rPr lang="el-GR" dirty="0"/>
            </a:br>
            <a:endParaRPr lang="el-GR" dirty="0"/>
          </a:p>
        </p:txBody>
      </p:sp>
    </p:spTree>
    <p:extLst>
      <p:ext uri="{BB962C8B-B14F-4D97-AF65-F5344CB8AC3E}">
        <p14:creationId xmlns:p14="http://schemas.microsoft.com/office/powerpoint/2010/main" val="356453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860070" y="384635"/>
            <a:ext cx="10528596" cy="6029044"/>
          </a:xfrm>
          <a:prstGeom prst="rect">
            <a:avLst/>
          </a:prstGeom>
        </p:spPr>
      </p:pic>
    </p:spTree>
    <p:extLst>
      <p:ext uri="{BB962C8B-B14F-4D97-AF65-F5344CB8AC3E}">
        <p14:creationId xmlns:p14="http://schemas.microsoft.com/office/powerpoint/2010/main" val="3207993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911177" y="609600"/>
            <a:ext cx="10644311" cy="5237408"/>
          </a:xfrm>
          <a:prstGeom prst="rect">
            <a:avLst/>
          </a:prstGeom>
        </p:spPr>
      </p:pic>
    </p:spTree>
    <p:extLst>
      <p:ext uri="{BB962C8B-B14F-4D97-AF65-F5344CB8AC3E}">
        <p14:creationId xmlns:p14="http://schemas.microsoft.com/office/powerpoint/2010/main" val="229442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019174" y="248883"/>
            <a:ext cx="9973047" cy="2803409"/>
          </a:xfrm>
          <a:prstGeom prst="rect">
            <a:avLst/>
          </a:prstGeom>
        </p:spPr>
      </p:pic>
      <p:pic>
        <p:nvPicPr>
          <p:cNvPr id="5" name="Εικόνα 4"/>
          <p:cNvPicPr>
            <a:picLocks noChangeAspect="1"/>
          </p:cNvPicPr>
          <p:nvPr/>
        </p:nvPicPr>
        <p:blipFill>
          <a:blip r:embed="rId3"/>
          <a:stretch>
            <a:fillRect/>
          </a:stretch>
        </p:blipFill>
        <p:spPr>
          <a:xfrm>
            <a:off x="1019174" y="2910620"/>
            <a:ext cx="9973047" cy="3666314"/>
          </a:xfrm>
          <a:prstGeom prst="rect">
            <a:avLst/>
          </a:prstGeom>
        </p:spPr>
      </p:pic>
    </p:spTree>
    <p:extLst>
      <p:ext uri="{BB962C8B-B14F-4D97-AF65-F5344CB8AC3E}">
        <p14:creationId xmlns:p14="http://schemas.microsoft.com/office/powerpoint/2010/main" val="27035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808147" y="622479"/>
            <a:ext cx="10684400" cy="4735132"/>
          </a:xfrm>
          <a:prstGeom prst="rect">
            <a:avLst/>
          </a:prstGeom>
        </p:spPr>
      </p:pic>
    </p:spTree>
    <p:extLst>
      <p:ext uri="{BB962C8B-B14F-4D97-AF65-F5344CB8AC3E}">
        <p14:creationId xmlns:p14="http://schemas.microsoft.com/office/powerpoint/2010/main" val="39843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62313" y="970212"/>
            <a:ext cx="11672107" cy="2197994"/>
          </a:xfrm>
          <a:prstGeom prst="rect">
            <a:avLst/>
          </a:prstGeom>
        </p:spPr>
      </p:pic>
      <p:pic>
        <p:nvPicPr>
          <p:cNvPr id="5" name="Εικόνα 4"/>
          <p:cNvPicPr>
            <a:picLocks noChangeAspect="1"/>
          </p:cNvPicPr>
          <p:nvPr/>
        </p:nvPicPr>
        <p:blipFill>
          <a:blip r:embed="rId3"/>
          <a:stretch>
            <a:fillRect/>
          </a:stretch>
        </p:blipFill>
        <p:spPr>
          <a:xfrm>
            <a:off x="332816" y="3896734"/>
            <a:ext cx="10685704" cy="726785"/>
          </a:xfrm>
          <a:prstGeom prst="rect">
            <a:avLst/>
          </a:prstGeom>
        </p:spPr>
      </p:pic>
    </p:spTree>
    <p:extLst>
      <p:ext uri="{BB962C8B-B14F-4D97-AF65-F5344CB8AC3E}">
        <p14:creationId xmlns:p14="http://schemas.microsoft.com/office/powerpoint/2010/main" val="231265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dirty="0"/>
              <a:t>Μορφή διαγράμματος</a:t>
            </a:r>
            <a:br>
              <a:rPr lang="el-GR" dirty="0"/>
            </a:br>
            <a:endParaRPr lang="el-GR" dirty="0"/>
          </a:p>
        </p:txBody>
      </p:sp>
      <p:graphicFrame>
        <p:nvGraphicFramePr>
          <p:cNvPr id="12" name="Πίνακας 11"/>
          <p:cNvGraphicFramePr>
            <a:graphicFrameLocks noGrp="1"/>
          </p:cNvGraphicFramePr>
          <p:nvPr>
            <p:extLst>
              <p:ext uri="{D42A27DB-BD31-4B8C-83A1-F6EECF244321}">
                <p14:modId xmlns:p14="http://schemas.microsoft.com/office/powerpoint/2010/main" val="2187966095"/>
              </p:ext>
            </p:extLst>
          </p:nvPr>
        </p:nvGraphicFramePr>
        <p:xfrm>
          <a:off x="4208746" y="609600"/>
          <a:ext cx="4215163" cy="5954038"/>
        </p:xfrm>
        <a:graphic>
          <a:graphicData uri="http://schemas.openxmlformats.org/drawingml/2006/table">
            <a:tbl>
              <a:tblPr firstRow="1" firstCol="1" lastRow="1" lastCol="1" bandRow="1" bandCol="1"/>
              <a:tblGrid>
                <a:gridCol w="603711">
                  <a:extLst>
                    <a:ext uri="{9D8B030D-6E8A-4147-A177-3AD203B41FA5}">
                      <a16:colId xmlns:a16="http://schemas.microsoft.com/office/drawing/2014/main" val="20000"/>
                    </a:ext>
                  </a:extLst>
                </a:gridCol>
                <a:gridCol w="1240310">
                  <a:extLst>
                    <a:ext uri="{9D8B030D-6E8A-4147-A177-3AD203B41FA5}">
                      <a16:colId xmlns:a16="http://schemas.microsoft.com/office/drawing/2014/main" val="20001"/>
                    </a:ext>
                  </a:extLst>
                </a:gridCol>
                <a:gridCol w="2371142">
                  <a:extLst>
                    <a:ext uri="{9D8B030D-6E8A-4147-A177-3AD203B41FA5}">
                      <a16:colId xmlns:a16="http://schemas.microsoft.com/office/drawing/2014/main" val="20002"/>
                    </a:ext>
                  </a:extLst>
                </a:gridCol>
              </a:tblGrid>
              <a:tr h="454156">
                <a:tc>
                  <a:txBody>
                    <a:bodyPr/>
                    <a:lstStyle/>
                    <a:p>
                      <a:pPr algn="ct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Παράγραφοι</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Μέρη κειμένου</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Σημειώσεις</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2047">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      Α</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Πρόλογος</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77686">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       Β</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      Γ</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n-US"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      Δ</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    Ε</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Κύριο Μέρος</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0149">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dirty="0">
                          <a:effectLst/>
                          <a:latin typeface="Garamond" panose="02020404030301010803" pitchFamily="18" charset="0"/>
                          <a:ea typeface="Times New Roman" panose="02020603050405020304" pitchFamily="18" charset="0"/>
                          <a:cs typeface="Times New Roman" panose="02020603050405020304" pitchFamily="18" charset="0"/>
                        </a:rPr>
                        <a:t>ΣΤ</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600" b="1"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l-GR" sz="500" b="1" dirty="0">
                          <a:effectLst/>
                          <a:latin typeface="Garamond" panose="02020404030301010803" pitchFamily="18" charset="0"/>
                          <a:ea typeface="Times New Roman" panose="02020603050405020304" pitchFamily="18" charset="0"/>
                          <a:cs typeface="Times New Roman" panose="02020603050405020304" pitchFamily="18" charset="0"/>
                        </a:rPr>
                        <a:t>Επίλογος</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l-GR" sz="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l-GR"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434" marR="32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9350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Μορφή διαγράμματος</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469900" y="1807206"/>
            <a:ext cx="11422009" cy="4428494"/>
          </a:xfrm>
          <a:prstGeom prst="rect">
            <a:avLst/>
          </a:prstGeom>
        </p:spPr>
      </p:pic>
    </p:spTree>
    <p:extLst>
      <p:ext uri="{BB962C8B-B14F-4D97-AF65-F5344CB8AC3E}">
        <p14:creationId xmlns:p14="http://schemas.microsoft.com/office/powerpoint/2010/main" val="17994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ΤΡΟΠΟΙ ΑΝΑΠΤΥΞΗΣ ΠΑΡΑΓΡΑΦΟΥ</a:t>
            </a:r>
            <a:br>
              <a:rPr lang="el-GR" dirty="0"/>
            </a:br>
            <a:r>
              <a:rPr lang="el-GR" sz="1800" dirty="0">
                <a:solidFill>
                  <a:schemeClr val="tx2"/>
                </a:solidFill>
                <a:ea typeface="+mn-ea"/>
                <a:cs typeface="+mn-cs"/>
              </a:rPr>
              <a:t>Για τις ερωτήσεις που αφορούν τους τρόπους ανάπτυξης στην απάντηση απαιτείται κειμενική αναφορά και το επικοινωνιακό αποτέλεσμα σε σχέση με την πρόθεση του συγγραφέα</a:t>
            </a:r>
            <a:endParaRPr lang="el-GR" sz="1800" dirty="0">
              <a:solidFill>
                <a:schemeClr val="tx2"/>
              </a:solidFill>
            </a:endParaRPr>
          </a:p>
        </p:txBody>
      </p:sp>
      <p:sp>
        <p:nvSpPr>
          <p:cNvPr id="3" name="Θέση περιεχομένου 2"/>
          <p:cNvSpPr>
            <a:spLocks noGrp="1"/>
          </p:cNvSpPr>
          <p:nvPr>
            <p:ph idx="1"/>
          </p:nvPr>
        </p:nvSpPr>
        <p:spPr>
          <a:xfrm>
            <a:off x="1143000" y="2057399"/>
            <a:ext cx="10563896" cy="4562341"/>
          </a:xfrm>
        </p:spPr>
        <p:txBody>
          <a:bodyPr>
            <a:normAutofit fontScale="85000" lnSpcReduction="20000"/>
          </a:bodyPr>
          <a:lstStyle/>
          <a:p>
            <a:pPr marL="560070" indent="-514350">
              <a:buNone/>
            </a:pPr>
            <a:r>
              <a:rPr lang="el-GR" sz="34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Παραδείγματα</a:t>
            </a:r>
          </a:p>
          <a:p>
            <a:pPr marL="45720" indent="0" algn="just">
              <a:lnSpc>
                <a:spcPct val="115000"/>
              </a:lnSpc>
              <a:spcAft>
                <a:spcPts val="0"/>
              </a:spcAft>
              <a:buNone/>
            </a:pPr>
            <a:r>
              <a:rPr lang="el-GR" sz="24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Σε τι αποσκοπεί ο συγγραφέας με τη χρήση παραδειγμάτων;</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Τα παραδείγματα συνήθως δίνουν ζωντάνια, γλαφυρότητα, παραστατικότητα στο λόγο του συγγραφέα .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Διεγείρουν το ενδιαφέρον και διευκο­λύνουν τον αναγνώστη να κατανοήσει πλήρως τις απόψεις του που έχουν αποδοθεί θεωρητικά.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Καθιστούν το κείμενο πιο οικείο, πιο προσιτό στον αναγνώστη. Αρκεί βέ­βαια να είναι εύστοχα, να μην διακόπτουν την πορεία της σκέψης του και να μην πλε­ονάζουν.</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Διασαφηνίζουν, την άποψη που διατυπώνει ο συγγραφέας.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Χρησιμοποιούνται για να κατανοήσει ο αναγνώστης καλύτερα το περιεχόμενο της θεματικής πρότασης</a:t>
            </a: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Τα παραδείγματα αντλούνται από την επικαιρότητα, την ιστορία , τα βιώματα και τη φαντασία</a:t>
            </a:r>
          </a:p>
          <a:p>
            <a:pPr marL="0" lvl="0" indent="0">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για παράδειγμα, λόγου χάρη, όπως, δηλαδή, παραδείγματος χάρη</a:t>
            </a:r>
          </a:p>
          <a:p>
            <a:pPr marL="342900" lvl="0" indent="-342900">
              <a:spcAft>
                <a:spcPts val="0"/>
              </a:spcAft>
              <a:buFont typeface="Symbol" panose="05050102010706020507" pitchFamily="18" charset="2"/>
              <a:buChar char=""/>
            </a:pP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pPr marL="45720" indent="0">
              <a:buNone/>
            </a:pPr>
            <a:endParaRPr lang="el-GR" dirty="0"/>
          </a:p>
        </p:txBody>
      </p:sp>
    </p:spTree>
    <p:extLst>
      <p:ext uri="{BB962C8B-B14F-4D97-AF65-F5344CB8AC3E}">
        <p14:creationId xmlns:p14="http://schemas.microsoft.com/office/powerpoint/2010/main" val="313870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495299" y="1092200"/>
            <a:ext cx="11210155" cy="5105400"/>
          </a:xfrm>
          <a:prstGeom prst="rect">
            <a:avLst/>
          </a:prstGeom>
        </p:spPr>
      </p:pic>
    </p:spTree>
    <p:extLst>
      <p:ext uri="{BB962C8B-B14F-4D97-AF65-F5344CB8AC3E}">
        <p14:creationId xmlns:p14="http://schemas.microsoft.com/office/powerpoint/2010/main" val="421778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743078" y="267235"/>
            <a:ext cx="8675364" cy="6336913"/>
          </a:xfrm>
          <a:prstGeom prst="rect">
            <a:avLst/>
          </a:prstGeom>
        </p:spPr>
      </p:pic>
    </p:spTree>
    <p:extLst>
      <p:ext uri="{BB962C8B-B14F-4D97-AF65-F5344CB8AC3E}">
        <p14:creationId xmlns:p14="http://schemas.microsoft.com/office/powerpoint/2010/main" val="50827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273443" y="403537"/>
            <a:ext cx="7614634" cy="6078801"/>
          </a:xfrm>
          <a:prstGeom prst="rect">
            <a:avLst/>
          </a:prstGeom>
        </p:spPr>
      </p:pic>
    </p:spTree>
    <p:extLst>
      <p:ext uri="{BB962C8B-B14F-4D97-AF65-F5344CB8AC3E}">
        <p14:creationId xmlns:p14="http://schemas.microsoft.com/office/powerpoint/2010/main" val="77281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1143000" y="609600"/>
            <a:ext cx="9875520" cy="5827373"/>
          </a:xfrm>
          <a:prstGeom prst="rect">
            <a:avLst/>
          </a:prstGeom>
        </p:spPr>
      </p:pic>
    </p:spTree>
    <p:extLst>
      <p:ext uri="{BB962C8B-B14F-4D97-AF65-F5344CB8AC3E}">
        <p14:creationId xmlns:p14="http://schemas.microsoft.com/office/powerpoint/2010/main" val="1236297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956021" y="609600"/>
            <a:ext cx="10261478" cy="5679528"/>
          </a:xfrm>
          <a:prstGeom prst="rect">
            <a:avLst/>
          </a:prstGeom>
        </p:spPr>
      </p:pic>
    </p:spTree>
    <p:extLst>
      <p:ext uri="{BB962C8B-B14F-4D97-AF65-F5344CB8AC3E}">
        <p14:creationId xmlns:p14="http://schemas.microsoft.com/office/powerpoint/2010/main" val="1649021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924058" y="1176270"/>
            <a:ext cx="10764239" cy="4142704"/>
          </a:xfrm>
          <a:prstGeom prst="rect">
            <a:avLst/>
          </a:prstGeom>
        </p:spPr>
      </p:pic>
    </p:spTree>
    <p:extLst>
      <p:ext uri="{BB962C8B-B14F-4D97-AF65-F5344CB8AC3E}">
        <p14:creationId xmlns:p14="http://schemas.microsoft.com/office/powerpoint/2010/main" val="316881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35183" y="1287780"/>
            <a:ext cx="11491154" cy="2944969"/>
          </a:xfrm>
          <a:prstGeom prst="rect">
            <a:avLst/>
          </a:prstGeom>
        </p:spPr>
      </p:pic>
    </p:spTree>
    <p:extLst>
      <p:ext uri="{BB962C8B-B14F-4D97-AF65-F5344CB8AC3E}">
        <p14:creationId xmlns:p14="http://schemas.microsoft.com/office/powerpoint/2010/main" val="149662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π.χ.</a:t>
            </a:r>
          </a:p>
        </p:txBody>
      </p:sp>
      <p:pic>
        <p:nvPicPr>
          <p:cNvPr id="4" name="Θέση περιεχομένου 3"/>
          <p:cNvPicPr>
            <a:picLocks noGrp="1" noChangeAspect="1"/>
          </p:cNvPicPr>
          <p:nvPr>
            <p:ph idx="1"/>
          </p:nvPr>
        </p:nvPicPr>
        <p:blipFill>
          <a:blip r:embed="rId2"/>
          <a:stretch>
            <a:fillRect/>
          </a:stretch>
        </p:blipFill>
        <p:spPr>
          <a:xfrm>
            <a:off x="1010478" y="1554126"/>
            <a:ext cx="9872663" cy="4011479"/>
          </a:xfrm>
          <a:prstGeom prst="rect">
            <a:avLst/>
          </a:prstGeom>
        </p:spPr>
      </p:pic>
    </p:spTree>
    <p:extLst>
      <p:ext uri="{BB962C8B-B14F-4D97-AF65-F5344CB8AC3E}">
        <p14:creationId xmlns:p14="http://schemas.microsoft.com/office/powerpoint/2010/main" val="219881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4364" y="1130121"/>
            <a:ext cx="9872871" cy="4038600"/>
          </a:xfrm>
        </p:spPr>
        <p:txBody>
          <a:bodyPr/>
          <a:lstStyle/>
          <a:p>
            <a:pPr marL="45720" indent="0">
              <a:lnSpc>
                <a:spcPct val="115000"/>
              </a:lnSpc>
              <a:spcAft>
                <a:spcPts val="1000"/>
              </a:spcAft>
              <a:buNone/>
            </a:pPr>
            <a:r>
              <a:rPr lang="el-GR" sz="28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 Αιτιολόγηση</a:t>
            </a:r>
            <a:endParaRPr lang="el-GR" sz="28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Τα μέσα που χρησιμοποιούνται για την αιτιολόγηση είναι </a:t>
            </a:r>
            <a:r>
              <a:rPr lang="el-GR" sz="2400"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επιχειρήματα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αιτιολογικές προτάσεις, μαρτυρίες ειδικών, </a:t>
            </a:r>
            <a:r>
              <a:rPr lang="el-GR" sz="2400"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τεκμήρια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(εκτός από παραδείγματα)</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Αυτή η μέθοδος επιλέγεται, για να τεκμηριώσει και να αποδείξει το νόημα της θεματικής περιόδου</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a:t>
            </a:r>
            <a:r>
              <a:rPr lang="el-GR" sz="2400"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γιατί ,επειδή, διότι, αφού, γι’ αυτό </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5647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3000" y="1184856"/>
            <a:ext cx="9872871" cy="4911144"/>
          </a:xfrm>
        </p:spPr>
        <p:txBody>
          <a:bodyPr>
            <a:normAutofit/>
          </a:bodyPr>
          <a:lstStyle/>
          <a:p>
            <a:pPr marL="45720" indent="0" algn="just">
              <a:buNone/>
            </a:pPr>
            <a:r>
              <a:rPr lang="el-GR" sz="2800" dirty="0">
                <a:solidFill>
                  <a:schemeClr val="tx2"/>
                </a:solidFill>
              </a:rPr>
              <a:t>Ο σημερινός σύζυγος και πατέρας δε θέλει να σκεφτεί τον εαυτό του σε ίση θέση με τη γυναίκα του και να συνεργαστεί μαζί της για τα κοινά προβλήματα του σπιτιού τους. Αυτό συμβαίνει </a:t>
            </a:r>
            <a:r>
              <a:rPr lang="el-GR" sz="2800" b="1" dirty="0">
                <a:solidFill>
                  <a:schemeClr val="tx2"/>
                </a:solidFill>
              </a:rPr>
              <a:t>γιατί</a:t>
            </a:r>
            <a:r>
              <a:rPr lang="el-GR" sz="2800" dirty="0">
                <a:solidFill>
                  <a:schemeClr val="tx2"/>
                </a:solidFill>
              </a:rPr>
              <a:t> πριν λίγα χρόνια ο τωρινός σύζυγος και πατέρας έζησε σαν παιδί, μέσα σε μια λειτουργική αυστηρότητα του οικογενειακού του περιβάλλοντος, η οποία τον είχε καταπιέσει και ακόμα του είχε κάνει βίωμα ζωής, πως ο άντρας είχε την πρωτοκαθεδρία, είναι νοικοκύρης, ενώ η γυναίκα είναι η νοικοκυρά και το κοινωνικά ετερόνομο άτομο. Δεν τολμούσε ν’ αντιμιλήσει στο γονιό, που ήταν η εξουσία. Ο διάλογος ήταν ανύπαρκτος, αφού ο νοικοκύρης αποφάσιζε για την τύχη των μελών της </a:t>
            </a:r>
            <a:r>
              <a:rPr lang="el-GR" sz="2800" dirty="0" err="1">
                <a:solidFill>
                  <a:schemeClr val="tx2"/>
                </a:solidFill>
              </a:rPr>
              <a:t>μονοκρατορικής</a:t>
            </a:r>
            <a:r>
              <a:rPr lang="el-GR" sz="2800" dirty="0">
                <a:solidFill>
                  <a:schemeClr val="tx2"/>
                </a:solidFill>
              </a:rPr>
              <a:t> οικογενειακής επικράτειας.</a:t>
            </a:r>
          </a:p>
        </p:txBody>
      </p:sp>
    </p:spTree>
    <p:extLst>
      <p:ext uri="{BB962C8B-B14F-4D97-AF65-F5344CB8AC3E}">
        <p14:creationId xmlns:p14="http://schemas.microsoft.com/office/powerpoint/2010/main" val="401320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27090" y="1091484"/>
            <a:ext cx="10164651" cy="4382037"/>
          </a:xfrm>
        </p:spPr>
        <p:txBody>
          <a:bodyPr>
            <a:normAutofit fontScale="92500" lnSpcReduction="10000"/>
          </a:bodyPr>
          <a:lstStyle/>
          <a:p>
            <a:pPr marL="45720" indent="0">
              <a:lnSpc>
                <a:spcPct val="115000"/>
              </a:lnSpc>
              <a:spcAft>
                <a:spcPts val="1000"/>
              </a:spcAft>
              <a:buNone/>
            </a:pPr>
            <a:r>
              <a:rPr lang="el-GR" sz="3000" b="1" u="sng" dirty="0">
                <a:solidFill>
                  <a:srgbClr val="00B0F0"/>
                </a:solidFill>
                <a:latin typeface="Calibri" panose="020F0502020204030204" pitchFamily="34" charset="0"/>
                <a:ea typeface="Times New Roman" panose="02020603050405020304" pitchFamily="18" charset="0"/>
                <a:cs typeface="Calibri" panose="020F0502020204030204" pitchFamily="34" charset="0"/>
              </a:rPr>
              <a:t>Αίτιο-Αποτέλεσμα</a:t>
            </a:r>
            <a:endParaRPr lang="el-GR" sz="3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 Στη </a:t>
            </a: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θεματική περίοδο </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υπάρχουν δύο εκδοχές: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Καταγράφεται ένα βασικό αίτιο ενός προβλήματος, φαινομένου, κατάστασης κ.λπ.</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Καταγράφεται το αίτιο και το αποτέλεσμα ή τα αποτελέσματα που δημιουργεί, προκαλεί κ.λπ. </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β. Στην </a:t>
            </a: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ανάπτυξη της παραγράφου</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αναπτύσσεται το αποτέλεσμα ή τα αποτελέσματα (σε παράθεση ή στη μεταξύ τους αλληλουχία)</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γ. Στην </a:t>
            </a:r>
            <a:r>
              <a:rPr lang="el-GR" sz="2400" b="1" u="sng"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κατακλείδα</a:t>
            </a:r>
            <a:r>
              <a:rPr lang="el-GR"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 υπάρχει συμπέρασμα</a:t>
            </a:r>
            <a:endParaRPr lang="el-GR"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None/>
            </a:pPr>
            <a:r>
              <a:rPr lang="el-GR" sz="2400" dirty="0">
                <a:solidFill>
                  <a:srgbClr val="7030A0"/>
                </a:solidFill>
                <a:latin typeface="Calibri" panose="020F0502020204030204" pitchFamily="34" charset="0"/>
                <a:ea typeface="Times New Roman" panose="02020603050405020304" pitchFamily="18" charset="0"/>
                <a:cs typeface="Calibri" panose="020F0502020204030204" pitchFamily="34" charset="0"/>
              </a:rPr>
              <a:t>Διαρθρωτικές λέξεις: χάρη σε αυτό, εξαιτίας αυτού, λόγω της….με αποτέλεσμα, για τον λόγο αυτό….</a:t>
            </a:r>
            <a:endParaRPr lang="el-GR" sz="2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4655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3000" y="1068944"/>
            <a:ext cx="9872871" cy="4640687"/>
          </a:xfrm>
        </p:spPr>
        <p:txBody>
          <a:bodyPr>
            <a:normAutofit/>
          </a:bodyPr>
          <a:lstStyle/>
          <a:p>
            <a:pPr marL="45720" indent="0" algn="just">
              <a:buNone/>
            </a:pPr>
            <a:r>
              <a:rPr lang="el-GR" sz="2800" dirty="0">
                <a:solidFill>
                  <a:srgbClr val="92D050"/>
                </a:solidFill>
              </a:rPr>
              <a:t>Αποτέλεσμα</a:t>
            </a:r>
            <a:r>
              <a:rPr lang="el-GR" sz="2800" dirty="0">
                <a:solidFill>
                  <a:schemeClr val="tx2"/>
                </a:solidFill>
              </a:rPr>
              <a:t> της </a:t>
            </a:r>
            <a:r>
              <a:rPr lang="el-GR" sz="2800" dirty="0">
                <a:solidFill>
                  <a:srgbClr val="FF0000"/>
                </a:solidFill>
              </a:rPr>
              <a:t>ανισοτιμίας ανάμεσα στον άντρα και τη γυναίκα </a:t>
            </a:r>
            <a:r>
              <a:rPr lang="el-GR" sz="2800" dirty="0">
                <a:solidFill>
                  <a:srgbClr val="92D050"/>
                </a:solidFill>
              </a:rPr>
              <a:t>είναι η σύγκρουση του αντρόγυνου</a:t>
            </a:r>
            <a:r>
              <a:rPr lang="el-GR" sz="2800" dirty="0">
                <a:solidFill>
                  <a:schemeClr val="tx2"/>
                </a:solidFill>
              </a:rPr>
              <a:t>, η οποία φέρνει την κρίση στο γάμο και τη δυσαρμονία στις προσωπικές σχέσεις των μελών της οικογένειας. Οι διαμάχες και οι ανταγωνισμοί που ακολουθούν αποξενώνουν τους συζύγους μεταξύ τους και διαμορφώνουν τα παιδιά τους σε αντικοινωνικά άτομα και ανήλικους επαναστάτες. Όταν η σχέση στην οικογένεια είναι ανταγωνιστική και όχι συνεργατική, ο στόχος είναι όχι η σύνθεση των αντίθετων απόψεων για τη συνοχή της οικογένειας, αλλά η επιβολή της μιας και μόνης άποψης και η προσπάθεια να υποκύψει ο άλλος. </a:t>
            </a:r>
          </a:p>
        </p:txBody>
      </p:sp>
    </p:spTree>
    <p:extLst>
      <p:ext uri="{BB962C8B-B14F-4D97-AF65-F5344CB8AC3E}">
        <p14:creationId xmlns:p14="http://schemas.microsoft.com/office/powerpoint/2010/main" val="226150489"/>
      </p:ext>
    </p:extLst>
  </p:cSld>
  <p:clrMapOvr>
    <a:masterClrMapping/>
  </p:clrMapOvr>
</p:sld>
</file>

<file path=ppt/theme/theme1.xml><?xml version="1.0" encoding="utf-8"?>
<a:theme xmlns:a="http://schemas.openxmlformats.org/drawingml/2006/main" name="Βάση">
  <a:themeElements>
    <a:clrScheme name="Βάση">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Βάση">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Βάση">
  <a:themeElements>
    <a:clrScheme name="Βάση">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Βάση">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TM03457444[[fn=Βάση]]</Template>
  <TotalTime>630</TotalTime>
  <Words>3298</Words>
  <Application>Microsoft Office PowerPoint</Application>
  <PresentationFormat>Ευρεία οθόνη</PresentationFormat>
  <Paragraphs>171</Paragraphs>
  <Slides>46</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46</vt:i4>
      </vt:variant>
    </vt:vector>
  </HeadingPairs>
  <TitlesOfParts>
    <vt:vector size="55" baseType="lpstr">
      <vt:lpstr>Arial</vt:lpstr>
      <vt:lpstr>Calibri</vt:lpstr>
      <vt:lpstr>Corbel</vt:lpstr>
      <vt:lpstr>Garamond</vt:lpstr>
      <vt:lpstr>Symbol</vt:lpstr>
      <vt:lpstr>Tahoma</vt:lpstr>
      <vt:lpstr>Wingdings 3</vt:lpstr>
      <vt:lpstr>Βάση</vt:lpstr>
      <vt:lpstr>1_Βάση</vt:lpstr>
      <vt:lpstr>ΠΑΡΑΓΡΑΦΟΣ</vt:lpstr>
      <vt:lpstr>ΔΟΜΗ</vt:lpstr>
      <vt:lpstr>ΕΙΔΗ ΠΑΡΑΓΡΑΦΩΝ</vt:lpstr>
      <vt:lpstr>ΤΡΟΠΟΙ ΑΝΑΠΤΥΞΗΣ ΠΑΡΑΓΡΑΦΟΥ Για τις ερωτήσεις που αφορούν τους τρόπους ανάπτυξης στην απάντηση απαιτείται κειμενική αναφορά και το επικοινωνιακό αποτέλεσμα σε σχέση με την πρόθεση του συγγραφέα</vt:lpstr>
      <vt:lpstr>π.χ.</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σ.226</vt:lpstr>
      <vt:lpstr>Τα είδη των ορισμών </vt:lpstr>
      <vt:lpstr>Παρουσίαση του PowerPoint</vt:lpstr>
      <vt:lpstr>Παρουσίαση του PowerPoint</vt:lpstr>
      <vt:lpstr>Τα είδη της διαίρεσης                    σ.232</vt:lpstr>
      <vt:lpstr>Παρουσίαση του PowerPoint</vt:lpstr>
      <vt:lpstr>                                                                         </vt:lpstr>
      <vt:lpstr>ΟΡΙΖΟΝΤΙΑ ΔΟΜΗΣΗ  </vt:lpstr>
      <vt:lpstr>Παρουσίαση του PowerPoint</vt:lpstr>
      <vt:lpstr>Παρουσίαση του PowerPoint</vt:lpstr>
      <vt:lpstr>Παρουσίαση του PowerPoint</vt:lpstr>
      <vt:lpstr>Παρουσίαση του PowerPoint</vt:lpstr>
      <vt:lpstr>ΑΣΚΗΣΕΙΣ  Κ. Καρεμφύλλης, Φιλόλογος, Ελληνογαλλική Σχολή Καλαμαρί, Θεσσαλονίκη </vt:lpstr>
      <vt:lpstr>Παρουσίαση του PowerPoint</vt:lpstr>
      <vt:lpstr>Παρουσίαση του PowerPoint</vt:lpstr>
      <vt:lpstr>Παρουσίαση του PowerPoint</vt:lpstr>
      <vt:lpstr>Παρουσίαση του PowerPoint</vt:lpstr>
      <vt:lpstr>             </vt:lpstr>
      <vt:lpstr>             2. Χαρακτηρολογικά οι άνθρωποι μπορούν να μοιραστούν σε δύο κατηγορίες: στους «ανθρώπους του ναι» και τους «ανθρώπους του όχι». Οι πρώτοι, όταν προκαλούνται να εκδηλωθούν (με μιαν απάντηση, κίνηση ή προσφορά, με τη στάση τους απέναντι σ’ ένα αίτημα ή σ’ ένα αντιλεγόμενο θέμα), αυθόρμητα συμπεριφέρονται θετικά, έστω και αν αργότερα, άμα καλοσκεφτούν και ζυγίσουν πιο ψύχραιμα τα δεδομένα, νικηθούν από τις αμφιβολίες (τις θεωρητικές) ή τις δυσκολίες (τις πρακτικές) και αναθεωρήσουν την αρχική τους τοποθέτηση. Το «ναι» έρχεται εύκολα και τις περισσότερες φορές στο στόμα τους: «ω, βέβαια γίνεται», «μάλιστα, δεν αποκλείεται», «δε σας υπόσχομαι, αλλά θα προσπαθήσω», «θα το ξαναδώ, ελπίζω να το πετύχω», «συμφωνώ, έχει και αυτή η άποψη την αλήθεια της» κ.ο.κ. Αντίθετα, οι άνθρωποι της άλλης κατηγορίας αρχίζουν πάντα με το «όχι», η άρνηση είναι κατά κανόνα η πρώτη αντίδρασή τους, ακόμα και όταν έπειτα από ψυχραιμότερη κρίση ή επιγενέστερη συμπάθεια φανούν υποχωρητικοί. Αυτοί ξεκινούν αρνητικά: «αδύνατον, δε γίνεται», «αποκλείεται, μην το συζητείτε», «έχω την εντελώς αντίθετη γνώμη», «μη ματαιοπονείτε, χαμένος ο κόπος», «δεν είναι πολλές οι αλήθειες, αλλά μία» κ.ο.κ. Νομίζει κανείς ότι, στην κάθε περίπτωση, έχει να κάμει με ένα εντελώς διαφορετικό ψυχικό κλίμα. Εκεί αιθρία, ανοιχτός ορίζοντας, κάτι το μαλακό και το λείο. Εδώ συννεφιά, κλεισούρα, κάτι το σκληρό και το τραχύ. </vt:lpstr>
      <vt:lpstr>                             </vt:lpstr>
      <vt:lpstr>           4. Σύμφωνα με την Ευρωπαϊκή Ένωση, η τηλεργασία μπορεί να οριστεί ως η μορφή εργασίας που εκτελείται από ένα άτομο κυρίως ή σε ένα σημαντικό μέρος της, σε τοποθεσίες εκτός του παραδοσιακού εργασιακού χώρου, για έναν εργοδότη ή πελάτη, και η οποία περιλαμβάνει τη χρήση των τηλεπικοινωνιών και προηγμένων τεχνολογιών πληροφόρησης ως ένα ουσιαστικό και κεντρικό χαρακτηριστικό της εργασίας. Οι δύο βασικοί τρόποι τηλεργασίας είναι είτε κάποιος να είναι υπάλληλος σε έναν εργοδότη είτε ελεύθερος επαγγελματίας. Στην πρώτη περίπτωση, ο εργαζόμενος είναι μόνιμα συνδεδεμένος με το δίκτυο των εργοδοτών, η εργασιακή του ζωή είναι πολύ περισσότερο ελεγχόμενη μέσω της τεχνολογίας και έχει πολύ λιγότερη ευελιξία ως προς τον τρόπο που θα οργανώσει τον εργάσιμο χρόνο του. Στη δεύτερη περίπτωση, ο εργαζόμενος είναι πολύ περισσότερο ελεύθερος να καθορίσει τον ρυθμό εργασίας του εκτελώντας την εργασία του στον προσωπικό του υπολογιστή και συνδεόμενος μόνο, όταν είναι απαραίτητο, με το δίκτυο της επιχείρησης, το οποίο μπορεί να εφαρμοστεί σε πολλά επαγγέλματα. </vt:lpstr>
      <vt:lpstr>ΠΕΡΙΛΗΨΗ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Μορφή διαγράμματος </vt:lpstr>
      <vt:lpstr>Μορφή διαγράμματος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ΠΑΡΑΓΡΑΦΟΣ</dc:title>
  <dc:creator>User</dc:creator>
  <cp:lastModifiedBy>User</cp:lastModifiedBy>
  <cp:revision>43</cp:revision>
  <dcterms:created xsi:type="dcterms:W3CDTF">2021-10-18T11:20:20Z</dcterms:created>
  <dcterms:modified xsi:type="dcterms:W3CDTF">2024-09-23T17:21:37Z</dcterms:modified>
</cp:coreProperties>
</file>