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4" r:id="rId4"/>
    <p:sldId id="259" r:id="rId5"/>
    <p:sldId id="260" r:id="rId6"/>
    <p:sldId id="261" r:id="rId7"/>
    <p:sldId id="262" r:id="rId8"/>
    <p:sldId id="26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snapToGrid="0" snapToObjects="1">
      <p:cViewPr varScale="1">
        <p:scale>
          <a:sx n="116" d="100"/>
          <a:sy n="116" d="100"/>
        </p:scale>
        <p:origin x="1448"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1/12/25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1/12/25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1/12/25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1/12/25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1/12/25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1/12/25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1/12/25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84053"/>
            <a:ext cx="7772400" cy="689893"/>
          </a:xfrm>
        </p:spPr>
        <p:txBody>
          <a:bodyPr>
            <a:normAutofit/>
          </a:bodyPr>
          <a:lstStyle/>
          <a:p>
            <a:r>
              <a:rPr lang="el-GR" sz="3200" b="1" noProof="0" dirty="0">
                <a:solidFill>
                  <a:srgbClr val="FF0000"/>
                </a:solidFill>
              </a:rPr>
              <a:t>Ο χορός </a:t>
            </a:r>
            <a:r>
              <a:rPr lang="el-GR" sz="3200" b="1" noProof="0" dirty="0" err="1">
                <a:solidFill>
                  <a:srgbClr val="FF0000"/>
                </a:solidFill>
              </a:rPr>
              <a:t>Ζωναράδικος</a:t>
            </a:r>
            <a:endParaRPr lang="el-GR" sz="3200" b="1" noProof="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94846"/>
          </a:xfrm>
        </p:spPr>
        <p:txBody>
          <a:bodyPr>
            <a:normAutofit/>
          </a:bodyPr>
          <a:lstStyle/>
          <a:p>
            <a:r>
              <a:rPr lang="el-GR" sz="2800" b="1" noProof="0">
                <a:solidFill>
                  <a:srgbClr val="FF0000"/>
                </a:solidFill>
              </a:rPr>
              <a:t>Η προέλευση και η ονομασία</a:t>
            </a:r>
          </a:p>
        </p:txBody>
      </p:sp>
      <p:sp>
        <p:nvSpPr>
          <p:cNvPr id="3" name="Content Placeholder 2"/>
          <p:cNvSpPr>
            <a:spLocks noGrp="1"/>
          </p:cNvSpPr>
          <p:nvPr>
            <p:ph idx="1"/>
          </p:nvPr>
        </p:nvSpPr>
        <p:spPr>
          <a:xfrm>
            <a:off x="457200" y="1600201"/>
            <a:ext cx="8229600" cy="3919250"/>
          </a:xfrm>
        </p:spPr>
        <p:txBody>
          <a:bodyPr>
            <a:normAutofit/>
          </a:bodyPr>
          <a:lstStyle/>
          <a:p>
            <a:pPr algn="just">
              <a:buClr>
                <a:srgbClr val="FF0000"/>
              </a:buClr>
              <a:buFont typeface="Wingdings" pitchFamily="2" charset="2"/>
              <a:buChar char="Ø"/>
            </a:pPr>
            <a:r>
              <a:rPr lang="el-GR" sz="2400" noProof="0" dirty="0"/>
              <a:t>Ο </a:t>
            </a:r>
            <a:r>
              <a:rPr lang="el-GR" sz="2400" noProof="0" dirty="0" err="1"/>
              <a:t>Ζωναράδικος</a:t>
            </a:r>
            <a:r>
              <a:rPr lang="el-GR" sz="2400" noProof="0" dirty="0"/>
              <a:t> κατάγεται από την Ανατολική Ρωμυλία.</a:t>
            </a:r>
          </a:p>
          <a:p>
            <a:pPr algn="just">
              <a:buClr>
                <a:srgbClr val="FF0000"/>
              </a:buClr>
              <a:buFont typeface="Wingdings" pitchFamily="2" charset="2"/>
              <a:buChar char="Ø"/>
            </a:pPr>
            <a:endParaRPr lang="el-GR" sz="800" noProof="0" dirty="0"/>
          </a:p>
          <a:p>
            <a:pPr algn="just">
              <a:buClr>
                <a:srgbClr val="FF0000"/>
              </a:buClr>
              <a:buFont typeface="Wingdings" pitchFamily="2" charset="2"/>
              <a:buChar char="Ø"/>
            </a:pPr>
            <a:r>
              <a:rPr lang="el-GR" sz="2400" dirty="0"/>
              <a:t>Ε</a:t>
            </a:r>
            <a:r>
              <a:rPr lang="el-GR" sz="2400" noProof="0" dirty="0" err="1"/>
              <a:t>ίναι</a:t>
            </a:r>
            <a:r>
              <a:rPr lang="el-GR" sz="2400" noProof="0" dirty="0"/>
              <a:t> παραδοσιακός χορός της Θράκης αλλά τον συναντάμε να χορεύεται και σε άλλες περιοχές της Ελλάδας. </a:t>
            </a:r>
          </a:p>
          <a:p>
            <a:pPr algn="just">
              <a:buFont typeface="Wingdings" pitchFamily="2" charset="2"/>
              <a:buChar char="Ø"/>
            </a:pPr>
            <a:endParaRPr lang="el-GR" sz="800" noProof="0" dirty="0"/>
          </a:p>
          <a:p>
            <a:pPr algn="just">
              <a:buClr>
                <a:srgbClr val="FF0000"/>
              </a:buClr>
              <a:buFont typeface="Wingdings" pitchFamily="2" charset="2"/>
              <a:buChar char="Ø"/>
            </a:pPr>
            <a:r>
              <a:rPr lang="el-GR" sz="2400" noProof="0" dirty="0"/>
              <a:t>Το όνομά του προέρχεται από τη λέξη </a:t>
            </a:r>
            <a:r>
              <a:rPr lang="el-GR" sz="2400" dirty="0"/>
              <a:t>“</a:t>
            </a:r>
            <a:r>
              <a:rPr lang="el-GR" sz="2400" noProof="0" dirty="0"/>
              <a:t>ζωνάρι</a:t>
            </a:r>
            <a:r>
              <a:rPr lang="el-GR" sz="2400" dirty="0"/>
              <a:t>”</a:t>
            </a:r>
            <a:r>
              <a:rPr lang="el-GR" sz="2400" noProof="0" dirty="0"/>
              <a:t> (ζώνη), που υποδηλώνει τον τρόπο που οι χορευτές κρατιούνται (χιαστί λαβή των χορευτών από τα ζωνάρια).</a:t>
            </a:r>
          </a:p>
          <a:p>
            <a:pPr algn="just">
              <a:buClr>
                <a:srgbClr val="FF0000"/>
              </a:buClr>
              <a:buFont typeface="Wingdings" pitchFamily="2" charset="2"/>
              <a:buChar char="Ø"/>
            </a:pPr>
            <a:endParaRPr lang="el-GR" sz="800" noProof="0" dirty="0"/>
          </a:p>
          <a:p>
            <a:pPr algn="just">
              <a:buClr>
                <a:srgbClr val="FF0000"/>
              </a:buClr>
              <a:buFont typeface="Wingdings" pitchFamily="2" charset="2"/>
              <a:buChar char="Ø"/>
            </a:pPr>
            <a:r>
              <a:rPr lang="el-GR" sz="2400" noProof="0" dirty="0"/>
              <a:t>Σημαντικός για κοινωνικές εκδηλώσεις και παραδοσιακές γιορτές.</a:t>
            </a:r>
          </a:p>
          <a:p>
            <a:pPr algn="just">
              <a:buFont typeface="Wingdings" pitchFamily="2" charset="2"/>
              <a:buChar char="Ø"/>
            </a:pPr>
            <a:endParaRPr lang="el-GR" sz="2400" noProof="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sz="2800" b="1" dirty="0" err="1">
                <a:solidFill>
                  <a:srgbClr val="FF0000"/>
                </a:solidFill>
              </a:rPr>
              <a:t>Πολιτιστική</a:t>
            </a:r>
            <a:r>
              <a:rPr sz="2800" b="1" dirty="0">
                <a:solidFill>
                  <a:srgbClr val="FF0000"/>
                </a:solidFill>
              </a:rPr>
              <a:t> </a:t>
            </a:r>
            <a:r>
              <a:rPr sz="2800" b="1" dirty="0" err="1">
                <a:solidFill>
                  <a:srgbClr val="FF0000"/>
                </a:solidFill>
              </a:rPr>
              <a:t>κ</a:t>
            </a:r>
            <a:r>
              <a:rPr sz="2800" b="1" dirty="0">
                <a:solidFill>
                  <a:srgbClr val="FF0000"/>
                </a:solidFill>
              </a:rPr>
              <a:t>α</a:t>
            </a:r>
            <a:r>
              <a:rPr sz="2800" b="1" dirty="0" err="1">
                <a:solidFill>
                  <a:srgbClr val="FF0000"/>
                </a:solidFill>
              </a:rPr>
              <a:t>ι</a:t>
            </a:r>
            <a:r>
              <a:rPr sz="2800" b="1" dirty="0">
                <a:solidFill>
                  <a:srgbClr val="FF0000"/>
                </a:solidFill>
              </a:rPr>
              <a:t> </a:t>
            </a:r>
            <a:r>
              <a:rPr lang="el-GR" sz="2800" b="1" dirty="0">
                <a:solidFill>
                  <a:srgbClr val="FF0000"/>
                </a:solidFill>
              </a:rPr>
              <a:t>κ</a:t>
            </a:r>
            <a:r>
              <a:rPr sz="2800" b="1" dirty="0" err="1">
                <a:solidFill>
                  <a:srgbClr val="FF0000"/>
                </a:solidFill>
              </a:rPr>
              <a:t>οινωνική</a:t>
            </a:r>
            <a:r>
              <a:rPr sz="2800" b="1" dirty="0">
                <a:solidFill>
                  <a:srgbClr val="FF0000"/>
                </a:solidFill>
              </a:rPr>
              <a:t> </a:t>
            </a:r>
            <a:r>
              <a:rPr lang="el-GR" sz="2800" b="1" dirty="0">
                <a:solidFill>
                  <a:srgbClr val="FF0000"/>
                </a:solidFill>
              </a:rPr>
              <a:t>σ</a:t>
            </a:r>
            <a:r>
              <a:rPr sz="2800" b="1" dirty="0" err="1">
                <a:solidFill>
                  <a:srgbClr val="FF0000"/>
                </a:solidFill>
              </a:rPr>
              <a:t>ημ</a:t>
            </a:r>
            <a:r>
              <a:rPr sz="2800" b="1" dirty="0">
                <a:solidFill>
                  <a:srgbClr val="FF0000"/>
                </a:solidFill>
              </a:rPr>
              <a:t>α</a:t>
            </a:r>
            <a:r>
              <a:rPr sz="2800" b="1" dirty="0" err="1">
                <a:solidFill>
                  <a:srgbClr val="FF0000"/>
                </a:solidFill>
              </a:rPr>
              <a:t>σί</a:t>
            </a:r>
            <a:r>
              <a:rPr sz="2800" b="1" dirty="0">
                <a:solidFill>
                  <a:srgbClr val="FF0000"/>
                </a:solidFill>
              </a:rPr>
              <a:t>α</a:t>
            </a:r>
          </a:p>
        </p:txBody>
      </p:sp>
      <p:sp>
        <p:nvSpPr>
          <p:cNvPr id="3" name="Content Placeholder 2"/>
          <p:cNvSpPr>
            <a:spLocks noGrp="1"/>
          </p:cNvSpPr>
          <p:nvPr>
            <p:ph idx="1"/>
          </p:nvPr>
        </p:nvSpPr>
        <p:spPr>
          <a:xfrm>
            <a:off x="457200" y="1600200"/>
            <a:ext cx="8229600" cy="3445525"/>
          </a:xfrm>
        </p:spPr>
        <p:txBody>
          <a:bodyPr>
            <a:normAutofit/>
          </a:bodyPr>
          <a:lstStyle/>
          <a:p>
            <a:pPr algn="just">
              <a:buClr>
                <a:srgbClr val="FF0000"/>
              </a:buClr>
              <a:buFont typeface="Wingdings" pitchFamily="2" charset="2"/>
              <a:buChar char="Ø"/>
            </a:pPr>
            <a:r>
              <a:rPr lang="el-GR" sz="2400" noProof="0" dirty="0"/>
              <a:t>Ο </a:t>
            </a:r>
            <a:r>
              <a:rPr lang="el-GR" sz="2400" noProof="0" dirty="0" err="1"/>
              <a:t>Ζωναράδικος</a:t>
            </a:r>
            <a:r>
              <a:rPr lang="el-GR" sz="2400" noProof="0" dirty="0"/>
              <a:t> είναι σύμβολο συλλογικότητας και πολιτιστικής ταυτότητας της Θράκης.</a:t>
            </a:r>
          </a:p>
          <a:p>
            <a:pPr algn="just">
              <a:buClr>
                <a:srgbClr val="FF0000"/>
              </a:buClr>
              <a:buFont typeface="Wingdings" pitchFamily="2" charset="2"/>
              <a:buChar char="Ø"/>
            </a:pPr>
            <a:endParaRPr lang="el-GR" sz="800" noProof="0" dirty="0"/>
          </a:p>
          <a:p>
            <a:pPr algn="just">
              <a:buClr>
                <a:srgbClr val="FF0000"/>
              </a:buClr>
              <a:buFont typeface="Wingdings" pitchFamily="2" charset="2"/>
              <a:buChar char="Ø"/>
            </a:pPr>
            <a:r>
              <a:rPr lang="el-GR" sz="2400" noProof="0" dirty="0"/>
              <a:t>Χορεύεται σε γιορτές, γάμους και κοινωνικές εκδηλώσεις.</a:t>
            </a:r>
          </a:p>
          <a:p>
            <a:pPr algn="just">
              <a:buClr>
                <a:srgbClr val="FF0000"/>
              </a:buClr>
              <a:buFont typeface="Wingdings" pitchFamily="2" charset="2"/>
              <a:buChar char="Ø"/>
            </a:pPr>
            <a:endParaRPr lang="el-GR" sz="800" noProof="0" dirty="0"/>
          </a:p>
          <a:p>
            <a:pPr algn="just">
              <a:buClr>
                <a:srgbClr val="FF0000"/>
              </a:buClr>
              <a:buFont typeface="Wingdings" pitchFamily="2" charset="2"/>
              <a:buChar char="Ø"/>
            </a:pPr>
            <a:r>
              <a:rPr lang="el-GR" sz="2400" noProof="0" dirty="0"/>
              <a:t>Ενισχύει την κοινωνική συνοχή και τη διατήρηση της παράδοσης.</a:t>
            </a:r>
          </a:p>
          <a:p>
            <a:pPr algn="just">
              <a:buClr>
                <a:srgbClr val="FF0000"/>
              </a:buClr>
              <a:buFont typeface="Wingdings" pitchFamily="2" charset="2"/>
              <a:buChar char="Ø"/>
            </a:pPr>
            <a:endParaRPr lang="el-GR" sz="800" noProof="0" dirty="0"/>
          </a:p>
          <a:p>
            <a:pPr algn="just">
              <a:buClr>
                <a:srgbClr val="FF0000"/>
              </a:buClr>
              <a:buFont typeface="Wingdings" pitchFamily="2" charset="2"/>
              <a:buChar char="Ø"/>
            </a:pPr>
            <a:r>
              <a:rPr lang="el-GR" sz="2400" noProof="0" dirty="0"/>
              <a:t>Παραμένει δημοφιλής και διδάσκεται σε πολιτιστικούς συλλόγους και σχολεία.</a:t>
            </a:r>
          </a:p>
        </p:txBody>
      </p:sp>
    </p:spTree>
    <p:extLst>
      <p:ext uri="{BB962C8B-B14F-4D97-AF65-F5344CB8AC3E}">
        <p14:creationId xmlns:p14="http://schemas.microsoft.com/office/powerpoint/2010/main" val="3508534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noProof="0" dirty="0">
                <a:solidFill>
                  <a:srgbClr val="FF0000"/>
                </a:solidFill>
              </a:rPr>
              <a:t>Η διάταξη και το στυλ</a:t>
            </a:r>
          </a:p>
        </p:txBody>
      </p:sp>
      <p:sp>
        <p:nvSpPr>
          <p:cNvPr id="3" name="Content Placeholder 2"/>
          <p:cNvSpPr>
            <a:spLocks noGrp="1"/>
          </p:cNvSpPr>
          <p:nvPr>
            <p:ph idx="1"/>
          </p:nvPr>
        </p:nvSpPr>
        <p:spPr>
          <a:xfrm>
            <a:off x="457200" y="1600200"/>
            <a:ext cx="8229600" cy="4205689"/>
          </a:xfrm>
        </p:spPr>
        <p:txBody>
          <a:bodyPr>
            <a:normAutofit/>
          </a:bodyPr>
          <a:lstStyle/>
          <a:p>
            <a:pPr algn="just">
              <a:buClr>
                <a:srgbClr val="FF0000"/>
              </a:buClr>
              <a:buFont typeface="Wingdings" pitchFamily="2" charset="2"/>
              <a:buChar char="Ø"/>
            </a:pPr>
            <a:r>
              <a:rPr lang="el-GR" sz="2400" noProof="0" dirty="0"/>
              <a:t>Ο χορός εκτελείται σε κυκλική διάταξη </a:t>
            </a:r>
            <a:r>
              <a:rPr lang="el-GR" sz="2400" dirty="0"/>
              <a:t>με τους άντρες στο πρώτο μισό του κύκλου και τις γυναίκες στο δεύτερο μισό.</a:t>
            </a:r>
            <a:endParaRPr lang="en-US" sz="2400" noProof="0" dirty="0"/>
          </a:p>
          <a:p>
            <a:pPr algn="just">
              <a:buClr>
                <a:srgbClr val="FF0000"/>
              </a:buClr>
              <a:buFont typeface="Wingdings" pitchFamily="2" charset="2"/>
              <a:buChar char="Ø"/>
            </a:pPr>
            <a:endParaRPr lang="el-GR" sz="800" noProof="0" dirty="0"/>
          </a:p>
          <a:p>
            <a:pPr algn="just">
              <a:buClr>
                <a:srgbClr val="FF0000"/>
              </a:buClr>
              <a:buFont typeface="Wingdings" pitchFamily="2" charset="2"/>
              <a:buChar char="Ø"/>
            </a:pPr>
            <a:r>
              <a:rPr lang="el-GR" sz="2400" noProof="0" dirty="0"/>
              <a:t>Οι χορευτές κρατιούνται από τα ζωνάρια τους.</a:t>
            </a:r>
            <a:endParaRPr lang="en-US" sz="2400" noProof="0" dirty="0"/>
          </a:p>
          <a:p>
            <a:pPr algn="just">
              <a:buClr>
                <a:srgbClr val="FF0000"/>
              </a:buClr>
              <a:buFont typeface="Wingdings" pitchFamily="2" charset="2"/>
              <a:buChar char="Ø"/>
            </a:pPr>
            <a:endParaRPr lang="el-GR" sz="800" noProof="0" dirty="0"/>
          </a:p>
          <a:p>
            <a:pPr algn="just">
              <a:buClr>
                <a:srgbClr val="FF0000"/>
              </a:buClr>
              <a:buFont typeface="Wingdings" pitchFamily="2" charset="2"/>
              <a:buChar char="Ø"/>
            </a:pPr>
            <a:r>
              <a:rPr lang="el-GR" sz="2400" noProof="0" dirty="0"/>
              <a:t>Χορεύεται με ζωηρό ρυθμό, συχνά συνοδευόμενος από παραδοσιακή μουσική.</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noProof="0" dirty="0">
                <a:solidFill>
                  <a:srgbClr val="FF0000"/>
                </a:solidFill>
              </a:rPr>
              <a:t>Παραλλαγές και προσαρμογές</a:t>
            </a:r>
          </a:p>
        </p:txBody>
      </p:sp>
      <p:sp>
        <p:nvSpPr>
          <p:cNvPr id="3" name="Content Placeholder 2"/>
          <p:cNvSpPr>
            <a:spLocks noGrp="1"/>
          </p:cNvSpPr>
          <p:nvPr>
            <p:ph idx="1"/>
          </p:nvPr>
        </p:nvSpPr>
        <p:spPr>
          <a:xfrm>
            <a:off x="457200" y="1600200"/>
            <a:ext cx="8229600" cy="2090451"/>
          </a:xfrm>
        </p:spPr>
        <p:txBody>
          <a:bodyPr>
            <a:normAutofit/>
          </a:bodyPr>
          <a:lstStyle/>
          <a:p>
            <a:pPr algn="just">
              <a:buClr>
                <a:srgbClr val="FF0000"/>
              </a:buClr>
              <a:buFont typeface="Wingdings" pitchFamily="2" charset="2"/>
              <a:buChar char="Ø"/>
            </a:pPr>
            <a:r>
              <a:rPr lang="el-GR" sz="2400" noProof="0" dirty="0"/>
              <a:t>Υπάρχουν διαφορετικές παραλλαγές του </a:t>
            </a:r>
            <a:r>
              <a:rPr lang="el-GR" sz="2400" noProof="0" dirty="0" err="1"/>
              <a:t>Ζωναράδικου</a:t>
            </a:r>
            <a:r>
              <a:rPr lang="el-GR" sz="2400" noProof="0" dirty="0"/>
              <a:t> ανάλογα με την περιοχή.</a:t>
            </a:r>
          </a:p>
          <a:p>
            <a:pPr algn="just">
              <a:buClr>
                <a:srgbClr val="FF0000"/>
              </a:buClr>
              <a:buFont typeface="Wingdings" pitchFamily="2" charset="2"/>
              <a:buChar char="Ø"/>
            </a:pPr>
            <a:endParaRPr lang="el-GR" sz="800" noProof="0" dirty="0"/>
          </a:p>
          <a:p>
            <a:pPr algn="just">
              <a:buClr>
                <a:srgbClr val="FF0000"/>
              </a:buClr>
              <a:buFont typeface="Wingdings" pitchFamily="2" charset="2"/>
              <a:buChar char="Ø"/>
            </a:pPr>
            <a:r>
              <a:rPr lang="el-GR" sz="2400" noProof="0" dirty="0"/>
              <a:t>Οι ρυθμοί και τα βήματα μπορεί να διαφέρουν, αλλά η βασική φιλοσοφία παραμένει η ίδια.</a:t>
            </a:r>
          </a:p>
          <a:p>
            <a:pPr algn="just"/>
            <a:endParaRPr lang="el-GR" sz="800" noProof="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noProof="0">
                <a:solidFill>
                  <a:srgbClr val="FF0000"/>
                </a:solidFill>
              </a:rPr>
              <a:t>Ο </a:t>
            </a:r>
            <a:r>
              <a:rPr lang="el-GR" sz="2800" b="1" noProof="0" dirty="0" err="1">
                <a:solidFill>
                  <a:srgbClr val="FF0000"/>
                </a:solidFill>
              </a:rPr>
              <a:t>Ζωναράδικος</a:t>
            </a:r>
            <a:r>
              <a:rPr lang="el-GR" sz="2800" b="1" noProof="0" dirty="0">
                <a:solidFill>
                  <a:srgbClr val="FF0000"/>
                </a:solidFill>
              </a:rPr>
              <a:t> σήμερα</a:t>
            </a:r>
          </a:p>
        </p:txBody>
      </p:sp>
      <p:sp>
        <p:nvSpPr>
          <p:cNvPr id="3" name="Content Placeholder 2"/>
          <p:cNvSpPr>
            <a:spLocks noGrp="1"/>
          </p:cNvSpPr>
          <p:nvPr>
            <p:ph idx="1"/>
          </p:nvPr>
        </p:nvSpPr>
        <p:spPr>
          <a:xfrm>
            <a:off x="457200" y="1600201"/>
            <a:ext cx="8229600" cy="2266720"/>
          </a:xfrm>
        </p:spPr>
        <p:txBody>
          <a:bodyPr>
            <a:normAutofit/>
          </a:bodyPr>
          <a:lstStyle/>
          <a:p>
            <a:pPr algn="just">
              <a:buClr>
                <a:srgbClr val="FF0000"/>
              </a:buClr>
              <a:buFont typeface="Wingdings" pitchFamily="2" charset="2"/>
              <a:buChar char="Ø"/>
            </a:pPr>
            <a:r>
              <a:rPr lang="el-GR" sz="2400" noProof="0" dirty="0"/>
              <a:t>Ο </a:t>
            </a:r>
            <a:r>
              <a:rPr lang="el-GR" sz="2400" noProof="0" dirty="0" err="1"/>
              <a:t>Ζωναράδικος</a:t>
            </a:r>
            <a:r>
              <a:rPr lang="el-GR" sz="2400" noProof="0" dirty="0"/>
              <a:t> εξακολουθεί να διδάσκεται και να χορεύεται, διατηρώντας ζωντανή την παράδοση.</a:t>
            </a:r>
          </a:p>
          <a:p>
            <a:pPr algn="just">
              <a:buClr>
                <a:srgbClr val="FF0000"/>
              </a:buClr>
              <a:buFont typeface="Wingdings" pitchFamily="2" charset="2"/>
              <a:buChar char="Ø"/>
            </a:pPr>
            <a:endParaRPr lang="el-GR" sz="800" noProof="0" dirty="0"/>
          </a:p>
          <a:p>
            <a:pPr algn="just">
              <a:buClr>
                <a:srgbClr val="FF0000"/>
              </a:buClr>
              <a:buFont typeface="Wingdings" pitchFamily="2" charset="2"/>
              <a:buChar char="Ø"/>
            </a:pPr>
            <a:r>
              <a:rPr lang="el-GR" sz="2400" noProof="0" dirty="0"/>
              <a:t>Συμβάλλει στη διατήρηση της πολιτιστικής ταυτότητας και στη μετάδοση των αξιών της Θράκης.</a:t>
            </a:r>
          </a:p>
          <a:p>
            <a:pPr algn="just">
              <a:buClr>
                <a:srgbClr val="FF0000"/>
              </a:buClr>
              <a:buFont typeface="Wingdings" pitchFamily="2" charset="2"/>
              <a:buChar char="Ø"/>
            </a:pPr>
            <a:endParaRPr lang="el-GR" sz="800" noProof="0" dirty="0"/>
          </a:p>
          <a:p>
            <a:pPr algn="just">
              <a:buClr>
                <a:srgbClr val="FF0000"/>
              </a:buClr>
              <a:buFont typeface="Wingdings" pitchFamily="2" charset="2"/>
              <a:buChar char="Ø"/>
            </a:pPr>
            <a:endParaRPr lang="el-GR" sz="2400" noProof="0" dirty="0"/>
          </a:p>
          <a:p>
            <a:pPr algn="just">
              <a:buClr>
                <a:srgbClr val="FF0000"/>
              </a:buClr>
              <a:buFont typeface="Wingdings" pitchFamily="2" charset="2"/>
              <a:buChar char="Ø"/>
            </a:pPr>
            <a:endParaRPr lang="el-GR" sz="2400" noProof="0" dirty="0"/>
          </a:p>
          <a:p>
            <a:pPr algn="just">
              <a:buClr>
                <a:srgbClr val="FF0000"/>
              </a:buClr>
              <a:buFont typeface="Wingdings" pitchFamily="2" charset="2"/>
              <a:buChar char="Ø"/>
            </a:pPr>
            <a:endParaRPr lang="el-GR" sz="2400" noProof="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noProof="0" dirty="0">
                <a:solidFill>
                  <a:srgbClr val="FF0000"/>
                </a:solidFill>
              </a:rPr>
              <a:t>Ρυθμός και βασικά </a:t>
            </a:r>
            <a:r>
              <a:rPr lang="el-GR" sz="2800" b="1" dirty="0">
                <a:solidFill>
                  <a:srgbClr val="FF0000"/>
                </a:solidFill>
              </a:rPr>
              <a:t>β</a:t>
            </a:r>
            <a:r>
              <a:rPr lang="el-GR" sz="2800" b="1" noProof="0" dirty="0" err="1">
                <a:solidFill>
                  <a:srgbClr val="FF0000"/>
                </a:solidFill>
              </a:rPr>
              <a:t>ήματα</a:t>
            </a:r>
            <a:endParaRPr lang="el-GR" sz="2800" b="1" noProof="0" dirty="0">
              <a:solidFill>
                <a:srgbClr val="FF0000"/>
              </a:solidFill>
            </a:endParaRPr>
          </a:p>
        </p:txBody>
      </p:sp>
      <p:sp>
        <p:nvSpPr>
          <p:cNvPr id="3" name="Content Placeholder 2"/>
          <p:cNvSpPr>
            <a:spLocks noGrp="1"/>
          </p:cNvSpPr>
          <p:nvPr>
            <p:ph idx="1"/>
          </p:nvPr>
        </p:nvSpPr>
        <p:spPr>
          <a:xfrm>
            <a:off x="457200" y="1600200"/>
            <a:ext cx="8229600" cy="3555694"/>
          </a:xfrm>
        </p:spPr>
        <p:txBody>
          <a:bodyPr>
            <a:noAutofit/>
          </a:bodyPr>
          <a:lstStyle/>
          <a:p>
            <a:pPr algn="just">
              <a:buClr>
                <a:srgbClr val="FF0000"/>
              </a:buClr>
              <a:buFont typeface="Wingdings" pitchFamily="2" charset="2"/>
              <a:buChar char="Ø"/>
            </a:pPr>
            <a:r>
              <a:rPr lang="el-GR" sz="2400" dirty="0"/>
              <a:t>Το μουσικό μέτρο του χορού (ρυθμός) είναι 6/8 και τα βασικά του βήματα είναι έξι, αλλά παρουσιάζει παραλλαγές ανά περιοχή με 6, 8 ή και 12 βήματα.</a:t>
            </a:r>
          </a:p>
          <a:p>
            <a:pPr algn="just">
              <a:buClr>
                <a:srgbClr val="FF0000"/>
              </a:buClr>
              <a:buFont typeface="Wingdings" pitchFamily="2" charset="2"/>
              <a:buChar char="Ø"/>
            </a:pPr>
            <a:endParaRPr lang="el-GR" sz="800" dirty="0"/>
          </a:p>
          <a:p>
            <a:pPr algn="just">
              <a:buClr>
                <a:srgbClr val="FF0000"/>
              </a:buClr>
              <a:buFont typeface="Wingdings" pitchFamily="2" charset="2"/>
              <a:buChar char="Ø"/>
            </a:pPr>
            <a:r>
              <a:rPr lang="el-GR" sz="2400" dirty="0"/>
              <a:t>Οι χορευτές εκτελούν κάποιες σειρές βημάτων στη φορά του κύκλου και κάποιες προς το κέντρο και πίσω. Χωριό από χωρίο στην Θράκη τον χορεύει διαφορετικά και με διαφορετική λαβή (ώμους, χέρια κάτω και κίνηση χεριών).</a:t>
            </a:r>
            <a:endParaRPr lang="el-GR" sz="2400" noProof="0" dirty="0"/>
          </a:p>
          <a:p>
            <a:pPr algn="just"/>
            <a:endParaRPr lang="el-GR" sz="800" noProof="0" dirty="0"/>
          </a:p>
          <a:p>
            <a:pPr marL="0" indent="0" algn="just">
              <a:buNone/>
            </a:pPr>
            <a:endParaRPr lang="el-GR" sz="2400" noProof="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noProof="0" dirty="0">
                <a:solidFill>
                  <a:srgbClr val="FF0000"/>
                </a:solidFill>
              </a:rPr>
              <a:t>Πηγές και χρήσιμο </a:t>
            </a:r>
            <a:r>
              <a:rPr lang="el-GR" sz="2800" b="1" dirty="0">
                <a:solidFill>
                  <a:srgbClr val="FF0000"/>
                </a:solidFill>
              </a:rPr>
              <a:t>υ</a:t>
            </a:r>
            <a:r>
              <a:rPr lang="el-GR" sz="2800" b="1" noProof="0" dirty="0" err="1">
                <a:solidFill>
                  <a:srgbClr val="FF0000"/>
                </a:solidFill>
              </a:rPr>
              <a:t>λικό</a:t>
            </a:r>
            <a:endParaRPr lang="el-GR" sz="2800" b="1" noProof="0" dirty="0">
              <a:solidFill>
                <a:srgbClr val="FF0000"/>
              </a:solidFill>
            </a:endParaRPr>
          </a:p>
        </p:txBody>
      </p:sp>
      <p:sp>
        <p:nvSpPr>
          <p:cNvPr id="3" name="Content Placeholder 2"/>
          <p:cNvSpPr>
            <a:spLocks noGrp="1"/>
          </p:cNvSpPr>
          <p:nvPr>
            <p:ph idx="1"/>
          </p:nvPr>
        </p:nvSpPr>
        <p:spPr>
          <a:xfrm>
            <a:off x="457200" y="1600201"/>
            <a:ext cx="8229600" cy="4139588"/>
          </a:xfrm>
        </p:spPr>
        <p:txBody>
          <a:bodyPr>
            <a:normAutofit/>
          </a:bodyPr>
          <a:lstStyle/>
          <a:p>
            <a:pPr algn="just">
              <a:buClr>
                <a:srgbClr val="FF0000"/>
              </a:buClr>
              <a:buFont typeface="Wingdings" pitchFamily="2" charset="2"/>
              <a:buChar char="Ø"/>
            </a:pPr>
            <a:r>
              <a:rPr lang="el-GR" sz="2400" noProof="0" dirty="0"/>
              <a:t>Περισσότερες πληροφορίες για τον </a:t>
            </a:r>
            <a:r>
              <a:rPr lang="el-GR" sz="2400" noProof="0" dirty="0" err="1"/>
              <a:t>Ζωναράδικο</a:t>
            </a:r>
            <a:r>
              <a:rPr lang="el-GR" sz="2400" noProof="0" dirty="0"/>
              <a:t>:</a:t>
            </a:r>
          </a:p>
          <a:p>
            <a:pPr algn="just">
              <a:buClr>
                <a:srgbClr val="FF0000"/>
              </a:buClr>
              <a:buFont typeface="Wingdings" pitchFamily="2" charset="2"/>
              <a:buChar char="Ø"/>
            </a:pPr>
            <a:r>
              <a:rPr lang="el-GR" sz="2400" noProof="0" dirty="0"/>
              <a:t> </a:t>
            </a:r>
            <a:r>
              <a:rPr lang="el-GR" sz="2400" noProof="0" dirty="0" err="1"/>
              <a:t>www.apollondancestudio.gr</a:t>
            </a:r>
            <a:endParaRPr lang="el-GR" sz="2400" noProof="0" dirty="0"/>
          </a:p>
          <a:p>
            <a:pPr algn="just">
              <a:buClr>
                <a:srgbClr val="FF0000"/>
              </a:buClr>
              <a:buFont typeface="Wingdings" pitchFamily="2" charset="2"/>
              <a:buChar char="Ø"/>
            </a:pPr>
            <a:r>
              <a:rPr lang="el-GR" sz="2400" noProof="0" dirty="0"/>
              <a:t> </a:t>
            </a:r>
            <a:r>
              <a:rPr lang="el-GR" sz="2400" noProof="0" dirty="0" err="1"/>
              <a:t>www.omilo.com</a:t>
            </a:r>
            <a:endParaRPr lang="el-GR" sz="2400" noProof="0" dirty="0"/>
          </a:p>
          <a:p>
            <a:pPr algn="just">
              <a:buClr>
                <a:srgbClr val="FF0000"/>
              </a:buClr>
              <a:buFont typeface="Wingdings" pitchFamily="2" charset="2"/>
              <a:buChar char="Ø"/>
            </a:pPr>
            <a:endParaRPr lang="el-GR" sz="800" noProof="0" dirty="0"/>
          </a:p>
          <a:p>
            <a:pPr algn="just">
              <a:buClr>
                <a:srgbClr val="FF0000"/>
              </a:buClr>
              <a:buFont typeface="Wingdings" pitchFamily="2" charset="2"/>
              <a:buChar char="Ø"/>
            </a:pPr>
            <a:r>
              <a:rPr lang="el-GR" sz="2400" noProof="0" dirty="0"/>
              <a:t>Για διδασκαλία των βημάτων, παρακολουθήστε: </a:t>
            </a:r>
            <a:r>
              <a:rPr lang="el-GR" sz="2400" noProof="0" dirty="0" err="1"/>
              <a:t>https</a:t>
            </a:r>
            <a:r>
              <a:rPr lang="el-GR" sz="2400" noProof="0" dirty="0"/>
              <a:t>://</a:t>
            </a:r>
            <a:r>
              <a:rPr lang="el-GR" sz="2400" noProof="0" dirty="0" err="1"/>
              <a:t>www.youtube.com</a:t>
            </a:r>
            <a:r>
              <a:rPr lang="el-GR" sz="2400" noProof="0" dirty="0"/>
              <a:t>/</a:t>
            </a:r>
            <a:r>
              <a:rPr lang="el-GR" sz="2400" noProof="0" dirty="0" err="1"/>
              <a:t>watch?v</a:t>
            </a:r>
            <a:r>
              <a:rPr lang="el-GR" sz="2400" noProof="0" dirty="0"/>
              <a:t>=</a:t>
            </a:r>
            <a:r>
              <a:rPr lang="el-GR" sz="2400" noProof="0" dirty="0" err="1"/>
              <a:t>UmTGLCgKOTI&amp;t</a:t>
            </a:r>
            <a:r>
              <a:rPr lang="el-GR" sz="2400" noProof="0" dirty="0"/>
              <a:t>=212s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TotalTime>
  <Words>344</Words>
  <Application>Microsoft Macintosh PowerPoint</Application>
  <PresentationFormat>On-screen Show (4:3)</PresentationFormat>
  <Paragraphs>43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Office Theme</vt:lpstr>
      <vt:lpstr>Ο χορός Ζωναράδικος</vt:lpstr>
      <vt:lpstr>Η προέλευση και η ονομασία</vt:lpstr>
      <vt:lpstr>Πολιτιστική και κοινωνική σημασία</vt:lpstr>
      <vt:lpstr>Η διάταξη και το στυλ</vt:lpstr>
      <vt:lpstr>Παραλλαγές και προσαρμογές</vt:lpstr>
      <vt:lpstr>Ο Ζωναράδικος σήμερα</vt:lpstr>
      <vt:lpstr>Ρυθμός και βασικά βήματα</vt:lpstr>
      <vt:lpstr>Πηγές και χρήσιμο υλικό</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Gerasimos Grivas</cp:lastModifiedBy>
  <cp:revision>23</cp:revision>
  <dcterms:created xsi:type="dcterms:W3CDTF">2013-01-27T09:14:16Z</dcterms:created>
  <dcterms:modified xsi:type="dcterms:W3CDTF">2025-01-12T10:32:51Z</dcterms:modified>
  <cp:category/>
</cp:coreProperties>
</file>