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9" r:id="rId2"/>
    <p:sldId id="260" r:id="rId3"/>
    <p:sldId id="274" r:id="rId4"/>
    <p:sldId id="275" r:id="rId5"/>
    <p:sldId id="276" r:id="rId6"/>
    <p:sldId id="270" r:id="rId7"/>
    <p:sldId id="262" r:id="rId8"/>
    <p:sldId id="263" r:id="rId9"/>
    <p:sldId id="265" r:id="rId10"/>
    <p:sldId id="271" r:id="rId11"/>
    <p:sldId id="272" r:id="rId12"/>
    <p:sldId id="273" r:id="rId13"/>
    <p:sldId id="268" r:id="rId14"/>
    <p:sldId id="269" r:id="rId15"/>
  </p:sldIdLst>
  <p:sldSz cx="12188825"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48100"/>
    <a:srgbClr val="2A322E"/>
    <a:srgbClr val="2D817F"/>
    <a:srgbClr val="910C00"/>
    <a:srgbClr val="D8CBBB"/>
    <a:srgbClr val="910CBB"/>
    <a:srgbClr val="910C24"/>
    <a:srgbClr val="FDB300"/>
    <a:srgbClr val="0251FF"/>
    <a:srgbClr val="8D806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34"/>
    <p:restoredTop sz="94674"/>
  </p:normalViewPr>
  <p:slideViewPr>
    <p:cSldViewPr snapToGrid="0" snapToObjects="1">
      <p:cViewPr varScale="1">
        <p:scale>
          <a:sx n="119" d="100"/>
          <a:sy n="119" d="100"/>
        </p:scale>
        <p:origin x="408" y="192"/>
      </p:cViewPr>
      <p:guideLst>
        <p:guide orient="horz" pos="2160"/>
        <p:guide pos="3839"/>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1E11B8-5570-A84F-98A5-8EE6A71E19CD}" type="datetimeFigureOut">
              <a:rPr lang="en-US" smtClean="0"/>
              <a:t>1/27/21</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A60B6D-EF6B-174A-BA47-9C6F295F8335}" type="slidenum">
              <a:rPr lang="en-US" smtClean="0"/>
              <a:t>‹#›</a:t>
            </a:fld>
            <a:endParaRPr lang="en-US"/>
          </a:p>
        </p:txBody>
      </p:sp>
    </p:spTree>
    <p:extLst>
      <p:ext uri="{BB962C8B-B14F-4D97-AF65-F5344CB8AC3E}">
        <p14:creationId xmlns:p14="http://schemas.microsoft.com/office/powerpoint/2010/main" val="101226789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162" y="2130426"/>
            <a:ext cx="10360501" cy="1470025"/>
          </a:xfrm>
        </p:spPr>
        <p:txBody>
          <a:bodyPr/>
          <a:lstStyle/>
          <a:p>
            <a:r>
              <a:rPr lang="en-US"/>
              <a:t>Click to edit Master title style</a:t>
            </a:r>
          </a:p>
        </p:txBody>
      </p:sp>
      <p:sp>
        <p:nvSpPr>
          <p:cNvPr id="3" name="Subtitle 2"/>
          <p:cNvSpPr>
            <a:spLocks noGrp="1"/>
          </p:cNvSpPr>
          <p:nvPr>
            <p:ph type="subTitle" idx="1"/>
          </p:nvPr>
        </p:nvSpPr>
        <p:spPr>
          <a:xfrm>
            <a:off x="1828324" y="3886200"/>
            <a:ext cx="8532178"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41D6393-41E8-974A-9CCA-3E14FBC431A5}" type="datetimeFigureOut">
              <a:rPr lang="en-US" smtClean="0"/>
              <a:t>1/27/21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794C48-0240-914D-912E-6DE8949996B6}" type="slidenum">
              <a:rPr lang="en-US" smtClean="0"/>
              <a:t>‹#›</a:t>
            </a:fld>
            <a:endParaRPr lang="en-US"/>
          </a:p>
        </p:txBody>
      </p:sp>
    </p:spTree>
    <p:extLst>
      <p:ext uri="{BB962C8B-B14F-4D97-AF65-F5344CB8AC3E}">
        <p14:creationId xmlns:p14="http://schemas.microsoft.com/office/powerpoint/2010/main" val="15514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1D6393-41E8-974A-9CCA-3E14FBC431A5}" type="datetimeFigureOut">
              <a:rPr lang="en-US" smtClean="0"/>
              <a:t>1/27/21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794C48-0240-914D-912E-6DE8949996B6}" type="slidenum">
              <a:rPr lang="en-US" smtClean="0"/>
              <a:t>‹#›</a:t>
            </a:fld>
            <a:endParaRPr lang="en-US"/>
          </a:p>
        </p:txBody>
      </p:sp>
    </p:spTree>
    <p:extLst>
      <p:ext uri="{BB962C8B-B14F-4D97-AF65-F5344CB8AC3E}">
        <p14:creationId xmlns:p14="http://schemas.microsoft.com/office/powerpoint/2010/main" val="3420970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274639"/>
            <a:ext cx="2742486"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441" y="274639"/>
            <a:ext cx="802431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1D6393-41E8-974A-9CCA-3E14FBC431A5}" type="datetimeFigureOut">
              <a:rPr lang="en-US" smtClean="0"/>
              <a:t>1/27/21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794C48-0240-914D-912E-6DE8949996B6}" type="slidenum">
              <a:rPr lang="en-US" smtClean="0"/>
              <a:t>‹#›</a:t>
            </a:fld>
            <a:endParaRPr lang="en-US"/>
          </a:p>
        </p:txBody>
      </p:sp>
    </p:spTree>
    <p:extLst>
      <p:ext uri="{BB962C8B-B14F-4D97-AF65-F5344CB8AC3E}">
        <p14:creationId xmlns:p14="http://schemas.microsoft.com/office/powerpoint/2010/main" val="4134771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1D6393-41E8-974A-9CCA-3E14FBC431A5}" type="datetimeFigureOut">
              <a:rPr lang="en-US" smtClean="0"/>
              <a:t>1/27/21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794C48-0240-914D-912E-6DE8949996B6}" type="slidenum">
              <a:rPr lang="en-US" smtClean="0"/>
              <a:t>‹#›</a:t>
            </a:fld>
            <a:endParaRPr lang="en-US"/>
          </a:p>
        </p:txBody>
      </p:sp>
    </p:spTree>
    <p:extLst>
      <p:ext uri="{BB962C8B-B14F-4D97-AF65-F5344CB8AC3E}">
        <p14:creationId xmlns:p14="http://schemas.microsoft.com/office/powerpoint/2010/main" val="3187901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833" y="4406901"/>
            <a:ext cx="10360501"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2833" y="2906713"/>
            <a:ext cx="1036050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1D6393-41E8-974A-9CCA-3E14FBC431A5}" type="datetimeFigureOut">
              <a:rPr lang="en-US" smtClean="0"/>
              <a:t>1/27/21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794C48-0240-914D-912E-6DE8949996B6}" type="slidenum">
              <a:rPr lang="en-US" smtClean="0"/>
              <a:t>‹#›</a:t>
            </a:fld>
            <a:endParaRPr lang="en-US"/>
          </a:p>
        </p:txBody>
      </p:sp>
    </p:spTree>
    <p:extLst>
      <p:ext uri="{BB962C8B-B14F-4D97-AF65-F5344CB8AC3E}">
        <p14:creationId xmlns:p14="http://schemas.microsoft.com/office/powerpoint/2010/main" val="3793644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441" y="1600201"/>
            <a:ext cx="538339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5986" y="1600201"/>
            <a:ext cx="538339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41D6393-41E8-974A-9CCA-3E14FBC431A5}" type="datetimeFigureOut">
              <a:rPr lang="en-US" smtClean="0"/>
              <a:t>1/27/21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794C48-0240-914D-912E-6DE8949996B6}" type="slidenum">
              <a:rPr lang="en-US" smtClean="0"/>
              <a:t>‹#›</a:t>
            </a:fld>
            <a:endParaRPr lang="en-US"/>
          </a:p>
        </p:txBody>
      </p:sp>
    </p:spTree>
    <p:extLst>
      <p:ext uri="{BB962C8B-B14F-4D97-AF65-F5344CB8AC3E}">
        <p14:creationId xmlns:p14="http://schemas.microsoft.com/office/powerpoint/2010/main" val="1920135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441" y="1535113"/>
            <a:ext cx="538551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441" y="2174875"/>
            <a:ext cx="538551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1754" y="1535113"/>
            <a:ext cx="538763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1754" y="2174875"/>
            <a:ext cx="538763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41D6393-41E8-974A-9CCA-3E14FBC431A5}" type="datetimeFigureOut">
              <a:rPr lang="en-US" smtClean="0"/>
              <a:t>1/27/21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794C48-0240-914D-912E-6DE8949996B6}" type="slidenum">
              <a:rPr lang="en-US" smtClean="0"/>
              <a:t>‹#›</a:t>
            </a:fld>
            <a:endParaRPr lang="en-US"/>
          </a:p>
        </p:txBody>
      </p:sp>
    </p:spTree>
    <p:extLst>
      <p:ext uri="{BB962C8B-B14F-4D97-AF65-F5344CB8AC3E}">
        <p14:creationId xmlns:p14="http://schemas.microsoft.com/office/powerpoint/2010/main" val="2934873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41D6393-41E8-974A-9CCA-3E14FBC431A5}" type="datetimeFigureOut">
              <a:rPr lang="en-US" smtClean="0"/>
              <a:t>1/27/21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794C48-0240-914D-912E-6DE8949996B6}" type="slidenum">
              <a:rPr lang="en-US" smtClean="0"/>
              <a:t>‹#›</a:t>
            </a:fld>
            <a:endParaRPr lang="en-US"/>
          </a:p>
        </p:txBody>
      </p:sp>
    </p:spTree>
    <p:extLst>
      <p:ext uri="{BB962C8B-B14F-4D97-AF65-F5344CB8AC3E}">
        <p14:creationId xmlns:p14="http://schemas.microsoft.com/office/powerpoint/2010/main" val="1575576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1D6393-41E8-974A-9CCA-3E14FBC431A5}" type="datetimeFigureOut">
              <a:rPr lang="en-US" smtClean="0"/>
              <a:t>1/27/21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794C48-0240-914D-912E-6DE8949996B6}" type="slidenum">
              <a:rPr lang="en-US" smtClean="0"/>
              <a:t>‹#›</a:t>
            </a:fld>
            <a:endParaRPr lang="en-US"/>
          </a:p>
        </p:txBody>
      </p:sp>
    </p:spTree>
    <p:extLst>
      <p:ext uri="{BB962C8B-B14F-4D97-AF65-F5344CB8AC3E}">
        <p14:creationId xmlns:p14="http://schemas.microsoft.com/office/powerpoint/2010/main" val="724897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442" y="273050"/>
            <a:ext cx="4010039"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5492" y="273051"/>
            <a:ext cx="681389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442" y="1435101"/>
            <a:ext cx="4010039"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1D6393-41E8-974A-9CCA-3E14FBC431A5}" type="datetimeFigureOut">
              <a:rPr lang="en-US" smtClean="0"/>
              <a:t>1/27/21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794C48-0240-914D-912E-6DE8949996B6}" type="slidenum">
              <a:rPr lang="en-US" smtClean="0"/>
              <a:t>‹#›</a:t>
            </a:fld>
            <a:endParaRPr lang="en-US"/>
          </a:p>
        </p:txBody>
      </p:sp>
    </p:spTree>
    <p:extLst>
      <p:ext uri="{BB962C8B-B14F-4D97-AF65-F5344CB8AC3E}">
        <p14:creationId xmlns:p14="http://schemas.microsoft.com/office/powerpoint/2010/main" val="2658309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095" y="4800600"/>
            <a:ext cx="7313295"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095" y="612775"/>
            <a:ext cx="731329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095" y="5367338"/>
            <a:ext cx="731329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1D6393-41E8-974A-9CCA-3E14FBC431A5}" type="datetimeFigureOut">
              <a:rPr lang="en-US" smtClean="0"/>
              <a:t>1/27/21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794C48-0240-914D-912E-6DE8949996B6}" type="slidenum">
              <a:rPr lang="en-US" smtClean="0"/>
              <a:t>‹#›</a:t>
            </a:fld>
            <a:endParaRPr lang="en-US"/>
          </a:p>
        </p:txBody>
      </p:sp>
    </p:spTree>
    <p:extLst>
      <p:ext uri="{BB962C8B-B14F-4D97-AF65-F5344CB8AC3E}">
        <p14:creationId xmlns:p14="http://schemas.microsoft.com/office/powerpoint/2010/main" val="1779642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A322E"/>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441" y="274638"/>
            <a:ext cx="10969943"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441" y="1600201"/>
            <a:ext cx="10969943"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441" y="6356351"/>
            <a:ext cx="2844059"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1D6393-41E8-974A-9CCA-3E14FBC431A5}" type="datetimeFigureOut">
              <a:rPr lang="en-US" smtClean="0"/>
              <a:t>1/27/21</a:t>
            </a:fld>
            <a:endParaRPr lang="en-US"/>
          </a:p>
        </p:txBody>
      </p:sp>
      <p:sp>
        <p:nvSpPr>
          <p:cNvPr id="5" name="Footer Placeholder 4"/>
          <p:cNvSpPr>
            <a:spLocks noGrp="1"/>
          </p:cNvSpPr>
          <p:nvPr>
            <p:ph type="ftr" sz="quarter" idx="3"/>
          </p:nvPr>
        </p:nvSpPr>
        <p:spPr>
          <a:xfrm>
            <a:off x="4164515" y="6356351"/>
            <a:ext cx="385979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5325" y="6356351"/>
            <a:ext cx="2844059"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794C48-0240-914D-912E-6DE8949996B6}" type="slidenum">
              <a:rPr lang="en-US" smtClean="0"/>
              <a:t>‹#›</a:t>
            </a:fld>
            <a:endParaRPr lang="en-US"/>
          </a:p>
        </p:txBody>
      </p:sp>
    </p:spTree>
    <p:extLst>
      <p:ext uri="{BB962C8B-B14F-4D97-AF65-F5344CB8AC3E}">
        <p14:creationId xmlns:p14="http://schemas.microsoft.com/office/powerpoint/2010/main" val="39916913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593409"/>
            <a:ext cx="12188825" cy="1754326"/>
          </a:xfrm>
          <a:prstGeom prst="rect">
            <a:avLst/>
          </a:prstGeom>
          <a:solidFill>
            <a:srgbClr val="D8CBBB"/>
          </a:solidFill>
        </p:spPr>
        <p:txBody>
          <a:bodyPr wrap="square" lIns="251999" rtlCol="0">
            <a:spAutoFit/>
          </a:bodyPr>
          <a:lstStyle/>
          <a:p>
            <a:pPr algn="ctr" defTabSz="914400"/>
            <a:endParaRPr lang="el-GR" sz="3600" dirty="0">
              <a:latin typeface="Helvetica Neue" charset="0"/>
              <a:ea typeface="Helvetica Neue" charset="0"/>
              <a:cs typeface="Helvetica Neue" charset="0"/>
            </a:endParaRPr>
          </a:p>
          <a:p>
            <a:pPr algn="ctr" defTabSz="914400"/>
            <a:r>
              <a:rPr lang="el-GR" sz="3600" dirty="0">
                <a:latin typeface="Helvetica Neue Thin"/>
                <a:cs typeface="Helvetica Neue Thin"/>
              </a:rPr>
              <a:t>Παρακίνηση στον αθλητισμό</a:t>
            </a:r>
          </a:p>
          <a:p>
            <a:pPr algn="ctr" defTabSz="914400"/>
            <a:endParaRPr lang="en-US" sz="3600" dirty="0">
              <a:latin typeface="Helvetica Neue Thin"/>
              <a:cs typeface="Helvetica Neue Thin"/>
            </a:endParaRPr>
          </a:p>
        </p:txBody>
      </p:sp>
      <p:sp>
        <p:nvSpPr>
          <p:cNvPr id="4" name="TextBox 3"/>
          <p:cNvSpPr txBox="1"/>
          <p:nvPr/>
        </p:nvSpPr>
        <p:spPr>
          <a:xfrm>
            <a:off x="0" y="2522919"/>
            <a:ext cx="12188825" cy="523220"/>
          </a:xfrm>
          <a:prstGeom prst="rect">
            <a:avLst/>
          </a:prstGeom>
          <a:solidFill>
            <a:srgbClr val="8D806F"/>
          </a:solidFill>
        </p:spPr>
        <p:txBody>
          <a:bodyPr wrap="square" lIns="251999" rtlCol="0">
            <a:spAutoFit/>
          </a:bodyPr>
          <a:lstStyle/>
          <a:p>
            <a:pPr defTabSz="914400"/>
            <a:endParaRPr lang="en-US" sz="2800" i="1" dirty="0">
              <a:solidFill>
                <a:schemeClr val="bg1"/>
              </a:solidFill>
              <a:latin typeface="Helvetica Neue Thin"/>
              <a:cs typeface="Helvetica Neue Thin"/>
            </a:endParaRPr>
          </a:p>
        </p:txBody>
      </p:sp>
    </p:spTree>
    <p:extLst>
      <p:ext uri="{BB962C8B-B14F-4D97-AF65-F5344CB8AC3E}">
        <p14:creationId xmlns:p14="http://schemas.microsoft.com/office/powerpoint/2010/main" val="24723652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73D9C-FAD0-6A44-AE72-E901D01CFAAC}"/>
              </a:ext>
            </a:extLst>
          </p:cNvPr>
          <p:cNvSpPr>
            <a:spLocks noGrp="1"/>
          </p:cNvSpPr>
          <p:nvPr>
            <p:ph type="title"/>
          </p:nvPr>
        </p:nvSpPr>
        <p:spPr/>
        <p:txBody>
          <a:bodyPr>
            <a:normAutofit/>
          </a:bodyPr>
          <a:lstStyle/>
          <a:p>
            <a:r>
              <a:rPr lang="el-GR" sz="2800" dirty="0">
                <a:solidFill>
                  <a:srgbClr val="F48100"/>
                </a:solidFill>
                <a:latin typeface="Calibri" panose="020F0502020204030204" pitchFamily="34" charset="0"/>
                <a:cs typeface="Calibri" panose="020F0502020204030204" pitchFamily="34" charset="0"/>
              </a:rPr>
              <a:t>Εξωτερική και εσωτερική παρακίνηση</a:t>
            </a:r>
            <a:endParaRPr lang="en-GR" sz="2800" dirty="0"/>
          </a:p>
        </p:txBody>
      </p:sp>
      <p:sp>
        <p:nvSpPr>
          <p:cNvPr id="3" name="Content Placeholder 2">
            <a:extLst>
              <a:ext uri="{FF2B5EF4-FFF2-40B4-BE49-F238E27FC236}">
                <a16:creationId xmlns:a16="http://schemas.microsoft.com/office/drawing/2014/main" id="{A9C0B228-5524-AC40-BDDD-249853BA2B32}"/>
              </a:ext>
            </a:extLst>
          </p:cNvPr>
          <p:cNvSpPr>
            <a:spLocks noGrp="1"/>
          </p:cNvSpPr>
          <p:nvPr>
            <p:ph idx="1"/>
          </p:nvPr>
        </p:nvSpPr>
        <p:spPr>
          <a:xfrm>
            <a:off x="609441" y="1600202"/>
            <a:ext cx="10969943" cy="3455892"/>
          </a:xfrm>
        </p:spPr>
        <p:txBody>
          <a:bodyPr>
            <a:normAutofit/>
          </a:bodyPr>
          <a:lstStyle/>
          <a:p>
            <a:pPr marL="0" indent="0" algn="just">
              <a:buNone/>
            </a:pPr>
            <a:r>
              <a:rPr lang="el-GR" sz="2400" dirty="0">
                <a:solidFill>
                  <a:schemeClr val="bg1"/>
                </a:solidFill>
                <a:latin typeface="Calibri" panose="020F0502020204030204" pitchFamily="34" charset="0"/>
                <a:cs typeface="Calibri" panose="020F0502020204030204" pitchFamily="34" charset="0"/>
              </a:rPr>
              <a:t>Όταν ο αθλητής/</a:t>
            </a:r>
            <a:r>
              <a:rPr lang="el-GR" sz="2400" dirty="0" err="1">
                <a:solidFill>
                  <a:schemeClr val="bg1"/>
                </a:solidFill>
                <a:latin typeface="Calibri" panose="020F0502020204030204" pitchFamily="34" charset="0"/>
                <a:cs typeface="Calibri" panose="020F0502020204030204" pitchFamily="34" charset="0"/>
              </a:rPr>
              <a:t>τρια</a:t>
            </a:r>
            <a:r>
              <a:rPr lang="el-GR" sz="2400" dirty="0">
                <a:solidFill>
                  <a:schemeClr val="bg1"/>
                </a:solidFill>
                <a:latin typeface="Calibri" panose="020F0502020204030204" pitchFamily="34" charset="0"/>
                <a:cs typeface="Calibri" panose="020F0502020204030204" pitchFamily="34" charset="0"/>
              </a:rPr>
              <a:t> κάνει αθλητισμό από καθαρή ευχαρίστηση και εσωτερική διάθεση στοχεύοντας στη βελτίωση των ατομικών επιδόσεων του, τότε διακατέχεται από </a:t>
            </a:r>
            <a:r>
              <a:rPr lang="el-GR" sz="2400" dirty="0">
                <a:solidFill>
                  <a:srgbClr val="F48100"/>
                </a:solidFill>
                <a:latin typeface="Calibri" panose="020F0502020204030204" pitchFamily="34" charset="0"/>
                <a:cs typeface="Calibri" panose="020F0502020204030204" pitchFamily="34" charset="0"/>
              </a:rPr>
              <a:t>εσωτερική παρακίνηση</a:t>
            </a:r>
            <a:r>
              <a:rPr lang="el-GR" sz="2400" dirty="0">
                <a:solidFill>
                  <a:schemeClr val="bg1"/>
                </a:solidFill>
                <a:latin typeface="Calibri" panose="020F0502020204030204" pitchFamily="34" charset="0"/>
                <a:cs typeface="Calibri" panose="020F0502020204030204" pitchFamily="34" charset="0"/>
              </a:rPr>
              <a:t>. Αντίθετα όταν κάποιος κάνει αθλητισμό στοχεύοντας σε κάποια </a:t>
            </a:r>
            <a:r>
              <a:rPr lang="el-GR" sz="2400" dirty="0">
                <a:solidFill>
                  <a:srgbClr val="F48100"/>
                </a:solidFill>
                <a:latin typeface="Calibri" panose="020F0502020204030204" pitchFamily="34" charset="0"/>
                <a:cs typeface="Calibri" panose="020F0502020204030204" pitchFamily="34" charset="0"/>
              </a:rPr>
              <a:t>εξωτερική αμοιβή </a:t>
            </a:r>
            <a:r>
              <a:rPr lang="el-GR" sz="2400" dirty="0">
                <a:solidFill>
                  <a:schemeClr val="bg1"/>
                </a:solidFill>
                <a:latin typeface="Calibri" panose="020F0502020204030204" pitchFamily="34" charset="0"/>
                <a:cs typeface="Calibri" panose="020F0502020204030204" pitchFamily="34" charset="0"/>
              </a:rPr>
              <a:t>(οικονομική αμοιβή, θέση στο πανεπιστήμιο κ.τ.λ.) τότε η παρακίνηση είναι εξωτερική. Η δύναμη των εσωτερικών κινήτρων είναι κατά πολύ μεγαλύτερη από αυτή των εξωτερικών και είναι εκείνη που κάνει τους αθλητές να επιδιώκουν στόχους υψηλούς και να απολαμβάνουν μεγαλύτερη ευχαρίστηση κατά την πραγματοποίηση τους.</a:t>
            </a:r>
            <a:endParaRPr lang="en-GR" sz="24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81267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F9061-64E9-A340-B988-1D7B26637B49}"/>
              </a:ext>
            </a:extLst>
          </p:cNvPr>
          <p:cNvSpPr>
            <a:spLocks noGrp="1"/>
          </p:cNvSpPr>
          <p:nvPr>
            <p:ph type="title"/>
          </p:nvPr>
        </p:nvSpPr>
        <p:spPr/>
        <p:txBody>
          <a:bodyPr>
            <a:normAutofit/>
          </a:bodyPr>
          <a:lstStyle/>
          <a:p>
            <a:r>
              <a:rPr lang="el-GR" sz="2800" dirty="0">
                <a:solidFill>
                  <a:srgbClr val="F48100"/>
                </a:solidFill>
                <a:latin typeface="Calibri" panose="020F0502020204030204" pitchFamily="34" charset="0"/>
                <a:cs typeface="Calibri" panose="020F0502020204030204" pitchFamily="34" charset="0"/>
              </a:rPr>
              <a:t>Εξωτερική και εσωτερική παρακίνηση</a:t>
            </a:r>
            <a:endParaRPr lang="en-GR" sz="2800"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7368C039-CC7C-2047-BC16-3E831EC4A731}"/>
              </a:ext>
            </a:extLst>
          </p:cNvPr>
          <p:cNvSpPr>
            <a:spLocks noGrp="1"/>
          </p:cNvSpPr>
          <p:nvPr>
            <p:ph idx="1"/>
          </p:nvPr>
        </p:nvSpPr>
        <p:spPr>
          <a:xfrm>
            <a:off x="609441" y="1600202"/>
            <a:ext cx="10969943" cy="5177116"/>
          </a:xfrm>
        </p:spPr>
        <p:txBody>
          <a:bodyPr>
            <a:normAutofit lnSpcReduction="10000"/>
          </a:bodyPr>
          <a:lstStyle/>
          <a:p>
            <a:pPr algn="just">
              <a:buClr>
                <a:srgbClr val="F48100"/>
              </a:buClr>
              <a:buFont typeface="Wingdings" pitchFamily="2" charset="2"/>
              <a:buChar char="Ø"/>
            </a:pPr>
            <a:r>
              <a:rPr lang="el-GR" sz="2400" dirty="0">
                <a:solidFill>
                  <a:schemeClr val="bg1"/>
                </a:solidFill>
                <a:latin typeface="Calibri" panose="020F0502020204030204" pitchFamily="34" charset="0"/>
                <a:cs typeface="Calibri" panose="020F0502020204030204" pitchFamily="34" charset="0"/>
              </a:rPr>
              <a:t>Ωστόσο τον τελευταίο καιρό γίνεται αρκετός λόγος για τα κίνητρα και τις εξωτερικές αμοιβές που εισπράττουν οι αθλητές μετά από κάποιες επιτυχίες με αποτέλεσμα να έχουν </a:t>
            </a:r>
            <a:r>
              <a:rPr lang="el-GR" sz="2400" dirty="0" err="1">
                <a:solidFill>
                  <a:schemeClr val="bg1"/>
                </a:solidFill>
                <a:latin typeface="Calibri" panose="020F0502020204030204" pitchFamily="34" charset="0"/>
                <a:cs typeface="Calibri" panose="020F0502020204030204" pitchFamily="34" charset="0"/>
              </a:rPr>
              <a:t>στοχοποιηθεί</a:t>
            </a:r>
            <a:r>
              <a:rPr lang="el-GR" sz="2400" dirty="0">
                <a:solidFill>
                  <a:schemeClr val="bg1"/>
                </a:solidFill>
                <a:latin typeface="Calibri" panose="020F0502020204030204" pitchFamily="34" charset="0"/>
                <a:cs typeface="Calibri" panose="020F0502020204030204" pitchFamily="34" charset="0"/>
              </a:rPr>
              <a:t> οι υλικές απολαβές ως αποτέλεσμα για την </a:t>
            </a:r>
            <a:r>
              <a:rPr lang="el-GR" sz="2400" dirty="0" err="1">
                <a:solidFill>
                  <a:schemeClr val="bg1"/>
                </a:solidFill>
                <a:latin typeface="Calibri" panose="020F0502020204030204" pitchFamily="34" charset="0"/>
                <a:cs typeface="Calibri" panose="020F0502020204030204" pitchFamily="34" charset="0"/>
              </a:rPr>
              <a:t>επαγγελματοποίηση</a:t>
            </a:r>
            <a:r>
              <a:rPr lang="el-GR" sz="2400" dirty="0">
                <a:solidFill>
                  <a:schemeClr val="bg1"/>
                </a:solidFill>
                <a:latin typeface="Calibri" panose="020F0502020204030204" pitchFamily="34" charset="0"/>
                <a:cs typeface="Calibri" panose="020F0502020204030204" pitchFamily="34" charset="0"/>
              </a:rPr>
              <a:t> του αθλητισμού και τη μη ευχαρίστηση των αθλητών από την ίδια τη διαδικασία. Από την άλλη μεριά κάποια θεωρητικά μοντέλα υποστηρίζουν ότι ένας αθλητής/</a:t>
            </a:r>
            <a:r>
              <a:rPr lang="el-GR" sz="2400" dirty="0" err="1">
                <a:solidFill>
                  <a:schemeClr val="bg1"/>
                </a:solidFill>
                <a:latin typeface="Calibri" panose="020F0502020204030204" pitchFamily="34" charset="0"/>
                <a:cs typeface="Calibri" panose="020F0502020204030204" pitchFamily="34" charset="0"/>
              </a:rPr>
              <a:t>τρια</a:t>
            </a:r>
            <a:r>
              <a:rPr lang="el-GR" sz="2400" dirty="0">
                <a:solidFill>
                  <a:schemeClr val="bg1"/>
                </a:solidFill>
                <a:latin typeface="Calibri" panose="020F0502020204030204" pitchFamily="34" charset="0"/>
                <a:cs typeface="Calibri" panose="020F0502020204030204" pitchFamily="34" charset="0"/>
              </a:rPr>
              <a:t> παρακινείται να κάνει αθλητισμό γιατί υπολογίζει ότι η προσπάθεια του θα ανταμειφθεί. Κατά συνέπεια τα κίνητρα (εσωτερικά και εξωτερικά) κάνουν τον αθλητή να προσπαθεί και η απόδοση που θα έχει, θα φέρει ανταμοιβή.</a:t>
            </a:r>
          </a:p>
          <a:p>
            <a:pPr algn="just">
              <a:buClr>
                <a:srgbClr val="F48100"/>
              </a:buClr>
              <a:buFont typeface="Wingdings" pitchFamily="2" charset="2"/>
              <a:buChar char="Ø"/>
            </a:pPr>
            <a:r>
              <a:rPr lang="el-GR" sz="2400" dirty="0">
                <a:solidFill>
                  <a:schemeClr val="bg1"/>
                </a:solidFill>
                <a:latin typeface="Calibri" panose="020F0502020204030204" pitchFamily="34" charset="0"/>
                <a:cs typeface="Calibri" panose="020F0502020204030204" pitchFamily="34" charset="0"/>
              </a:rPr>
              <a:t>Ο αθλητής/</a:t>
            </a:r>
            <a:r>
              <a:rPr lang="el-GR" sz="2400" dirty="0" err="1">
                <a:solidFill>
                  <a:schemeClr val="bg1"/>
                </a:solidFill>
                <a:latin typeface="Calibri" panose="020F0502020204030204" pitchFamily="34" charset="0"/>
                <a:cs typeface="Calibri" panose="020F0502020204030204" pitchFamily="34" charset="0"/>
              </a:rPr>
              <a:t>τρια</a:t>
            </a:r>
            <a:r>
              <a:rPr lang="el-GR" sz="2400" dirty="0">
                <a:solidFill>
                  <a:schemeClr val="bg1"/>
                </a:solidFill>
                <a:latin typeface="Calibri" panose="020F0502020204030204" pitchFamily="34" charset="0"/>
                <a:cs typeface="Calibri" panose="020F0502020204030204" pitchFamily="34" charset="0"/>
              </a:rPr>
              <a:t> θα λάβει ικανοποίηση από τις αμοιβές και αυτό με τη σειρά του θα τον κάνει να θέσει νέα μελλοντικά κίνητρα. Το άτομο θα λογαριάσει πόσο δίκαιη είναι αυτή η αμοιβή βάση των προσδοκιών και των “δεδομένων” που έχει και είναι πιθανό αν δεν ικανοποιηθεί και δεν πάρει αυτά που αισθάνεται ότι “δικαιούται” να μειώσει τα μελλοντικά του κίνητρα.</a:t>
            </a:r>
            <a:endParaRPr lang="en-GR" sz="24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61721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B08AC-851D-DC4E-B69E-A9ED533D368C}"/>
              </a:ext>
            </a:extLst>
          </p:cNvPr>
          <p:cNvSpPr>
            <a:spLocks noGrp="1"/>
          </p:cNvSpPr>
          <p:nvPr>
            <p:ph type="title"/>
          </p:nvPr>
        </p:nvSpPr>
        <p:spPr/>
        <p:txBody>
          <a:bodyPr>
            <a:normAutofit/>
          </a:bodyPr>
          <a:lstStyle/>
          <a:p>
            <a:r>
              <a:rPr lang="el-GR" sz="2800" dirty="0">
                <a:solidFill>
                  <a:srgbClr val="F48100"/>
                </a:solidFill>
                <a:latin typeface="Calibri" panose="020F0502020204030204" pitchFamily="34" charset="0"/>
                <a:cs typeface="Calibri" panose="020F0502020204030204" pitchFamily="34" charset="0"/>
              </a:rPr>
              <a:t>Εξωτερική και εσωτερική παρακίνηση</a:t>
            </a:r>
            <a:endParaRPr lang="en-GR" sz="2800"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792C3619-652A-ED42-A324-147D01A12015}"/>
              </a:ext>
            </a:extLst>
          </p:cNvPr>
          <p:cNvSpPr>
            <a:spLocks noGrp="1"/>
          </p:cNvSpPr>
          <p:nvPr>
            <p:ph idx="1"/>
          </p:nvPr>
        </p:nvSpPr>
        <p:spPr>
          <a:xfrm>
            <a:off x="609441" y="1600202"/>
            <a:ext cx="10969943" cy="3359074"/>
          </a:xfrm>
        </p:spPr>
        <p:txBody>
          <a:bodyPr>
            <a:normAutofit/>
          </a:bodyPr>
          <a:lstStyle/>
          <a:p>
            <a:pPr marL="0" indent="0" algn="just">
              <a:buNone/>
            </a:pPr>
            <a:r>
              <a:rPr lang="el-GR" sz="2400" dirty="0">
                <a:solidFill>
                  <a:schemeClr val="bg1"/>
                </a:solidFill>
                <a:latin typeface="Calibri" panose="020F0502020204030204" pitchFamily="34" charset="0"/>
                <a:cs typeface="Calibri" panose="020F0502020204030204" pitchFamily="34" charset="0"/>
              </a:rPr>
              <a:t>Είναι λοιπόν σαφές ότι οι αθλητές θα πρέπει να απολαμβάνουν προνομίων και αμοιβών προκειμένου να νιώθουν ευχαρίστηση από αυτό που κάνουν και να παρακινούνται να θέτουν νέους, υψηλότερους και σημαντικότερους στόχους. Το κομβικό σημείο είναι ότι τα εξωτερικά κίνητρα δεν θα πρέπει με κανένα τρόπο να αντικαταστήσουν τα εσωτερικά (π.χ. ευχαρίστηση από την ατομική εξέλιξη) αλλά να συνδυαστούν για καλύτερα και υψηλότερα αποτελέσματα αλλά και μεγαλύτερη ευχαρίστηση και ικανοποίηση από τη μεριά του αθλητή.</a:t>
            </a:r>
            <a:endParaRPr lang="en-GR" sz="24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6878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9FAFD-85CB-5743-A61C-342C6964DDC1}"/>
              </a:ext>
            </a:extLst>
          </p:cNvPr>
          <p:cNvSpPr>
            <a:spLocks noGrp="1"/>
          </p:cNvSpPr>
          <p:nvPr>
            <p:ph type="title"/>
          </p:nvPr>
        </p:nvSpPr>
        <p:spPr/>
        <p:txBody>
          <a:bodyPr>
            <a:normAutofit/>
          </a:bodyPr>
          <a:lstStyle/>
          <a:p>
            <a:r>
              <a:rPr lang="el-GR" sz="2800" dirty="0">
                <a:solidFill>
                  <a:srgbClr val="F48100"/>
                </a:solidFill>
                <a:latin typeface="Calibri" panose="020F0502020204030204" pitchFamily="34" charset="0"/>
                <a:cs typeface="Calibri" panose="020F0502020204030204" pitchFamily="34" charset="0"/>
              </a:rPr>
              <a:t>Τεχνικές παρακίνησης</a:t>
            </a:r>
            <a:endParaRPr lang="en-GR" sz="2800" dirty="0">
              <a:solidFill>
                <a:srgbClr val="F48100"/>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9331E0A-97B1-FD4D-8F6D-81229A6FDF65}"/>
              </a:ext>
            </a:extLst>
          </p:cNvPr>
          <p:cNvSpPr>
            <a:spLocks noGrp="1"/>
          </p:cNvSpPr>
          <p:nvPr>
            <p:ph idx="1"/>
          </p:nvPr>
        </p:nvSpPr>
        <p:spPr>
          <a:xfrm>
            <a:off x="609441" y="1600201"/>
            <a:ext cx="10969943" cy="5257799"/>
          </a:xfrm>
        </p:spPr>
        <p:txBody>
          <a:bodyPr>
            <a:noAutofit/>
          </a:bodyPr>
          <a:lstStyle/>
          <a:p>
            <a:pPr algn="just">
              <a:buClr>
                <a:srgbClr val="F48100"/>
              </a:buClr>
              <a:buFont typeface="Wingdings" pitchFamily="2" charset="2"/>
              <a:buChar char="Ø"/>
            </a:pPr>
            <a:r>
              <a:rPr lang="el-GR" sz="2400" dirty="0">
                <a:solidFill>
                  <a:schemeClr val="bg1"/>
                </a:solidFill>
                <a:latin typeface="Calibri" panose="020F0502020204030204" pitchFamily="34" charset="0"/>
                <a:cs typeface="Calibri" panose="020F0502020204030204" pitchFamily="34" charset="0"/>
              </a:rPr>
              <a:t>Εξωτερική ανατροφοδότηση. Κατά τη διάρκεια της προπόνησης ο αθλητής λαμβάνει ανατροφοδότησή από τον προπονητή του.</a:t>
            </a:r>
          </a:p>
          <a:p>
            <a:pPr algn="just">
              <a:buClr>
                <a:srgbClr val="F48100"/>
              </a:buClr>
              <a:buFont typeface="Wingdings" pitchFamily="2" charset="2"/>
              <a:buChar char="Ø"/>
            </a:pPr>
            <a:r>
              <a:rPr lang="el-GR" sz="2400" dirty="0">
                <a:solidFill>
                  <a:schemeClr val="bg1"/>
                </a:solidFill>
                <a:latin typeface="Calibri" panose="020F0502020204030204" pitchFamily="34" charset="0"/>
                <a:cs typeface="Calibri" panose="020F0502020204030204" pitchFamily="34" charset="0"/>
              </a:rPr>
              <a:t>Ενισχύεται η αυτοπεποίθηση των αθλητών και η αθλητικής τους αυτοεκτίμηση. Αυτό λειτουργεί στην κατεύθυνση της αύξησης του επιπέδου παρακίνησης.</a:t>
            </a:r>
          </a:p>
          <a:p>
            <a:pPr algn="just">
              <a:buClr>
                <a:srgbClr val="F48100"/>
              </a:buClr>
              <a:buFont typeface="Wingdings" pitchFamily="2" charset="2"/>
              <a:buChar char="Ø"/>
            </a:pPr>
            <a:r>
              <a:rPr lang="el-GR" sz="2400" dirty="0">
                <a:solidFill>
                  <a:schemeClr val="bg1"/>
                </a:solidFill>
                <a:latin typeface="Calibri" panose="020F0502020204030204" pitchFamily="34" charset="0"/>
                <a:cs typeface="Calibri" panose="020F0502020204030204" pitchFamily="34" charset="0"/>
              </a:rPr>
              <a:t>Η σωστή, συστηματική καταγραφή μακροπρόθεσμων όσο και βραχυπρόθεσμων στόχων. Όταν σε κάθε προπόνηση, σε κάθε άσκηση, σε κάθε σετ είναι πολύ συγκεκριμένος ο στόχος, τότε ο αθλητής έχει καλύτερα επίπεδα παρακίνησης.</a:t>
            </a:r>
            <a:endParaRPr lang="en-GB" sz="2400" dirty="0">
              <a:solidFill>
                <a:schemeClr val="bg1"/>
              </a:solidFill>
              <a:latin typeface="Calibri" panose="020F0502020204030204" pitchFamily="34" charset="0"/>
              <a:cs typeface="Calibri" panose="020F0502020204030204" pitchFamily="34" charset="0"/>
            </a:endParaRPr>
          </a:p>
          <a:p>
            <a:pPr algn="just">
              <a:buClr>
                <a:srgbClr val="F48100"/>
              </a:buClr>
              <a:buFont typeface="Wingdings" pitchFamily="2" charset="2"/>
              <a:buChar char="Ø"/>
            </a:pPr>
            <a:r>
              <a:rPr lang="el-GR" sz="2400" dirty="0">
                <a:solidFill>
                  <a:schemeClr val="bg1"/>
                </a:solidFill>
                <a:latin typeface="Calibri" panose="020F0502020204030204" pitchFamily="34" charset="0"/>
                <a:cs typeface="Calibri" panose="020F0502020204030204" pitchFamily="34" charset="0"/>
              </a:rPr>
              <a:t>Η συνεχής ενίσχυση και στροφή προς τα εσωτερικά κίνητρα σε σχέση με τα εξωτερικά.</a:t>
            </a:r>
          </a:p>
          <a:p>
            <a:pPr algn="just">
              <a:buClr>
                <a:srgbClr val="F48100"/>
              </a:buClr>
              <a:buFont typeface="Wingdings" pitchFamily="2" charset="2"/>
              <a:buChar char="Ø"/>
            </a:pPr>
            <a:r>
              <a:rPr lang="el-GR" sz="2400" dirty="0">
                <a:solidFill>
                  <a:schemeClr val="bg1"/>
                </a:solidFill>
                <a:latin typeface="Calibri" panose="020F0502020204030204" pitchFamily="34" charset="0"/>
                <a:cs typeface="Calibri" panose="020F0502020204030204" pitchFamily="34" charset="0"/>
              </a:rPr>
              <a:t>Η ύπαρξη ενός κατάλληλου προπονητικού περιβάλλοντος το οποίο συνεχώς εξελίσσεται και βελτιώνεται ώστε να μπορεί να καλύπτει τις ανάγκες και τους στόχους των αθλητών.</a:t>
            </a:r>
          </a:p>
          <a:p>
            <a:pPr algn="just">
              <a:buClr>
                <a:srgbClr val="F48100"/>
              </a:buClr>
              <a:buFont typeface="Wingdings" pitchFamily="2" charset="2"/>
              <a:buChar char="Ø"/>
            </a:pPr>
            <a:endParaRPr lang="el-GR" sz="2400" dirty="0">
              <a:solidFill>
                <a:schemeClr val="bg1"/>
              </a:solidFill>
              <a:latin typeface="Calibri" panose="020F0502020204030204" pitchFamily="34" charset="0"/>
              <a:cs typeface="Calibri" panose="020F0502020204030204" pitchFamily="34" charset="0"/>
            </a:endParaRPr>
          </a:p>
          <a:p>
            <a:pPr algn="just">
              <a:buClr>
                <a:srgbClr val="F48100"/>
              </a:buClr>
              <a:buFont typeface="Wingdings" pitchFamily="2" charset="2"/>
              <a:buChar char="Ø"/>
            </a:pPr>
            <a:endParaRPr lang="en-GR" sz="24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390775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3D6A2-851B-6149-A870-4164365C95B1}"/>
              </a:ext>
            </a:extLst>
          </p:cNvPr>
          <p:cNvSpPr>
            <a:spLocks noGrp="1"/>
          </p:cNvSpPr>
          <p:nvPr>
            <p:ph type="title"/>
          </p:nvPr>
        </p:nvSpPr>
        <p:spPr/>
        <p:txBody>
          <a:bodyPr>
            <a:normAutofit/>
          </a:bodyPr>
          <a:lstStyle/>
          <a:p>
            <a:r>
              <a:rPr lang="el-GR" sz="2800" dirty="0">
                <a:solidFill>
                  <a:srgbClr val="F48100"/>
                </a:solidFill>
                <a:latin typeface="Calibri" panose="020F0502020204030204" pitchFamily="34" charset="0"/>
                <a:cs typeface="Calibri" panose="020F0502020204030204" pitchFamily="34" charset="0"/>
              </a:rPr>
              <a:t>Επίλογος</a:t>
            </a:r>
            <a:endParaRPr lang="en-GR" sz="2800" dirty="0">
              <a:solidFill>
                <a:srgbClr val="F48100"/>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4848520-E0C0-BC4D-BC39-8BC0CD77D63D}"/>
              </a:ext>
            </a:extLst>
          </p:cNvPr>
          <p:cNvSpPr>
            <a:spLocks noGrp="1"/>
          </p:cNvSpPr>
          <p:nvPr>
            <p:ph idx="1"/>
          </p:nvPr>
        </p:nvSpPr>
        <p:spPr>
          <a:xfrm>
            <a:off x="609441" y="1600202"/>
            <a:ext cx="10969943" cy="2519978"/>
          </a:xfrm>
        </p:spPr>
        <p:txBody>
          <a:bodyPr>
            <a:normAutofit/>
          </a:bodyPr>
          <a:lstStyle/>
          <a:p>
            <a:pPr marL="0" indent="0" algn="just">
              <a:buNone/>
            </a:pPr>
            <a:r>
              <a:rPr lang="el-GR" sz="2400" dirty="0">
                <a:solidFill>
                  <a:schemeClr val="bg1"/>
                </a:solidFill>
                <a:latin typeface="Calibri" panose="020F0502020204030204" pitchFamily="34" charset="0"/>
                <a:cs typeface="Calibri" panose="020F0502020204030204" pitchFamily="34" charset="0"/>
              </a:rPr>
              <a:t>Η παρακίνηση, όπως και όλη η νοητική προετοιμασία των αθλητών, είναι μία συνεχής διαδικασία, παράλληλη με την σωματική προετοιμασία τους. Όπως η σωματική προετοιμασία έχει συγκεκριμένο πλάνο με μετρήσιμους στόχους, έτσι και η νοητική προετοιμασία των αθλητών οφείλει να έχει συγκεκριμένο πλάνο, με συγκεκριμένες νοητικές προπονήσεις και στάδια ανάπτυξης και φυσικά συγκεκριμένους στόχους.</a:t>
            </a:r>
            <a:endParaRPr lang="en-GR" sz="24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74741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DBDCE-0BC4-BC41-8D70-E098C522883B}"/>
              </a:ext>
            </a:extLst>
          </p:cNvPr>
          <p:cNvSpPr>
            <a:spLocks noGrp="1"/>
          </p:cNvSpPr>
          <p:nvPr>
            <p:ph type="title"/>
          </p:nvPr>
        </p:nvSpPr>
        <p:spPr/>
        <p:txBody>
          <a:bodyPr>
            <a:normAutofit/>
          </a:bodyPr>
          <a:lstStyle/>
          <a:p>
            <a:r>
              <a:rPr lang="el-GR" sz="2800" dirty="0">
                <a:solidFill>
                  <a:srgbClr val="F48100"/>
                </a:solidFill>
                <a:latin typeface="Calibri" panose="020F0502020204030204" pitchFamily="34" charset="0"/>
                <a:cs typeface="Calibri" panose="020F0502020204030204" pitchFamily="34" charset="0"/>
              </a:rPr>
              <a:t>Εισαγωγή</a:t>
            </a:r>
            <a:endParaRPr lang="en-GR" sz="2800" dirty="0">
              <a:solidFill>
                <a:srgbClr val="F48100"/>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7D164169-BE2B-8A44-AA0D-CDD8997A0F5F}"/>
              </a:ext>
            </a:extLst>
          </p:cNvPr>
          <p:cNvSpPr>
            <a:spLocks noGrp="1"/>
          </p:cNvSpPr>
          <p:nvPr>
            <p:ph idx="1"/>
          </p:nvPr>
        </p:nvSpPr>
        <p:spPr>
          <a:xfrm>
            <a:off x="609441" y="1600201"/>
            <a:ext cx="10969943" cy="4703779"/>
          </a:xfrm>
        </p:spPr>
        <p:txBody>
          <a:bodyPr>
            <a:normAutofit/>
          </a:bodyPr>
          <a:lstStyle/>
          <a:p>
            <a:pPr marL="0" indent="0" algn="just" fontAlgn="base">
              <a:buNone/>
            </a:pPr>
            <a:r>
              <a:rPr lang="el-GR" sz="2400" dirty="0">
                <a:solidFill>
                  <a:schemeClr val="bg1"/>
                </a:solidFill>
                <a:latin typeface="Calibri" panose="020F0502020204030204" pitchFamily="34" charset="0"/>
                <a:cs typeface="Calibri" panose="020F0502020204030204" pitchFamily="34" charset="0"/>
              </a:rPr>
              <a:t>Η </a:t>
            </a:r>
            <a:r>
              <a:rPr lang="el-GR" sz="2400" dirty="0" err="1">
                <a:solidFill>
                  <a:schemeClr val="bg1"/>
                </a:solidFill>
                <a:latin typeface="Calibri" panose="020F0502020204030204" pitchFamily="34" charset="0"/>
                <a:cs typeface="Calibri" panose="020F0502020204030204" pitchFamily="34" charset="0"/>
              </a:rPr>
              <a:t>παρακίνηση</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αφορα</a:t>
            </a:r>
            <a:r>
              <a:rPr lang="el-GR" sz="2400" dirty="0">
                <a:solidFill>
                  <a:schemeClr val="bg1"/>
                </a:solidFill>
                <a:latin typeface="Calibri" panose="020F0502020204030204" pitchFamily="34" charset="0"/>
                <a:cs typeface="Calibri" panose="020F0502020204030204" pitchFamily="34" charset="0"/>
              </a:rPr>
              <a:t>́ την </a:t>
            </a:r>
            <a:r>
              <a:rPr lang="el-GR" sz="2400" dirty="0" err="1">
                <a:solidFill>
                  <a:schemeClr val="bg1"/>
                </a:solidFill>
                <a:latin typeface="Calibri" panose="020F0502020204030204" pitchFamily="34" charset="0"/>
                <a:cs typeface="Calibri" panose="020F0502020204030204" pitchFamily="34" charset="0"/>
              </a:rPr>
              <a:t>κινητήρια</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δύναμη</a:t>
            </a:r>
            <a:r>
              <a:rPr lang="el-GR" sz="2400" dirty="0">
                <a:solidFill>
                  <a:schemeClr val="bg1"/>
                </a:solidFill>
                <a:latin typeface="Calibri" panose="020F0502020204030204" pitchFamily="34" charset="0"/>
                <a:cs typeface="Calibri" panose="020F0502020204030204" pitchFamily="34" charset="0"/>
              </a:rPr>
              <a:t> της </a:t>
            </a:r>
            <a:r>
              <a:rPr lang="el-GR" sz="2400" dirty="0" err="1">
                <a:solidFill>
                  <a:schemeClr val="bg1"/>
                </a:solidFill>
                <a:latin typeface="Calibri" panose="020F0502020204030204" pitchFamily="34" charset="0"/>
                <a:cs typeface="Calibri" panose="020F0502020204030204" pitchFamily="34" charset="0"/>
              </a:rPr>
              <a:t>δράσης</a:t>
            </a:r>
            <a:r>
              <a:rPr lang="el-GR" sz="2400" dirty="0">
                <a:solidFill>
                  <a:schemeClr val="bg1"/>
                </a:solidFill>
                <a:latin typeface="Calibri" panose="020F0502020204030204" pitchFamily="34" charset="0"/>
                <a:cs typeface="Calibri" panose="020F0502020204030204" pitchFamily="34" charset="0"/>
              </a:rPr>
              <a:t> και της </a:t>
            </a:r>
            <a:r>
              <a:rPr lang="el-GR" sz="2400" dirty="0" err="1">
                <a:solidFill>
                  <a:schemeClr val="bg1"/>
                </a:solidFill>
                <a:latin typeface="Calibri" panose="020F0502020204030204" pitchFamily="34" charset="0"/>
                <a:cs typeface="Calibri" panose="020F0502020204030204" pitchFamily="34" charset="0"/>
              </a:rPr>
              <a:t>συμπεριφοράς</a:t>
            </a:r>
            <a:r>
              <a:rPr lang="el-GR" sz="2400" dirty="0">
                <a:solidFill>
                  <a:schemeClr val="bg1"/>
                </a:solidFill>
                <a:latin typeface="Calibri" panose="020F0502020204030204" pitchFamily="34" charset="0"/>
                <a:cs typeface="Calibri" panose="020F0502020204030204" pitchFamily="34" charset="0"/>
              </a:rPr>
              <a:t> των </a:t>
            </a:r>
            <a:r>
              <a:rPr lang="el-GR" sz="2400" dirty="0" err="1">
                <a:solidFill>
                  <a:schemeClr val="bg1"/>
                </a:solidFill>
                <a:latin typeface="Calibri" panose="020F0502020204030204" pitchFamily="34" charset="0"/>
                <a:cs typeface="Calibri" panose="020F0502020204030204" pitchFamily="34" charset="0"/>
              </a:rPr>
              <a:t>ανθρώπων</a:t>
            </a:r>
            <a:r>
              <a:rPr lang="el-GR" sz="2400" dirty="0">
                <a:solidFill>
                  <a:schemeClr val="bg1"/>
                </a:solidFill>
                <a:latin typeface="Calibri" panose="020F0502020204030204" pitchFamily="34" charset="0"/>
                <a:cs typeface="Calibri" panose="020F0502020204030204" pitchFamily="34" charset="0"/>
              </a:rPr>
              <a:t> και </a:t>
            </a:r>
            <a:r>
              <a:rPr lang="el-GR" sz="2400" dirty="0" err="1">
                <a:solidFill>
                  <a:schemeClr val="bg1"/>
                </a:solidFill>
                <a:latin typeface="Calibri" panose="020F0502020204030204" pitchFamily="34" charset="0"/>
                <a:cs typeface="Calibri" panose="020F0502020204030204" pitchFamily="34" charset="0"/>
              </a:rPr>
              <a:t>επηρεάζει</a:t>
            </a:r>
            <a:r>
              <a:rPr lang="el-GR" sz="2400" dirty="0">
                <a:solidFill>
                  <a:schemeClr val="bg1"/>
                </a:solidFill>
                <a:latin typeface="Calibri" panose="020F0502020204030204" pitchFamily="34" charset="0"/>
                <a:cs typeface="Calibri" panose="020F0502020204030204" pitchFamily="34" charset="0"/>
              </a:rPr>
              <a:t> την </a:t>
            </a:r>
            <a:r>
              <a:rPr lang="el-GR" sz="2400" dirty="0" err="1">
                <a:solidFill>
                  <a:schemeClr val="bg1"/>
                </a:solidFill>
                <a:latin typeface="Calibri" panose="020F0502020204030204" pitchFamily="34" charset="0"/>
                <a:cs typeface="Calibri" panose="020F0502020204030204" pitchFamily="34" charset="0"/>
              </a:rPr>
              <a:t>επιλογη</a:t>
            </a:r>
            <a:r>
              <a:rPr lang="el-GR" sz="2400" dirty="0">
                <a:solidFill>
                  <a:schemeClr val="bg1"/>
                </a:solidFill>
                <a:latin typeface="Calibri" panose="020F0502020204030204" pitchFamily="34" charset="0"/>
                <a:cs typeface="Calibri" panose="020F0502020204030204" pitchFamily="34" charset="0"/>
              </a:rPr>
              <a:t>́ της </a:t>
            </a:r>
            <a:r>
              <a:rPr lang="el-GR" sz="2400" dirty="0" err="1">
                <a:solidFill>
                  <a:schemeClr val="bg1"/>
                </a:solidFill>
                <a:latin typeface="Calibri" panose="020F0502020204030204" pitchFamily="34" charset="0"/>
                <a:cs typeface="Calibri" panose="020F0502020204030204" pitchFamily="34" charset="0"/>
              </a:rPr>
              <a:t>συμπεριφοράς</a:t>
            </a:r>
            <a:r>
              <a:rPr lang="el-GR" sz="2400" dirty="0">
                <a:solidFill>
                  <a:schemeClr val="bg1"/>
                </a:solidFill>
                <a:latin typeface="Calibri" panose="020F0502020204030204" pitchFamily="34" charset="0"/>
                <a:cs typeface="Calibri" panose="020F0502020204030204" pitchFamily="34" charset="0"/>
              </a:rPr>
              <a:t>, τη </a:t>
            </a:r>
            <a:r>
              <a:rPr lang="el-GR" sz="2400" dirty="0" err="1">
                <a:solidFill>
                  <a:schemeClr val="bg1"/>
                </a:solidFill>
                <a:latin typeface="Calibri" panose="020F0502020204030204" pitchFamily="34" charset="0"/>
                <a:cs typeface="Calibri" panose="020F0502020204030204" pitchFamily="34" charset="0"/>
              </a:rPr>
              <a:t>δέσμευση</a:t>
            </a:r>
            <a:r>
              <a:rPr lang="el-GR" sz="2400" dirty="0">
                <a:solidFill>
                  <a:schemeClr val="bg1"/>
                </a:solidFill>
                <a:latin typeface="Calibri" panose="020F0502020204030204" pitchFamily="34" charset="0"/>
                <a:cs typeface="Calibri" panose="020F0502020204030204" pitchFamily="34" charset="0"/>
              </a:rPr>
              <a:t> σε </a:t>
            </a:r>
            <a:r>
              <a:rPr lang="el-GR" sz="2400" dirty="0" err="1">
                <a:solidFill>
                  <a:schemeClr val="bg1"/>
                </a:solidFill>
                <a:latin typeface="Calibri" panose="020F0502020204030204" pitchFamily="34" charset="0"/>
                <a:cs typeface="Calibri" panose="020F0502020204030204" pitchFamily="34" charset="0"/>
              </a:rPr>
              <a:t>αυτη</a:t>
            </a:r>
            <a:r>
              <a:rPr lang="el-GR" sz="2400" dirty="0">
                <a:solidFill>
                  <a:schemeClr val="bg1"/>
                </a:solidFill>
                <a:latin typeface="Calibri" panose="020F0502020204030204" pitchFamily="34" charset="0"/>
                <a:cs typeface="Calibri" panose="020F0502020204030204" pitchFamily="34" charset="0"/>
              </a:rPr>
              <a:t>́, την </a:t>
            </a:r>
            <a:r>
              <a:rPr lang="el-GR" sz="2400" dirty="0" err="1">
                <a:solidFill>
                  <a:schemeClr val="bg1"/>
                </a:solidFill>
                <a:latin typeface="Calibri" panose="020F0502020204030204" pitchFamily="34" charset="0"/>
                <a:cs typeface="Calibri" panose="020F0502020204030204" pitchFamily="34" charset="0"/>
              </a:rPr>
              <a:t>προσπάθεια</a:t>
            </a:r>
            <a:r>
              <a:rPr lang="el-GR" sz="2400" dirty="0">
                <a:solidFill>
                  <a:schemeClr val="bg1"/>
                </a:solidFill>
                <a:latin typeface="Calibri" panose="020F0502020204030204" pitchFamily="34" charset="0"/>
                <a:cs typeface="Calibri" panose="020F0502020204030204" pitchFamily="34" charset="0"/>
              </a:rPr>
              <a:t> που θα </a:t>
            </a:r>
            <a:r>
              <a:rPr lang="el-GR" sz="2400" dirty="0" err="1">
                <a:solidFill>
                  <a:schemeClr val="bg1"/>
                </a:solidFill>
                <a:latin typeface="Calibri" panose="020F0502020204030204" pitchFamily="34" charset="0"/>
                <a:cs typeface="Calibri" panose="020F0502020204030204" pitchFamily="34" charset="0"/>
              </a:rPr>
              <a:t>επενδυθει</a:t>
            </a:r>
            <a:r>
              <a:rPr lang="el-GR" sz="2400" dirty="0">
                <a:solidFill>
                  <a:schemeClr val="bg1"/>
                </a:solidFill>
                <a:latin typeface="Calibri" panose="020F0502020204030204" pitchFamily="34" charset="0"/>
                <a:cs typeface="Calibri" panose="020F0502020204030204" pitchFamily="34" charset="0"/>
              </a:rPr>
              <a:t>́ και την </a:t>
            </a:r>
            <a:r>
              <a:rPr lang="el-GR" sz="2400" dirty="0" err="1">
                <a:solidFill>
                  <a:schemeClr val="bg1"/>
                </a:solidFill>
                <a:latin typeface="Calibri" panose="020F0502020204030204" pitchFamily="34" charset="0"/>
                <a:cs typeface="Calibri" panose="020F0502020204030204" pitchFamily="34" charset="0"/>
              </a:rPr>
              <a:t>επιμονη</a:t>
            </a:r>
            <a:r>
              <a:rPr lang="el-GR" sz="2400" dirty="0">
                <a:solidFill>
                  <a:schemeClr val="bg1"/>
                </a:solidFill>
                <a:latin typeface="Calibri" panose="020F0502020204030204" pitchFamily="34" charset="0"/>
                <a:cs typeface="Calibri" panose="020F0502020204030204" pitchFamily="34" charset="0"/>
              </a:rPr>
              <a:t>́ που θα </a:t>
            </a:r>
            <a:r>
              <a:rPr lang="el-GR" sz="2400" dirty="0" err="1">
                <a:solidFill>
                  <a:schemeClr val="bg1"/>
                </a:solidFill>
                <a:latin typeface="Calibri" panose="020F0502020204030204" pitchFamily="34" charset="0"/>
                <a:cs typeface="Calibri" panose="020F0502020204030204" pitchFamily="34" charset="0"/>
              </a:rPr>
              <a:t>επιδειχθει</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Όπως</a:t>
            </a:r>
            <a:r>
              <a:rPr lang="el-GR" sz="2400" dirty="0">
                <a:solidFill>
                  <a:schemeClr val="bg1"/>
                </a:solidFill>
                <a:latin typeface="Calibri" panose="020F0502020204030204" pitchFamily="34" charset="0"/>
                <a:cs typeface="Calibri" panose="020F0502020204030204" pitchFamily="34" charset="0"/>
              </a:rPr>
              <a:t> σε </a:t>
            </a:r>
            <a:r>
              <a:rPr lang="el-GR" sz="2400" dirty="0" err="1">
                <a:solidFill>
                  <a:schemeClr val="bg1"/>
                </a:solidFill>
                <a:latin typeface="Calibri" panose="020F0502020204030204" pitchFamily="34" charset="0"/>
                <a:cs typeface="Calibri" panose="020F0502020204030204" pitchFamily="34" charset="0"/>
              </a:rPr>
              <a:t>όλους</a:t>
            </a:r>
            <a:r>
              <a:rPr lang="el-GR" sz="2400" dirty="0">
                <a:solidFill>
                  <a:schemeClr val="bg1"/>
                </a:solidFill>
                <a:latin typeface="Calibri" panose="020F0502020204030204" pitchFamily="34" charset="0"/>
                <a:cs typeface="Calibri" panose="020F0502020204030204" pitchFamily="34" charset="0"/>
              </a:rPr>
              <a:t> τους </a:t>
            </a:r>
            <a:r>
              <a:rPr lang="el-GR" sz="2400" dirty="0" err="1">
                <a:solidFill>
                  <a:schemeClr val="bg1"/>
                </a:solidFill>
                <a:latin typeface="Calibri" panose="020F0502020204030204" pitchFamily="34" charset="0"/>
                <a:cs typeface="Calibri" panose="020F0502020204030204" pitchFamily="34" charset="0"/>
              </a:rPr>
              <a:t>τομείς</a:t>
            </a:r>
            <a:r>
              <a:rPr lang="el-GR" sz="2400" dirty="0">
                <a:solidFill>
                  <a:schemeClr val="bg1"/>
                </a:solidFill>
                <a:latin typeface="Calibri" panose="020F0502020204030204" pitchFamily="34" charset="0"/>
                <a:cs typeface="Calibri" panose="020F0502020204030204" pitchFamily="34" charset="0"/>
              </a:rPr>
              <a:t> της </a:t>
            </a:r>
            <a:r>
              <a:rPr lang="el-GR" sz="2400" dirty="0" err="1">
                <a:solidFill>
                  <a:schemeClr val="bg1"/>
                </a:solidFill>
                <a:latin typeface="Calibri" panose="020F0502020204030204" pitchFamily="34" charset="0"/>
                <a:cs typeface="Calibri" panose="020F0502020204030204" pitchFamily="34" charset="0"/>
              </a:rPr>
              <a:t>ζωής</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έτσι</a:t>
            </a:r>
            <a:r>
              <a:rPr lang="el-GR" sz="2400" dirty="0">
                <a:solidFill>
                  <a:schemeClr val="bg1"/>
                </a:solidFill>
                <a:latin typeface="Calibri" panose="020F0502020204030204" pitchFamily="34" charset="0"/>
                <a:cs typeface="Calibri" panose="020F0502020204030204" pitchFamily="34" charset="0"/>
              </a:rPr>
              <a:t> και στα σπορ, </a:t>
            </a:r>
            <a:r>
              <a:rPr lang="el-GR" sz="2400" dirty="0" err="1">
                <a:solidFill>
                  <a:schemeClr val="bg1"/>
                </a:solidFill>
                <a:latin typeface="Calibri" panose="020F0502020204030204" pitchFamily="34" charset="0"/>
                <a:cs typeface="Calibri" panose="020F0502020204030204" pitchFamily="34" charset="0"/>
              </a:rPr>
              <a:t>όλοι</a:t>
            </a:r>
            <a:r>
              <a:rPr lang="el-GR" sz="2400" dirty="0">
                <a:solidFill>
                  <a:schemeClr val="bg1"/>
                </a:solidFill>
                <a:latin typeface="Calibri" panose="020F0502020204030204" pitchFamily="34" charset="0"/>
                <a:cs typeface="Calibri" panose="020F0502020204030204" pitchFamily="34" charset="0"/>
              </a:rPr>
              <a:t> οι </a:t>
            </a:r>
            <a:r>
              <a:rPr lang="el-GR" sz="2400" dirty="0" err="1">
                <a:solidFill>
                  <a:schemeClr val="bg1"/>
                </a:solidFill>
                <a:latin typeface="Calibri" panose="020F0502020204030204" pitchFamily="34" charset="0"/>
                <a:cs typeface="Calibri" panose="020F0502020204030204" pitchFamily="34" charset="0"/>
              </a:rPr>
              <a:t>αθλητές</a:t>
            </a:r>
            <a:r>
              <a:rPr lang="el-GR" sz="2400" dirty="0">
                <a:solidFill>
                  <a:schemeClr val="bg1"/>
                </a:solidFill>
                <a:latin typeface="Calibri" panose="020F0502020204030204" pitchFamily="34" charset="0"/>
                <a:cs typeface="Calibri" panose="020F0502020204030204" pitchFamily="34" charset="0"/>
              </a:rPr>
              <a:t> και οι </a:t>
            </a:r>
            <a:r>
              <a:rPr lang="el-GR" sz="2400" dirty="0" err="1">
                <a:solidFill>
                  <a:schemeClr val="bg1"/>
                </a:solidFill>
                <a:latin typeface="Calibri" panose="020F0502020204030204" pitchFamily="34" charset="0"/>
                <a:cs typeface="Calibri" panose="020F0502020204030204" pitchFamily="34" charset="0"/>
              </a:rPr>
              <a:t>αθλήτριες</a:t>
            </a:r>
            <a:r>
              <a:rPr lang="el-GR" sz="2400" dirty="0">
                <a:solidFill>
                  <a:schemeClr val="bg1"/>
                </a:solidFill>
                <a:latin typeface="Calibri" panose="020F0502020204030204" pitchFamily="34" charset="0"/>
                <a:cs typeface="Calibri" panose="020F0502020204030204" pitchFamily="34" charset="0"/>
              </a:rPr>
              <a:t> δεν </a:t>
            </a:r>
            <a:r>
              <a:rPr lang="el-GR" sz="2400" dirty="0" err="1">
                <a:solidFill>
                  <a:schemeClr val="bg1"/>
                </a:solidFill>
                <a:latin typeface="Calibri" panose="020F0502020204030204" pitchFamily="34" charset="0"/>
                <a:cs typeface="Calibri" panose="020F0502020204030204" pitchFamily="34" charset="0"/>
              </a:rPr>
              <a:t>προσπαθούν</a:t>
            </a:r>
            <a:r>
              <a:rPr lang="el-GR" sz="2400" dirty="0">
                <a:solidFill>
                  <a:schemeClr val="bg1"/>
                </a:solidFill>
                <a:latin typeface="Calibri" panose="020F0502020204030204" pitchFamily="34" charset="0"/>
                <a:cs typeface="Calibri" panose="020F0502020204030204" pitchFamily="34" charset="0"/>
              </a:rPr>
              <a:t> με τον </a:t>
            </a:r>
            <a:r>
              <a:rPr lang="el-GR" sz="2400" dirty="0" err="1">
                <a:solidFill>
                  <a:schemeClr val="bg1"/>
                </a:solidFill>
                <a:latin typeface="Calibri" panose="020F0502020204030204" pitchFamily="34" charset="0"/>
                <a:cs typeface="Calibri" panose="020F0502020204030204" pitchFamily="34" charset="0"/>
              </a:rPr>
              <a:t>ίδιο</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τρόπο</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Άλλοι</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προσπαθούν</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σκληρα</a:t>
            </a:r>
            <a:r>
              <a:rPr lang="el-GR" sz="2400" dirty="0">
                <a:solidFill>
                  <a:schemeClr val="bg1"/>
                </a:solidFill>
                <a:latin typeface="Calibri" panose="020F0502020204030204" pitchFamily="34" charset="0"/>
                <a:cs typeface="Calibri" panose="020F0502020204030204" pitchFamily="34" charset="0"/>
              </a:rPr>
              <a:t>́, και </a:t>
            </a:r>
            <a:r>
              <a:rPr lang="el-GR" sz="2400" dirty="0" err="1">
                <a:solidFill>
                  <a:schemeClr val="bg1"/>
                </a:solidFill>
                <a:latin typeface="Calibri" panose="020F0502020204030204" pitchFamily="34" charset="0"/>
                <a:cs typeface="Calibri" panose="020F0502020204030204" pitchFamily="34" charset="0"/>
              </a:rPr>
              <a:t>άλλοι</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λιγότερο</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άλλοι</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αφιερώνονται</a:t>
            </a:r>
            <a:r>
              <a:rPr lang="el-GR" sz="2400" dirty="0">
                <a:solidFill>
                  <a:schemeClr val="bg1"/>
                </a:solidFill>
                <a:latin typeface="Calibri" panose="020F0502020204030204" pitchFamily="34" charset="0"/>
                <a:cs typeface="Calibri" panose="020F0502020204030204" pitchFamily="34" charset="0"/>
              </a:rPr>
              <a:t> για </a:t>
            </a:r>
            <a:r>
              <a:rPr lang="el-GR" sz="2400" dirty="0" err="1">
                <a:solidFill>
                  <a:schemeClr val="bg1"/>
                </a:solidFill>
                <a:latin typeface="Calibri" panose="020F0502020204030204" pitchFamily="34" charset="0"/>
                <a:cs typeface="Calibri" panose="020F0502020204030204" pitchFamily="34" charset="0"/>
              </a:rPr>
              <a:t>πολλα</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χρόνια</a:t>
            </a:r>
            <a:r>
              <a:rPr lang="el-GR" sz="2400" dirty="0">
                <a:solidFill>
                  <a:schemeClr val="bg1"/>
                </a:solidFill>
                <a:latin typeface="Calibri" panose="020F0502020204030204" pitchFamily="34" charset="0"/>
                <a:cs typeface="Calibri" panose="020F0502020204030204" pitchFamily="34" charset="0"/>
              </a:rPr>
              <a:t>, και </a:t>
            </a:r>
            <a:r>
              <a:rPr lang="el-GR" sz="2400" dirty="0" err="1">
                <a:solidFill>
                  <a:schemeClr val="bg1"/>
                </a:solidFill>
                <a:latin typeface="Calibri" panose="020F0502020204030204" pitchFamily="34" charset="0"/>
                <a:cs typeface="Calibri" panose="020F0502020204030204" pitchFamily="34" charset="0"/>
              </a:rPr>
              <a:t>άλλοι</a:t>
            </a:r>
            <a:r>
              <a:rPr lang="el-GR" sz="2400" dirty="0">
                <a:solidFill>
                  <a:schemeClr val="bg1"/>
                </a:solidFill>
                <a:latin typeface="Calibri" panose="020F0502020204030204" pitchFamily="34" charset="0"/>
                <a:cs typeface="Calibri" panose="020F0502020204030204" pitchFamily="34" charset="0"/>
              </a:rPr>
              <a:t> για </a:t>
            </a:r>
            <a:r>
              <a:rPr lang="el-GR" sz="2400" dirty="0" err="1">
                <a:solidFill>
                  <a:schemeClr val="bg1"/>
                </a:solidFill>
                <a:latin typeface="Calibri" panose="020F0502020204030204" pitchFamily="34" charset="0"/>
                <a:cs typeface="Calibri" panose="020F0502020204030204" pitchFamily="34" charset="0"/>
              </a:rPr>
              <a:t>πολυ</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λιγότερα</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Άλλοι</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στρέφονται</a:t>
            </a:r>
            <a:r>
              <a:rPr lang="el-GR" sz="2400" dirty="0">
                <a:solidFill>
                  <a:schemeClr val="bg1"/>
                </a:solidFill>
                <a:latin typeface="Calibri" panose="020F0502020204030204" pitchFamily="34" charset="0"/>
                <a:cs typeface="Calibri" panose="020F0502020204030204" pitchFamily="34" charset="0"/>
              </a:rPr>
              <a:t> στον </a:t>
            </a:r>
            <a:r>
              <a:rPr lang="el-GR" sz="2400" dirty="0" err="1">
                <a:solidFill>
                  <a:schemeClr val="bg1"/>
                </a:solidFill>
                <a:latin typeface="Calibri" panose="020F0502020204030204" pitchFamily="34" charset="0"/>
                <a:cs typeface="Calibri" panose="020F0502020204030204" pitchFamily="34" charset="0"/>
              </a:rPr>
              <a:t>αγωνιστικο</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αθλητισμο</a:t>
            </a:r>
            <a:r>
              <a:rPr lang="el-GR" sz="2400" dirty="0">
                <a:solidFill>
                  <a:schemeClr val="bg1"/>
                </a:solidFill>
                <a:latin typeface="Calibri" panose="020F0502020204030204" pitchFamily="34" charset="0"/>
                <a:cs typeface="Calibri" panose="020F0502020204030204" pitchFamily="34" charset="0"/>
              </a:rPr>
              <a:t>́, και </a:t>
            </a:r>
            <a:r>
              <a:rPr lang="el-GR" sz="2400" dirty="0" err="1">
                <a:solidFill>
                  <a:schemeClr val="bg1"/>
                </a:solidFill>
                <a:latin typeface="Calibri" panose="020F0502020204030204" pitchFamily="34" charset="0"/>
                <a:cs typeface="Calibri" panose="020F0502020204030204" pitchFamily="34" charset="0"/>
              </a:rPr>
              <a:t>άλλοι</a:t>
            </a:r>
            <a:r>
              <a:rPr lang="el-GR" sz="2400" dirty="0">
                <a:solidFill>
                  <a:schemeClr val="bg1"/>
                </a:solidFill>
                <a:latin typeface="Calibri" panose="020F0502020204030204" pitchFamily="34" charset="0"/>
                <a:cs typeface="Calibri" panose="020F0502020204030204" pitchFamily="34" charset="0"/>
              </a:rPr>
              <a:t> στα σπορ </a:t>
            </a:r>
            <a:r>
              <a:rPr lang="el-GR" sz="2400" dirty="0" err="1">
                <a:solidFill>
                  <a:schemeClr val="bg1"/>
                </a:solidFill>
                <a:latin typeface="Calibri" panose="020F0502020204030204" pitchFamily="34" charset="0"/>
                <a:cs typeface="Calibri" panose="020F0502020204030204" pitchFamily="34" charset="0"/>
              </a:rPr>
              <a:t>γενικα</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ασκούνται</a:t>
            </a:r>
            <a:r>
              <a:rPr lang="el-GR" sz="2400" dirty="0">
                <a:solidFill>
                  <a:schemeClr val="bg1"/>
                </a:solidFill>
                <a:latin typeface="Calibri" panose="020F0502020204030204" pitchFamily="34" charset="0"/>
                <a:cs typeface="Calibri" panose="020F0502020204030204" pitchFamily="34" charset="0"/>
              </a:rPr>
              <a:t> για την </a:t>
            </a:r>
            <a:r>
              <a:rPr lang="el-GR" sz="2400" dirty="0" err="1">
                <a:solidFill>
                  <a:schemeClr val="bg1"/>
                </a:solidFill>
                <a:latin typeface="Calibri" panose="020F0502020204030204" pitchFamily="34" charset="0"/>
                <a:cs typeface="Calibri" panose="020F0502020204030204" pitchFamily="34" charset="0"/>
              </a:rPr>
              <a:t>υγεία</a:t>
            </a:r>
            <a:r>
              <a:rPr lang="el-GR" sz="2400" dirty="0">
                <a:solidFill>
                  <a:schemeClr val="bg1"/>
                </a:solidFill>
                <a:latin typeface="Calibri" panose="020F0502020204030204" pitchFamily="34" charset="0"/>
                <a:cs typeface="Calibri" panose="020F0502020204030204" pitchFamily="34" charset="0"/>
              </a:rPr>
              <a:t> τους, και δε </a:t>
            </a:r>
            <a:r>
              <a:rPr lang="el-GR" sz="2400" dirty="0" err="1">
                <a:solidFill>
                  <a:schemeClr val="bg1"/>
                </a:solidFill>
                <a:latin typeface="Calibri" panose="020F0502020204030204" pitchFamily="34" charset="0"/>
                <a:cs typeface="Calibri" panose="020F0502020204030204" pitchFamily="34" charset="0"/>
              </a:rPr>
              <a:t>δίνουν</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έμφαση</a:t>
            </a:r>
            <a:r>
              <a:rPr lang="el-GR" sz="2400" dirty="0">
                <a:solidFill>
                  <a:schemeClr val="bg1"/>
                </a:solidFill>
                <a:latin typeface="Calibri" panose="020F0502020204030204" pitchFamily="34" charset="0"/>
                <a:cs typeface="Calibri" panose="020F0502020204030204" pitchFamily="34" charset="0"/>
              </a:rPr>
              <a:t> στις </a:t>
            </a:r>
            <a:r>
              <a:rPr lang="el-GR" sz="2400" dirty="0" err="1">
                <a:solidFill>
                  <a:schemeClr val="bg1"/>
                </a:solidFill>
                <a:latin typeface="Calibri" panose="020F0502020204030204" pitchFamily="34" charset="0"/>
                <a:cs typeface="Calibri" panose="020F0502020204030204" pitchFamily="34" charset="0"/>
              </a:rPr>
              <a:t>επιδόσεις</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Τέλος</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υπάρχουν</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κατηγορίες</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ατόμων</a:t>
            </a:r>
            <a:r>
              <a:rPr lang="el-GR" sz="2400" dirty="0">
                <a:solidFill>
                  <a:schemeClr val="bg1"/>
                </a:solidFill>
                <a:latin typeface="Calibri" panose="020F0502020204030204" pitchFamily="34" charset="0"/>
                <a:cs typeface="Calibri" panose="020F0502020204030204" pitchFamily="34" charset="0"/>
              </a:rPr>
              <a:t> που </a:t>
            </a:r>
            <a:r>
              <a:rPr lang="el-GR" sz="2400" dirty="0" err="1">
                <a:solidFill>
                  <a:schemeClr val="bg1"/>
                </a:solidFill>
                <a:latin typeface="Calibri" panose="020F0502020204030204" pitchFamily="34" charset="0"/>
                <a:cs typeface="Calibri" panose="020F0502020204030204" pitchFamily="34" charset="0"/>
              </a:rPr>
              <a:t>αποστρέφονται</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εντελώς</a:t>
            </a:r>
            <a:r>
              <a:rPr lang="el-GR" sz="2400" dirty="0">
                <a:solidFill>
                  <a:schemeClr val="bg1"/>
                </a:solidFill>
                <a:latin typeface="Calibri" panose="020F0502020204030204" pitchFamily="34" charset="0"/>
                <a:cs typeface="Calibri" panose="020F0502020204030204" pitchFamily="34" charset="0"/>
              </a:rPr>
              <a:t> τα σπορ. Αν και </a:t>
            </a:r>
            <a:r>
              <a:rPr lang="el-GR" sz="2400" dirty="0" err="1">
                <a:solidFill>
                  <a:schemeClr val="bg1"/>
                </a:solidFill>
                <a:latin typeface="Calibri" panose="020F0502020204030204" pitchFamily="34" charset="0"/>
                <a:cs typeface="Calibri" panose="020F0502020204030204" pitchFamily="34" charset="0"/>
              </a:rPr>
              <a:t>δοκίμασαν</a:t>
            </a:r>
            <a:r>
              <a:rPr lang="el-GR" sz="2400" dirty="0">
                <a:solidFill>
                  <a:schemeClr val="bg1"/>
                </a:solidFill>
                <a:latin typeface="Calibri" panose="020F0502020204030204" pitchFamily="34" charset="0"/>
                <a:cs typeface="Calibri" panose="020F0502020204030204" pitchFamily="34" charset="0"/>
              </a:rPr>
              <a:t> σε </a:t>
            </a:r>
            <a:r>
              <a:rPr lang="el-GR" sz="2400" dirty="0" err="1">
                <a:solidFill>
                  <a:schemeClr val="bg1"/>
                </a:solidFill>
                <a:latin typeface="Calibri" panose="020F0502020204030204" pitchFamily="34" charset="0"/>
                <a:cs typeface="Calibri" panose="020F0502020204030204" pitchFamily="34" charset="0"/>
              </a:rPr>
              <a:t>διάφορες</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φάσεις</a:t>
            </a:r>
            <a:r>
              <a:rPr lang="el-GR" sz="2400" dirty="0">
                <a:solidFill>
                  <a:schemeClr val="bg1"/>
                </a:solidFill>
                <a:latin typeface="Calibri" panose="020F0502020204030204" pitchFamily="34" charset="0"/>
                <a:cs typeface="Calibri" panose="020F0502020204030204" pitchFamily="34" charset="0"/>
              </a:rPr>
              <a:t> της </a:t>
            </a:r>
            <a:r>
              <a:rPr lang="el-GR" sz="2400" dirty="0" err="1">
                <a:solidFill>
                  <a:schemeClr val="bg1"/>
                </a:solidFill>
                <a:latin typeface="Calibri" panose="020F0502020204030204" pitchFamily="34" charset="0"/>
                <a:cs typeface="Calibri" panose="020F0502020204030204" pitchFamily="34" charset="0"/>
              </a:rPr>
              <a:t>ζωής</a:t>
            </a:r>
            <a:r>
              <a:rPr lang="el-GR" sz="2400" dirty="0">
                <a:solidFill>
                  <a:schemeClr val="bg1"/>
                </a:solidFill>
                <a:latin typeface="Calibri" panose="020F0502020204030204" pitchFamily="34" charset="0"/>
                <a:cs typeface="Calibri" panose="020F0502020204030204" pitchFamily="34" charset="0"/>
              </a:rPr>
              <a:t> τους να </a:t>
            </a:r>
            <a:r>
              <a:rPr lang="el-GR" sz="2400" dirty="0" err="1">
                <a:solidFill>
                  <a:schemeClr val="bg1"/>
                </a:solidFill>
                <a:latin typeface="Calibri" panose="020F0502020204030204" pitchFamily="34" charset="0"/>
                <a:cs typeface="Calibri" panose="020F0502020204030204" pitchFamily="34" charset="0"/>
              </a:rPr>
              <a:t>ασχοληθούν</a:t>
            </a:r>
            <a:r>
              <a:rPr lang="el-GR" sz="2400" dirty="0">
                <a:solidFill>
                  <a:schemeClr val="bg1"/>
                </a:solidFill>
                <a:latin typeface="Calibri" panose="020F0502020204030204" pitchFamily="34" charset="0"/>
                <a:cs typeface="Calibri" panose="020F0502020204030204" pitchFamily="34" charset="0"/>
              </a:rPr>
              <a:t>, και </a:t>
            </a:r>
            <a:r>
              <a:rPr lang="el-GR" sz="2400" dirty="0" err="1">
                <a:solidFill>
                  <a:schemeClr val="bg1"/>
                </a:solidFill>
                <a:latin typeface="Calibri" panose="020F0502020204030204" pitchFamily="34" charset="0"/>
                <a:cs typeface="Calibri" panose="020F0502020204030204" pitchFamily="34" charset="0"/>
              </a:rPr>
              <a:t>ιδιαίτερα</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όταν</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ήταν</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νέοι</a:t>
            </a:r>
            <a:r>
              <a:rPr lang="el-GR" sz="2400" dirty="0">
                <a:solidFill>
                  <a:schemeClr val="bg1"/>
                </a:solidFill>
                <a:latin typeface="Calibri" panose="020F0502020204030204" pitchFamily="34" charset="0"/>
                <a:cs typeface="Calibri" panose="020F0502020204030204" pitchFamily="34" charset="0"/>
              </a:rPr>
              <a:t> και οι </a:t>
            </a:r>
            <a:r>
              <a:rPr lang="el-GR" sz="2400" dirty="0" err="1">
                <a:solidFill>
                  <a:schemeClr val="bg1"/>
                </a:solidFill>
                <a:latin typeface="Calibri" panose="020F0502020204030204" pitchFamily="34" charset="0"/>
                <a:cs typeface="Calibri" panose="020F0502020204030204" pitchFamily="34" charset="0"/>
              </a:rPr>
              <a:t>γονείς</a:t>
            </a:r>
            <a:r>
              <a:rPr lang="el-GR" sz="2400" dirty="0">
                <a:solidFill>
                  <a:schemeClr val="bg1"/>
                </a:solidFill>
                <a:latin typeface="Calibri" panose="020F0502020204030204" pitchFamily="34" charset="0"/>
                <a:cs typeface="Calibri" panose="020F0502020204030204" pitchFamily="34" charset="0"/>
              </a:rPr>
              <a:t> τους </a:t>
            </a:r>
            <a:r>
              <a:rPr lang="el-GR" sz="2400" dirty="0" err="1">
                <a:solidFill>
                  <a:schemeClr val="bg1"/>
                </a:solidFill>
                <a:latin typeface="Calibri" panose="020F0502020204030204" pitchFamily="34" charset="0"/>
                <a:cs typeface="Calibri" panose="020F0502020204030204" pitchFamily="34" charset="0"/>
              </a:rPr>
              <a:t>επέμεναν</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τίποτε</a:t>
            </a:r>
            <a:r>
              <a:rPr lang="el-GR" sz="2400" dirty="0">
                <a:solidFill>
                  <a:schemeClr val="bg1"/>
                </a:solidFill>
                <a:latin typeface="Calibri" panose="020F0502020204030204" pitchFamily="34" charset="0"/>
                <a:cs typeface="Calibri" panose="020F0502020204030204" pitchFamily="34" charset="0"/>
              </a:rPr>
              <a:t> δεν τους </a:t>
            </a:r>
            <a:r>
              <a:rPr lang="el-GR" sz="2400" dirty="0" err="1">
                <a:solidFill>
                  <a:schemeClr val="bg1"/>
                </a:solidFill>
                <a:latin typeface="Calibri" panose="020F0502020204030204" pitchFamily="34" charset="0"/>
                <a:cs typeface="Calibri" panose="020F0502020204030204" pitchFamily="34" charset="0"/>
              </a:rPr>
              <a:t>παρακίνησε</a:t>
            </a:r>
            <a:r>
              <a:rPr lang="el-GR" sz="2400" dirty="0">
                <a:solidFill>
                  <a:schemeClr val="bg1"/>
                </a:solidFill>
                <a:latin typeface="Calibri" panose="020F0502020204030204" pitchFamily="34" charset="0"/>
                <a:cs typeface="Calibri" panose="020F0502020204030204" pitchFamily="34" charset="0"/>
              </a:rPr>
              <a:t> να </a:t>
            </a:r>
            <a:r>
              <a:rPr lang="el-GR" sz="2400" dirty="0" err="1">
                <a:solidFill>
                  <a:schemeClr val="bg1"/>
                </a:solidFill>
                <a:latin typeface="Calibri" panose="020F0502020204030204" pitchFamily="34" charset="0"/>
                <a:cs typeface="Calibri" panose="020F0502020204030204" pitchFamily="34" charset="0"/>
              </a:rPr>
              <a:t>ασχοληθούν</a:t>
            </a:r>
            <a:r>
              <a:rPr lang="el-GR" sz="2400" dirty="0">
                <a:solidFill>
                  <a:schemeClr val="bg1"/>
                </a:solidFill>
                <a:latin typeface="Calibri" panose="020F0502020204030204" pitchFamily="34" charset="0"/>
                <a:cs typeface="Calibri" panose="020F0502020204030204" pitchFamily="34" charset="0"/>
              </a:rPr>
              <a:t> με τα σπορ.</a:t>
            </a:r>
          </a:p>
        </p:txBody>
      </p:sp>
    </p:spTree>
    <p:extLst>
      <p:ext uri="{BB962C8B-B14F-4D97-AF65-F5344CB8AC3E}">
        <p14:creationId xmlns:p14="http://schemas.microsoft.com/office/powerpoint/2010/main" val="3289035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5A573-A135-6441-95CE-FF4B1F6854F2}"/>
              </a:ext>
            </a:extLst>
          </p:cNvPr>
          <p:cNvSpPr>
            <a:spLocks noGrp="1"/>
          </p:cNvSpPr>
          <p:nvPr>
            <p:ph type="title"/>
          </p:nvPr>
        </p:nvSpPr>
        <p:spPr/>
        <p:txBody>
          <a:bodyPr>
            <a:normAutofit/>
          </a:bodyPr>
          <a:lstStyle/>
          <a:p>
            <a:r>
              <a:rPr lang="el-GR" sz="2800" dirty="0" err="1">
                <a:solidFill>
                  <a:srgbClr val="F48100"/>
                </a:solidFill>
                <a:latin typeface="Calibri" panose="020F0502020204030204" pitchFamily="34" charset="0"/>
                <a:cs typeface="Calibri" panose="020F0502020204030204" pitchFamily="34" charset="0"/>
              </a:rPr>
              <a:t>Παρακ</a:t>
            </a:r>
            <a:r>
              <a:rPr lang="en-GR" sz="2800" dirty="0">
                <a:solidFill>
                  <a:srgbClr val="F48100"/>
                </a:solidFill>
                <a:latin typeface="Calibri" panose="020F0502020204030204" pitchFamily="34" charset="0"/>
                <a:cs typeface="Calibri" panose="020F0502020204030204" pitchFamily="34" charset="0"/>
              </a:rPr>
              <a:t>ί</a:t>
            </a:r>
            <a:r>
              <a:rPr lang="el-GR" sz="2800" dirty="0" err="1">
                <a:solidFill>
                  <a:srgbClr val="F48100"/>
                </a:solidFill>
                <a:latin typeface="Calibri" panose="020F0502020204030204" pitchFamily="34" charset="0"/>
                <a:cs typeface="Calibri" panose="020F0502020204030204" pitchFamily="34" charset="0"/>
              </a:rPr>
              <a:t>νηση</a:t>
            </a:r>
            <a:endParaRPr lang="en-GR" sz="2800" dirty="0">
              <a:solidFill>
                <a:srgbClr val="F48100"/>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3B384D86-1C3F-CB4C-8400-D3C56E329404}"/>
              </a:ext>
            </a:extLst>
          </p:cNvPr>
          <p:cNvSpPr>
            <a:spLocks noGrp="1"/>
          </p:cNvSpPr>
          <p:nvPr>
            <p:ph idx="1"/>
          </p:nvPr>
        </p:nvSpPr>
        <p:spPr/>
        <p:txBody>
          <a:bodyPr>
            <a:normAutofit/>
          </a:bodyPr>
          <a:lstStyle/>
          <a:p>
            <a:pPr marL="0" indent="0" algn="just">
              <a:buNone/>
            </a:pPr>
            <a:r>
              <a:rPr lang="el-GR" sz="2400" dirty="0">
                <a:solidFill>
                  <a:schemeClr val="bg1"/>
                </a:solidFill>
                <a:latin typeface="Calibri" panose="020F0502020204030204" pitchFamily="34" charset="0"/>
                <a:cs typeface="Calibri" panose="020F0502020204030204" pitchFamily="34" charset="0"/>
              </a:rPr>
              <a:t>Οι </a:t>
            </a:r>
            <a:r>
              <a:rPr lang="el-GR" sz="2400" dirty="0" err="1">
                <a:solidFill>
                  <a:schemeClr val="bg1"/>
                </a:solidFill>
                <a:latin typeface="Calibri" panose="020F0502020204030204" pitchFamily="34" charset="0"/>
                <a:cs typeface="Calibri" panose="020F0502020204030204" pitchFamily="34" charset="0"/>
              </a:rPr>
              <a:t>άνθρωποι</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λειτουργούν</a:t>
            </a:r>
            <a:r>
              <a:rPr lang="el-GR" sz="2400" dirty="0">
                <a:solidFill>
                  <a:schemeClr val="bg1"/>
                </a:solidFill>
                <a:latin typeface="Calibri" panose="020F0502020204030204" pitchFamily="34" charset="0"/>
                <a:cs typeface="Calibri" panose="020F0502020204030204" pitchFamily="34" charset="0"/>
              </a:rPr>
              <a:t> με </a:t>
            </a:r>
            <a:r>
              <a:rPr lang="el-GR" sz="2400" dirty="0" err="1">
                <a:solidFill>
                  <a:schemeClr val="bg1"/>
                </a:solidFill>
                <a:latin typeface="Calibri" panose="020F0502020204030204" pitchFamily="34" charset="0"/>
                <a:cs typeface="Calibri" panose="020F0502020204030204" pitchFamily="34" charset="0"/>
              </a:rPr>
              <a:t>μία</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λογικη</a:t>
            </a:r>
            <a:r>
              <a:rPr lang="el-GR" sz="2400" dirty="0">
                <a:solidFill>
                  <a:schemeClr val="bg1"/>
                </a:solidFill>
                <a:latin typeface="Calibri" panose="020F0502020204030204" pitchFamily="34" charset="0"/>
                <a:cs typeface="Calibri" panose="020F0502020204030204" pitchFamily="34" charset="0"/>
              </a:rPr>
              <a:t>́ η </a:t>
            </a:r>
            <a:r>
              <a:rPr lang="el-GR" sz="2400" dirty="0" err="1">
                <a:solidFill>
                  <a:schemeClr val="bg1"/>
                </a:solidFill>
                <a:latin typeface="Calibri" panose="020F0502020204030204" pitchFamily="34" charset="0"/>
                <a:cs typeface="Calibri" panose="020F0502020204030204" pitchFamily="34" charset="0"/>
              </a:rPr>
              <a:t>οποία</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βασίζεται</a:t>
            </a:r>
            <a:r>
              <a:rPr lang="el-GR" sz="2400" dirty="0">
                <a:solidFill>
                  <a:schemeClr val="bg1"/>
                </a:solidFill>
                <a:latin typeface="Calibri" panose="020F0502020204030204" pitchFamily="34" charset="0"/>
                <a:cs typeface="Calibri" panose="020F0502020204030204" pitchFamily="34" charset="0"/>
              </a:rPr>
              <a:t> στην </a:t>
            </a:r>
            <a:r>
              <a:rPr lang="el-GR" sz="2400" dirty="0" err="1">
                <a:solidFill>
                  <a:schemeClr val="bg1"/>
                </a:solidFill>
                <a:latin typeface="Calibri" panose="020F0502020204030204" pitchFamily="34" charset="0"/>
                <a:cs typeface="Calibri" panose="020F0502020204030204" pitchFamily="34" charset="0"/>
              </a:rPr>
              <a:t>επιδίωξη</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στόχων</a:t>
            </a:r>
            <a:r>
              <a:rPr lang="el-GR" sz="2400" dirty="0">
                <a:solidFill>
                  <a:schemeClr val="bg1"/>
                </a:solidFill>
                <a:latin typeface="Calibri" panose="020F0502020204030204" pitchFamily="34" charset="0"/>
                <a:cs typeface="Calibri" panose="020F0502020204030204" pitchFamily="34" charset="0"/>
              </a:rPr>
              <a:t>. Οι </a:t>
            </a:r>
            <a:r>
              <a:rPr lang="el-GR" sz="2400" dirty="0" err="1">
                <a:solidFill>
                  <a:schemeClr val="bg1"/>
                </a:solidFill>
                <a:latin typeface="Calibri" panose="020F0502020204030204" pitchFamily="34" charset="0"/>
                <a:cs typeface="Calibri" panose="020F0502020204030204" pitchFamily="34" charset="0"/>
              </a:rPr>
              <a:t>στόχοι</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επίτευξης</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καθορίζουν</a:t>
            </a:r>
            <a:r>
              <a:rPr lang="el-GR" sz="2400" dirty="0">
                <a:solidFill>
                  <a:schemeClr val="bg1"/>
                </a:solidFill>
                <a:latin typeface="Calibri" panose="020F0502020204030204" pitchFamily="34" charset="0"/>
                <a:cs typeface="Calibri" panose="020F0502020204030204" pitchFamily="34" charset="0"/>
              </a:rPr>
              <a:t> τις </a:t>
            </a:r>
            <a:r>
              <a:rPr lang="el-GR" sz="2400" dirty="0" err="1">
                <a:solidFill>
                  <a:schemeClr val="bg1"/>
                </a:solidFill>
                <a:latin typeface="Calibri" panose="020F0502020204030204" pitchFamily="34" charset="0"/>
                <a:cs typeface="Calibri" panose="020F0502020204030204" pitchFamily="34" charset="0"/>
              </a:rPr>
              <a:t>πεποιθήσεις</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επίτευξης</a:t>
            </a:r>
            <a:r>
              <a:rPr lang="el-GR" sz="2400" dirty="0">
                <a:solidFill>
                  <a:schemeClr val="bg1"/>
                </a:solidFill>
                <a:latin typeface="Calibri" panose="020F0502020204030204" pitchFamily="34" charset="0"/>
                <a:cs typeface="Calibri" panose="020F0502020204030204" pitchFamily="34" charset="0"/>
              </a:rPr>
              <a:t> και </a:t>
            </a:r>
            <a:r>
              <a:rPr lang="el-GR" sz="2400" dirty="0" err="1">
                <a:solidFill>
                  <a:schemeClr val="bg1"/>
                </a:solidFill>
                <a:latin typeface="Calibri" panose="020F0502020204030204" pitchFamily="34" charset="0"/>
                <a:cs typeface="Calibri" panose="020F0502020204030204" pitchFamily="34" charset="0"/>
              </a:rPr>
              <a:t>διαμορφώνουν</a:t>
            </a:r>
            <a:r>
              <a:rPr lang="el-GR" sz="2400" dirty="0">
                <a:solidFill>
                  <a:schemeClr val="bg1"/>
                </a:solidFill>
                <a:latin typeface="Calibri" panose="020F0502020204030204" pitchFamily="34" charset="0"/>
                <a:cs typeface="Calibri" panose="020F0502020204030204" pitchFamily="34" charset="0"/>
              </a:rPr>
              <a:t> τη </a:t>
            </a:r>
            <a:r>
              <a:rPr lang="el-GR" sz="2400" dirty="0" err="1">
                <a:solidFill>
                  <a:schemeClr val="bg1"/>
                </a:solidFill>
                <a:latin typeface="Calibri" panose="020F0502020204030204" pitchFamily="34" charset="0"/>
                <a:cs typeface="Calibri" panose="020F0502020204030204" pitchFamily="34" charset="0"/>
              </a:rPr>
              <a:t>λήψη</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αποφάσεων</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καθώς</a:t>
            </a:r>
            <a:r>
              <a:rPr lang="el-GR" sz="2400" dirty="0">
                <a:solidFill>
                  <a:schemeClr val="bg1"/>
                </a:solidFill>
                <a:latin typeface="Calibri" panose="020F0502020204030204" pitchFamily="34" charset="0"/>
                <a:cs typeface="Calibri" panose="020F0502020204030204" pitchFamily="34" charset="0"/>
              </a:rPr>
              <a:t> και τη </a:t>
            </a:r>
            <a:r>
              <a:rPr lang="el-GR" sz="2400" dirty="0" err="1">
                <a:solidFill>
                  <a:schemeClr val="bg1"/>
                </a:solidFill>
                <a:latin typeface="Calibri" panose="020F0502020204030204" pitchFamily="34" charset="0"/>
                <a:cs typeface="Calibri" panose="020F0502020204030204" pitchFamily="34" charset="0"/>
              </a:rPr>
              <a:t>συμπεριφορα</a:t>
            </a:r>
            <a:r>
              <a:rPr lang="el-GR" sz="2400" dirty="0">
                <a:solidFill>
                  <a:schemeClr val="bg1"/>
                </a:solidFill>
                <a:latin typeface="Calibri" panose="020F0502020204030204" pitchFamily="34" charset="0"/>
                <a:cs typeface="Calibri" panose="020F0502020204030204" pitchFamily="34" charset="0"/>
              </a:rPr>
              <a:t>́ στα </a:t>
            </a:r>
            <a:r>
              <a:rPr lang="el-GR" sz="2400" dirty="0" err="1">
                <a:solidFill>
                  <a:schemeClr val="bg1"/>
                </a:solidFill>
                <a:latin typeface="Calibri" panose="020F0502020204030204" pitchFamily="34" charset="0"/>
                <a:cs typeface="Calibri" panose="020F0502020204030204" pitchFamily="34" charset="0"/>
              </a:rPr>
              <a:t>διάφορα</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πεδία</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επίτευξης</a:t>
            </a:r>
            <a:r>
              <a:rPr lang="el-GR" sz="2400" dirty="0">
                <a:solidFill>
                  <a:schemeClr val="bg1"/>
                </a:solidFill>
                <a:latin typeface="Calibri" panose="020F0502020204030204" pitchFamily="34" charset="0"/>
                <a:cs typeface="Calibri" panose="020F0502020204030204" pitchFamily="34" charset="0"/>
              </a:rPr>
              <a:t>. Τα </a:t>
            </a:r>
            <a:r>
              <a:rPr lang="el-GR" sz="2400" dirty="0" err="1">
                <a:solidFill>
                  <a:schemeClr val="bg1"/>
                </a:solidFill>
                <a:latin typeface="Calibri" panose="020F0502020204030204" pitchFamily="34" charset="0"/>
                <a:cs typeface="Calibri" panose="020F0502020204030204" pitchFamily="34" charset="0"/>
              </a:rPr>
              <a:t>άτομα</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δίνουν</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νόημα</a:t>
            </a:r>
            <a:r>
              <a:rPr lang="el-GR" sz="2400" dirty="0">
                <a:solidFill>
                  <a:schemeClr val="bg1"/>
                </a:solidFill>
                <a:latin typeface="Calibri" panose="020F0502020204030204" pitchFamily="34" charset="0"/>
                <a:cs typeface="Calibri" panose="020F0502020204030204" pitchFamily="34" charset="0"/>
              </a:rPr>
              <a:t> στη </a:t>
            </a:r>
            <a:r>
              <a:rPr lang="el-GR" sz="2400" dirty="0" err="1">
                <a:solidFill>
                  <a:schemeClr val="bg1"/>
                </a:solidFill>
                <a:latin typeface="Calibri" panose="020F0502020204030204" pitchFamily="34" charset="0"/>
                <a:cs typeface="Calibri" panose="020F0502020204030204" pitchFamily="34" charset="0"/>
              </a:rPr>
              <a:t>συμπεριφορα</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επίτευξης</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μέσα</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απο</a:t>
            </a:r>
            <a:r>
              <a:rPr lang="el-GR" sz="2400" dirty="0">
                <a:solidFill>
                  <a:schemeClr val="bg1"/>
                </a:solidFill>
                <a:latin typeface="Calibri" panose="020F0502020204030204" pitchFamily="34" charset="0"/>
                <a:cs typeface="Calibri" panose="020F0502020204030204" pitchFamily="34" charset="0"/>
              </a:rPr>
              <a:t>́ τους </a:t>
            </a:r>
            <a:r>
              <a:rPr lang="el-GR" sz="2400" dirty="0" err="1">
                <a:solidFill>
                  <a:schemeClr val="bg1"/>
                </a:solidFill>
                <a:latin typeface="Calibri" panose="020F0502020204030204" pitchFamily="34" charset="0"/>
                <a:cs typeface="Calibri" panose="020F0502020204030204" pitchFamily="34" charset="0"/>
              </a:rPr>
              <a:t>στόχους</a:t>
            </a:r>
            <a:r>
              <a:rPr lang="el-GR" sz="2400" dirty="0">
                <a:solidFill>
                  <a:schemeClr val="bg1"/>
                </a:solidFill>
                <a:latin typeface="Calibri" panose="020F0502020204030204" pitchFamily="34" charset="0"/>
                <a:cs typeface="Calibri" panose="020F0502020204030204" pitchFamily="34" charset="0"/>
              </a:rPr>
              <a:t> που </a:t>
            </a:r>
            <a:r>
              <a:rPr lang="el-GR" sz="2400" dirty="0" err="1">
                <a:solidFill>
                  <a:schemeClr val="bg1"/>
                </a:solidFill>
                <a:latin typeface="Calibri" panose="020F0502020204030204" pitchFamily="34" charset="0"/>
                <a:cs typeface="Calibri" panose="020F0502020204030204" pitchFamily="34" charset="0"/>
              </a:rPr>
              <a:t>υιοθετούν</a:t>
            </a:r>
            <a:r>
              <a:rPr lang="el-GR" sz="2400" dirty="0">
                <a:solidFill>
                  <a:schemeClr val="bg1"/>
                </a:solidFill>
                <a:latin typeface="Calibri" panose="020F0502020204030204" pitchFamily="34" charset="0"/>
                <a:cs typeface="Calibri" panose="020F0502020204030204" pitchFamily="34" charset="0"/>
              </a:rPr>
              <a:t> και οι </a:t>
            </a:r>
            <a:r>
              <a:rPr lang="el-GR" sz="2400" dirty="0" err="1">
                <a:solidFill>
                  <a:schemeClr val="bg1"/>
                </a:solidFill>
                <a:latin typeface="Calibri" panose="020F0502020204030204" pitchFamily="34" charset="0"/>
                <a:cs typeface="Calibri" panose="020F0502020204030204" pitchFamily="34" charset="0"/>
              </a:rPr>
              <a:t>στόχοι</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αυτοι</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αντανακλούν</a:t>
            </a:r>
            <a:r>
              <a:rPr lang="el-GR" sz="2400" dirty="0">
                <a:solidFill>
                  <a:schemeClr val="bg1"/>
                </a:solidFill>
                <a:latin typeface="Calibri" panose="020F0502020204030204" pitchFamily="34" charset="0"/>
                <a:cs typeface="Calibri" panose="020F0502020204030204" pitchFamily="34" charset="0"/>
              </a:rPr>
              <a:t> τον </a:t>
            </a:r>
            <a:r>
              <a:rPr lang="el-GR" sz="2400" dirty="0" err="1">
                <a:solidFill>
                  <a:schemeClr val="bg1"/>
                </a:solidFill>
                <a:latin typeface="Calibri" panose="020F0502020204030204" pitchFamily="34" charset="0"/>
                <a:cs typeface="Calibri" panose="020F0502020204030204" pitchFamily="34" charset="0"/>
              </a:rPr>
              <a:t>σκοπο</a:t>
            </a:r>
            <a:r>
              <a:rPr lang="el-GR" sz="2400" dirty="0">
                <a:solidFill>
                  <a:schemeClr val="bg1"/>
                </a:solidFill>
                <a:latin typeface="Calibri" panose="020F0502020204030204" pitchFamily="34" charset="0"/>
                <a:cs typeface="Calibri" panose="020F0502020204030204" pitchFamily="34" charset="0"/>
              </a:rPr>
              <a:t>́ της </a:t>
            </a:r>
            <a:r>
              <a:rPr lang="el-GR" sz="2400" dirty="0" err="1">
                <a:solidFill>
                  <a:schemeClr val="bg1"/>
                </a:solidFill>
                <a:latin typeface="Calibri" panose="020F0502020204030204" pitchFamily="34" charset="0"/>
                <a:cs typeface="Calibri" panose="020F0502020204030204" pitchFamily="34" charset="0"/>
              </a:rPr>
              <a:t>προσπάθειας</a:t>
            </a:r>
            <a:r>
              <a:rPr lang="el-GR" sz="2400" dirty="0">
                <a:solidFill>
                  <a:schemeClr val="bg1"/>
                </a:solidFill>
                <a:latin typeface="Calibri" panose="020F0502020204030204" pitchFamily="34" charset="0"/>
                <a:cs typeface="Calibri" panose="020F0502020204030204" pitchFamily="34" charset="0"/>
              </a:rPr>
              <a:t> τους, </a:t>
            </a:r>
            <a:r>
              <a:rPr lang="el-GR" sz="2400" dirty="0" err="1">
                <a:solidFill>
                  <a:schemeClr val="bg1"/>
                </a:solidFill>
                <a:latin typeface="Calibri" panose="020F0502020204030204" pitchFamily="34" charset="0"/>
                <a:cs typeface="Calibri" panose="020F0502020204030204" pitchFamily="34" charset="0"/>
              </a:rPr>
              <a:t>καθορίζουν</a:t>
            </a:r>
            <a:r>
              <a:rPr lang="el-GR" sz="2400" dirty="0">
                <a:solidFill>
                  <a:schemeClr val="bg1"/>
                </a:solidFill>
                <a:latin typeface="Calibri" panose="020F0502020204030204" pitchFamily="34" charset="0"/>
                <a:cs typeface="Calibri" panose="020F0502020204030204" pitchFamily="34" charset="0"/>
              </a:rPr>
              <a:t> τα </a:t>
            </a:r>
            <a:r>
              <a:rPr lang="el-GR" sz="2400" dirty="0" err="1">
                <a:solidFill>
                  <a:schemeClr val="bg1"/>
                </a:solidFill>
                <a:latin typeface="Calibri" panose="020F0502020204030204" pitchFamily="34" charset="0"/>
                <a:cs typeface="Calibri" panose="020F0502020204030204" pitchFamily="34" charset="0"/>
              </a:rPr>
              <a:t>πιστεύω</a:t>
            </a:r>
            <a:r>
              <a:rPr lang="el-GR" sz="2400" dirty="0">
                <a:solidFill>
                  <a:schemeClr val="bg1"/>
                </a:solidFill>
                <a:latin typeface="Calibri" panose="020F0502020204030204" pitchFamily="34" charset="0"/>
                <a:cs typeface="Calibri" panose="020F0502020204030204" pitchFamily="34" charset="0"/>
              </a:rPr>
              <a:t>, τις </a:t>
            </a:r>
            <a:r>
              <a:rPr lang="el-GR" sz="2400" dirty="0" err="1">
                <a:solidFill>
                  <a:schemeClr val="bg1"/>
                </a:solidFill>
                <a:latin typeface="Calibri" panose="020F0502020204030204" pitchFamily="34" charset="0"/>
                <a:cs typeface="Calibri" panose="020F0502020204030204" pitchFamily="34" charset="0"/>
              </a:rPr>
              <a:t>στρατηγικές</a:t>
            </a:r>
            <a:r>
              <a:rPr lang="el-GR" sz="2400" dirty="0">
                <a:solidFill>
                  <a:schemeClr val="bg1"/>
                </a:solidFill>
                <a:latin typeface="Calibri" panose="020F0502020204030204" pitchFamily="34" charset="0"/>
                <a:cs typeface="Calibri" panose="020F0502020204030204" pitchFamily="34" charset="0"/>
              </a:rPr>
              <a:t>, την </a:t>
            </a:r>
            <a:r>
              <a:rPr lang="el-GR" sz="2400" dirty="0" err="1">
                <a:solidFill>
                  <a:schemeClr val="bg1"/>
                </a:solidFill>
                <a:latin typeface="Calibri" panose="020F0502020204030204" pitchFamily="34" charset="0"/>
                <a:cs typeface="Calibri" panose="020F0502020204030204" pitchFamily="34" charset="0"/>
              </a:rPr>
              <a:t>εμπλοκη</a:t>
            </a:r>
            <a:r>
              <a:rPr lang="el-GR" sz="2400" dirty="0">
                <a:solidFill>
                  <a:schemeClr val="bg1"/>
                </a:solidFill>
                <a:latin typeface="Calibri" panose="020F0502020204030204" pitchFamily="34" charset="0"/>
                <a:cs typeface="Calibri" panose="020F0502020204030204" pitchFamily="34" charset="0"/>
              </a:rPr>
              <a:t>́, και τις </a:t>
            </a:r>
            <a:r>
              <a:rPr lang="el-GR" sz="2400" dirty="0" err="1">
                <a:solidFill>
                  <a:schemeClr val="bg1"/>
                </a:solidFill>
                <a:latin typeface="Calibri" panose="020F0502020204030204" pitchFamily="34" charset="0"/>
                <a:cs typeface="Calibri" panose="020F0502020204030204" pitchFamily="34" charset="0"/>
              </a:rPr>
              <a:t>αντιδράσεις</a:t>
            </a:r>
            <a:r>
              <a:rPr lang="el-GR" sz="2400" dirty="0">
                <a:solidFill>
                  <a:schemeClr val="bg1"/>
                </a:solidFill>
                <a:latin typeface="Calibri" panose="020F0502020204030204" pitchFamily="34" charset="0"/>
                <a:cs typeface="Calibri" panose="020F0502020204030204" pitchFamily="34" charset="0"/>
              </a:rPr>
              <a:t> για την </a:t>
            </a:r>
            <a:r>
              <a:rPr lang="el-GR" sz="2400" dirty="0" err="1">
                <a:solidFill>
                  <a:schemeClr val="bg1"/>
                </a:solidFill>
                <a:latin typeface="Calibri" panose="020F0502020204030204" pitchFamily="34" charset="0"/>
                <a:cs typeface="Calibri" panose="020F0502020204030204" pitchFamily="34" charset="0"/>
              </a:rPr>
              <a:t>επίτευξη</a:t>
            </a:r>
            <a:r>
              <a:rPr lang="el-GR" sz="2400" dirty="0">
                <a:solidFill>
                  <a:schemeClr val="bg1"/>
                </a:solidFill>
                <a:latin typeface="Calibri" panose="020F0502020204030204" pitchFamily="34" charset="0"/>
                <a:cs typeface="Calibri" panose="020F0502020204030204" pitchFamily="34" charset="0"/>
              </a:rPr>
              <a:t> των </a:t>
            </a:r>
            <a:r>
              <a:rPr lang="el-GR" sz="2400" dirty="0" err="1">
                <a:solidFill>
                  <a:schemeClr val="bg1"/>
                </a:solidFill>
                <a:latin typeface="Calibri" panose="020F0502020204030204" pitchFamily="34" charset="0"/>
                <a:cs typeface="Calibri" panose="020F0502020204030204" pitchFamily="34" charset="0"/>
              </a:rPr>
              <a:t>στόχων</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Βλέπουμε</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συχνα</a:t>
            </a:r>
            <a:r>
              <a:rPr lang="el-GR" sz="2400" dirty="0">
                <a:solidFill>
                  <a:schemeClr val="bg1"/>
                </a:solidFill>
                <a:latin typeface="Calibri" panose="020F0502020204030204" pitchFamily="34" charset="0"/>
                <a:cs typeface="Calibri" panose="020F0502020204030204" pitchFamily="34" charset="0"/>
              </a:rPr>
              <a:t>́ στον </a:t>
            </a:r>
            <a:r>
              <a:rPr lang="el-GR" sz="2400" dirty="0" err="1">
                <a:solidFill>
                  <a:schemeClr val="bg1"/>
                </a:solidFill>
                <a:latin typeface="Calibri" panose="020F0502020204030204" pitchFamily="34" charset="0"/>
                <a:cs typeface="Calibri" panose="020F0502020204030204" pitchFamily="34" charset="0"/>
              </a:rPr>
              <a:t>αγωνιστικο</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αθλητισμο</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κάποια</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άτομα</a:t>
            </a:r>
            <a:r>
              <a:rPr lang="el-GR" sz="2400" dirty="0">
                <a:solidFill>
                  <a:schemeClr val="bg1"/>
                </a:solidFill>
                <a:latin typeface="Calibri" panose="020F0502020204030204" pitchFamily="34" charset="0"/>
                <a:cs typeface="Calibri" panose="020F0502020204030204" pitchFamily="34" charset="0"/>
              </a:rPr>
              <a:t> να </a:t>
            </a:r>
            <a:r>
              <a:rPr lang="el-GR" sz="2400" dirty="0" err="1">
                <a:solidFill>
                  <a:schemeClr val="bg1"/>
                </a:solidFill>
                <a:latin typeface="Calibri" panose="020F0502020204030204" pitchFamily="34" charset="0"/>
                <a:cs typeface="Calibri" panose="020F0502020204030204" pitchFamily="34" charset="0"/>
              </a:rPr>
              <a:t>έχουν</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υψηλη</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παρακίνηση</a:t>
            </a:r>
            <a:r>
              <a:rPr lang="el-GR" sz="2400" dirty="0">
                <a:solidFill>
                  <a:schemeClr val="bg1"/>
                </a:solidFill>
                <a:latin typeface="Calibri" panose="020F0502020204030204" pitchFamily="34" charset="0"/>
                <a:cs typeface="Calibri" panose="020F0502020204030204" pitchFamily="34" charset="0"/>
              </a:rPr>
              <a:t> και να </a:t>
            </a:r>
            <a:r>
              <a:rPr lang="el-GR" sz="2400" dirty="0" err="1">
                <a:solidFill>
                  <a:schemeClr val="bg1"/>
                </a:solidFill>
                <a:latin typeface="Calibri" panose="020F0502020204030204" pitchFamily="34" charset="0"/>
                <a:cs typeface="Calibri" panose="020F0502020204030204" pitchFamily="34" charset="0"/>
              </a:rPr>
              <a:t>διψούν</a:t>
            </a:r>
            <a:r>
              <a:rPr lang="el-GR" sz="2400" dirty="0">
                <a:solidFill>
                  <a:schemeClr val="bg1"/>
                </a:solidFill>
                <a:latin typeface="Calibri" panose="020F0502020204030204" pitchFamily="34" charset="0"/>
                <a:cs typeface="Calibri" panose="020F0502020204030204" pitchFamily="34" charset="0"/>
              </a:rPr>
              <a:t> για </a:t>
            </a:r>
            <a:r>
              <a:rPr lang="el-GR" sz="2400" dirty="0" err="1">
                <a:solidFill>
                  <a:schemeClr val="bg1"/>
                </a:solidFill>
                <a:latin typeface="Calibri" panose="020F0502020204030204" pitchFamily="34" charset="0"/>
                <a:cs typeface="Calibri" panose="020F0502020204030204" pitchFamily="34" charset="0"/>
              </a:rPr>
              <a:t>επιτυχία</a:t>
            </a:r>
            <a:r>
              <a:rPr lang="el-GR" sz="2400" dirty="0">
                <a:solidFill>
                  <a:schemeClr val="bg1"/>
                </a:solidFill>
                <a:latin typeface="Calibri" panose="020F0502020204030204" pitchFamily="34" charset="0"/>
                <a:cs typeface="Calibri" panose="020F0502020204030204" pitchFamily="34" charset="0"/>
              </a:rPr>
              <a:t> και </a:t>
            </a:r>
            <a:r>
              <a:rPr lang="el-GR" sz="2400" dirty="0" err="1">
                <a:solidFill>
                  <a:schemeClr val="bg1"/>
                </a:solidFill>
                <a:latin typeface="Calibri" panose="020F0502020204030204" pitchFamily="34" charset="0"/>
                <a:cs typeface="Calibri" panose="020F0502020204030204" pitchFamily="34" charset="0"/>
              </a:rPr>
              <a:t>διάκριση</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ενω</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κάποια</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άλλα</a:t>
            </a:r>
            <a:r>
              <a:rPr lang="el-GR" sz="2400" dirty="0">
                <a:solidFill>
                  <a:schemeClr val="bg1"/>
                </a:solidFill>
                <a:latin typeface="Calibri" panose="020F0502020204030204" pitchFamily="34" charset="0"/>
                <a:cs typeface="Calibri" panose="020F0502020204030204" pitchFamily="34" charset="0"/>
              </a:rPr>
              <a:t> δεν </a:t>
            </a:r>
            <a:r>
              <a:rPr lang="el-GR" sz="2400" dirty="0" err="1">
                <a:solidFill>
                  <a:schemeClr val="bg1"/>
                </a:solidFill>
                <a:latin typeface="Calibri" panose="020F0502020204030204" pitchFamily="34" charset="0"/>
                <a:cs typeface="Calibri" panose="020F0502020204030204" pitchFamily="34" charset="0"/>
              </a:rPr>
              <a:t>έχουν</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τόσο</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υψηλη</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παρακίνηση</a:t>
            </a:r>
            <a:r>
              <a:rPr lang="el-GR" sz="2400" dirty="0">
                <a:solidFill>
                  <a:schemeClr val="bg1"/>
                </a:solidFill>
                <a:latin typeface="Calibri" panose="020F0502020204030204" pitchFamily="34" charset="0"/>
                <a:cs typeface="Calibri" panose="020F0502020204030204" pitchFamily="34" charset="0"/>
              </a:rPr>
              <a:t> και </a:t>
            </a:r>
            <a:r>
              <a:rPr lang="el-GR" sz="2400" dirty="0" err="1">
                <a:solidFill>
                  <a:schemeClr val="bg1"/>
                </a:solidFill>
                <a:latin typeface="Calibri" panose="020F0502020204030204" pitchFamily="34" charset="0"/>
                <a:cs typeface="Calibri" panose="020F0502020204030204" pitchFamily="34" charset="0"/>
              </a:rPr>
              <a:t>αποφεύγουν</a:t>
            </a:r>
            <a:r>
              <a:rPr lang="el-GR" sz="2400" dirty="0">
                <a:solidFill>
                  <a:schemeClr val="bg1"/>
                </a:solidFill>
                <a:latin typeface="Calibri" panose="020F0502020204030204" pitchFamily="34" charset="0"/>
                <a:cs typeface="Calibri" panose="020F0502020204030204" pitchFamily="34" charset="0"/>
              </a:rPr>
              <a:t> τον </a:t>
            </a:r>
            <a:r>
              <a:rPr lang="el-GR" sz="2400" dirty="0" err="1">
                <a:solidFill>
                  <a:schemeClr val="bg1"/>
                </a:solidFill>
                <a:latin typeface="Calibri" panose="020F0502020204030204" pitchFamily="34" charset="0"/>
                <a:cs typeface="Calibri" panose="020F0502020204030204" pitchFamily="34" charset="0"/>
              </a:rPr>
              <a:t>ανταγωνισμο</a:t>
            </a:r>
            <a:r>
              <a:rPr lang="el-GR" sz="2400" dirty="0">
                <a:solidFill>
                  <a:schemeClr val="bg1"/>
                </a:solidFill>
                <a:latin typeface="Calibri" panose="020F0502020204030204" pitchFamily="34" charset="0"/>
                <a:cs typeface="Calibri" panose="020F0502020204030204" pitchFamily="34" charset="0"/>
              </a:rPr>
              <a:t>́ και την </a:t>
            </a:r>
            <a:r>
              <a:rPr lang="el-GR" sz="2400" dirty="0" err="1">
                <a:solidFill>
                  <a:schemeClr val="bg1"/>
                </a:solidFill>
                <a:latin typeface="Calibri" panose="020F0502020204030204" pitchFamily="34" charset="0"/>
                <a:cs typeface="Calibri" panose="020F0502020204030204" pitchFamily="34" charset="0"/>
              </a:rPr>
              <a:t>αξιολόγηση</a:t>
            </a:r>
            <a:r>
              <a:rPr lang="el-GR" sz="2400" dirty="0">
                <a:solidFill>
                  <a:schemeClr val="bg1"/>
                </a:solidFill>
                <a:latin typeface="Calibri" panose="020F0502020204030204" pitchFamily="34" charset="0"/>
                <a:cs typeface="Calibri" panose="020F0502020204030204" pitchFamily="34" charset="0"/>
              </a:rPr>
              <a:t>, ή </a:t>
            </a:r>
            <a:r>
              <a:rPr lang="el-GR" sz="2400" dirty="0" err="1">
                <a:solidFill>
                  <a:schemeClr val="bg1"/>
                </a:solidFill>
                <a:latin typeface="Calibri" panose="020F0502020204030204" pitchFamily="34" charset="0"/>
                <a:cs typeface="Calibri" panose="020F0502020204030204" pitchFamily="34" charset="0"/>
              </a:rPr>
              <a:t>όταν</a:t>
            </a:r>
            <a:r>
              <a:rPr lang="el-GR" sz="2400" dirty="0">
                <a:solidFill>
                  <a:schemeClr val="bg1"/>
                </a:solidFill>
                <a:latin typeface="Calibri" panose="020F0502020204030204" pitchFamily="34" charset="0"/>
                <a:cs typeface="Calibri" panose="020F0502020204030204" pitchFamily="34" charset="0"/>
              </a:rPr>
              <a:t> τα </a:t>
            </a:r>
            <a:r>
              <a:rPr lang="el-GR" sz="2400" dirty="0" err="1">
                <a:solidFill>
                  <a:schemeClr val="bg1"/>
                </a:solidFill>
                <a:latin typeface="Calibri" panose="020F0502020204030204" pitchFamily="34" charset="0"/>
                <a:cs typeface="Calibri" panose="020F0502020204030204" pitchFamily="34" charset="0"/>
              </a:rPr>
              <a:t>πράγματα</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δυσκολεύουν</a:t>
            </a:r>
            <a:r>
              <a:rPr lang="el-GR" sz="2400" dirty="0">
                <a:solidFill>
                  <a:schemeClr val="bg1"/>
                </a:solidFill>
                <a:latin typeface="Calibri" panose="020F0502020204030204" pitchFamily="34" charset="0"/>
                <a:cs typeface="Calibri" panose="020F0502020204030204" pitchFamily="34" charset="0"/>
              </a:rPr>
              <a:t> τα </a:t>
            </a:r>
            <a:r>
              <a:rPr lang="el-GR" sz="2400" dirty="0" err="1">
                <a:solidFill>
                  <a:schemeClr val="bg1"/>
                </a:solidFill>
                <a:latin typeface="Calibri" panose="020F0502020204030204" pitchFamily="34" charset="0"/>
                <a:cs typeface="Calibri" panose="020F0502020204030204" pitchFamily="34" charset="0"/>
              </a:rPr>
              <a:t>παρατάνε</a:t>
            </a:r>
            <a:r>
              <a:rPr lang="el-GR" sz="2400" dirty="0">
                <a:solidFill>
                  <a:schemeClr val="bg1"/>
                </a:solidFill>
                <a:latin typeface="Calibri" panose="020F0502020204030204" pitchFamily="34" charset="0"/>
                <a:cs typeface="Calibri" panose="020F0502020204030204" pitchFamily="34" charset="0"/>
              </a:rPr>
              <a:t>.</a:t>
            </a:r>
            <a:endParaRPr lang="en-GR" sz="24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60597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5D028-C10B-984A-B9DD-F98A86F41152}"/>
              </a:ext>
            </a:extLst>
          </p:cNvPr>
          <p:cNvSpPr>
            <a:spLocks noGrp="1"/>
          </p:cNvSpPr>
          <p:nvPr>
            <p:ph type="title"/>
          </p:nvPr>
        </p:nvSpPr>
        <p:spPr/>
        <p:txBody>
          <a:bodyPr>
            <a:normAutofit/>
          </a:bodyPr>
          <a:lstStyle/>
          <a:p>
            <a:r>
              <a:rPr lang="el-GR" sz="2800" dirty="0">
                <a:solidFill>
                  <a:srgbClr val="F48100"/>
                </a:solidFill>
                <a:latin typeface="Calibri" panose="020F0502020204030204" pitchFamily="34" charset="0"/>
                <a:cs typeface="Calibri" panose="020F0502020204030204" pitchFamily="34" charset="0"/>
              </a:rPr>
              <a:t>Παρακίνηση</a:t>
            </a:r>
            <a:endParaRPr lang="en-GR" sz="2800" dirty="0">
              <a:solidFill>
                <a:srgbClr val="F48100"/>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16199283-5CF2-BC47-9698-EF130E9D2539}"/>
              </a:ext>
            </a:extLst>
          </p:cNvPr>
          <p:cNvSpPr>
            <a:spLocks noGrp="1"/>
          </p:cNvSpPr>
          <p:nvPr>
            <p:ph idx="1"/>
          </p:nvPr>
        </p:nvSpPr>
        <p:spPr>
          <a:xfrm>
            <a:off x="609441" y="1600201"/>
            <a:ext cx="10969943" cy="3574227"/>
          </a:xfrm>
        </p:spPr>
        <p:txBody>
          <a:bodyPr>
            <a:normAutofit/>
          </a:bodyPr>
          <a:lstStyle/>
          <a:p>
            <a:pPr marL="0" indent="0" algn="just">
              <a:buNone/>
            </a:pPr>
            <a:r>
              <a:rPr lang="el-GR" sz="2400" dirty="0" err="1">
                <a:solidFill>
                  <a:schemeClr val="bg1"/>
                </a:solidFill>
                <a:latin typeface="Calibri" panose="020F0502020204030204" pitchFamily="34" charset="0"/>
                <a:cs typeface="Calibri" panose="020F0502020204030204" pitchFamily="34" charset="0"/>
              </a:rPr>
              <a:t>Πολυ</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συχνα</a:t>
            </a:r>
            <a:r>
              <a:rPr lang="el-GR" sz="2400" dirty="0">
                <a:solidFill>
                  <a:schemeClr val="bg1"/>
                </a:solidFill>
                <a:latin typeface="Calibri" panose="020F0502020204030204" pitchFamily="34" charset="0"/>
                <a:cs typeface="Calibri" panose="020F0502020204030204" pitchFamily="34" charset="0"/>
              </a:rPr>
              <a:t>́, οι </a:t>
            </a:r>
            <a:r>
              <a:rPr lang="el-GR" sz="2400" dirty="0" err="1">
                <a:solidFill>
                  <a:schemeClr val="bg1"/>
                </a:solidFill>
                <a:latin typeface="Calibri" panose="020F0502020204030204" pitchFamily="34" charset="0"/>
                <a:cs typeface="Calibri" panose="020F0502020204030204" pitchFamily="34" charset="0"/>
              </a:rPr>
              <a:t>στόχοι</a:t>
            </a:r>
            <a:r>
              <a:rPr lang="el-GR" sz="2400" dirty="0">
                <a:solidFill>
                  <a:schemeClr val="bg1"/>
                </a:solidFill>
                <a:latin typeface="Calibri" panose="020F0502020204030204" pitchFamily="34" charset="0"/>
                <a:cs typeface="Calibri" panose="020F0502020204030204" pitchFamily="34" charset="0"/>
              </a:rPr>
              <a:t> και οι </a:t>
            </a:r>
            <a:r>
              <a:rPr lang="el-GR" sz="2400" dirty="0" err="1">
                <a:solidFill>
                  <a:schemeClr val="bg1"/>
                </a:solidFill>
                <a:latin typeface="Calibri" panose="020F0502020204030204" pitchFamily="34" charset="0"/>
                <a:cs typeface="Calibri" panose="020F0502020204030204" pitchFamily="34" charset="0"/>
              </a:rPr>
              <a:t>επιδιώξεις</a:t>
            </a:r>
            <a:r>
              <a:rPr lang="el-GR" sz="2400" dirty="0">
                <a:solidFill>
                  <a:schemeClr val="bg1"/>
                </a:solidFill>
                <a:latin typeface="Calibri" panose="020F0502020204030204" pitchFamily="34" charset="0"/>
                <a:cs typeface="Calibri" panose="020F0502020204030204" pitchFamily="34" charset="0"/>
              </a:rPr>
              <a:t> του </a:t>
            </a:r>
            <a:r>
              <a:rPr lang="el-GR" sz="2400" dirty="0" err="1">
                <a:solidFill>
                  <a:schemeClr val="bg1"/>
                </a:solidFill>
                <a:latin typeface="Calibri" panose="020F0502020204030204" pitchFamily="34" charset="0"/>
                <a:cs typeface="Calibri" panose="020F0502020204030204" pitchFamily="34" charset="0"/>
              </a:rPr>
              <a:t>κάθε</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αθλητη</a:t>
            </a:r>
            <a:r>
              <a:rPr lang="el-GR" sz="2400" dirty="0">
                <a:solidFill>
                  <a:schemeClr val="bg1"/>
                </a:solidFill>
                <a:latin typeface="Calibri" panose="020F0502020204030204" pitchFamily="34" charset="0"/>
                <a:cs typeface="Calibri" panose="020F0502020204030204" pitchFamily="34" charset="0"/>
              </a:rPr>
              <a:t>́ και της </a:t>
            </a:r>
            <a:r>
              <a:rPr lang="el-GR" sz="2400" dirty="0" err="1">
                <a:solidFill>
                  <a:schemeClr val="bg1"/>
                </a:solidFill>
                <a:latin typeface="Calibri" panose="020F0502020204030204" pitchFamily="34" charset="0"/>
                <a:cs typeface="Calibri" panose="020F0502020204030204" pitchFamily="34" charset="0"/>
              </a:rPr>
              <a:t>κάθε</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αθλήτριας</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διαφέρουν</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μεταξυ</a:t>
            </a:r>
            <a:r>
              <a:rPr lang="el-GR" sz="2400" dirty="0">
                <a:solidFill>
                  <a:schemeClr val="bg1"/>
                </a:solidFill>
                <a:latin typeface="Calibri" panose="020F0502020204030204" pitchFamily="34" charset="0"/>
                <a:cs typeface="Calibri" panose="020F0502020204030204" pitchFamily="34" charset="0"/>
              </a:rPr>
              <a:t>́ τους, </a:t>
            </a:r>
            <a:r>
              <a:rPr lang="el-GR" sz="2400" dirty="0" err="1">
                <a:solidFill>
                  <a:schemeClr val="bg1"/>
                </a:solidFill>
                <a:latin typeface="Calibri" panose="020F0502020204030204" pitchFamily="34" charset="0"/>
                <a:cs typeface="Calibri" panose="020F0502020204030204" pitchFamily="34" charset="0"/>
              </a:rPr>
              <a:t>ωστόσο</a:t>
            </a:r>
            <a:r>
              <a:rPr lang="el-GR" sz="2400" dirty="0">
                <a:solidFill>
                  <a:schemeClr val="bg1"/>
                </a:solidFill>
                <a:latin typeface="Calibri" panose="020F0502020204030204" pitchFamily="34" charset="0"/>
                <a:cs typeface="Calibri" panose="020F0502020204030204" pitchFamily="34" charset="0"/>
              </a:rPr>
              <a:t> ο </a:t>
            </a:r>
            <a:r>
              <a:rPr lang="el-GR" sz="2400" dirty="0" err="1">
                <a:solidFill>
                  <a:schemeClr val="bg1"/>
                </a:solidFill>
                <a:latin typeface="Calibri" panose="020F0502020204030204" pitchFamily="34" charset="0"/>
                <a:cs typeface="Calibri" panose="020F0502020204030204" pitchFamily="34" charset="0"/>
              </a:rPr>
              <a:t>βαθμός</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παρακίνησης</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είναι</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αυτός</a:t>
            </a:r>
            <a:r>
              <a:rPr lang="el-GR" sz="2400" dirty="0">
                <a:solidFill>
                  <a:schemeClr val="bg1"/>
                </a:solidFill>
                <a:latin typeface="Calibri" panose="020F0502020204030204" pitchFamily="34" charset="0"/>
                <a:cs typeface="Calibri" panose="020F0502020204030204" pitchFamily="34" charset="0"/>
              </a:rPr>
              <a:t> που θα </a:t>
            </a:r>
            <a:r>
              <a:rPr lang="el-GR" sz="2400" dirty="0" err="1">
                <a:solidFill>
                  <a:schemeClr val="bg1"/>
                </a:solidFill>
                <a:latin typeface="Calibri" panose="020F0502020204030204" pitchFamily="34" charset="0"/>
                <a:cs typeface="Calibri" panose="020F0502020204030204" pitchFamily="34" charset="0"/>
              </a:rPr>
              <a:t>καθορίσει</a:t>
            </a:r>
            <a:r>
              <a:rPr lang="el-GR" sz="2400" dirty="0">
                <a:solidFill>
                  <a:schemeClr val="bg1"/>
                </a:solidFill>
                <a:latin typeface="Calibri" panose="020F0502020204030204" pitchFamily="34" charset="0"/>
                <a:cs typeface="Calibri" panose="020F0502020204030204" pitchFamily="34" charset="0"/>
              </a:rPr>
              <a:t> την </a:t>
            </a:r>
            <a:r>
              <a:rPr lang="el-GR" sz="2400" dirty="0" err="1">
                <a:solidFill>
                  <a:schemeClr val="bg1"/>
                </a:solidFill>
                <a:latin typeface="Calibri" panose="020F0502020204030204" pitchFamily="34" charset="0"/>
                <a:cs typeface="Calibri" panose="020F0502020204030204" pitchFamily="34" charset="0"/>
              </a:rPr>
              <a:t>τελικη</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επίτευξη</a:t>
            </a:r>
            <a:r>
              <a:rPr lang="el-GR" sz="2400" dirty="0">
                <a:solidFill>
                  <a:schemeClr val="bg1"/>
                </a:solidFill>
                <a:latin typeface="Calibri" panose="020F0502020204030204" pitchFamily="34" charset="0"/>
                <a:cs typeface="Calibri" panose="020F0502020204030204" pitchFamily="34" charset="0"/>
              </a:rPr>
              <a:t> ή </a:t>
            </a:r>
            <a:r>
              <a:rPr lang="el-GR" sz="2400" dirty="0" err="1">
                <a:solidFill>
                  <a:schemeClr val="bg1"/>
                </a:solidFill>
                <a:latin typeface="Calibri" panose="020F0502020204030204" pitchFamily="34" charset="0"/>
                <a:cs typeface="Calibri" panose="020F0502020204030204" pitchFamily="34" charset="0"/>
              </a:rPr>
              <a:t>όχι</a:t>
            </a:r>
            <a:r>
              <a:rPr lang="el-GR" sz="2400" dirty="0">
                <a:solidFill>
                  <a:schemeClr val="bg1"/>
                </a:solidFill>
                <a:latin typeface="Calibri" panose="020F0502020204030204" pitchFamily="34" charset="0"/>
                <a:cs typeface="Calibri" panose="020F0502020204030204" pitchFamily="34" charset="0"/>
              </a:rPr>
              <a:t> των </a:t>
            </a:r>
            <a:r>
              <a:rPr lang="el-GR" sz="2400" dirty="0" err="1">
                <a:solidFill>
                  <a:schemeClr val="bg1"/>
                </a:solidFill>
                <a:latin typeface="Calibri" panose="020F0502020204030204" pitchFamily="34" charset="0"/>
                <a:cs typeface="Calibri" panose="020F0502020204030204" pitchFamily="34" charset="0"/>
              </a:rPr>
              <a:t>στόχων</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αυτών</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Άλλα</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άτομα</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ασχολούνται</a:t>
            </a:r>
            <a:r>
              <a:rPr lang="el-GR" sz="2400" dirty="0">
                <a:solidFill>
                  <a:schemeClr val="bg1"/>
                </a:solidFill>
                <a:latin typeface="Calibri" panose="020F0502020204030204" pitchFamily="34" charset="0"/>
                <a:cs typeface="Calibri" panose="020F0502020204030204" pitchFamily="34" charset="0"/>
              </a:rPr>
              <a:t> για </a:t>
            </a:r>
            <a:r>
              <a:rPr lang="el-GR" sz="2400" dirty="0" err="1">
                <a:solidFill>
                  <a:schemeClr val="bg1"/>
                </a:solidFill>
                <a:latin typeface="Calibri" panose="020F0502020204030204" pitchFamily="34" charset="0"/>
                <a:cs typeface="Calibri" panose="020F0502020204030204" pitchFamily="34" charset="0"/>
              </a:rPr>
              <a:t>ένα</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διάστημα</a:t>
            </a:r>
            <a:r>
              <a:rPr lang="el-GR" sz="2400" dirty="0">
                <a:solidFill>
                  <a:schemeClr val="bg1"/>
                </a:solidFill>
                <a:latin typeface="Calibri" panose="020F0502020204030204" pitchFamily="34" charset="0"/>
                <a:cs typeface="Calibri" panose="020F0502020204030204" pitchFamily="34" charset="0"/>
              </a:rPr>
              <a:t> με </a:t>
            </a:r>
            <a:r>
              <a:rPr lang="el-GR" sz="2400" dirty="0" err="1">
                <a:solidFill>
                  <a:schemeClr val="bg1"/>
                </a:solidFill>
                <a:latin typeface="Calibri" panose="020F0502020204030204" pitchFamily="34" charset="0"/>
                <a:cs typeface="Calibri" panose="020F0502020204030204" pitchFamily="34" charset="0"/>
              </a:rPr>
              <a:t>ένα</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άθλημα</a:t>
            </a:r>
            <a:r>
              <a:rPr lang="el-GR" sz="2400" dirty="0">
                <a:solidFill>
                  <a:schemeClr val="bg1"/>
                </a:solidFill>
                <a:latin typeface="Calibri" panose="020F0502020204030204" pitchFamily="34" charset="0"/>
                <a:cs typeface="Calibri" panose="020F0502020204030204" pitchFamily="34" charset="0"/>
              </a:rPr>
              <a:t> και δεν τους </a:t>
            </a:r>
            <a:r>
              <a:rPr lang="el-GR" sz="2400" dirty="0" err="1">
                <a:solidFill>
                  <a:schemeClr val="bg1"/>
                </a:solidFill>
                <a:latin typeface="Calibri" panose="020F0502020204030204" pitchFamily="34" charset="0"/>
                <a:cs typeface="Calibri" panose="020F0502020204030204" pitchFamily="34" charset="0"/>
              </a:rPr>
              <a:t>αρέσει</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καθόλου</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είτε</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γιατι</a:t>
            </a:r>
            <a:r>
              <a:rPr lang="el-GR" sz="2400" dirty="0">
                <a:solidFill>
                  <a:schemeClr val="bg1"/>
                </a:solidFill>
                <a:latin typeface="Calibri" panose="020F0502020204030204" pitchFamily="34" charset="0"/>
                <a:cs typeface="Calibri" panose="020F0502020204030204" pitchFamily="34" charset="0"/>
              </a:rPr>
              <a:t>́ δεν τα </a:t>
            </a:r>
            <a:r>
              <a:rPr lang="el-GR" sz="2400" dirty="0" err="1">
                <a:solidFill>
                  <a:schemeClr val="bg1"/>
                </a:solidFill>
                <a:latin typeface="Calibri" panose="020F0502020204030204" pitchFamily="34" charset="0"/>
                <a:cs typeface="Calibri" panose="020F0502020204030204" pitchFamily="34" charset="0"/>
              </a:rPr>
              <a:t>καταφέρνουν</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είτε</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γιατι</a:t>
            </a:r>
            <a:r>
              <a:rPr lang="el-GR" sz="2400" dirty="0">
                <a:solidFill>
                  <a:schemeClr val="bg1"/>
                </a:solidFill>
                <a:latin typeface="Calibri" panose="020F0502020204030204" pitchFamily="34" charset="0"/>
                <a:cs typeface="Calibri" panose="020F0502020204030204" pitchFamily="34" charset="0"/>
              </a:rPr>
              <a:t>́ δεν </a:t>
            </a:r>
            <a:r>
              <a:rPr lang="el-GR" sz="2400" dirty="0" err="1">
                <a:solidFill>
                  <a:schemeClr val="bg1"/>
                </a:solidFill>
                <a:latin typeface="Calibri" panose="020F0502020204030204" pitchFamily="34" charset="0"/>
                <a:cs typeface="Calibri" panose="020F0502020204030204" pitchFamily="34" charset="0"/>
              </a:rPr>
              <a:t>ταιριάζει</a:t>
            </a:r>
            <a:r>
              <a:rPr lang="el-GR" sz="2400" dirty="0">
                <a:solidFill>
                  <a:schemeClr val="bg1"/>
                </a:solidFill>
                <a:latin typeface="Calibri" panose="020F0502020204030204" pitchFamily="34" charset="0"/>
                <a:cs typeface="Calibri" panose="020F0502020204030204" pitchFamily="34" charset="0"/>
              </a:rPr>
              <a:t> στο </a:t>
            </a:r>
            <a:r>
              <a:rPr lang="el-GR" sz="2400" dirty="0" err="1">
                <a:solidFill>
                  <a:schemeClr val="bg1"/>
                </a:solidFill>
                <a:latin typeface="Calibri" panose="020F0502020204030204" pitchFamily="34" charset="0"/>
                <a:cs typeface="Calibri" panose="020F0502020204030204" pitchFamily="34" charset="0"/>
              </a:rPr>
              <a:t>χαρακτήρα</a:t>
            </a:r>
            <a:r>
              <a:rPr lang="el-GR" sz="2400" dirty="0">
                <a:solidFill>
                  <a:schemeClr val="bg1"/>
                </a:solidFill>
                <a:latin typeface="Calibri" panose="020F0502020204030204" pitchFamily="34" charset="0"/>
                <a:cs typeface="Calibri" panose="020F0502020204030204" pitchFamily="34" charset="0"/>
              </a:rPr>
              <a:t> και την </a:t>
            </a:r>
            <a:r>
              <a:rPr lang="el-GR" sz="2400" dirty="0" err="1">
                <a:solidFill>
                  <a:schemeClr val="bg1"/>
                </a:solidFill>
                <a:latin typeface="Calibri" panose="020F0502020204030204" pitchFamily="34" charset="0"/>
                <a:cs typeface="Calibri" panose="020F0502020204030204" pitchFamily="34" charset="0"/>
              </a:rPr>
              <a:t>ιδιοσυγκρασία</a:t>
            </a:r>
            <a:r>
              <a:rPr lang="el-GR" sz="2400" dirty="0">
                <a:solidFill>
                  <a:schemeClr val="bg1"/>
                </a:solidFill>
                <a:latin typeface="Calibri" panose="020F0502020204030204" pitchFamily="34" charset="0"/>
                <a:cs typeface="Calibri" panose="020F0502020204030204" pitchFamily="34" charset="0"/>
              </a:rPr>
              <a:t> τους και το </a:t>
            </a:r>
            <a:r>
              <a:rPr lang="el-GR" sz="2400" dirty="0" err="1">
                <a:solidFill>
                  <a:schemeClr val="bg1"/>
                </a:solidFill>
                <a:latin typeface="Calibri" panose="020F0502020204030204" pitchFamily="34" charset="0"/>
                <a:cs typeface="Calibri" panose="020F0502020204030204" pitchFamily="34" charset="0"/>
              </a:rPr>
              <a:t>παρατάνε</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Όταν</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μεταπηδήσουν</a:t>
            </a:r>
            <a:r>
              <a:rPr lang="el-GR" sz="2400" dirty="0">
                <a:solidFill>
                  <a:schemeClr val="bg1"/>
                </a:solidFill>
                <a:latin typeface="Calibri" panose="020F0502020204030204" pitchFamily="34" charset="0"/>
                <a:cs typeface="Calibri" panose="020F0502020204030204" pitchFamily="34" charset="0"/>
              </a:rPr>
              <a:t> σε </a:t>
            </a:r>
            <a:r>
              <a:rPr lang="el-GR" sz="2400" dirty="0" err="1">
                <a:solidFill>
                  <a:schemeClr val="bg1"/>
                </a:solidFill>
                <a:latin typeface="Calibri" panose="020F0502020204030204" pitchFamily="34" charset="0"/>
                <a:cs typeface="Calibri" panose="020F0502020204030204" pitchFamily="34" charset="0"/>
              </a:rPr>
              <a:t>ένα</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άλλο</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άθλημα</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αφοσιώνονται</a:t>
            </a:r>
            <a:r>
              <a:rPr lang="el-GR" sz="2400" dirty="0">
                <a:solidFill>
                  <a:schemeClr val="bg1"/>
                </a:solidFill>
                <a:latin typeface="Calibri" panose="020F0502020204030204" pitchFamily="34" charset="0"/>
                <a:cs typeface="Calibri" panose="020F0502020204030204" pitchFamily="34" charset="0"/>
              </a:rPr>
              <a:t> και </a:t>
            </a:r>
            <a:r>
              <a:rPr lang="el-GR" sz="2400" dirty="0" err="1">
                <a:solidFill>
                  <a:schemeClr val="bg1"/>
                </a:solidFill>
                <a:latin typeface="Calibri" panose="020F0502020204030204" pitchFamily="34" charset="0"/>
                <a:cs typeface="Calibri" panose="020F0502020204030204" pitchFamily="34" charset="0"/>
              </a:rPr>
              <a:t>διακρίνονται</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Άλλοι</a:t>
            </a:r>
            <a:r>
              <a:rPr lang="el-GR" sz="2400" dirty="0">
                <a:solidFill>
                  <a:schemeClr val="bg1"/>
                </a:solidFill>
                <a:latin typeface="Calibri" panose="020F0502020204030204" pitchFamily="34" charset="0"/>
                <a:cs typeface="Calibri" panose="020F0502020204030204" pitchFamily="34" charset="0"/>
              </a:rPr>
              <a:t> τα </a:t>
            </a:r>
            <a:r>
              <a:rPr lang="el-GR" sz="2400" dirty="0" err="1">
                <a:solidFill>
                  <a:schemeClr val="bg1"/>
                </a:solidFill>
                <a:latin typeface="Calibri" panose="020F0502020204030204" pitchFamily="34" charset="0"/>
                <a:cs typeface="Calibri" panose="020F0502020204030204" pitchFamily="34" charset="0"/>
              </a:rPr>
              <a:t>παρατάνε</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γιατι</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βρίσκονται</a:t>
            </a:r>
            <a:r>
              <a:rPr lang="el-GR" sz="2400" dirty="0">
                <a:solidFill>
                  <a:schemeClr val="bg1"/>
                </a:solidFill>
                <a:latin typeface="Calibri" panose="020F0502020204030204" pitchFamily="34" charset="0"/>
                <a:cs typeface="Calibri" panose="020F0502020204030204" pitchFamily="34" charset="0"/>
              </a:rPr>
              <a:t> σε </a:t>
            </a:r>
            <a:r>
              <a:rPr lang="el-GR" sz="2400" dirty="0" err="1">
                <a:solidFill>
                  <a:schemeClr val="bg1"/>
                </a:solidFill>
                <a:latin typeface="Calibri" panose="020F0502020204030204" pitchFamily="34" charset="0"/>
                <a:cs typeface="Calibri" panose="020F0502020204030204" pitchFamily="34" charset="0"/>
              </a:rPr>
              <a:t>μόνιμη</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διαφωνία</a:t>
            </a:r>
            <a:r>
              <a:rPr lang="el-GR" sz="2400" dirty="0">
                <a:solidFill>
                  <a:schemeClr val="bg1"/>
                </a:solidFill>
                <a:latin typeface="Calibri" panose="020F0502020204030204" pitchFamily="34" charset="0"/>
                <a:cs typeface="Calibri" panose="020F0502020204030204" pitchFamily="34" charset="0"/>
              </a:rPr>
              <a:t> με τον </a:t>
            </a:r>
            <a:r>
              <a:rPr lang="el-GR" sz="2400" dirty="0" err="1">
                <a:solidFill>
                  <a:schemeClr val="bg1"/>
                </a:solidFill>
                <a:latin typeface="Calibri" panose="020F0502020204030204" pitchFamily="34" charset="0"/>
                <a:cs typeface="Calibri" panose="020F0502020204030204" pitchFamily="34" charset="0"/>
              </a:rPr>
              <a:t>προπονητη</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ενω</a:t>
            </a:r>
            <a:r>
              <a:rPr lang="el-GR" sz="2400" dirty="0">
                <a:solidFill>
                  <a:schemeClr val="bg1"/>
                </a:solidFill>
                <a:latin typeface="Calibri" panose="020F0502020204030204" pitchFamily="34" charset="0"/>
                <a:cs typeface="Calibri" panose="020F0502020204030204" pitchFamily="34" charset="0"/>
              </a:rPr>
              <a:t>́ για </a:t>
            </a:r>
            <a:r>
              <a:rPr lang="el-GR" sz="2400" dirty="0" err="1">
                <a:solidFill>
                  <a:schemeClr val="bg1"/>
                </a:solidFill>
                <a:latin typeface="Calibri" panose="020F0502020204030204" pitchFamily="34" charset="0"/>
                <a:cs typeface="Calibri" panose="020F0502020204030204" pitchFamily="34" charset="0"/>
              </a:rPr>
              <a:t>άλλους</a:t>
            </a:r>
            <a:r>
              <a:rPr lang="el-GR" sz="2400" dirty="0">
                <a:solidFill>
                  <a:schemeClr val="bg1"/>
                </a:solidFill>
                <a:latin typeface="Calibri" panose="020F0502020204030204" pitchFamily="34" charset="0"/>
                <a:cs typeface="Calibri" panose="020F0502020204030204" pitchFamily="34" charset="0"/>
              </a:rPr>
              <a:t> ο </a:t>
            </a:r>
            <a:r>
              <a:rPr lang="el-GR" sz="2400" dirty="0" err="1">
                <a:solidFill>
                  <a:schemeClr val="bg1"/>
                </a:solidFill>
                <a:latin typeface="Calibri" panose="020F0502020204030204" pitchFamily="34" charset="0"/>
                <a:cs typeface="Calibri" panose="020F0502020204030204" pitchFamily="34" charset="0"/>
              </a:rPr>
              <a:t>προπονητής</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είναι</a:t>
            </a:r>
            <a:r>
              <a:rPr lang="el-GR" sz="2400" dirty="0">
                <a:solidFill>
                  <a:schemeClr val="bg1"/>
                </a:solidFill>
                <a:latin typeface="Calibri" panose="020F0502020204030204" pitchFamily="34" charset="0"/>
                <a:cs typeface="Calibri" panose="020F0502020204030204" pitchFamily="34" charset="0"/>
              </a:rPr>
              <a:t> ο «</a:t>
            </a:r>
            <a:r>
              <a:rPr lang="el-GR" sz="2400" dirty="0" err="1">
                <a:solidFill>
                  <a:schemeClr val="bg1"/>
                </a:solidFill>
                <a:latin typeface="Calibri" panose="020F0502020204030204" pitchFamily="34" charset="0"/>
                <a:cs typeface="Calibri" panose="020F0502020204030204" pitchFamily="34" charset="0"/>
              </a:rPr>
              <a:t>μέντορας</a:t>
            </a:r>
            <a:r>
              <a:rPr lang="el-GR" sz="2400" dirty="0">
                <a:solidFill>
                  <a:schemeClr val="bg1"/>
                </a:solidFill>
                <a:latin typeface="Calibri" panose="020F0502020204030204" pitchFamily="34" charset="0"/>
                <a:cs typeface="Calibri" panose="020F0502020204030204" pitchFamily="34" charset="0"/>
              </a:rPr>
              <a:t>» της </a:t>
            </a:r>
            <a:r>
              <a:rPr lang="el-GR" sz="2400" dirty="0" err="1">
                <a:solidFill>
                  <a:schemeClr val="bg1"/>
                </a:solidFill>
                <a:latin typeface="Calibri" panose="020F0502020204030204" pitchFamily="34" charset="0"/>
                <a:cs typeface="Calibri" panose="020F0502020204030204" pitchFamily="34" charset="0"/>
              </a:rPr>
              <a:t>ζωής</a:t>
            </a:r>
            <a:r>
              <a:rPr lang="el-GR" sz="2400" dirty="0">
                <a:solidFill>
                  <a:schemeClr val="bg1"/>
                </a:solidFill>
                <a:latin typeface="Calibri" panose="020F0502020204030204" pitchFamily="34" charset="0"/>
                <a:cs typeface="Calibri" panose="020F0502020204030204" pitchFamily="34" charset="0"/>
              </a:rPr>
              <a:t> τους.</a:t>
            </a:r>
            <a:endParaRPr lang="en-GR" sz="24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16256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54ECF-1CFA-F941-8643-A9AE018D2E8F}"/>
              </a:ext>
            </a:extLst>
          </p:cNvPr>
          <p:cNvSpPr>
            <a:spLocks noGrp="1"/>
          </p:cNvSpPr>
          <p:nvPr>
            <p:ph type="title"/>
          </p:nvPr>
        </p:nvSpPr>
        <p:spPr/>
        <p:txBody>
          <a:bodyPr>
            <a:normAutofit/>
          </a:bodyPr>
          <a:lstStyle/>
          <a:p>
            <a:r>
              <a:rPr lang="el-GR" sz="2800" dirty="0" err="1">
                <a:solidFill>
                  <a:srgbClr val="F48100"/>
                </a:solidFill>
                <a:latin typeface="Calibri" panose="020F0502020204030204" pitchFamily="34" charset="0"/>
                <a:cs typeface="Calibri" panose="020F0502020204030204" pitchFamily="34" charset="0"/>
              </a:rPr>
              <a:t>Ποιές</a:t>
            </a:r>
            <a:r>
              <a:rPr lang="el-GR" sz="2800" dirty="0">
                <a:solidFill>
                  <a:srgbClr val="F48100"/>
                </a:solidFill>
                <a:latin typeface="Calibri" panose="020F0502020204030204" pitchFamily="34" charset="0"/>
                <a:cs typeface="Calibri" panose="020F0502020204030204" pitchFamily="34" charset="0"/>
              </a:rPr>
              <a:t> είναι οι βασικές κατηγορίες κινήτρων στα σπορ;</a:t>
            </a:r>
            <a:endParaRPr lang="en-GR" sz="2800" dirty="0">
              <a:solidFill>
                <a:srgbClr val="F48100"/>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015DC276-0E0D-F948-8D8E-93CD3775F30D}"/>
              </a:ext>
            </a:extLst>
          </p:cNvPr>
          <p:cNvSpPr>
            <a:spLocks noGrp="1"/>
          </p:cNvSpPr>
          <p:nvPr>
            <p:ph idx="1"/>
          </p:nvPr>
        </p:nvSpPr>
        <p:spPr>
          <a:xfrm>
            <a:off x="609441" y="1600201"/>
            <a:ext cx="10969943" cy="5257799"/>
          </a:xfrm>
        </p:spPr>
        <p:txBody>
          <a:bodyPr>
            <a:noAutofit/>
          </a:bodyPr>
          <a:lstStyle/>
          <a:p>
            <a:pPr marL="0" indent="0" algn="just">
              <a:buNone/>
            </a:pPr>
            <a:r>
              <a:rPr lang="el-GR" sz="2400" dirty="0">
                <a:solidFill>
                  <a:schemeClr val="bg1"/>
                </a:solidFill>
                <a:latin typeface="Calibri" panose="020F0502020204030204" pitchFamily="34" charset="0"/>
                <a:cs typeface="Calibri" panose="020F0502020204030204" pitchFamily="34" charset="0"/>
              </a:rPr>
              <a:t>Τα κίνητρα των ατόμων προς τα σπορ, καθορίζονται </a:t>
            </a:r>
            <a:r>
              <a:rPr lang="el-GR" sz="2400" dirty="0" err="1">
                <a:solidFill>
                  <a:schemeClr val="bg1"/>
                </a:solidFill>
                <a:latin typeface="Calibri" panose="020F0502020204030204" pitchFamily="34" charset="0"/>
                <a:cs typeface="Calibri" panose="020F0502020204030204" pitchFamily="34" charset="0"/>
              </a:rPr>
              <a:t>απο</a:t>
            </a:r>
            <a:r>
              <a:rPr lang="el-GR" sz="2400" dirty="0">
                <a:solidFill>
                  <a:schemeClr val="bg1"/>
                </a:solidFill>
                <a:latin typeface="Calibri" panose="020F0502020204030204" pitchFamily="34" charset="0"/>
                <a:cs typeface="Calibri" panose="020F0502020204030204" pitchFamily="34" charset="0"/>
              </a:rPr>
              <a:t>́ πλήθος παραγόντων </a:t>
            </a:r>
            <a:r>
              <a:rPr lang="el-GR" sz="2400" dirty="0" err="1">
                <a:solidFill>
                  <a:schemeClr val="bg1"/>
                </a:solidFill>
                <a:latin typeface="Calibri" panose="020F0502020204030204" pitchFamily="34" charset="0"/>
                <a:cs typeface="Calibri" panose="020F0502020204030204" pitchFamily="34" charset="0"/>
              </a:rPr>
              <a:t>όπως</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είναι</a:t>
            </a:r>
            <a:r>
              <a:rPr lang="el-GR" sz="2400" dirty="0">
                <a:solidFill>
                  <a:schemeClr val="bg1"/>
                </a:solidFill>
                <a:latin typeface="Calibri" panose="020F0502020204030204" pitchFamily="34" charset="0"/>
                <a:cs typeface="Calibri" panose="020F0502020204030204" pitchFamily="34" charset="0"/>
              </a:rPr>
              <a:t> τα </a:t>
            </a:r>
            <a:r>
              <a:rPr lang="el-GR" sz="2400" dirty="0" err="1">
                <a:solidFill>
                  <a:schemeClr val="bg1"/>
                </a:solidFill>
                <a:latin typeface="Calibri" panose="020F0502020204030204" pitchFamily="34" charset="0"/>
                <a:cs typeface="Calibri" panose="020F0502020204030204" pitchFamily="34" charset="0"/>
              </a:rPr>
              <a:t>χαρακτηριστικα</a:t>
            </a:r>
            <a:r>
              <a:rPr lang="el-GR" sz="2400" dirty="0">
                <a:solidFill>
                  <a:schemeClr val="bg1"/>
                </a:solidFill>
                <a:latin typeface="Calibri" panose="020F0502020204030204" pitchFamily="34" charset="0"/>
                <a:cs typeface="Calibri" panose="020F0502020204030204" pitchFamily="34" charset="0"/>
              </a:rPr>
              <a:t>́ της </a:t>
            </a:r>
            <a:r>
              <a:rPr lang="el-GR" sz="2400" dirty="0" err="1">
                <a:solidFill>
                  <a:schemeClr val="bg1"/>
                </a:solidFill>
                <a:latin typeface="Calibri" panose="020F0502020204030204" pitchFamily="34" charset="0"/>
                <a:cs typeface="Calibri" panose="020F0502020204030204" pitchFamily="34" charset="0"/>
              </a:rPr>
              <a:t>προσωπικότητας</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Ένας</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άλλος</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παράγοντας</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είναι</a:t>
            </a:r>
            <a:r>
              <a:rPr lang="el-GR" sz="2400" dirty="0">
                <a:solidFill>
                  <a:schemeClr val="bg1"/>
                </a:solidFill>
                <a:latin typeface="Calibri" panose="020F0502020204030204" pitchFamily="34" charset="0"/>
                <a:cs typeface="Calibri" panose="020F0502020204030204" pitchFamily="34" charset="0"/>
              </a:rPr>
              <a:t> η </a:t>
            </a:r>
            <a:r>
              <a:rPr lang="el-GR" sz="2400" dirty="0" err="1">
                <a:solidFill>
                  <a:schemeClr val="bg1"/>
                </a:solidFill>
                <a:latin typeface="Calibri" panose="020F0502020204030204" pitchFamily="34" charset="0"/>
                <a:cs typeface="Calibri" panose="020F0502020204030204" pitchFamily="34" charset="0"/>
              </a:rPr>
              <a:t>φύση</a:t>
            </a:r>
            <a:r>
              <a:rPr lang="el-GR" sz="2400" dirty="0">
                <a:solidFill>
                  <a:schemeClr val="bg1"/>
                </a:solidFill>
                <a:latin typeface="Calibri" panose="020F0502020204030204" pitchFamily="34" charset="0"/>
                <a:cs typeface="Calibri" panose="020F0502020204030204" pitchFamily="34" charset="0"/>
              </a:rPr>
              <a:t> του </a:t>
            </a:r>
            <a:r>
              <a:rPr lang="el-GR" sz="2400" dirty="0" err="1">
                <a:solidFill>
                  <a:schemeClr val="bg1"/>
                </a:solidFill>
                <a:latin typeface="Calibri" panose="020F0502020204030204" pitchFamily="34" charset="0"/>
                <a:cs typeface="Calibri" panose="020F0502020204030204" pitchFamily="34" charset="0"/>
              </a:rPr>
              <a:t>αθλήματος</a:t>
            </a:r>
            <a:r>
              <a:rPr lang="el-GR" sz="2400" dirty="0">
                <a:solidFill>
                  <a:schemeClr val="bg1"/>
                </a:solidFill>
                <a:latin typeface="Calibri" panose="020F0502020204030204" pitchFamily="34" charset="0"/>
                <a:cs typeface="Calibri" panose="020F0502020204030204" pitchFamily="34" charset="0"/>
              </a:rPr>
              <a:t>. Για </a:t>
            </a:r>
            <a:r>
              <a:rPr lang="el-GR" sz="2400" dirty="0" err="1">
                <a:solidFill>
                  <a:schemeClr val="bg1"/>
                </a:solidFill>
                <a:latin typeface="Calibri" panose="020F0502020204030204" pitchFamily="34" charset="0"/>
                <a:cs typeface="Calibri" panose="020F0502020204030204" pitchFamily="34" charset="0"/>
              </a:rPr>
              <a:t>παράδειγμα</a:t>
            </a:r>
            <a:r>
              <a:rPr lang="el-GR" sz="2400" dirty="0">
                <a:solidFill>
                  <a:schemeClr val="bg1"/>
                </a:solidFill>
                <a:latin typeface="Calibri" panose="020F0502020204030204" pitchFamily="34" charset="0"/>
                <a:cs typeface="Calibri" panose="020F0502020204030204" pitchFamily="34" charset="0"/>
              </a:rPr>
              <a:t>, σε </a:t>
            </a:r>
            <a:r>
              <a:rPr lang="el-GR" sz="2400" dirty="0" err="1">
                <a:solidFill>
                  <a:schemeClr val="bg1"/>
                </a:solidFill>
                <a:latin typeface="Calibri" panose="020F0502020204030204" pitchFamily="34" charset="0"/>
                <a:cs typeface="Calibri" panose="020F0502020204030204" pitchFamily="34" charset="0"/>
              </a:rPr>
              <a:t>κάποιον</a:t>
            </a:r>
            <a:r>
              <a:rPr lang="el-GR" sz="2400" dirty="0">
                <a:solidFill>
                  <a:schemeClr val="bg1"/>
                </a:solidFill>
                <a:latin typeface="Calibri" panose="020F0502020204030204" pitchFamily="34" charset="0"/>
                <a:cs typeface="Calibri" panose="020F0502020204030204" pitchFamily="34" charset="0"/>
              </a:rPr>
              <a:t> ή κάποια </a:t>
            </a:r>
            <a:r>
              <a:rPr lang="el-GR" sz="2400" dirty="0" err="1">
                <a:solidFill>
                  <a:schemeClr val="bg1"/>
                </a:solidFill>
                <a:latin typeface="Calibri" panose="020F0502020204030204" pitchFamily="34" charset="0"/>
                <a:cs typeface="Calibri" panose="020F0502020204030204" pitchFamily="34" charset="0"/>
              </a:rPr>
              <a:t>αρέσει</a:t>
            </a:r>
            <a:r>
              <a:rPr lang="el-GR" sz="2400" dirty="0">
                <a:solidFill>
                  <a:schemeClr val="bg1"/>
                </a:solidFill>
                <a:latin typeface="Calibri" panose="020F0502020204030204" pitchFamily="34" charset="0"/>
                <a:cs typeface="Calibri" panose="020F0502020204030204" pitchFamily="34" charset="0"/>
              </a:rPr>
              <a:t> το </a:t>
            </a:r>
            <a:r>
              <a:rPr lang="el-GR" sz="2400" dirty="0" err="1">
                <a:solidFill>
                  <a:schemeClr val="bg1"/>
                </a:solidFill>
                <a:latin typeface="Calibri" panose="020F0502020204030204" pitchFamily="34" charset="0"/>
                <a:cs typeface="Calibri" panose="020F0502020204030204" pitchFamily="34" charset="0"/>
              </a:rPr>
              <a:t>τένις</a:t>
            </a:r>
            <a:r>
              <a:rPr lang="el-GR" sz="2400" dirty="0">
                <a:solidFill>
                  <a:schemeClr val="bg1"/>
                </a:solidFill>
                <a:latin typeface="Calibri" panose="020F0502020204030204" pitchFamily="34" charset="0"/>
                <a:cs typeface="Calibri" panose="020F0502020204030204" pitchFamily="34" charset="0"/>
              </a:rPr>
              <a:t> και σε άλλον ή </a:t>
            </a:r>
            <a:r>
              <a:rPr lang="el-GR" sz="2400" dirty="0" err="1">
                <a:solidFill>
                  <a:schemeClr val="bg1"/>
                </a:solidFill>
                <a:latin typeface="Calibri" panose="020F0502020204030204" pitchFamily="34" charset="0"/>
                <a:cs typeface="Calibri" panose="020F0502020204030204" pitchFamily="34" charset="0"/>
              </a:rPr>
              <a:t>άλλη</a:t>
            </a:r>
            <a:r>
              <a:rPr lang="el-GR" sz="2400" dirty="0">
                <a:solidFill>
                  <a:schemeClr val="bg1"/>
                </a:solidFill>
                <a:latin typeface="Calibri" panose="020F0502020204030204" pitchFamily="34" charset="0"/>
                <a:cs typeface="Calibri" panose="020F0502020204030204" pitchFamily="34" charset="0"/>
              </a:rPr>
              <a:t> ο </a:t>
            </a:r>
            <a:r>
              <a:rPr lang="el-GR" sz="2400" dirty="0" err="1">
                <a:solidFill>
                  <a:schemeClr val="bg1"/>
                </a:solidFill>
                <a:latin typeface="Calibri" panose="020F0502020204030204" pitchFamily="34" charset="0"/>
                <a:cs typeface="Calibri" panose="020F0502020204030204" pitchFamily="34" charset="0"/>
              </a:rPr>
              <a:t>χορός</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Επίσης</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έχει</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σημασία</a:t>
            </a:r>
            <a:r>
              <a:rPr lang="el-GR" sz="2400" dirty="0">
                <a:solidFill>
                  <a:schemeClr val="bg1"/>
                </a:solidFill>
                <a:latin typeface="Calibri" panose="020F0502020204030204" pitchFamily="34" charset="0"/>
                <a:cs typeface="Calibri" panose="020F0502020204030204" pitchFamily="34" charset="0"/>
              </a:rPr>
              <a:t> η </a:t>
            </a:r>
            <a:r>
              <a:rPr lang="el-GR" sz="2400" dirty="0" err="1">
                <a:solidFill>
                  <a:schemeClr val="bg1"/>
                </a:solidFill>
                <a:latin typeface="Calibri" panose="020F0502020204030204" pitchFamily="34" charset="0"/>
                <a:cs typeface="Calibri" panose="020F0502020204030204" pitchFamily="34" charset="0"/>
              </a:rPr>
              <a:t>ποιότητα</a:t>
            </a:r>
            <a:r>
              <a:rPr lang="el-GR" sz="2400" dirty="0">
                <a:solidFill>
                  <a:schemeClr val="bg1"/>
                </a:solidFill>
                <a:latin typeface="Calibri" panose="020F0502020204030204" pitchFamily="34" charset="0"/>
                <a:cs typeface="Calibri" panose="020F0502020204030204" pitchFamily="34" charset="0"/>
              </a:rPr>
              <a:t> των </a:t>
            </a:r>
            <a:r>
              <a:rPr lang="el-GR" sz="2400" dirty="0" err="1">
                <a:solidFill>
                  <a:schemeClr val="bg1"/>
                </a:solidFill>
                <a:latin typeface="Calibri" panose="020F0502020204030204" pitchFamily="34" charset="0"/>
                <a:cs typeface="Calibri" panose="020F0502020204030204" pitchFamily="34" charset="0"/>
              </a:rPr>
              <a:t>εγκαταστάσεων</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καθώς</a:t>
            </a:r>
            <a:r>
              <a:rPr lang="el-GR" sz="2400" dirty="0">
                <a:solidFill>
                  <a:schemeClr val="bg1"/>
                </a:solidFill>
                <a:latin typeface="Calibri" panose="020F0502020204030204" pitchFamily="34" charset="0"/>
                <a:cs typeface="Calibri" panose="020F0502020204030204" pitchFamily="34" charset="0"/>
              </a:rPr>
              <a:t> και των </a:t>
            </a:r>
            <a:r>
              <a:rPr lang="el-GR" sz="2400" dirty="0" err="1">
                <a:solidFill>
                  <a:schemeClr val="bg1"/>
                </a:solidFill>
                <a:latin typeface="Calibri" panose="020F0502020204030204" pitchFamily="34" charset="0"/>
                <a:cs typeface="Calibri" panose="020F0502020204030204" pitchFamily="34" charset="0"/>
              </a:rPr>
              <a:t>καιρικών</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συνθηκών</a:t>
            </a:r>
            <a:r>
              <a:rPr lang="el-GR" sz="2400" dirty="0">
                <a:solidFill>
                  <a:schemeClr val="bg1"/>
                </a:solidFill>
                <a:latin typeface="Calibri" panose="020F0502020204030204" pitchFamily="34" charset="0"/>
                <a:cs typeface="Calibri" panose="020F0502020204030204" pitchFamily="34" charset="0"/>
              </a:rPr>
              <a:t>, το </a:t>
            </a:r>
            <a:r>
              <a:rPr lang="el-GR" sz="2400" dirty="0" err="1">
                <a:solidFill>
                  <a:schemeClr val="bg1"/>
                </a:solidFill>
                <a:latin typeface="Calibri" panose="020F0502020204030204" pitchFamily="34" charset="0"/>
                <a:cs typeface="Calibri" panose="020F0502020204030204" pitchFamily="34" charset="0"/>
              </a:rPr>
              <a:t>περιβάλλον</a:t>
            </a:r>
            <a:r>
              <a:rPr lang="el-GR" sz="2400" dirty="0">
                <a:solidFill>
                  <a:schemeClr val="bg1"/>
                </a:solidFill>
                <a:latin typeface="Calibri" panose="020F0502020204030204" pitchFamily="34" charset="0"/>
                <a:cs typeface="Calibri" panose="020F0502020204030204" pitchFamily="34" charset="0"/>
              </a:rPr>
              <a:t>, η </a:t>
            </a:r>
            <a:r>
              <a:rPr lang="el-GR" sz="2400" dirty="0" err="1">
                <a:solidFill>
                  <a:schemeClr val="bg1"/>
                </a:solidFill>
                <a:latin typeface="Calibri" panose="020F0502020204030204" pitchFamily="34" charset="0"/>
                <a:cs typeface="Calibri" panose="020F0502020204030204" pitchFamily="34" charset="0"/>
              </a:rPr>
              <a:t>συμπεριφορα</a:t>
            </a:r>
            <a:r>
              <a:rPr lang="el-GR" sz="2400" dirty="0">
                <a:solidFill>
                  <a:schemeClr val="bg1"/>
                </a:solidFill>
                <a:latin typeface="Calibri" panose="020F0502020204030204" pitchFamily="34" charset="0"/>
                <a:cs typeface="Calibri" panose="020F0502020204030204" pitchFamily="34" charset="0"/>
              </a:rPr>
              <a:t>́, και οι </a:t>
            </a:r>
            <a:r>
              <a:rPr lang="el-GR" sz="2400" dirty="0" err="1">
                <a:solidFill>
                  <a:schemeClr val="bg1"/>
                </a:solidFill>
                <a:latin typeface="Calibri" panose="020F0502020204030204" pitchFamily="34" charset="0"/>
                <a:cs typeface="Calibri" panose="020F0502020204030204" pitchFamily="34" charset="0"/>
              </a:rPr>
              <a:t>μεθοδολογίες</a:t>
            </a:r>
            <a:r>
              <a:rPr lang="el-GR" sz="2400" dirty="0">
                <a:solidFill>
                  <a:schemeClr val="bg1"/>
                </a:solidFill>
                <a:latin typeface="Calibri" panose="020F0502020204030204" pitchFamily="34" charset="0"/>
                <a:cs typeface="Calibri" panose="020F0502020204030204" pitchFamily="34" charset="0"/>
              </a:rPr>
              <a:t> που </a:t>
            </a:r>
            <a:r>
              <a:rPr lang="el-GR" sz="2400" dirty="0" err="1">
                <a:solidFill>
                  <a:schemeClr val="bg1"/>
                </a:solidFill>
                <a:latin typeface="Calibri" panose="020F0502020204030204" pitchFamily="34" charset="0"/>
                <a:cs typeface="Calibri" panose="020F0502020204030204" pitchFamily="34" charset="0"/>
              </a:rPr>
              <a:t>ακολουθει</a:t>
            </a:r>
            <a:r>
              <a:rPr lang="el-GR" sz="2400" dirty="0">
                <a:solidFill>
                  <a:schemeClr val="bg1"/>
                </a:solidFill>
                <a:latin typeface="Calibri" panose="020F0502020204030204" pitchFamily="34" charset="0"/>
                <a:cs typeface="Calibri" panose="020F0502020204030204" pitchFamily="34" charset="0"/>
              </a:rPr>
              <a:t>́ ο </a:t>
            </a:r>
            <a:r>
              <a:rPr lang="el-GR" sz="2400" dirty="0" err="1">
                <a:solidFill>
                  <a:schemeClr val="bg1"/>
                </a:solidFill>
                <a:latin typeface="Calibri" panose="020F0502020204030204" pitchFamily="34" charset="0"/>
                <a:cs typeface="Calibri" panose="020F0502020204030204" pitchFamily="34" charset="0"/>
              </a:rPr>
              <a:t>κάθε</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προπονητής</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Συνήθως</a:t>
            </a:r>
            <a:r>
              <a:rPr lang="el-GR" sz="2400" dirty="0">
                <a:solidFill>
                  <a:schemeClr val="bg1"/>
                </a:solidFill>
                <a:latin typeface="Calibri" panose="020F0502020204030204" pitchFamily="34" charset="0"/>
                <a:cs typeface="Calibri" panose="020F0502020204030204" pitchFamily="34" charset="0"/>
              </a:rPr>
              <a:t> τα </a:t>
            </a:r>
            <a:r>
              <a:rPr lang="el-GR" sz="2400" dirty="0" err="1">
                <a:solidFill>
                  <a:schemeClr val="bg1"/>
                </a:solidFill>
                <a:latin typeface="Calibri" panose="020F0502020204030204" pitchFamily="34" charset="0"/>
                <a:cs typeface="Calibri" panose="020F0502020204030204" pitchFamily="34" charset="0"/>
              </a:rPr>
              <a:t>άτομα</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έχουν</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περισσότερους</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απο</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έναν</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λόγους</a:t>
            </a:r>
            <a:r>
              <a:rPr lang="el-GR" sz="2400" dirty="0">
                <a:solidFill>
                  <a:schemeClr val="bg1"/>
                </a:solidFill>
                <a:latin typeface="Calibri" panose="020F0502020204030204" pitchFamily="34" charset="0"/>
                <a:cs typeface="Calibri" panose="020F0502020204030204" pitchFamily="34" charset="0"/>
              </a:rPr>
              <a:t> για </a:t>
            </a:r>
            <a:r>
              <a:rPr lang="el-GR" sz="2400" dirty="0" err="1">
                <a:solidFill>
                  <a:schemeClr val="bg1"/>
                </a:solidFill>
                <a:latin typeface="Calibri" panose="020F0502020204030204" pitchFamily="34" charset="0"/>
                <a:cs typeface="Calibri" panose="020F0502020204030204" pitchFamily="34" charset="0"/>
              </a:rPr>
              <a:t>συμμετοχη</a:t>
            </a:r>
            <a:r>
              <a:rPr lang="el-GR" sz="2400" dirty="0">
                <a:solidFill>
                  <a:schemeClr val="bg1"/>
                </a:solidFill>
                <a:latin typeface="Calibri" panose="020F0502020204030204" pitchFamily="34" charset="0"/>
                <a:cs typeface="Calibri" panose="020F0502020204030204" pitchFamily="34" charset="0"/>
              </a:rPr>
              <a:t>́ και </a:t>
            </a:r>
            <a:r>
              <a:rPr lang="el-GR" sz="2400" dirty="0" err="1">
                <a:solidFill>
                  <a:schemeClr val="bg1"/>
                </a:solidFill>
                <a:latin typeface="Calibri" panose="020F0502020204030204" pitchFamily="34" charset="0"/>
                <a:cs typeface="Calibri" panose="020F0502020204030204" pitchFamily="34" charset="0"/>
              </a:rPr>
              <a:t>προσπάθεια</a:t>
            </a:r>
            <a:r>
              <a:rPr lang="el-GR" sz="2400" dirty="0">
                <a:solidFill>
                  <a:schemeClr val="bg1"/>
                </a:solidFill>
                <a:latin typeface="Calibri" panose="020F0502020204030204" pitchFamily="34" charset="0"/>
                <a:cs typeface="Calibri" panose="020F0502020204030204" pitchFamily="34" charset="0"/>
              </a:rPr>
              <a:t> στα σπορ. Για </a:t>
            </a:r>
            <a:r>
              <a:rPr lang="el-GR" sz="2400" dirty="0" err="1">
                <a:solidFill>
                  <a:schemeClr val="bg1"/>
                </a:solidFill>
                <a:latin typeface="Calibri" panose="020F0502020204030204" pitchFamily="34" charset="0"/>
                <a:cs typeface="Calibri" panose="020F0502020204030204" pitchFamily="34" charset="0"/>
              </a:rPr>
              <a:t>παράδειγμα</a:t>
            </a:r>
            <a:r>
              <a:rPr lang="el-GR" sz="2400" dirty="0">
                <a:solidFill>
                  <a:schemeClr val="bg1"/>
                </a:solidFill>
                <a:latin typeface="Calibri" panose="020F0502020204030204" pitchFamily="34" charset="0"/>
                <a:cs typeface="Calibri" panose="020F0502020204030204" pitchFamily="34" charset="0"/>
              </a:rPr>
              <a:t>, τα </a:t>
            </a:r>
            <a:r>
              <a:rPr lang="el-GR" sz="2400" dirty="0" err="1">
                <a:solidFill>
                  <a:schemeClr val="bg1"/>
                </a:solidFill>
                <a:latin typeface="Calibri" panose="020F0502020204030204" pitchFamily="34" charset="0"/>
                <a:cs typeface="Calibri" panose="020F0502020204030204" pitchFamily="34" charset="0"/>
              </a:rPr>
              <a:t>άτομα</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παρακινούνται</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γιατι</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βελτιώνουν</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δεξιότητες</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βρίσκονται</a:t>
            </a:r>
            <a:r>
              <a:rPr lang="el-GR" sz="2400" dirty="0">
                <a:solidFill>
                  <a:schemeClr val="bg1"/>
                </a:solidFill>
                <a:latin typeface="Calibri" panose="020F0502020204030204" pitchFamily="34" charset="0"/>
                <a:cs typeface="Calibri" panose="020F0502020204030204" pitchFamily="34" charset="0"/>
              </a:rPr>
              <a:t> με </a:t>
            </a:r>
            <a:r>
              <a:rPr lang="el-GR" sz="2400" dirty="0" err="1">
                <a:solidFill>
                  <a:schemeClr val="bg1"/>
                </a:solidFill>
                <a:latin typeface="Calibri" panose="020F0502020204030204" pitchFamily="34" charset="0"/>
                <a:cs typeface="Calibri" panose="020F0502020204030204" pitchFamily="34" charset="0"/>
              </a:rPr>
              <a:t>παρέες</a:t>
            </a:r>
            <a:r>
              <a:rPr lang="el-GR" sz="2400" dirty="0">
                <a:solidFill>
                  <a:schemeClr val="bg1"/>
                </a:solidFill>
                <a:latin typeface="Calibri" panose="020F0502020204030204" pitchFamily="34" charset="0"/>
                <a:cs typeface="Calibri" panose="020F0502020204030204" pitchFamily="34" charset="0"/>
              </a:rPr>
              <a:t> και </a:t>
            </a:r>
            <a:r>
              <a:rPr lang="el-GR" sz="2400" dirty="0" err="1">
                <a:solidFill>
                  <a:schemeClr val="bg1"/>
                </a:solidFill>
                <a:latin typeface="Calibri" panose="020F0502020204030204" pitchFamily="34" charset="0"/>
                <a:cs typeface="Calibri" panose="020F0502020204030204" pitchFamily="34" charset="0"/>
              </a:rPr>
              <a:t>διασκεδάζουν</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Άλλες</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φορές</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γιατι</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θέλουν</a:t>
            </a:r>
            <a:r>
              <a:rPr lang="el-GR" sz="2400" dirty="0">
                <a:solidFill>
                  <a:schemeClr val="bg1"/>
                </a:solidFill>
                <a:latin typeface="Calibri" panose="020F0502020204030204" pitchFamily="34" charset="0"/>
                <a:cs typeface="Calibri" panose="020F0502020204030204" pitchFamily="34" charset="0"/>
              </a:rPr>
              <a:t> να </a:t>
            </a:r>
            <a:r>
              <a:rPr lang="el-GR" sz="2400" dirty="0" err="1">
                <a:solidFill>
                  <a:schemeClr val="bg1"/>
                </a:solidFill>
                <a:latin typeface="Calibri" panose="020F0502020204030204" pitchFamily="34" charset="0"/>
                <a:cs typeface="Calibri" panose="020F0502020204030204" pitchFamily="34" charset="0"/>
              </a:rPr>
              <a:t>ελέγξουν</a:t>
            </a:r>
            <a:r>
              <a:rPr lang="el-GR" sz="2400" dirty="0">
                <a:solidFill>
                  <a:schemeClr val="bg1"/>
                </a:solidFill>
                <a:latin typeface="Calibri" panose="020F0502020204030204" pitchFamily="34" charset="0"/>
                <a:cs typeface="Calibri" panose="020F0502020204030204" pitchFamily="34" charset="0"/>
              </a:rPr>
              <a:t> το </a:t>
            </a:r>
            <a:r>
              <a:rPr lang="el-GR" sz="2400" dirty="0" err="1">
                <a:solidFill>
                  <a:schemeClr val="bg1"/>
                </a:solidFill>
                <a:latin typeface="Calibri" panose="020F0502020204030204" pitchFamily="34" charset="0"/>
                <a:cs typeface="Calibri" panose="020F0502020204030204" pitchFamily="34" charset="0"/>
              </a:rPr>
              <a:t>βάρος</a:t>
            </a:r>
            <a:r>
              <a:rPr lang="el-GR" sz="2400" dirty="0">
                <a:solidFill>
                  <a:schemeClr val="bg1"/>
                </a:solidFill>
                <a:latin typeface="Calibri" panose="020F0502020204030204" pitchFamily="34" charset="0"/>
                <a:cs typeface="Calibri" panose="020F0502020204030204" pitchFamily="34" charset="0"/>
              </a:rPr>
              <a:t> τους, να </a:t>
            </a:r>
            <a:r>
              <a:rPr lang="el-GR" sz="2400" dirty="0" err="1">
                <a:solidFill>
                  <a:schemeClr val="bg1"/>
                </a:solidFill>
                <a:latin typeface="Calibri" panose="020F0502020204030204" pitchFamily="34" charset="0"/>
                <a:cs typeface="Calibri" panose="020F0502020204030204" pitchFamily="34" charset="0"/>
              </a:rPr>
              <a:t>βελτιώσουν</a:t>
            </a:r>
            <a:r>
              <a:rPr lang="el-GR" sz="2400" dirty="0">
                <a:solidFill>
                  <a:schemeClr val="bg1"/>
                </a:solidFill>
                <a:latin typeface="Calibri" panose="020F0502020204030204" pitchFamily="34" charset="0"/>
                <a:cs typeface="Calibri" panose="020F0502020204030204" pitchFamily="34" charset="0"/>
              </a:rPr>
              <a:t> την </a:t>
            </a:r>
            <a:r>
              <a:rPr lang="el-GR" sz="2400" dirty="0" err="1">
                <a:solidFill>
                  <a:schemeClr val="bg1"/>
                </a:solidFill>
                <a:latin typeface="Calibri" panose="020F0502020204030204" pitchFamily="34" charset="0"/>
                <a:cs typeface="Calibri" panose="020F0502020204030204" pitchFamily="34" charset="0"/>
              </a:rPr>
              <a:t>υγεία</a:t>
            </a:r>
            <a:r>
              <a:rPr lang="el-GR" sz="2400" dirty="0">
                <a:solidFill>
                  <a:schemeClr val="bg1"/>
                </a:solidFill>
                <a:latin typeface="Calibri" panose="020F0502020204030204" pitchFamily="34" charset="0"/>
                <a:cs typeface="Calibri" panose="020F0502020204030204" pitchFamily="34" charset="0"/>
              </a:rPr>
              <a:t> τους, την </a:t>
            </a:r>
            <a:r>
              <a:rPr lang="el-GR" sz="2400" dirty="0" err="1">
                <a:solidFill>
                  <a:schemeClr val="bg1"/>
                </a:solidFill>
                <a:latin typeface="Calibri" panose="020F0502020204030204" pitchFamily="34" charset="0"/>
                <a:cs typeface="Calibri" panose="020F0502020204030204" pitchFamily="34" charset="0"/>
              </a:rPr>
              <a:t>εικόνα</a:t>
            </a:r>
            <a:r>
              <a:rPr lang="el-GR" sz="2400" dirty="0">
                <a:solidFill>
                  <a:schemeClr val="bg1"/>
                </a:solidFill>
                <a:latin typeface="Calibri" panose="020F0502020204030204" pitchFamily="34" charset="0"/>
                <a:cs typeface="Calibri" panose="020F0502020204030204" pitchFamily="34" charset="0"/>
              </a:rPr>
              <a:t> του </a:t>
            </a:r>
            <a:r>
              <a:rPr lang="el-GR" sz="2400" dirty="0" err="1">
                <a:solidFill>
                  <a:schemeClr val="bg1"/>
                </a:solidFill>
                <a:latin typeface="Calibri" panose="020F0502020204030204" pitchFamily="34" charset="0"/>
                <a:cs typeface="Calibri" panose="020F0502020204030204" pitchFamily="34" charset="0"/>
              </a:rPr>
              <a:t>σώματός</a:t>
            </a:r>
            <a:r>
              <a:rPr lang="el-GR" sz="2400" dirty="0">
                <a:solidFill>
                  <a:schemeClr val="bg1"/>
                </a:solidFill>
                <a:latin typeface="Calibri" panose="020F0502020204030204" pitchFamily="34" charset="0"/>
                <a:cs typeface="Calibri" panose="020F0502020204030204" pitchFamily="34" charset="0"/>
              </a:rPr>
              <a:t> τους, να </a:t>
            </a:r>
            <a:r>
              <a:rPr lang="el-GR" sz="2400" dirty="0" err="1">
                <a:solidFill>
                  <a:schemeClr val="bg1"/>
                </a:solidFill>
                <a:latin typeface="Calibri" panose="020F0502020204030204" pitchFamily="34" charset="0"/>
                <a:cs typeface="Calibri" panose="020F0502020204030204" pitchFamily="34" charset="0"/>
              </a:rPr>
              <a:t>χαλαρώσουν</a:t>
            </a:r>
            <a:r>
              <a:rPr lang="el-GR" sz="2400" dirty="0">
                <a:solidFill>
                  <a:schemeClr val="bg1"/>
                </a:solidFill>
                <a:latin typeface="Calibri" panose="020F0502020204030204" pitchFamily="34" charset="0"/>
                <a:cs typeface="Calibri" panose="020F0502020204030204" pitchFamily="34" charset="0"/>
              </a:rPr>
              <a:t> και να </a:t>
            </a:r>
            <a:r>
              <a:rPr lang="el-GR" sz="2400" dirty="0" err="1">
                <a:solidFill>
                  <a:schemeClr val="bg1"/>
                </a:solidFill>
                <a:latin typeface="Calibri" panose="020F0502020204030204" pitchFamily="34" charset="0"/>
                <a:cs typeface="Calibri" panose="020F0502020204030204" pitchFamily="34" charset="0"/>
              </a:rPr>
              <a:t>ρυθμίσουν</a:t>
            </a:r>
            <a:r>
              <a:rPr lang="el-GR" sz="2400" dirty="0">
                <a:solidFill>
                  <a:schemeClr val="bg1"/>
                </a:solidFill>
                <a:latin typeface="Calibri" panose="020F0502020204030204" pitchFamily="34" charset="0"/>
                <a:cs typeface="Calibri" panose="020F0502020204030204" pitchFamily="34" charset="0"/>
              </a:rPr>
              <a:t> το </a:t>
            </a:r>
            <a:r>
              <a:rPr lang="el-GR" sz="2400" dirty="0" err="1">
                <a:solidFill>
                  <a:schemeClr val="bg1"/>
                </a:solidFill>
                <a:latin typeface="Calibri" panose="020F0502020204030204" pitchFamily="34" charset="0"/>
                <a:cs typeface="Calibri" panose="020F0502020204030204" pitchFamily="34" charset="0"/>
              </a:rPr>
              <a:t>άγχος</a:t>
            </a:r>
            <a:r>
              <a:rPr lang="el-GR" sz="2400" dirty="0">
                <a:solidFill>
                  <a:schemeClr val="bg1"/>
                </a:solidFill>
                <a:latin typeface="Calibri" panose="020F0502020204030204" pitchFamily="34" charset="0"/>
                <a:cs typeface="Calibri" panose="020F0502020204030204" pitchFamily="34" charset="0"/>
              </a:rPr>
              <a:t> και το στρες. </a:t>
            </a:r>
            <a:r>
              <a:rPr lang="el-GR" sz="2400" dirty="0" err="1">
                <a:solidFill>
                  <a:schemeClr val="bg1"/>
                </a:solidFill>
                <a:latin typeface="Calibri" panose="020F0502020204030204" pitchFamily="34" charset="0"/>
                <a:cs typeface="Calibri" panose="020F0502020204030204" pitchFamily="34" charset="0"/>
              </a:rPr>
              <a:t>Άλλα</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άτομα</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παρακινούνται</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γιατι</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αναζητούν</a:t>
            </a:r>
            <a:r>
              <a:rPr lang="el-GR" sz="2400" dirty="0">
                <a:solidFill>
                  <a:schemeClr val="bg1"/>
                </a:solidFill>
                <a:latin typeface="Calibri" panose="020F0502020204030204" pitchFamily="34" charset="0"/>
                <a:cs typeface="Calibri" panose="020F0502020204030204" pitchFamily="34" charset="0"/>
              </a:rPr>
              <a:t> τον </a:t>
            </a:r>
            <a:r>
              <a:rPr lang="el-GR" sz="2400" dirty="0" err="1">
                <a:solidFill>
                  <a:schemeClr val="bg1"/>
                </a:solidFill>
                <a:latin typeface="Calibri" panose="020F0502020204030204" pitchFamily="34" charset="0"/>
                <a:cs typeface="Calibri" panose="020F0502020204030204" pitchFamily="34" charset="0"/>
              </a:rPr>
              <a:t>ανταγωνισμο</a:t>
            </a:r>
            <a:r>
              <a:rPr lang="el-GR" sz="2400" dirty="0">
                <a:solidFill>
                  <a:schemeClr val="bg1"/>
                </a:solidFill>
                <a:latin typeface="Calibri" panose="020F0502020204030204" pitchFamily="34" charset="0"/>
                <a:cs typeface="Calibri" panose="020F0502020204030204" pitchFamily="34" charset="0"/>
              </a:rPr>
              <a:t>́ και τη </a:t>
            </a:r>
            <a:r>
              <a:rPr lang="el-GR" sz="2400" dirty="0" err="1">
                <a:solidFill>
                  <a:schemeClr val="bg1"/>
                </a:solidFill>
                <a:latin typeface="Calibri" panose="020F0502020204030204" pitchFamily="34" charset="0"/>
                <a:cs typeface="Calibri" panose="020F0502020204030204" pitchFamily="34" charset="0"/>
              </a:rPr>
              <a:t>διάκριση</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μέσα</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απο</a:t>
            </a:r>
            <a:r>
              <a:rPr lang="el-GR" sz="2400" dirty="0">
                <a:solidFill>
                  <a:schemeClr val="bg1"/>
                </a:solidFill>
                <a:latin typeface="Calibri" panose="020F0502020204030204" pitchFamily="34" charset="0"/>
                <a:cs typeface="Calibri" panose="020F0502020204030204" pitchFamily="34" charset="0"/>
              </a:rPr>
              <a:t>́ τα σπορ ή τη </a:t>
            </a:r>
            <a:r>
              <a:rPr lang="el-GR" sz="2400" dirty="0" err="1">
                <a:solidFill>
                  <a:schemeClr val="bg1"/>
                </a:solidFill>
                <a:latin typeface="Calibri" panose="020F0502020204030204" pitchFamily="34" charset="0"/>
                <a:cs typeface="Calibri" panose="020F0502020204030204" pitchFamily="34" charset="0"/>
              </a:rPr>
              <a:t>δημοσιότητα</a:t>
            </a:r>
            <a:r>
              <a:rPr lang="el-GR" sz="2400" dirty="0">
                <a:solidFill>
                  <a:schemeClr val="bg1"/>
                </a:solidFill>
                <a:latin typeface="Calibri" panose="020F0502020204030204" pitchFamily="34" charset="0"/>
                <a:cs typeface="Calibri" panose="020F0502020204030204" pitchFamily="34" charset="0"/>
              </a:rPr>
              <a:t>, τη </a:t>
            </a:r>
            <a:r>
              <a:rPr lang="el-GR" sz="2400" dirty="0" err="1">
                <a:solidFill>
                  <a:schemeClr val="bg1"/>
                </a:solidFill>
                <a:latin typeface="Calibri" panose="020F0502020204030204" pitchFamily="34" charset="0"/>
                <a:cs typeface="Calibri" panose="020F0502020204030204" pitchFamily="34" charset="0"/>
              </a:rPr>
              <a:t>δόξα</a:t>
            </a:r>
            <a:r>
              <a:rPr lang="el-GR" sz="2400" dirty="0">
                <a:solidFill>
                  <a:schemeClr val="bg1"/>
                </a:solidFill>
                <a:latin typeface="Calibri" panose="020F0502020204030204" pitchFamily="34" charset="0"/>
                <a:cs typeface="Calibri" panose="020F0502020204030204" pitchFamily="34" charset="0"/>
              </a:rPr>
              <a:t> και το </a:t>
            </a:r>
            <a:r>
              <a:rPr lang="el-GR" sz="2400" dirty="0" err="1">
                <a:solidFill>
                  <a:schemeClr val="bg1"/>
                </a:solidFill>
                <a:latin typeface="Calibri" panose="020F0502020204030204" pitchFamily="34" charset="0"/>
                <a:cs typeface="Calibri" panose="020F0502020204030204" pitchFamily="34" charset="0"/>
              </a:rPr>
              <a:t>χρήμα</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Κάποια</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άτομα</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ικανοποιούνται</a:t>
            </a:r>
            <a:r>
              <a:rPr lang="el-GR" sz="2400" dirty="0">
                <a:solidFill>
                  <a:schemeClr val="bg1"/>
                </a:solidFill>
                <a:latin typeface="Calibri" panose="020F0502020204030204" pitchFamily="34" charset="0"/>
                <a:cs typeface="Calibri" panose="020F0502020204030204" pitchFamily="34" charset="0"/>
              </a:rPr>
              <a:t> και </a:t>
            </a:r>
            <a:r>
              <a:rPr lang="el-GR" sz="2400" dirty="0" err="1">
                <a:solidFill>
                  <a:schemeClr val="bg1"/>
                </a:solidFill>
                <a:latin typeface="Calibri" panose="020F0502020204030204" pitchFamily="34" charset="0"/>
                <a:cs typeface="Calibri" panose="020F0502020204030204" pitchFamily="34" charset="0"/>
              </a:rPr>
              <a:t>παρακινούνται</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περισσότερο</a:t>
            </a:r>
            <a:r>
              <a:rPr lang="el-GR" sz="2400" dirty="0">
                <a:solidFill>
                  <a:schemeClr val="bg1"/>
                </a:solidFill>
                <a:latin typeface="Calibri" panose="020F0502020204030204" pitchFamily="34" charset="0"/>
                <a:cs typeface="Calibri" panose="020F0502020204030204" pitchFamily="34" charset="0"/>
              </a:rPr>
              <a:t> σε </a:t>
            </a:r>
            <a:r>
              <a:rPr lang="el-GR" sz="2400" dirty="0" err="1">
                <a:solidFill>
                  <a:schemeClr val="bg1"/>
                </a:solidFill>
                <a:latin typeface="Calibri" panose="020F0502020204030204" pitchFamily="34" charset="0"/>
                <a:cs typeface="Calibri" panose="020F0502020204030204" pitchFamily="34" charset="0"/>
              </a:rPr>
              <a:t>ομαδικα</a:t>
            </a:r>
            <a:r>
              <a:rPr lang="el-GR" sz="2400" dirty="0">
                <a:solidFill>
                  <a:schemeClr val="bg1"/>
                </a:solidFill>
                <a:latin typeface="Calibri" panose="020F0502020204030204" pitchFamily="34" charset="0"/>
                <a:cs typeface="Calibri" panose="020F0502020204030204" pitchFamily="34" charset="0"/>
              </a:rPr>
              <a:t>́ και </a:t>
            </a:r>
            <a:r>
              <a:rPr lang="el-GR" sz="2400" dirty="0" err="1">
                <a:solidFill>
                  <a:schemeClr val="bg1"/>
                </a:solidFill>
                <a:latin typeface="Calibri" panose="020F0502020204030204" pitchFamily="34" charset="0"/>
                <a:cs typeface="Calibri" panose="020F0502020204030204" pitchFamily="34" charset="0"/>
              </a:rPr>
              <a:t>κάποια</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άλλα</a:t>
            </a:r>
            <a:r>
              <a:rPr lang="el-GR" sz="2400" dirty="0">
                <a:solidFill>
                  <a:schemeClr val="bg1"/>
                </a:solidFill>
                <a:latin typeface="Calibri" panose="020F0502020204030204" pitchFamily="34" charset="0"/>
                <a:cs typeface="Calibri" panose="020F0502020204030204" pitchFamily="34" charset="0"/>
              </a:rPr>
              <a:t> σε </a:t>
            </a:r>
            <a:r>
              <a:rPr lang="el-GR" sz="2400" dirty="0" err="1">
                <a:solidFill>
                  <a:schemeClr val="bg1"/>
                </a:solidFill>
                <a:latin typeface="Calibri" panose="020F0502020204030204" pitchFamily="34" charset="0"/>
                <a:cs typeface="Calibri" panose="020F0502020204030204" pitchFamily="34" charset="0"/>
              </a:rPr>
              <a:t>ατομικα</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αθλήματα</a:t>
            </a:r>
            <a:r>
              <a:rPr lang="el-GR" sz="2400" dirty="0">
                <a:solidFill>
                  <a:schemeClr val="bg1"/>
                </a:solidFill>
                <a:latin typeface="Calibri" panose="020F0502020204030204" pitchFamily="34" charset="0"/>
                <a:cs typeface="Calibri" panose="020F0502020204030204" pitchFamily="34" charset="0"/>
              </a:rPr>
              <a:t>. Οι </a:t>
            </a:r>
            <a:r>
              <a:rPr lang="el-GR" sz="2400" dirty="0" err="1">
                <a:solidFill>
                  <a:schemeClr val="bg1"/>
                </a:solidFill>
                <a:latin typeface="Calibri" panose="020F0502020204030204" pitchFamily="34" charset="0"/>
                <a:cs typeface="Calibri" panose="020F0502020204030204" pitchFamily="34" charset="0"/>
              </a:rPr>
              <a:t>λόγοι</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αυτοι</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πολλές</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φορές</a:t>
            </a:r>
            <a:r>
              <a:rPr lang="el-GR" sz="2400" dirty="0">
                <a:solidFill>
                  <a:schemeClr val="bg1"/>
                </a:solidFill>
                <a:latin typeface="Calibri" panose="020F0502020204030204" pitchFamily="34" charset="0"/>
                <a:cs typeface="Calibri" panose="020F0502020204030204" pitchFamily="34" charset="0"/>
              </a:rPr>
              <a:t> </a:t>
            </a:r>
            <a:r>
              <a:rPr lang="el-GR" sz="2400" dirty="0" err="1">
                <a:solidFill>
                  <a:schemeClr val="bg1"/>
                </a:solidFill>
                <a:latin typeface="Calibri" panose="020F0502020204030204" pitchFamily="34" charset="0"/>
                <a:cs typeface="Calibri" panose="020F0502020204030204" pitchFamily="34" charset="0"/>
              </a:rPr>
              <a:t>αλλάζουν</a:t>
            </a:r>
            <a:r>
              <a:rPr lang="el-GR" sz="2400" dirty="0">
                <a:solidFill>
                  <a:schemeClr val="bg1"/>
                </a:solidFill>
                <a:latin typeface="Calibri" panose="020F0502020204030204" pitchFamily="34" charset="0"/>
                <a:cs typeface="Calibri" panose="020F0502020204030204" pitchFamily="34" charset="0"/>
              </a:rPr>
              <a:t> με την </a:t>
            </a:r>
            <a:r>
              <a:rPr lang="el-GR" sz="2400" dirty="0" err="1">
                <a:solidFill>
                  <a:schemeClr val="bg1"/>
                </a:solidFill>
                <a:latin typeface="Calibri" panose="020F0502020204030204" pitchFamily="34" charset="0"/>
                <a:cs typeface="Calibri" panose="020F0502020204030204" pitchFamily="34" charset="0"/>
              </a:rPr>
              <a:t>πάροδο</a:t>
            </a:r>
            <a:r>
              <a:rPr lang="el-GR" sz="2400" dirty="0">
                <a:solidFill>
                  <a:schemeClr val="bg1"/>
                </a:solidFill>
                <a:latin typeface="Calibri" panose="020F0502020204030204" pitchFamily="34" charset="0"/>
                <a:cs typeface="Calibri" panose="020F0502020204030204" pitchFamily="34" charset="0"/>
              </a:rPr>
              <a:t> του </a:t>
            </a:r>
            <a:r>
              <a:rPr lang="el-GR" sz="2400" dirty="0" err="1">
                <a:solidFill>
                  <a:schemeClr val="bg1"/>
                </a:solidFill>
                <a:latin typeface="Calibri" panose="020F0502020204030204" pitchFamily="34" charset="0"/>
                <a:cs typeface="Calibri" panose="020F0502020204030204" pitchFamily="34" charset="0"/>
              </a:rPr>
              <a:t>χρόνου</a:t>
            </a:r>
            <a:r>
              <a:rPr lang="el-GR" sz="2400" dirty="0">
                <a:solidFill>
                  <a:schemeClr val="bg1"/>
                </a:solidFill>
                <a:latin typeface="Calibri" panose="020F0502020204030204" pitchFamily="34" charset="0"/>
                <a:cs typeface="Calibri" panose="020F0502020204030204" pitchFamily="34" charset="0"/>
              </a:rPr>
              <a:t>.</a:t>
            </a:r>
            <a:endParaRPr lang="en-GR" sz="24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95051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EE38C-E8FA-DC4E-94E3-BCAE8F45B6E0}"/>
              </a:ext>
            </a:extLst>
          </p:cNvPr>
          <p:cNvSpPr>
            <a:spLocks noGrp="1"/>
          </p:cNvSpPr>
          <p:nvPr>
            <p:ph type="title"/>
          </p:nvPr>
        </p:nvSpPr>
        <p:spPr/>
        <p:txBody>
          <a:bodyPr>
            <a:normAutofit/>
          </a:bodyPr>
          <a:lstStyle/>
          <a:p>
            <a:r>
              <a:rPr lang="el-GR" sz="2800" dirty="0">
                <a:solidFill>
                  <a:srgbClr val="F48100"/>
                </a:solidFill>
                <a:latin typeface="Calibri" panose="020F0502020204030204" pitchFamily="34" charset="0"/>
                <a:cs typeface="Calibri" panose="020F0502020204030204" pitchFamily="34" charset="0"/>
              </a:rPr>
              <a:t>Πως λειτουργεί η παρακίνηση στον αθλητισμό</a:t>
            </a:r>
            <a:endParaRPr lang="en-GR" sz="2800" dirty="0">
              <a:solidFill>
                <a:srgbClr val="F48100"/>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71A3A9EA-6AA0-D742-BE24-0F7213232680}"/>
              </a:ext>
            </a:extLst>
          </p:cNvPr>
          <p:cNvSpPr>
            <a:spLocks noGrp="1"/>
          </p:cNvSpPr>
          <p:nvPr>
            <p:ph idx="1"/>
          </p:nvPr>
        </p:nvSpPr>
        <p:spPr>
          <a:xfrm>
            <a:off x="609441" y="1600202"/>
            <a:ext cx="10969943" cy="3294528"/>
          </a:xfrm>
        </p:spPr>
        <p:txBody>
          <a:bodyPr>
            <a:normAutofit/>
          </a:bodyPr>
          <a:lstStyle/>
          <a:p>
            <a:pPr marL="0" indent="0" algn="just">
              <a:buNone/>
            </a:pPr>
            <a:r>
              <a:rPr lang="el-GR" sz="2400" dirty="0">
                <a:solidFill>
                  <a:schemeClr val="bg1"/>
                </a:solidFill>
                <a:latin typeface="Calibri" panose="020F0502020204030204" pitchFamily="34" charset="0"/>
                <a:cs typeface="Calibri" panose="020F0502020204030204" pitchFamily="34" charset="0"/>
              </a:rPr>
              <a:t>Η </a:t>
            </a:r>
            <a:r>
              <a:rPr lang="en-GB" sz="2400" dirty="0">
                <a:solidFill>
                  <a:schemeClr val="bg1"/>
                </a:solidFill>
                <a:latin typeface="Calibri" panose="020F0502020204030204" pitchFamily="34" charset="0"/>
                <a:cs typeface="Calibri" panose="020F0502020204030204" pitchFamily="34" charset="0"/>
              </a:rPr>
              <a:t>Jessica Ennis, </a:t>
            </a:r>
            <a:r>
              <a:rPr lang="el-GR" sz="2400" dirty="0">
                <a:solidFill>
                  <a:schemeClr val="bg1"/>
                </a:solidFill>
                <a:latin typeface="Calibri" panose="020F0502020204030204" pitchFamily="34" charset="0"/>
                <a:cs typeface="Calibri" panose="020F0502020204030204" pitchFamily="34" charset="0"/>
              </a:rPr>
              <a:t>ο </a:t>
            </a:r>
            <a:r>
              <a:rPr lang="en-GB" sz="2400" dirty="0">
                <a:solidFill>
                  <a:schemeClr val="bg1"/>
                </a:solidFill>
                <a:latin typeface="Calibri" panose="020F0502020204030204" pitchFamily="34" charset="0"/>
                <a:cs typeface="Calibri" panose="020F0502020204030204" pitchFamily="34" charset="0"/>
              </a:rPr>
              <a:t>Michael Phelps </a:t>
            </a:r>
            <a:r>
              <a:rPr lang="el-GR" sz="2400" dirty="0">
                <a:solidFill>
                  <a:schemeClr val="bg1"/>
                </a:solidFill>
                <a:latin typeface="Calibri" panose="020F0502020204030204" pitchFamily="34" charset="0"/>
                <a:cs typeface="Calibri" panose="020F0502020204030204" pitchFamily="34" charset="0"/>
              </a:rPr>
              <a:t>και ο </a:t>
            </a:r>
            <a:r>
              <a:rPr lang="en-GB" sz="2400" dirty="0">
                <a:solidFill>
                  <a:schemeClr val="bg1"/>
                </a:solidFill>
                <a:latin typeface="Calibri" panose="020F0502020204030204" pitchFamily="34" charset="0"/>
                <a:cs typeface="Calibri" panose="020F0502020204030204" pitchFamily="34" charset="0"/>
              </a:rPr>
              <a:t>Tiger Woods </a:t>
            </a:r>
            <a:r>
              <a:rPr lang="el-GR" sz="2400" dirty="0">
                <a:solidFill>
                  <a:schemeClr val="bg1"/>
                </a:solidFill>
                <a:latin typeface="Calibri" panose="020F0502020204030204" pitchFamily="34" charset="0"/>
                <a:cs typeface="Calibri" panose="020F0502020204030204" pitchFamily="34" charset="0"/>
              </a:rPr>
              <a:t>έχουν αναφέρει πολλές φορές τη σημαντικότητα των κινήτρων σαν θεμέλιο για τη μεγιστοποίηση της απόδοσης των αθλητών αλλά και τη σημασία της παρακίνησης</a:t>
            </a:r>
            <a:r>
              <a:rPr lang="en-GB" sz="2400" dirty="0">
                <a:solidFill>
                  <a:schemeClr val="bg1"/>
                </a:solidFill>
                <a:latin typeface="Calibri" panose="020F0502020204030204" pitchFamily="34" charset="0"/>
                <a:cs typeface="Calibri" panose="020F0502020204030204" pitchFamily="34" charset="0"/>
              </a:rPr>
              <a:t> </a:t>
            </a:r>
            <a:r>
              <a:rPr lang="el-GR" sz="2400" dirty="0">
                <a:solidFill>
                  <a:schemeClr val="bg1"/>
                </a:solidFill>
                <a:latin typeface="Calibri" panose="020F0502020204030204" pitchFamily="34" charset="0"/>
                <a:cs typeface="Calibri" panose="020F0502020204030204" pitchFamily="34" charset="0"/>
              </a:rPr>
              <a:t>εκ μέρους των προπονητών και των αθλητικών ψυχολόγων. Χωρίς την παρακίνηση ακόμη και ο πιο ταλαντούχος αθλητής δεν μπορεί ποτέ να φτάσει και να πετύχει την απόλυτη επίδοση του. Το πώς αντιλαμβάνεται και το πώς αντιδρά ο αθλητής στο αγώνισμα του είναι άρρηκτα συνδεδεμένο με την παρακίνηση. Η χαμηλή ή υψηλή παρακίνηση εξαρτάται από την προσωπικότητα του αθλητή.</a:t>
            </a:r>
            <a:endParaRPr lang="en-GR" sz="24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87884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52A25-223B-2D47-80DE-7C21AAB15ACC}"/>
              </a:ext>
            </a:extLst>
          </p:cNvPr>
          <p:cNvSpPr>
            <a:spLocks noGrp="1"/>
          </p:cNvSpPr>
          <p:nvPr>
            <p:ph type="title"/>
          </p:nvPr>
        </p:nvSpPr>
        <p:spPr/>
        <p:txBody>
          <a:bodyPr>
            <a:normAutofit/>
          </a:bodyPr>
          <a:lstStyle/>
          <a:p>
            <a:r>
              <a:rPr lang="el-GR" sz="2800">
                <a:solidFill>
                  <a:srgbClr val="F48100"/>
                </a:solidFill>
                <a:latin typeface="Calibri" panose="020F0502020204030204" pitchFamily="34" charset="0"/>
                <a:cs typeface="Calibri" panose="020F0502020204030204" pitchFamily="34" charset="0"/>
              </a:rPr>
              <a:t>Τί </a:t>
            </a:r>
            <a:r>
              <a:rPr lang="el-GR" sz="2800" dirty="0">
                <a:solidFill>
                  <a:srgbClr val="F48100"/>
                </a:solidFill>
                <a:latin typeface="Calibri" panose="020F0502020204030204" pitchFamily="34" charset="0"/>
                <a:cs typeface="Calibri" panose="020F0502020204030204" pitchFamily="34" charset="0"/>
              </a:rPr>
              <a:t>προσφέρουν τα υψηλά ποσοστά παρακίνησης;</a:t>
            </a:r>
            <a:endParaRPr lang="en-GR" sz="2800" dirty="0">
              <a:solidFill>
                <a:srgbClr val="F48100"/>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06D6C85A-9891-C349-80AF-B1223573E75F}"/>
              </a:ext>
            </a:extLst>
          </p:cNvPr>
          <p:cNvSpPr>
            <a:spLocks noGrp="1"/>
          </p:cNvSpPr>
          <p:nvPr>
            <p:ph idx="1"/>
          </p:nvPr>
        </p:nvSpPr>
        <p:spPr/>
        <p:txBody>
          <a:bodyPr>
            <a:normAutofit/>
          </a:bodyPr>
          <a:lstStyle/>
          <a:p>
            <a:pPr algn="just">
              <a:buClr>
                <a:srgbClr val="F48100"/>
              </a:buClr>
              <a:buFont typeface="Wingdings" pitchFamily="2" charset="2"/>
              <a:buChar char="Ø"/>
            </a:pPr>
            <a:r>
              <a:rPr lang="el-GR" sz="2400" dirty="0">
                <a:solidFill>
                  <a:schemeClr val="bg1"/>
                </a:solidFill>
                <a:latin typeface="Calibri" panose="020F0502020204030204" pitchFamily="34" charset="0"/>
                <a:cs typeface="Calibri" panose="020F0502020204030204" pitchFamily="34" charset="0"/>
              </a:rPr>
              <a:t>Είναι αυτό που μας κάνει, όταν στα τελευταία 10χλμ του μαραθωνίου είμαστε σωματικά πολύ κουρασμένοι και με σφιγμένα πόδια, να συνεχίσουμε.</a:t>
            </a:r>
          </a:p>
          <a:p>
            <a:pPr algn="just">
              <a:buClr>
                <a:srgbClr val="F48100"/>
              </a:buClr>
              <a:buFont typeface="Wingdings" pitchFamily="2" charset="2"/>
              <a:buChar char="Ø"/>
            </a:pPr>
            <a:endParaRPr lang="el-GR" sz="800" dirty="0">
              <a:solidFill>
                <a:schemeClr val="bg1"/>
              </a:solidFill>
              <a:latin typeface="Calibri" panose="020F0502020204030204" pitchFamily="34" charset="0"/>
              <a:cs typeface="Calibri" panose="020F0502020204030204" pitchFamily="34" charset="0"/>
            </a:endParaRPr>
          </a:p>
          <a:p>
            <a:pPr algn="just">
              <a:buClr>
                <a:srgbClr val="F48100"/>
              </a:buClr>
              <a:buFont typeface="Wingdings" pitchFamily="2" charset="2"/>
              <a:buChar char="Ø"/>
            </a:pPr>
            <a:r>
              <a:rPr lang="el-GR" sz="2400" dirty="0">
                <a:solidFill>
                  <a:schemeClr val="bg1"/>
                </a:solidFill>
                <a:latin typeface="Calibri" panose="020F0502020204030204" pitchFamily="34" charset="0"/>
                <a:cs typeface="Calibri" panose="020F0502020204030204" pitchFamily="34" charset="0"/>
              </a:rPr>
              <a:t>Είναι αυτό που μας κάνει κάθε μέρα, όσο κουρασμένοι και πιεσμένοι από τις υπόλοιπες υποχρεώσεις μας είμαστε, να σηκωθούμε από τον καναπέ και να κάνουμε προπόνηση.</a:t>
            </a:r>
            <a:endParaRPr lang="en-GR" sz="24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39132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E9D1E-0BB6-2D41-8A00-D85A4391207D}"/>
              </a:ext>
            </a:extLst>
          </p:cNvPr>
          <p:cNvSpPr>
            <a:spLocks noGrp="1"/>
          </p:cNvSpPr>
          <p:nvPr>
            <p:ph type="title"/>
          </p:nvPr>
        </p:nvSpPr>
        <p:spPr/>
        <p:txBody>
          <a:bodyPr>
            <a:normAutofit/>
          </a:bodyPr>
          <a:lstStyle/>
          <a:p>
            <a:pPr fontAlgn="base"/>
            <a:r>
              <a:rPr lang="el-GR" sz="2800" dirty="0">
                <a:solidFill>
                  <a:srgbClr val="F48100"/>
                </a:solidFill>
                <a:latin typeface="Calibri" panose="020F0502020204030204" pitchFamily="34" charset="0"/>
                <a:cs typeface="Calibri" panose="020F0502020204030204" pitchFamily="34" charset="0"/>
              </a:rPr>
              <a:t>Μερικά χρήσιμα και ενδιαφέροντα στοιχεία για την παρακίνηση</a:t>
            </a:r>
            <a:endParaRPr lang="en-GR" sz="2800" dirty="0">
              <a:solidFill>
                <a:srgbClr val="F48100"/>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AF888948-B00F-2041-BE6F-5E3598700710}"/>
              </a:ext>
            </a:extLst>
          </p:cNvPr>
          <p:cNvSpPr>
            <a:spLocks noGrp="1"/>
          </p:cNvSpPr>
          <p:nvPr>
            <p:ph idx="1"/>
          </p:nvPr>
        </p:nvSpPr>
        <p:spPr/>
        <p:txBody>
          <a:bodyPr>
            <a:normAutofit/>
          </a:bodyPr>
          <a:lstStyle/>
          <a:p>
            <a:pPr algn="just">
              <a:buClr>
                <a:srgbClr val="F48100"/>
              </a:buClr>
              <a:buFont typeface="Wingdings" pitchFamily="2" charset="2"/>
              <a:buChar char="Ø"/>
            </a:pPr>
            <a:r>
              <a:rPr lang="el-GR" sz="2400" dirty="0">
                <a:solidFill>
                  <a:schemeClr val="bg1"/>
                </a:solidFill>
                <a:latin typeface="Calibri" panose="020F0502020204030204" pitchFamily="34" charset="0"/>
                <a:cs typeface="Calibri" panose="020F0502020204030204" pitchFamily="34" charset="0"/>
              </a:rPr>
              <a:t>Οι αθλητές που έχουν υψηλά επίπεδα παρακίνησης μαθαίνουν πιο εύκολα και έχουν σημαντικά πιο υψηλό βαθμό προόδου από τους υπόλοιπους αθλητές.</a:t>
            </a:r>
          </a:p>
          <a:p>
            <a:pPr algn="just">
              <a:buClr>
                <a:srgbClr val="F48100"/>
              </a:buClr>
              <a:buFont typeface="Wingdings" pitchFamily="2" charset="2"/>
              <a:buChar char="Ø"/>
            </a:pPr>
            <a:r>
              <a:rPr lang="el-GR" sz="2400" dirty="0">
                <a:solidFill>
                  <a:schemeClr val="bg1"/>
                </a:solidFill>
                <a:latin typeface="Calibri" panose="020F0502020204030204" pitchFamily="34" charset="0"/>
                <a:cs typeface="Calibri" panose="020F0502020204030204" pitchFamily="34" charset="0"/>
              </a:rPr>
              <a:t>Οι αθλητές που έχουν υψηλά ποσοστά παρακίνησης συνεισφέρουν με θετικό τρόπο στην κουλτούρα της ομάδας και στην επίτευξη των στόχων της, καθώς και ανεξάρτητα των μελών της.</a:t>
            </a:r>
          </a:p>
          <a:p>
            <a:pPr algn="just">
              <a:buClr>
                <a:srgbClr val="F48100"/>
              </a:buClr>
              <a:buFont typeface="Wingdings" pitchFamily="2" charset="2"/>
              <a:buChar char="Ø"/>
            </a:pPr>
            <a:r>
              <a:rPr lang="el-GR" sz="2400" dirty="0">
                <a:solidFill>
                  <a:schemeClr val="bg1"/>
                </a:solidFill>
                <a:latin typeface="Calibri" panose="020F0502020204030204" pitchFamily="34" charset="0"/>
                <a:cs typeface="Calibri" panose="020F0502020204030204" pitchFamily="34" charset="0"/>
              </a:rPr>
              <a:t>Οι αθλητές με υψηλά επίπεδα παρακίνησης “χάνουν” λιγότερες προπονήσεις μηνιαίως/ετησίως.</a:t>
            </a:r>
          </a:p>
          <a:p>
            <a:pPr algn="just">
              <a:buClr>
                <a:srgbClr val="F48100"/>
              </a:buClr>
              <a:buFont typeface="Wingdings" pitchFamily="2" charset="2"/>
              <a:buChar char="Ø"/>
            </a:pPr>
            <a:r>
              <a:rPr lang="el-GR" sz="2400" dirty="0">
                <a:solidFill>
                  <a:schemeClr val="bg1"/>
                </a:solidFill>
                <a:latin typeface="Calibri" panose="020F0502020204030204" pitchFamily="34" charset="0"/>
                <a:cs typeface="Calibri" panose="020F0502020204030204" pitchFamily="34" charset="0"/>
              </a:rPr>
              <a:t>Οι αθλητές με υψηλά επίπεδα παρακίνησης είναι νοητικά πιο δυνατοί.</a:t>
            </a:r>
          </a:p>
          <a:p>
            <a:pPr algn="just">
              <a:buClr>
                <a:srgbClr val="F48100"/>
              </a:buClr>
              <a:buFont typeface="Wingdings" pitchFamily="2" charset="2"/>
              <a:buChar char="Ø"/>
            </a:pPr>
            <a:r>
              <a:rPr lang="el-GR" sz="2400" dirty="0">
                <a:solidFill>
                  <a:schemeClr val="bg1"/>
                </a:solidFill>
                <a:latin typeface="Calibri" panose="020F0502020204030204" pitchFamily="34" charset="0"/>
                <a:cs typeface="Calibri" panose="020F0502020204030204" pitchFamily="34" charset="0"/>
              </a:rPr>
              <a:t>Οι αθλητές με υψηλά επίπεδα παρακίνησης μένουν στο άθλημα περισσότερα χρόνια.</a:t>
            </a:r>
            <a:endParaRPr lang="en-GR" sz="24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32599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F4458-793B-3440-984E-420D3DDA89BE}"/>
              </a:ext>
            </a:extLst>
          </p:cNvPr>
          <p:cNvSpPr>
            <a:spLocks noGrp="1"/>
          </p:cNvSpPr>
          <p:nvPr>
            <p:ph type="title"/>
          </p:nvPr>
        </p:nvSpPr>
        <p:spPr/>
        <p:txBody>
          <a:bodyPr>
            <a:normAutofit/>
          </a:bodyPr>
          <a:lstStyle/>
          <a:p>
            <a:pPr fontAlgn="base"/>
            <a:r>
              <a:rPr lang="el-GR" sz="2800" dirty="0">
                <a:solidFill>
                  <a:srgbClr val="F48100"/>
                </a:solidFill>
                <a:latin typeface="Calibri" panose="020F0502020204030204" pitchFamily="34" charset="0"/>
                <a:cs typeface="Calibri" panose="020F0502020204030204" pitchFamily="34" charset="0"/>
              </a:rPr>
              <a:t>Εξωτερική και εσωτερική παρακίνηση</a:t>
            </a:r>
            <a:endParaRPr lang="en-GR" sz="2800" dirty="0">
              <a:solidFill>
                <a:srgbClr val="F48100"/>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7DDFD7CB-4C03-D64A-B762-01EFA72AA0DC}"/>
              </a:ext>
            </a:extLst>
          </p:cNvPr>
          <p:cNvSpPr>
            <a:spLocks noGrp="1"/>
          </p:cNvSpPr>
          <p:nvPr>
            <p:ph idx="1"/>
          </p:nvPr>
        </p:nvSpPr>
        <p:spPr>
          <a:xfrm>
            <a:off x="609441" y="1600202"/>
            <a:ext cx="10969943" cy="5069540"/>
          </a:xfrm>
        </p:spPr>
        <p:txBody>
          <a:bodyPr>
            <a:noAutofit/>
          </a:bodyPr>
          <a:lstStyle/>
          <a:p>
            <a:pPr algn="just">
              <a:buClr>
                <a:srgbClr val="F48100"/>
              </a:buClr>
              <a:buFont typeface="Wingdings" pitchFamily="2" charset="2"/>
              <a:buChar char="Ø"/>
            </a:pPr>
            <a:r>
              <a:rPr lang="el-GR" sz="2400" dirty="0">
                <a:solidFill>
                  <a:schemeClr val="bg1"/>
                </a:solidFill>
                <a:latin typeface="Calibri" panose="020F0502020204030204" pitchFamily="34" charset="0"/>
                <a:cs typeface="Calibri" panose="020F0502020204030204" pitchFamily="34" charset="0"/>
              </a:rPr>
              <a:t>Ως </a:t>
            </a:r>
            <a:r>
              <a:rPr lang="el-GR" sz="2400" dirty="0">
                <a:solidFill>
                  <a:srgbClr val="F48100"/>
                </a:solidFill>
                <a:latin typeface="Calibri" panose="020F0502020204030204" pitchFamily="34" charset="0"/>
                <a:cs typeface="Calibri" panose="020F0502020204030204" pitchFamily="34" charset="0"/>
              </a:rPr>
              <a:t>εξωτερική παρακίνηση </a:t>
            </a:r>
            <a:r>
              <a:rPr lang="el-GR" sz="2400" dirty="0">
                <a:solidFill>
                  <a:schemeClr val="bg1"/>
                </a:solidFill>
                <a:latin typeface="Calibri" panose="020F0502020204030204" pitchFamily="34" charset="0"/>
                <a:cs typeface="Calibri" panose="020F0502020204030204" pitchFamily="34" charset="0"/>
              </a:rPr>
              <a:t>αναφερόμαστε στις «ενισχύσεις» </a:t>
            </a:r>
            <a:r>
              <a:rPr lang="en-US" sz="2400" dirty="0">
                <a:solidFill>
                  <a:schemeClr val="bg1"/>
                </a:solidFill>
                <a:latin typeface="Calibri" panose="020F0502020204030204" pitchFamily="34" charset="0"/>
                <a:cs typeface="Calibri" panose="020F0502020204030204" pitchFamily="34" charset="0"/>
              </a:rPr>
              <a:t>-</a:t>
            </a:r>
            <a:r>
              <a:rPr lang="el-GR" sz="2400" dirty="0">
                <a:solidFill>
                  <a:schemeClr val="bg1"/>
                </a:solidFill>
                <a:latin typeface="Calibri" panose="020F0502020204030204" pitchFamily="34" charset="0"/>
                <a:cs typeface="Calibri" panose="020F0502020204030204" pitchFamily="34" charset="0"/>
              </a:rPr>
              <a:t> θετικές ή αρνητικές </a:t>
            </a:r>
            <a:r>
              <a:rPr lang="en-US" sz="2400" dirty="0">
                <a:solidFill>
                  <a:schemeClr val="bg1"/>
                </a:solidFill>
                <a:latin typeface="Calibri" panose="020F0502020204030204" pitchFamily="34" charset="0"/>
                <a:cs typeface="Calibri" panose="020F0502020204030204" pitchFamily="34" charset="0"/>
              </a:rPr>
              <a:t>-</a:t>
            </a:r>
            <a:r>
              <a:rPr lang="el-GR" sz="2400" dirty="0">
                <a:solidFill>
                  <a:schemeClr val="bg1"/>
                </a:solidFill>
                <a:latin typeface="Calibri" panose="020F0502020204030204" pitchFamily="34" charset="0"/>
                <a:cs typeface="Calibri" panose="020F0502020204030204" pitchFamily="34" charset="0"/>
              </a:rPr>
              <a:t>  που έρχονται από το περιβάλλον μας, κυρίως από άλλους ανθρώπους, π.χ. ο προπονητή μας, η οικογένειά μας, οι φίλοι μας, οι συναθλητές μας, οι θεατές σε έναν αγώνα.</a:t>
            </a:r>
            <a:r>
              <a:rPr lang="en-US" sz="2400" dirty="0">
                <a:solidFill>
                  <a:schemeClr val="bg1"/>
                </a:solidFill>
                <a:latin typeface="Calibri" panose="020F0502020204030204" pitchFamily="34" charset="0"/>
                <a:cs typeface="Calibri" panose="020F0502020204030204" pitchFamily="34" charset="0"/>
              </a:rPr>
              <a:t> </a:t>
            </a:r>
            <a:r>
              <a:rPr lang="el-GR" sz="2400" dirty="0">
                <a:solidFill>
                  <a:schemeClr val="bg1"/>
                </a:solidFill>
                <a:latin typeface="Calibri" panose="020F0502020204030204" pitchFamily="34" charset="0"/>
                <a:cs typeface="Calibri" panose="020F0502020204030204" pitchFamily="34" charset="0"/>
              </a:rPr>
              <a:t>Εκτός από τους ανθρώπους, εξωτερική παρακίνηση είναι τα χρήματα που μπορούμε να κερδίσουμε σε έναν αγώνα, τα τρόπαια που θα λάβουμε στο τέλος του αγώνα, η δημοσιότητα κλπ.</a:t>
            </a:r>
            <a:endParaRPr lang="en-US" sz="2400" dirty="0">
              <a:solidFill>
                <a:schemeClr val="bg1"/>
              </a:solidFill>
              <a:latin typeface="Calibri" panose="020F0502020204030204" pitchFamily="34" charset="0"/>
              <a:cs typeface="Calibri" panose="020F0502020204030204" pitchFamily="34" charset="0"/>
            </a:endParaRPr>
          </a:p>
          <a:p>
            <a:pPr algn="just">
              <a:buClr>
                <a:srgbClr val="F48100"/>
              </a:buClr>
              <a:buFont typeface="Wingdings" pitchFamily="2" charset="2"/>
              <a:buChar char="Ø"/>
            </a:pPr>
            <a:r>
              <a:rPr lang="el-GR" sz="2400" dirty="0">
                <a:solidFill>
                  <a:schemeClr val="bg1"/>
                </a:solidFill>
                <a:latin typeface="Calibri" panose="020F0502020204030204" pitchFamily="34" charset="0"/>
                <a:cs typeface="Calibri" panose="020F0502020204030204" pitchFamily="34" charset="0"/>
              </a:rPr>
              <a:t>Όμως η παρακίνηση μπορεί να πηγάζει και από μέσα μας και αυτή η διαδικασία ονομάζεται </a:t>
            </a:r>
            <a:r>
              <a:rPr lang="el-GR" sz="2400" dirty="0">
                <a:solidFill>
                  <a:srgbClr val="F48100"/>
                </a:solidFill>
                <a:latin typeface="Calibri" panose="020F0502020204030204" pitchFamily="34" charset="0"/>
                <a:cs typeface="Calibri" panose="020F0502020204030204" pitchFamily="34" charset="0"/>
              </a:rPr>
              <a:t>εσωτερική παρακίνηση</a:t>
            </a:r>
            <a:r>
              <a:rPr lang="el-GR" sz="2400" dirty="0">
                <a:solidFill>
                  <a:schemeClr val="bg1"/>
                </a:solidFill>
                <a:latin typeface="Calibri" panose="020F0502020204030204" pitchFamily="34" charset="0"/>
                <a:cs typeface="Calibri" panose="020F0502020204030204" pitchFamily="34" charset="0"/>
              </a:rPr>
              <a:t>. Σε αυτή την κατηγορία εμπεριέχονται τα συναισθήματα της ικανοποίησης, της αίσθησης ικανότητας, της επίτευξης κ.λπ.</a:t>
            </a:r>
            <a:r>
              <a:rPr lang="en-US" sz="2400" dirty="0">
                <a:solidFill>
                  <a:schemeClr val="bg1"/>
                </a:solidFill>
                <a:latin typeface="Calibri" panose="020F0502020204030204" pitchFamily="34" charset="0"/>
                <a:cs typeface="Calibri" panose="020F0502020204030204" pitchFamily="34" charset="0"/>
              </a:rPr>
              <a:t> </a:t>
            </a:r>
            <a:r>
              <a:rPr lang="el-GR" sz="2400" dirty="0">
                <a:solidFill>
                  <a:schemeClr val="bg1"/>
                </a:solidFill>
                <a:latin typeface="Calibri" panose="020F0502020204030204" pitchFamily="34" charset="0"/>
                <a:cs typeface="Calibri" panose="020F0502020204030204" pitchFamily="34" charset="0"/>
              </a:rPr>
              <a:t>Η εσωτερική παρακίνηση μπορεί να είναι η ικανοποίηση που λαμβάνουμε όταν γινόμαστε καλύτεροι αθλητές, η ικανοποίηση που λαμβάνουμε όταν μπορέσουμε να ολοκληρώσουμε μία δύσκολη προπόνηση, η ικανοποίηση όταν μπορέσουμε να ξεπεράσουμε τις φοβίες, ανασφάλειες και τις αμφιβολίες μας κ.λπ.</a:t>
            </a:r>
            <a:endParaRPr lang="en-GR" sz="24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424386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6306</TotalTime>
  <Words>1548</Words>
  <Application>Microsoft Macintosh PowerPoint</Application>
  <PresentationFormat>Custom</PresentationFormat>
  <Paragraphs>40</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Helvetica Neue</vt:lpstr>
      <vt:lpstr>Helvetica Neue Thin</vt:lpstr>
      <vt:lpstr>Wingdings</vt:lpstr>
      <vt:lpstr>Office Theme</vt:lpstr>
      <vt:lpstr>PowerPoint Presentation</vt:lpstr>
      <vt:lpstr>Εισαγωγή</vt:lpstr>
      <vt:lpstr>Παρακίνηση</vt:lpstr>
      <vt:lpstr>Παρακίνηση</vt:lpstr>
      <vt:lpstr>Ποιές είναι οι βασικές κατηγορίες κινήτρων στα σπορ;</vt:lpstr>
      <vt:lpstr>Πως λειτουργεί η παρακίνηση στον αθλητισμό</vt:lpstr>
      <vt:lpstr>Τί προσφέρουν τα υψηλά ποσοστά παρακίνησης;</vt:lpstr>
      <vt:lpstr>Μερικά χρήσιμα και ενδιαφέροντα στοιχεία για την παρακίνηση</vt:lpstr>
      <vt:lpstr>Εξωτερική και εσωτερική παρακίνηση</vt:lpstr>
      <vt:lpstr>Εξωτερική και εσωτερική παρακίνηση</vt:lpstr>
      <vt:lpstr>Εξωτερική και εσωτερική παρακίνηση</vt:lpstr>
      <vt:lpstr>Εξωτερική και εσωτερική παρακίνηση</vt:lpstr>
      <vt:lpstr>Τεχνικές παρακίνησης</vt:lpstr>
      <vt:lpstr>Επίλογος</vt:lpstr>
    </vt:vector>
  </TitlesOfParts>
  <Company>University of Thessaly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Vassilis Paschalis</dc:creator>
  <cp:lastModifiedBy>Gerasimos Grivas</cp:lastModifiedBy>
  <cp:revision>184</cp:revision>
  <cp:lastPrinted>2020-12-13T17:04:54Z</cp:lastPrinted>
  <dcterms:created xsi:type="dcterms:W3CDTF">2019-11-22T07:23:46Z</dcterms:created>
  <dcterms:modified xsi:type="dcterms:W3CDTF">2021-01-27T18:14:52Z</dcterms:modified>
</cp:coreProperties>
</file>