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0" r:id="rId3"/>
    <p:sldId id="274" r:id="rId4"/>
    <p:sldId id="275" r:id="rId5"/>
    <p:sldId id="276" r:id="rId6"/>
    <p:sldId id="270" r:id="rId7"/>
    <p:sldId id="262" r:id="rId8"/>
    <p:sldId id="263" r:id="rId9"/>
    <p:sldId id="265" r:id="rId10"/>
    <p:sldId id="271" r:id="rId11"/>
    <p:sldId id="272" r:id="rId12"/>
    <p:sldId id="273" r:id="rId13"/>
    <p:sldId id="268" r:id="rId14"/>
    <p:sldId id="269" r:id="rId1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8100"/>
    <a:srgbClr val="2A322E"/>
    <a:srgbClr val="2D817F"/>
    <a:srgbClr val="910C00"/>
    <a:srgbClr val="D8CBBB"/>
    <a:srgbClr val="910CBB"/>
    <a:srgbClr val="910C24"/>
    <a:srgbClr val="FDB300"/>
    <a:srgbClr val="0251FF"/>
    <a:srgbClr val="8D8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674"/>
  </p:normalViewPr>
  <p:slideViewPr>
    <p:cSldViewPr snapToGrid="0" snapToObjects="1">
      <p:cViewPr varScale="1">
        <p:scale>
          <a:sx n="119" d="100"/>
          <a:sy n="119" d="100"/>
        </p:scale>
        <p:origin x="408" y="192"/>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E11B8-5570-A84F-98A5-8EE6A71E19CD}" type="datetimeFigureOut">
              <a:rPr lang="en-US" smtClean="0"/>
              <a:t>1/27/21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60B6D-EF6B-174A-BA47-9C6F295F8335}" type="slidenum">
              <a:rPr lang="en-US" smtClean="0"/>
              <a:t>‹#›</a:t>
            </a:fld>
            <a:endParaRPr lang="en-US"/>
          </a:p>
        </p:txBody>
      </p:sp>
    </p:spTree>
    <p:extLst>
      <p:ext uri="{BB962C8B-B14F-4D97-AF65-F5344CB8AC3E}">
        <p14:creationId xmlns:p14="http://schemas.microsoft.com/office/powerpoint/2010/main" val="10122678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1D6393-41E8-974A-9CCA-3E14FBC431A5}"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1551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D6393-41E8-974A-9CCA-3E14FBC431A5}"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342097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D6393-41E8-974A-9CCA-3E14FBC431A5}"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413477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D6393-41E8-974A-9CCA-3E14FBC431A5}"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318790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1D6393-41E8-974A-9CCA-3E14FBC431A5}"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379364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1D6393-41E8-974A-9CCA-3E14FBC431A5}"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192013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1D6393-41E8-974A-9CCA-3E14FBC431A5}" type="datetimeFigureOut">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293487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1D6393-41E8-974A-9CCA-3E14FBC431A5}"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157557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D6393-41E8-974A-9CCA-3E14FBC431A5}"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72489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1D6393-41E8-974A-9CCA-3E14FBC431A5}"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265830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1D6393-41E8-974A-9CCA-3E14FBC431A5}"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94C48-0240-914D-912E-6DE8949996B6}" type="slidenum">
              <a:rPr lang="en-US" smtClean="0"/>
              <a:t>‹#›</a:t>
            </a:fld>
            <a:endParaRPr lang="en-US"/>
          </a:p>
        </p:txBody>
      </p:sp>
    </p:spTree>
    <p:extLst>
      <p:ext uri="{BB962C8B-B14F-4D97-AF65-F5344CB8AC3E}">
        <p14:creationId xmlns:p14="http://schemas.microsoft.com/office/powerpoint/2010/main" val="177964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A32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D6393-41E8-974A-9CCA-3E14FBC431A5}" type="datetimeFigureOut">
              <a:rPr lang="en-US" smtClean="0"/>
              <a:t>1/27/21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94C48-0240-914D-912E-6DE8949996B6}" type="slidenum">
              <a:rPr lang="en-US" smtClean="0"/>
              <a:t>‹#›</a:t>
            </a:fld>
            <a:endParaRPr lang="en-US"/>
          </a:p>
        </p:txBody>
      </p:sp>
    </p:spTree>
    <p:extLst>
      <p:ext uri="{BB962C8B-B14F-4D97-AF65-F5344CB8AC3E}">
        <p14:creationId xmlns:p14="http://schemas.microsoft.com/office/powerpoint/2010/main" val="399169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3409"/>
            <a:ext cx="12188825" cy="1754326"/>
          </a:xfrm>
          <a:prstGeom prst="rect">
            <a:avLst/>
          </a:prstGeom>
          <a:solidFill>
            <a:srgbClr val="D8CBBB"/>
          </a:solidFill>
        </p:spPr>
        <p:txBody>
          <a:bodyPr wrap="square" lIns="251999" rtlCol="0">
            <a:spAutoFit/>
          </a:bodyPr>
          <a:lstStyle/>
          <a:p>
            <a:pPr algn="ctr" defTabSz="914400"/>
            <a:endParaRPr lang="el-GR" sz="3600" dirty="0">
              <a:latin typeface="Helvetica Neue" charset="0"/>
              <a:ea typeface="Helvetica Neue" charset="0"/>
              <a:cs typeface="Helvetica Neue" charset="0"/>
            </a:endParaRPr>
          </a:p>
          <a:p>
            <a:pPr algn="ctr" defTabSz="914400"/>
            <a:r>
              <a:rPr lang="el-GR" sz="3600" dirty="0">
                <a:latin typeface="Helvetica Neue Thin"/>
                <a:cs typeface="Helvetica Neue Thin"/>
              </a:rPr>
              <a:t>Παρακίνηση στον αθλητισμό</a:t>
            </a:r>
          </a:p>
          <a:p>
            <a:pPr algn="ctr" defTabSz="914400"/>
            <a:endParaRPr lang="en-US" sz="3600" dirty="0">
              <a:latin typeface="Helvetica Neue Thin"/>
              <a:cs typeface="Helvetica Neue Thin"/>
            </a:endParaRPr>
          </a:p>
        </p:txBody>
      </p:sp>
      <p:sp>
        <p:nvSpPr>
          <p:cNvPr id="4" name="TextBox 3"/>
          <p:cNvSpPr txBox="1"/>
          <p:nvPr/>
        </p:nvSpPr>
        <p:spPr>
          <a:xfrm>
            <a:off x="0" y="2522919"/>
            <a:ext cx="12188825" cy="523220"/>
          </a:xfrm>
          <a:prstGeom prst="rect">
            <a:avLst/>
          </a:prstGeom>
          <a:solidFill>
            <a:srgbClr val="8D806F"/>
          </a:solidFill>
        </p:spPr>
        <p:txBody>
          <a:bodyPr wrap="square" lIns="251999" rtlCol="0">
            <a:spAutoFit/>
          </a:bodyPr>
          <a:lstStyle/>
          <a:p>
            <a:pPr defTabSz="914400"/>
            <a:endParaRPr lang="en-US" sz="2800" i="1" dirty="0">
              <a:solidFill>
                <a:schemeClr val="bg1"/>
              </a:solidFill>
              <a:latin typeface="Helvetica Neue Thin"/>
              <a:cs typeface="Helvetica Neue Thin"/>
            </a:endParaRPr>
          </a:p>
        </p:txBody>
      </p:sp>
    </p:spTree>
    <p:extLst>
      <p:ext uri="{BB962C8B-B14F-4D97-AF65-F5344CB8AC3E}">
        <p14:creationId xmlns:p14="http://schemas.microsoft.com/office/powerpoint/2010/main" val="2472365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3D9C-FAD0-6A44-AE72-E901D01CFAAC}"/>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Εξωτερική και εσωτερική παρακίνηση</a:t>
            </a:r>
            <a:endParaRPr lang="en-GR" sz="2800" dirty="0"/>
          </a:p>
        </p:txBody>
      </p:sp>
      <p:sp>
        <p:nvSpPr>
          <p:cNvPr id="3" name="Content Placeholder 2">
            <a:extLst>
              <a:ext uri="{FF2B5EF4-FFF2-40B4-BE49-F238E27FC236}">
                <a16:creationId xmlns:a16="http://schemas.microsoft.com/office/drawing/2014/main" id="{A9C0B228-5524-AC40-BDDD-249853BA2B32}"/>
              </a:ext>
            </a:extLst>
          </p:cNvPr>
          <p:cNvSpPr>
            <a:spLocks noGrp="1"/>
          </p:cNvSpPr>
          <p:nvPr>
            <p:ph idx="1"/>
          </p:nvPr>
        </p:nvSpPr>
        <p:spPr>
          <a:xfrm>
            <a:off x="609441" y="1600202"/>
            <a:ext cx="10969943" cy="3455892"/>
          </a:xfrm>
        </p:spPr>
        <p:txBody>
          <a:bodyPr>
            <a:norm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Όταν ο αθλητής/</a:t>
            </a:r>
            <a:r>
              <a:rPr lang="el-GR" sz="2400" dirty="0" err="1">
                <a:solidFill>
                  <a:schemeClr val="bg1"/>
                </a:solidFill>
                <a:latin typeface="Calibri" panose="020F0502020204030204" pitchFamily="34" charset="0"/>
                <a:cs typeface="Calibri" panose="020F0502020204030204" pitchFamily="34" charset="0"/>
              </a:rPr>
              <a:t>τρια</a:t>
            </a:r>
            <a:r>
              <a:rPr lang="el-GR" sz="2400" dirty="0">
                <a:solidFill>
                  <a:schemeClr val="bg1"/>
                </a:solidFill>
                <a:latin typeface="Calibri" panose="020F0502020204030204" pitchFamily="34" charset="0"/>
                <a:cs typeface="Calibri" panose="020F0502020204030204" pitchFamily="34" charset="0"/>
              </a:rPr>
              <a:t> κάνει αθλητισμό από καθαρή ευχαρίστηση και εσωτερική διάθεση στοχεύοντας στη βελτίωση των ατομικών επιδόσεων του, τότε διακατέχεται από </a:t>
            </a:r>
            <a:r>
              <a:rPr lang="el-GR" sz="2400" dirty="0">
                <a:solidFill>
                  <a:srgbClr val="F48100"/>
                </a:solidFill>
                <a:latin typeface="Calibri" panose="020F0502020204030204" pitchFamily="34" charset="0"/>
                <a:cs typeface="Calibri" panose="020F0502020204030204" pitchFamily="34" charset="0"/>
              </a:rPr>
              <a:t>εσωτερική παρακίνηση</a:t>
            </a:r>
            <a:r>
              <a:rPr lang="el-GR" sz="2400" dirty="0">
                <a:solidFill>
                  <a:schemeClr val="bg1"/>
                </a:solidFill>
                <a:latin typeface="Calibri" panose="020F0502020204030204" pitchFamily="34" charset="0"/>
                <a:cs typeface="Calibri" panose="020F0502020204030204" pitchFamily="34" charset="0"/>
              </a:rPr>
              <a:t>. Αντίθετα όταν κάποιος κάνει αθλητισμό στοχεύοντας σε κάποια </a:t>
            </a:r>
            <a:r>
              <a:rPr lang="el-GR" sz="2400" dirty="0">
                <a:solidFill>
                  <a:srgbClr val="F48100"/>
                </a:solidFill>
                <a:latin typeface="Calibri" panose="020F0502020204030204" pitchFamily="34" charset="0"/>
                <a:cs typeface="Calibri" panose="020F0502020204030204" pitchFamily="34" charset="0"/>
              </a:rPr>
              <a:t>εξωτερική αμοιβή </a:t>
            </a:r>
            <a:r>
              <a:rPr lang="el-GR" sz="2400" dirty="0">
                <a:solidFill>
                  <a:schemeClr val="bg1"/>
                </a:solidFill>
                <a:latin typeface="Calibri" panose="020F0502020204030204" pitchFamily="34" charset="0"/>
                <a:cs typeface="Calibri" panose="020F0502020204030204" pitchFamily="34" charset="0"/>
              </a:rPr>
              <a:t>(οικονομική αμοιβή, θέση στο πανεπιστήμιο κ.τ.λ.) τότε η παρακίνηση είναι εξωτερική. Η δύναμη των εσωτερικών κινήτρων είναι κατά πολύ μεγαλύτερη από αυτή των εξωτερικών και είναι εκείνη που κάνει τους αθλητές να επιδιώκουν στόχους υψηλούς και να απολαμβάνουν μεγαλύτερη ευχαρίστηση κατά την πραγματοποίηση τους.</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126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9061-64E9-A340-B988-1D7B26637B49}"/>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Εξωτερική και εσωτερική παρακίνηση</a:t>
            </a:r>
            <a:endParaRPr lang="en-GR"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368C039-CC7C-2047-BC16-3E831EC4A731}"/>
              </a:ext>
            </a:extLst>
          </p:cNvPr>
          <p:cNvSpPr>
            <a:spLocks noGrp="1"/>
          </p:cNvSpPr>
          <p:nvPr>
            <p:ph idx="1"/>
          </p:nvPr>
        </p:nvSpPr>
        <p:spPr>
          <a:xfrm>
            <a:off x="609441" y="1600202"/>
            <a:ext cx="10969943" cy="5177116"/>
          </a:xfrm>
        </p:spPr>
        <p:txBody>
          <a:bodyPr>
            <a:normAutofit lnSpcReduction="10000"/>
          </a:bodyPr>
          <a:lstStyle/>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Ωστόσο τον τελευταίο καιρό γίνεται αρκετός λόγος για τα κίνητρα και τις εξωτερικές αμοιβές που εισπράττουν οι αθλητές μετά από κάποιες επιτυχίες με αποτέλεσμα να έχουν </a:t>
            </a:r>
            <a:r>
              <a:rPr lang="el-GR" sz="2400" dirty="0" err="1">
                <a:solidFill>
                  <a:schemeClr val="bg1"/>
                </a:solidFill>
                <a:latin typeface="Calibri" panose="020F0502020204030204" pitchFamily="34" charset="0"/>
                <a:cs typeface="Calibri" panose="020F0502020204030204" pitchFamily="34" charset="0"/>
              </a:rPr>
              <a:t>στοχοποιηθεί</a:t>
            </a:r>
            <a:r>
              <a:rPr lang="el-GR" sz="2400" dirty="0">
                <a:solidFill>
                  <a:schemeClr val="bg1"/>
                </a:solidFill>
                <a:latin typeface="Calibri" panose="020F0502020204030204" pitchFamily="34" charset="0"/>
                <a:cs typeface="Calibri" panose="020F0502020204030204" pitchFamily="34" charset="0"/>
              </a:rPr>
              <a:t> οι υλικές απολαβές ως αποτέλεσμα για την </a:t>
            </a:r>
            <a:r>
              <a:rPr lang="el-GR" sz="2400" dirty="0" err="1">
                <a:solidFill>
                  <a:schemeClr val="bg1"/>
                </a:solidFill>
                <a:latin typeface="Calibri" panose="020F0502020204030204" pitchFamily="34" charset="0"/>
                <a:cs typeface="Calibri" panose="020F0502020204030204" pitchFamily="34" charset="0"/>
              </a:rPr>
              <a:t>επαγγελματοποίηση</a:t>
            </a:r>
            <a:r>
              <a:rPr lang="el-GR" sz="2400" dirty="0">
                <a:solidFill>
                  <a:schemeClr val="bg1"/>
                </a:solidFill>
                <a:latin typeface="Calibri" panose="020F0502020204030204" pitchFamily="34" charset="0"/>
                <a:cs typeface="Calibri" panose="020F0502020204030204" pitchFamily="34" charset="0"/>
              </a:rPr>
              <a:t> του αθλητισμού και τη μη ευχαρίστηση των αθλητών από την ίδια τη διαδικασία. Από την άλλη μεριά κάποια θεωρητικά μοντέλα υποστηρίζουν ότι ένας αθλητής/</a:t>
            </a:r>
            <a:r>
              <a:rPr lang="el-GR" sz="2400" dirty="0" err="1">
                <a:solidFill>
                  <a:schemeClr val="bg1"/>
                </a:solidFill>
                <a:latin typeface="Calibri" panose="020F0502020204030204" pitchFamily="34" charset="0"/>
                <a:cs typeface="Calibri" panose="020F0502020204030204" pitchFamily="34" charset="0"/>
              </a:rPr>
              <a:t>τρια</a:t>
            </a:r>
            <a:r>
              <a:rPr lang="el-GR" sz="2400" dirty="0">
                <a:solidFill>
                  <a:schemeClr val="bg1"/>
                </a:solidFill>
                <a:latin typeface="Calibri" panose="020F0502020204030204" pitchFamily="34" charset="0"/>
                <a:cs typeface="Calibri" panose="020F0502020204030204" pitchFamily="34" charset="0"/>
              </a:rPr>
              <a:t> παρακινείται να κάνει αθλητισμό γιατί υπολογίζει ότι η προσπάθεια του θα ανταμειφθεί. Κατά συνέπεια τα κίνητρα (εσωτερικά και εξωτερικά) κάνουν τον αθλητή να προσπαθεί και η απόδοση που θα έχει, θα φέρει ανταμοιβή.</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 αθλητής/</a:t>
            </a:r>
            <a:r>
              <a:rPr lang="el-GR" sz="2400" dirty="0" err="1">
                <a:solidFill>
                  <a:schemeClr val="bg1"/>
                </a:solidFill>
                <a:latin typeface="Calibri" panose="020F0502020204030204" pitchFamily="34" charset="0"/>
                <a:cs typeface="Calibri" panose="020F0502020204030204" pitchFamily="34" charset="0"/>
              </a:rPr>
              <a:t>τρια</a:t>
            </a:r>
            <a:r>
              <a:rPr lang="el-GR" sz="2400" dirty="0">
                <a:solidFill>
                  <a:schemeClr val="bg1"/>
                </a:solidFill>
                <a:latin typeface="Calibri" panose="020F0502020204030204" pitchFamily="34" charset="0"/>
                <a:cs typeface="Calibri" panose="020F0502020204030204" pitchFamily="34" charset="0"/>
              </a:rPr>
              <a:t> θα λάβει ικανοποίηση από τις αμοιβές και αυτό με τη σειρά του θα τον κάνει να θέσει νέα μελλοντικά κίνητρα. Το άτομο θα λογαριάσει πόσο δίκαιη είναι αυτή η αμοιβή βάση των προσδοκιών και των “δεδομένων” που έχει και είναι πιθανό αν δεν ικανοποιηθεί και δεν πάρει αυτά που αισθάνεται ότι “δικαιούται” να μειώσει τα μελλοντικά του κίνητρα.</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172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B08AC-851D-DC4E-B69E-A9ED533D368C}"/>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Εξωτερική και εσωτερική παρακίνηση</a:t>
            </a:r>
            <a:endParaRPr lang="en-GR"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92C3619-652A-ED42-A324-147D01A12015}"/>
              </a:ext>
            </a:extLst>
          </p:cNvPr>
          <p:cNvSpPr>
            <a:spLocks noGrp="1"/>
          </p:cNvSpPr>
          <p:nvPr>
            <p:ph idx="1"/>
          </p:nvPr>
        </p:nvSpPr>
        <p:spPr>
          <a:xfrm>
            <a:off x="609441" y="1600202"/>
            <a:ext cx="10969943" cy="3359074"/>
          </a:xfrm>
        </p:spPr>
        <p:txBody>
          <a:bodyPr>
            <a:norm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Είναι λοιπόν σαφές ότι οι αθλητές θα πρέπει να απολαμβάνουν προνομίων και αμοιβών προκειμένου να νιώθουν ευχαρίστηση από αυτό που κάνουν και να παρακινούνται να θέτουν νέους, υψηλότερους και σημαντικότερους στόχους. Το κομβικό σημείο είναι ότι τα εξωτερικά κίνητρα δεν θα πρέπει με κανένα τρόπο να αντικαταστήσουν τα εσωτερικά (π.χ. ευχαρίστηση από την ατομική εξέλιξη) αλλά να συνδυαστούν για καλύτερα και υψηλότερα αποτελέσματα αλλά και μεγαλύτερη ευχαρίστηση και ικανοποίηση από τη μεριά του αθλητή.</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878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FAFD-85CB-5743-A61C-342C6964DDC1}"/>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Τεχνικές παρακίνησης</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9331E0A-97B1-FD4D-8F6D-81229A6FDF65}"/>
              </a:ext>
            </a:extLst>
          </p:cNvPr>
          <p:cNvSpPr>
            <a:spLocks noGrp="1"/>
          </p:cNvSpPr>
          <p:nvPr>
            <p:ph idx="1"/>
          </p:nvPr>
        </p:nvSpPr>
        <p:spPr>
          <a:xfrm>
            <a:off x="609441" y="1600201"/>
            <a:ext cx="10969943" cy="5257799"/>
          </a:xfrm>
        </p:spPr>
        <p:txBody>
          <a:bodyPr>
            <a:noAutofit/>
          </a:bodyPr>
          <a:lstStyle/>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Εξωτερική ανατροφοδότηση. Κατά τη διάρκεια της προπόνησης ο αθλητής λαμβάνει ανατροφοδότησή από τον προπονητή του.</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Ενισχύεται η αυτοπεποίθηση των αθλητών και η αθλητικής τους αυτοεκτίμηση. Αυτό λειτουργεί στην κατεύθυνση της αύξησης του επιπέδου παρακίνησης.</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Η σωστή, συστηματική καταγραφή μακροπρόθεσμων όσο και βραχυπρόθεσμων στόχων. Όταν σε κάθε προπόνηση, σε κάθε άσκηση, σε κάθε σετ είναι πολύ συγκεκριμένος ο στόχος, τότε ο αθλητής έχει καλύτερα επίπεδα παρακίνησης.</a:t>
            </a:r>
            <a:endParaRPr lang="en-GB" sz="2400" dirty="0">
              <a:solidFill>
                <a:schemeClr val="bg1"/>
              </a:solidFill>
              <a:latin typeface="Calibri" panose="020F0502020204030204" pitchFamily="34" charset="0"/>
              <a:cs typeface="Calibri" panose="020F0502020204030204" pitchFamily="34" charset="0"/>
            </a:endParaRP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Η συνεχής ενίσχυση και στροφή προς τα εσωτερικά κίνητρα σε σχέση με τα εξωτερικά.</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Η ύπαρξη ενός κατάλληλου προπονητικού περιβάλλοντος το οποίο συνεχώς εξελίσσεται και βελτιώνεται ώστε να μπορεί να καλύπτει τις ανάγκες και τους στόχους των αθλητών.</a:t>
            </a:r>
          </a:p>
          <a:p>
            <a:pPr algn="just">
              <a:buClr>
                <a:srgbClr val="F48100"/>
              </a:buClr>
              <a:buFont typeface="Wingdings" pitchFamily="2" charset="2"/>
              <a:buChar char="Ø"/>
            </a:pPr>
            <a:endParaRPr lang="el-GR" sz="2400" dirty="0">
              <a:solidFill>
                <a:schemeClr val="bg1"/>
              </a:solidFill>
              <a:latin typeface="Calibri" panose="020F0502020204030204" pitchFamily="34" charset="0"/>
              <a:cs typeface="Calibri" panose="020F0502020204030204" pitchFamily="34" charset="0"/>
            </a:endParaRPr>
          </a:p>
          <a:p>
            <a:pPr algn="just">
              <a:buClr>
                <a:srgbClr val="F48100"/>
              </a:buClr>
              <a:buFont typeface="Wingdings" pitchFamily="2" charset="2"/>
              <a:buChar char="Ø"/>
            </a:pP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9077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D6A2-851B-6149-A870-4164365C95B1}"/>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Επίλογος</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4848520-E0C0-BC4D-BC39-8BC0CD77D63D}"/>
              </a:ext>
            </a:extLst>
          </p:cNvPr>
          <p:cNvSpPr>
            <a:spLocks noGrp="1"/>
          </p:cNvSpPr>
          <p:nvPr>
            <p:ph idx="1"/>
          </p:nvPr>
        </p:nvSpPr>
        <p:spPr>
          <a:xfrm>
            <a:off x="609441" y="1600202"/>
            <a:ext cx="10969943" cy="2519978"/>
          </a:xfrm>
        </p:spPr>
        <p:txBody>
          <a:bodyPr>
            <a:norm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Η παρακίνηση, όπως και όλη η νοητική προετοιμασία των αθλητών, είναι μία συνεχής διαδικασία, παράλληλη με την σωματική προετοιμασία τους. Όπως η σωματική προετοιμασία έχει συγκεκριμένο πλάνο με μετρήσιμους στόχους, έτσι και η νοητική προετοιμασία των αθλητών οφείλει να έχει συγκεκριμένο πλάνο, με συγκεκριμένες νοητικές προπονήσεις και στάδια ανάπτυξης και φυσικά συγκεκριμένους στόχους.</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474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BDCE-0BC4-BC41-8D70-E098C522883B}"/>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Εισαγωγή</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D164169-BE2B-8A44-AA0D-CDD8997A0F5F}"/>
              </a:ext>
            </a:extLst>
          </p:cNvPr>
          <p:cNvSpPr>
            <a:spLocks noGrp="1"/>
          </p:cNvSpPr>
          <p:nvPr>
            <p:ph idx="1"/>
          </p:nvPr>
        </p:nvSpPr>
        <p:spPr>
          <a:xfrm>
            <a:off x="609441" y="1600201"/>
            <a:ext cx="10969943" cy="4703779"/>
          </a:xfrm>
        </p:spPr>
        <p:txBody>
          <a:bodyPr>
            <a:normAutofit/>
          </a:bodyPr>
          <a:lstStyle/>
          <a:p>
            <a:pPr marL="0" indent="0" algn="just" fontAlgn="base">
              <a:buNone/>
            </a:pPr>
            <a:r>
              <a:rPr lang="el-GR" sz="2400" dirty="0">
                <a:solidFill>
                  <a:schemeClr val="bg1"/>
                </a:solidFill>
                <a:latin typeface="Calibri" panose="020F0502020204030204" pitchFamily="34" charset="0"/>
                <a:cs typeface="Calibri" panose="020F0502020204030204" pitchFamily="34" charset="0"/>
              </a:rPr>
              <a:t>Η </a:t>
            </a:r>
            <a:r>
              <a:rPr lang="el-GR" sz="2400" dirty="0" err="1">
                <a:solidFill>
                  <a:schemeClr val="bg1"/>
                </a:solidFill>
                <a:latin typeface="Calibri" panose="020F0502020204030204" pitchFamily="34" charset="0"/>
                <a:cs typeface="Calibri" panose="020F0502020204030204" pitchFamily="34" charset="0"/>
              </a:rPr>
              <a:t>παρακίνηση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αφορα</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κινητήρια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δύναμη</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δράσης</a:t>
            </a:r>
            <a:r>
              <a:rPr lang="el-GR" sz="2400" dirty="0">
                <a:solidFill>
                  <a:schemeClr val="bg1"/>
                </a:solidFill>
                <a:latin typeface="Calibri" panose="020F0502020204030204" pitchFamily="34" charset="0"/>
                <a:cs typeface="Calibri" panose="020F0502020204030204" pitchFamily="34" charset="0"/>
              </a:rPr>
              <a:t> και της </a:t>
            </a:r>
            <a:r>
              <a:rPr lang="el-GR" sz="2400" dirty="0" err="1">
                <a:solidFill>
                  <a:schemeClr val="bg1"/>
                </a:solidFill>
                <a:latin typeface="Calibri" panose="020F0502020204030204" pitchFamily="34" charset="0"/>
                <a:cs typeface="Calibri" panose="020F0502020204030204" pitchFamily="34" charset="0"/>
              </a:rPr>
              <a:t>συμπεριφοράς</a:t>
            </a:r>
            <a:r>
              <a:rPr lang="el-GR" sz="2400" dirty="0">
                <a:solidFill>
                  <a:schemeClr val="bg1"/>
                </a:solidFill>
                <a:latin typeface="Calibri" panose="020F0502020204030204" pitchFamily="34" charset="0"/>
                <a:cs typeface="Calibri" panose="020F0502020204030204" pitchFamily="34" charset="0"/>
              </a:rPr>
              <a:t> των </a:t>
            </a:r>
            <a:r>
              <a:rPr lang="el-GR" sz="2400" dirty="0" err="1">
                <a:solidFill>
                  <a:schemeClr val="bg1"/>
                </a:solidFill>
                <a:latin typeface="Calibri" panose="020F0502020204030204" pitchFamily="34" charset="0"/>
                <a:cs typeface="Calibri" panose="020F0502020204030204" pitchFamily="34" charset="0"/>
              </a:rPr>
              <a:t>ανθρώπων</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επηρεάζει</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επιλογη</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συμπεριφοράς</a:t>
            </a:r>
            <a:r>
              <a:rPr lang="el-GR" sz="2400" dirty="0">
                <a:solidFill>
                  <a:schemeClr val="bg1"/>
                </a:solidFill>
                <a:latin typeface="Calibri" panose="020F0502020204030204" pitchFamily="34" charset="0"/>
                <a:cs typeface="Calibri" panose="020F0502020204030204" pitchFamily="34" charset="0"/>
              </a:rPr>
              <a:t>, τη </a:t>
            </a:r>
            <a:r>
              <a:rPr lang="el-GR" sz="2400" dirty="0" err="1">
                <a:solidFill>
                  <a:schemeClr val="bg1"/>
                </a:solidFill>
                <a:latin typeface="Calibri" panose="020F0502020204030204" pitchFamily="34" charset="0"/>
                <a:cs typeface="Calibri" panose="020F0502020204030204" pitchFamily="34" charset="0"/>
              </a:rPr>
              <a:t>δέσμευση</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αυτη</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προσπάθεια</a:t>
            </a:r>
            <a:r>
              <a:rPr lang="el-GR" sz="2400" dirty="0">
                <a:solidFill>
                  <a:schemeClr val="bg1"/>
                </a:solidFill>
                <a:latin typeface="Calibri" panose="020F0502020204030204" pitchFamily="34" charset="0"/>
                <a:cs typeface="Calibri" panose="020F0502020204030204" pitchFamily="34" charset="0"/>
              </a:rPr>
              <a:t> που θα </a:t>
            </a:r>
            <a:r>
              <a:rPr lang="el-GR" sz="2400" dirty="0" err="1">
                <a:solidFill>
                  <a:schemeClr val="bg1"/>
                </a:solidFill>
                <a:latin typeface="Calibri" panose="020F0502020204030204" pitchFamily="34" charset="0"/>
                <a:cs typeface="Calibri" panose="020F0502020204030204" pitchFamily="34" charset="0"/>
              </a:rPr>
              <a:t>επενδυθει</a:t>
            </a:r>
            <a:r>
              <a:rPr lang="el-GR" sz="2400" dirty="0">
                <a:solidFill>
                  <a:schemeClr val="bg1"/>
                </a:solidFill>
                <a:latin typeface="Calibri" panose="020F0502020204030204" pitchFamily="34" charset="0"/>
                <a:cs typeface="Calibri" panose="020F0502020204030204" pitchFamily="34" charset="0"/>
              </a:rPr>
              <a:t>́ και την </a:t>
            </a:r>
            <a:r>
              <a:rPr lang="el-GR" sz="2400" dirty="0" err="1">
                <a:solidFill>
                  <a:schemeClr val="bg1"/>
                </a:solidFill>
                <a:latin typeface="Calibri" panose="020F0502020204030204" pitchFamily="34" charset="0"/>
                <a:cs typeface="Calibri" panose="020F0502020204030204" pitchFamily="34" charset="0"/>
              </a:rPr>
              <a:t>επιμονη</a:t>
            </a:r>
            <a:r>
              <a:rPr lang="el-GR" sz="2400" dirty="0">
                <a:solidFill>
                  <a:schemeClr val="bg1"/>
                </a:solidFill>
                <a:latin typeface="Calibri" panose="020F0502020204030204" pitchFamily="34" charset="0"/>
                <a:cs typeface="Calibri" panose="020F0502020204030204" pitchFamily="34" charset="0"/>
              </a:rPr>
              <a:t>́ που θα </a:t>
            </a:r>
            <a:r>
              <a:rPr lang="el-GR" sz="2400" dirty="0" err="1">
                <a:solidFill>
                  <a:schemeClr val="bg1"/>
                </a:solidFill>
                <a:latin typeface="Calibri" panose="020F0502020204030204" pitchFamily="34" charset="0"/>
                <a:cs typeface="Calibri" panose="020F0502020204030204" pitchFamily="34" charset="0"/>
              </a:rPr>
              <a:t>επιδειχθει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Όπως</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όλους</a:t>
            </a:r>
            <a:r>
              <a:rPr lang="el-GR" sz="2400" dirty="0">
                <a:solidFill>
                  <a:schemeClr val="bg1"/>
                </a:solidFill>
                <a:latin typeface="Calibri" panose="020F0502020204030204" pitchFamily="34" charset="0"/>
                <a:cs typeface="Calibri" panose="020F0502020204030204" pitchFamily="34" charset="0"/>
              </a:rPr>
              <a:t> τους </a:t>
            </a:r>
            <a:r>
              <a:rPr lang="el-GR" sz="2400" dirty="0" err="1">
                <a:solidFill>
                  <a:schemeClr val="bg1"/>
                </a:solidFill>
                <a:latin typeface="Calibri" panose="020F0502020204030204" pitchFamily="34" charset="0"/>
                <a:cs typeface="Calibri" panose="020F0502020204030204" pitchFamily="34" charset="0"/>
              </a:rPr>
              <a:t>τομείς</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ζωής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έτσι</a:t>
            </a:r>
            <a:r>
              <a:rPr lang="el-GR" sz="2400" dirty="0">
                <a:solidFill>
                  <a:schemeClr val="bg1"/>
                </a:solidFill>
                <a:latin typeface="Calibri" panose="020F0502020204030204" pitchFamily="34" charset="0"/>
                <a:cs typeface="Calibri" panose="020F0502020204030204" pitchFamily="34" charset="0"/>
              </a:rPr>
              <a:t> και στα σπορ, </a:t>
            </a:r>
            <a:r>
              <a:rPr lang="el-GR" sz="2400" dirty="0" err="1">
                <a:solidFill>
                  <a:schemeClr val="bg1"/>
                </a:solidFill>
                <a:latin typeface="Calibri" panose="020F0502020204030204" pitchFamily="34" charset="0"/>
                <a:cs typeface="Calibri" panose="020F0502020204030204" pitchFamily="34" charset="0"/>
              </a:rPr>
              <a:t>όλοι</a:t>
            </a:r>
            <a:r>
              <a:rPr lang="el-GR" sz="2400" dirty="0">
                <a:solidFill>
                  <a:schemeClr val="bg1"/>
                </a:solidFill>
                <a:latin typeface="Calibri" panose="020F0502020204030204" pitchFamily="34" charset="0"/>
                <a:cs typeface="Calibri" panose="020F0502020204030204" pitchFamily="34" charset="0"/>
              </a:rPr>
              <a:t> οι </a:t>
            </a:r>
            <a:r>
              <a:rPr lang="el-GR" sz="2400" dirty="0" err="1">
                <a:solidFill>
                  <a:schemeClr val="bg1"/>
                </a:solidFill>
                <a:latin typeface="Calibri" panose="020F0502020204030204" pitchFamily="34" charset="0"/>
                <a:cs typeface="Calibri" panose="020F0502020204030204" pitchFamily="34" charset="0"/>
              </a:rPr>
              <a:t>αθλητές</a:t>
            </a:r>
            <a:r>
              <a:rPr lang="el-GR" sz="2400" dirty="0">
                <a:solidFill>
                  <a:schemeClr val="bg1"/>
                </a:solidFill>
                <a:latin typeface="Calibri" panose="020F0502020204030204" pitchFamily="34" charset="0"/>
                <a:cs typeface="Calibri" panose="020F0502020204030204" pitchFamily="34" charset="0"/>
              </a:rPr>
              <a:t> και οι </a:t>
            </a:r>
            <a:r>
              <a:rPr lang="el-GR" sz="2400" dirty="0" err="1">
                <a:solidFill>
                  <a:schemeClr val="bg1"/>
                </a:solidFill>
                <a:latin typeface="Calibri" panose="020F0502020204030204" pitchFamily="34" charset="0"/>
                <a:cs typeface="Calibri" panose="020F0502020204030204" pitchFamily="34" charset="0"/>
              </a:rPr>
              <a:t>αθλήτριες</a:t>
            </a:r>
            <a:r>
              <a:rPr lang="el-GR" sz="2400" dirty="0">
                <a:solidFill>
                  <a:schemeClr val="bg1"/>
                </a:solidFill>
                <a:latin typeface="Calibri" panose="020F0502020204030204" pitchFamily="34" charset="0"/>
                <a:cs typeface="Calibri" panose="020F0502020204030204" pitchFamily="34" charset="0"/>
              </a:rPr>
              <a:t> δεν </a:t>
            </a:r>
            <a:r>
              <a:rPr lang="el-GR" sz="2400" dirty="0" err="1">
                <a:solidFill>
                  <a:schemeClr val="bg1"/>
                </a:solidFill>
                <a:latin typeface="Calibri" panose="020F0502020204030204" pitchFamily="34" charset="0"/>
                <a:cs typeface="Calibri" panose="020F0502020204030204" pitchFamily="34" charset="0"/>
              </a:rPr>
              <a:t>προσπαθούν</a:t>
            </a:r>
            <a:r>
              <a:rPr lang="el-GR" sz="2400" dirty="0">
                <a:solidFill>
                  <a:schemeClr val="bg1"/>
                </a:solidFill>
                <a:latin typeface="Calibri" panose="020F0502020204030204" pitchFamily="34" charset="0"/>
                <a:cs typeface="Calibri" panose="020F0502020204030204" pitchFamily="34" charset="0"/>
              </a:rPr>
              <a:t> με τον </a:t>
            </a:r>
            <a:r>
              <a:rPr lang="el-GR" sz="2400" dirty="0" err="1">
                <a:solidFill>
                  <a:schemeClr val="bg1"/>
                </a:solidFill>
                <a:latin typeface="Calibri" panose="020F0502020204030204" pitchFamily="34" charset="0"/>
                <a:cs typeface="Calibri" panose="020F0502020204030204" pitchFamily="34" charset="0"/>
              </a:rPr>
              <a:t>ίδιο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τρόπο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προσπαθούν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σκληρα</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λιγότερο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αφιερώνονται</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πολλα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χρόνια</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πολυ</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λιγότερα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στρέφονται</a:t>
            </a:r>
            <a:r>
              <a:rPr lang="el-GR" sz="2400" dirty="0">
                <a:solidFill>
                  <a:schemeClr val="bg1"/>
                </a:solidFill>
                <a:latin typeface="Calibri" panose="020F0502020204030204" pitchFamily="34" charset="0"/>
                <a:cs typeface="Calibri" panose="020F0502020204030204" pitchFamily="34" charset="0"/>
              </a:rPr>
              <a:t> στον </a:t>
            </a:r>
            <a:r>
              <a:rPr lang="el-GR" sz="2400" dirty="0" err="1">
                <a:solidFill>
                  <a:schemeClr val="bg1"/>
                </a:solidFill>
                <a:latin typeface="Calibri" panose="020F0502020204030204" pitchFamily="34" charset="0"/>
                <a:cs typeface="Calibri" panose="020F0502020204030204" pitchFamily="34" charset="0"/>
              </a:rPr>
              <a:t>αγωνιστικο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αθλητισμο</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στα σπορ </a:t>
            </a:r>
            <a:r>
              <a:rPr lang="el-GR" sz="2400" dirty="0" err="1">
                <a:solidFill>
                  <a:schemeClr val="bg1"/>
                </a:solidFill>
                <a:latin typeface="Calibri" panose="020F0502020204030204" pitchFamily="34" charset="0"/>
                <a:cs typeface="Calibri" panose="020F0502020204030204" pitchFamily="34" charset="0"/>
              </a:rPr>
              <a:t>γενικα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ασκούνται</a:t>
            </a:r>
            <a:r>
              <a:rPr lang="el-GR" sz="2400" dirty="0">
                <a:solidFill>
                  <a:schemeClr val="bg1"/>
                </a:solidFill>
                <a:latin typeface="Calibri" panose="020F0502020204030204" pitchFamily="34" charset="0"/>
                <a:cs typeface="Calibri" panose="020F0502020204030204" pitchFamily="34" charset="0"/>
              </a:rPr>
              <a:t> για την </a:t>
            </a:r>
            <a:r>
              <a:rPr lang="el-GR" sz="2400" dirty="0" err="1">
                <a:solidFill>
                  <a:schemeClr val="bg1"/>
                </a:solidFill>
                <a:latin typeface="Calibri" panose="020F0502020204030204" pitchFamily="34" charset="0"/>
                <a:cs typeface="Calibri" panose="020F0502020204030204" pitchFamily="34" charset="0"/>
              </a:rPr>
              <a:t>υγεία</a:t>
            </a:r>
            <a:r>
              <a:rPr lang="el-GR" sz="2400" dirty="0">
                <a:solidFill>
                  <a:schemeClr val="bg1"/>
                </a:solidFill>
                <a:latin typeface="Calibri" panose="020F0502020204030204" pitchFamily="34" charset="0"/>
                <a:cs typeface="Calibri" panose="020F0502020204030204" pitchFamily="34" charset="0"/>
              </a:rPr>
              <a:t> τους, και δε </a:t>
            </a:r>
            <a:r>
              <a:rPr lang="el-GR" sz="2400" dirty="0" err="1">
                <a:solidFill>
                  <a:schemeClr val="bg1"/>
                </a:solidFill>
                <a:latin typeface="Calibri" panose="020F0502020204030204" pitchFamily="34" charset="0"/>
                <a:cs typeface="Calibri" panose="020F0502020204030204" pitchFamily="34" charset="0"/>
              </a:rPr>
              <a:t>δίνουν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έμφαση</a:t>
            </a:r>
            <a:r>
              <a:rPr lang="el-GR" sz="2400" dirty="0">
                <a:solidFill>
                  <a:schemeClr val="bg1"/>
                </a:solidFill>
                <a:latin typeface="Calibri" panose="020F0502020204030204" pitchFamily="34" charset="0"/>
                <a:cs typeface="Calibri" panose="020F0502020204030204" pitchFamily="34" charset="0"/>
              </a:rPr>
              <a:t> στις </a:t>
            </a:r>
            <a:r>
              <a:rPr lang="el-GR" sz="2400" dirty="0" err="1">
                <a:solidFill>
                  <a:schemeClr val="bg1"/>
                </a:solidFill>
                <a:latin typeface="Calibri" panose="020F0502020204030204" pitchFamily="34" charset="0"/>
                <a:cs typeface="Calibri" panose="020F0502020204030204" pitchFamily="34" charset="0"/>
              </a:rPr>
              <a:t>επιδόσεις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Τέλος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υπάρχουν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κατηγορίες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ατόμων</a:t>
            </a:r>
            <a:r>
              <a:rPr lang="el-GR" sz="2400" dirty="0">
                <a:solidFill>
                  <a:schemeClr val="bg1"/>
                </a:solidFill>
                <a:latin typeface="Calibri" panose="020F0502020204030204" pitchFamily="34" charset="0"/>
                <a:cs typeface="Calibri" panose="020F0502020204030204" pitchFamily="34" charset="0"/>
              </a:rPr>
              <a:t> που </a:t>
            </a:r>
            <a:r>
              <a:rPr lang="el-GR" sz="2400" dirty="0" err="1">
                <a:solidFill>
                  <a:schemeClr val="bg1"/>
                </a:solidFill>
                <a:latin typeface="Calibri" panose="020F0502020204030204" pitchFamily="34" charset="0"/>
                <a:cs typeface="Calibri" panose="020F0502020204030204" pitchFamily="34" charset="0"/>
              </a:rPr>
              <a:t>αποστρέφονται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εντελώς</a:t>
            </a:r>
            <a:r>
              <a:rPr lang="el-GR" sz="2400" dirty="0">
                <a:solidFill>
                  <a:schemeClr val="bg1"/>
                </a:solidFill>
                <a:latin typeface="Calibri" panose="020F0502020204030204" pitchFamily="34" charset="0"/>
                <a:cs typeface="Calibri" panose="020F0502020204030204" pitchFamily="34" charset="0"/>
              </a:rPr>
              <a:t> τα σπορ. Αν και </a:t>
            </a:r>
            <a:r>
              <a:rPr lang="el-GR" sz="2400" dirty="0" err="1">
                <a:solidFill>
                  <a:schemeClr val="bg1"/>
                </a:solidFill>
                <a:latin typeface="Calibri" panose="020F0502020204030204" pitchFamily="34" charset="0"/>
                <a:cs typeface="Calibri" panose="020F0502020204030204" pitchFamily="34" charset="0"/>
              </a:rPr>
              <a:t>δοκίμασαν</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διάφορες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φάσεις</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ζωής</a:t>
            </a:r>
            <a:r>
              <a:rPr lang="el-GR" sz="2400" dirty="0">
                <a:solidFill>
                  <a:schemeClr val="bg1"/>
                </a:solidFill>
                <a:latin typeface="Calibri" panose="020F0502020204030204" pitchFamily="34" charset="0"/>
                <a:cs typeface="Calibri" panose="020F0502020204030204" pitchFamily="34" charset="0"/>
              </a:rPr>
              <a:t> τους να </a:t>
            </a:r>
            <a:r>
              <a:rPr lang="el-GR" sz="2400" dirty="0" err="1">
                <a:solidFill>
                  <a:schemeClr val="bg1"/>
                </a:solidFill>
                <a:latin typeface="Calibri" panose="020F0502020204030204" pitchFamily="34" charset="0"/>
                <a:cs typeface="Calibri" panose="020F0502020204030204" pitchFamily="34" charset="0"/>
              </a:rPr>
              <a:t>ασχοληθούν</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ιδιαίτερα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όταν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ήταν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νέοι</a:t>
            </a:r>
            <a:r>
              <a:rPr lang="el-GR" sz="2400" dirty="0">
                <a:solidFill>
                  <a:schemeClr val="bg1"/>
                </a:solidFill>
                <a:latin typeface="Calibri" panose="020F0502020204030204" pitchFamily="34" charset="0"/>
                <a:cs typeface="Calibri" panose="020F0502020204030204" pitchFamily="34" charset="0"/>
              </a:rPr>
              <a:t> και οι </a:t>
            </a:r>
            <a:r>
              <a:rPr lang="el-GR" sz="2400" dirty="0" err="1">
                <a:solidFill>
                  <a:schemeClr val="bg1"/>
                </a:solidFill>
                <a:latin typeface="Calibri" panose="020F0502020204030204" pitchFamily="34" charset="0"/>
                <a:cs typeface="Calibri" panose="020F0502020204030204" pitchFamily="34" charset="0"/>
              </a:rPr>
              <a:t>γονείς</a:t>
            </a:r>
            <a:r>
              <a:rPr lang="el-GR" sz="2400" dirty="0">
                <a:solidFill>
                  <a:schemeClr val="bg1"/>
                </a:solidFill>
                <a:latin typeface="Calibri" panose="020F0502020204030204" pitchFamily="34" charset="0"/>
                <a:cs typeface="Calibri" panose="020F0502020204030204" pitchFamily="34" charset="0"/>
              </a:rPr>
              <a:t> τους </a:t>
            </a:r>
            <a:r>
              <a:rPr lang="el-GR" sz="2400" dirty="0" err="1">
                <a:solidFill>
                  <a:schemeClr val="bg1"/>
                </a:solidFill>
                <a:latin typeface="Calibri" panose="020F0502020204030204" pitchFamily="34" charset="0"/>
                <a:cs typeface="Calibri" panose="020F0502020204030204" pitchFamily="34" charset="0"/>
              </a:rPr>
              <a:t>επέμεναν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τίποτε</a:t>
            </a:r>
            <a:r>
              <a:rPr lang="el-GR" sz="2400" dirty="0">
                <a:solidFill>
                  <a:schemeClr val="bg1"/>
                </a:solidFill>
                <a:latin typeface="Calibri" panose="020F0502020204030204" pitchFamily="34" charset="0"/>
                <a:cs typeface="Calibri" panose="020F0502020204030204" pitchFamily="34" charset="0"/>
              </a:rPr>
              <a:t> δεν τους </a:t>
            </a:r>
            <a:r>
              <a:rPr lang="el-GR" sz="2400" dirty="0" err="1">
                <a:solidFill>
                  <a:schemeClr val="bg1"/>
                </a:solidFill>
                <a:latin typeface="Calibri" panose="020F0502020204030204" pitchFamily="34" charset="0"/>
                <a:cs typeface="Calibri" panose="020F0502020204030204" pitchFamily="34" charset="0"/>
              </a:rPr>
              <a:t>παρακίνησε</a:t>
            </a:r>
            <a:r>
              <a:rPr lang="el-GR" sz="2400" dirty="0">
                <a:solidFill>
                  <a:schemeClr val="bg1"/>
                </a:solidFill>
                <a:latin typeface="Calibri" panose="020F0502020204030204" pitchFamily="34" charset="0"/>
                <a:cs typeface="Calibri" panose="020F0502020204030204" pitchFamily="34" charset="0"/>
              </a:rPr>
              <a:t> να </a:t>
            </a:r>
            <a:r>
              <a:rPr lang="el-GR" sz="2400" dirty="0" err="1">
                <a:solidFill>
                  <a:schemeClr val="bg1"/>
                </a:solidFill>
                <a:latin typeface="Calibri" panose="020F0502020204030204" pitchFamily="34" charset="0"/>
                <a:cs typeface="Calibri" panose="020F0502020204030204" pitchFamily="34" charset="0"/>
              </a:rPr>
              <a:t>ασχοληθούν</a:t>
            </a:r>
            <a:r>
              <a:rPr lang="el-GR" sz="2400" dirty="0">
                <a:solidFill>
                  <a:schemeClr val="bg1"/>
                </a:solidFill>
                <a:latin typeface="Calibri" panose="020F0502020204030204" pitchFamily="34" charset="0"/>
                <a:cs typeface="Calibri" panose="020F0502020204030204" pitchFamily="34" charset="0"/>
              </a:rPr>
              <a:t> με τα σπορ.</a:t>
            </a:r>
          </a:p>
        </p:txBody>
      </p:sp>
    </p:spTree>
    <p:extLst>
      <p:ext uri="{BB962C8B-B14F-4D97-AF65-F5344CB8AC3E}">
        <p14:creationId xmlns:p14="http://schemas.microsoft.com/office/powerpoint/2010/main" val="328903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A573-A135-6441-95CE-FF4B1F6854F2}"/>
              </a:ext>
            </a:extLst>
          </p:cNvPr>
          <p:cNvSpPr>
            <a:spLocks noGrp="1"/>
          </p:cNvSpPr>
          <p:nvPr>
            <p:ph type="title"/>
          </p:nvPr>
        </p:nvSpPr>
        <p:spPr/>
        <p:txBody>
          <a:bodyPr>
            <a:normAutofit/>
          </a:bodyPr>
          <a:lstStyle/>
          <a:p>
            <a:r>
              <a:rPr lang="el-GR" sz="2800" dirty="0" err="1">
                <a:solidFill>
                  <a:srgbClr val="F48100"/>
                </a:solidFill>
                <a:latin typeface="Calibri" panose="020F0502020204030204" pitchFamily="34" charset="0"/>
                <a:cs typeface="Calibri" panose="020F0502020204030204" pitchFamily="34" charset="0"/>
              </a:rPr>
              <a:t>Παρακ</a:t>
            </a:r>
            <a:r>
              <a:rPr lang="en-GR" sz="2800" dirty="0">
                <a:solidFill>
                  <a:srgbClr val="F48100"/>
                </a:solidFill>
                <a:latin typeface="Calibri" panose="020F0502020204030204" pitchFamily="34" charset="0"/>
                <a:cs typeface="Calibri" panose="020F0502020204030204" pitchFamily="34" charset="0"/>
              </a:rPr>
              <a:t>ί</a:t>
            </a:r>
            <a:r>
              <a:rPr lang="el-GR" sz="2800" dirty="0" err="1">
                <a:solidFill>
                  <a:srgbClr val="F48100"/>
                </a:solidFill>
                <a:latin typeface="Calibri" panose="020F0502020204030204" pitchFamily="34" charset="0"/>
                <a:cs typeface="Calibri" panose="020F0502020204030204" pitchFamily="34" charset="0"/>
              </a:rPr>
              <a:t>νηση</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384D86-1C3F-CB4C-8400-D3C56E329404}"/>
              </a:ext>
            </a:extLst>
          </p:cNvPr>
          <p:cNvSpPr>
            <a:spLocks noGrp="1"/>
          </p:cNvSpPr>
          <p:nvPr>
            <p:ph idx="1"/>
          </p:nvPr>
        </p:nvSpPr>
        <p:spPr/>
        <p:txBody>
          <a:bodyPr>
            <a:norm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Οι </a:t>
            </a:r>
            <a:r>
              <a:rPr lang="el-GR" sz="2400" dirty="0" err="1">
                <a:solidFill>
                  <a:schemeClr val="bg1"/>
                </a:solidFill>
                <a:latin typeface="Calibri" panose="020F0502020204030204" pitchFamily="34" charset="0"/>
                <a:cs typeface="Calibri" panose="020F0502020204030204" pitchFamily="34" charset="0"/>
              </a:rPr>
              <a:t>άνθρωποι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λειτουργούν</a:t>
            </a:r>
            <a:r>
              <a:rPr lang="el-GR" sz="2400" dirty="0">
                <a:solidFill>
                  <a:schemeClr val="bg1"/>
                </a:solidFill>
                <a:latin typeface="Calibri" panose="020F0502020204030204" pitchFamily="34" charset="0"/>
                <a:cs typeface="Calibri" panose="020F0502020204030204" pitchFamily="34" charset="0"/>
              </a:rPr>
              <a:t> με </a:t>
            </a:r>
            <a:r>
              <a:rPr lang="el-GR" sz="2400" dirty="0" err="1">
                <a:solidFill>
                  <a:schemeClr val="bg1"/>
                </a:solidFill>
                <a:latin typeface="Calibri" panose="020F0502020204030204" pitchFamily="34" charset="0"/>
                <a:cs typeface="Calibri" panose="020F0502020204030204" pitchFamily="34" charset="0"/>
              </a:rPr>
              <a:t>μία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λογικη</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οποία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βασίζεται</a:t>
            </a:r>
            <a:r>
              <a:rPr lang="el-GR" sz="2400" dirty="0">
                <a:solidFill>
                  <a:schemeClr val="bg1"/>
                </a:solidFill>
                <a:latin typeface="Calibri" panose="020F0502020204030204" pitchFamily="34" charset="0"/>
                <a:cs typeface="Calibri" panose="020F0502020204030204" pitchFamily="34" charset="0"/>
              </a:rPr>
              <a:t> στην </a:t>
            </a:r>
            <a:r>
              <a:rPr lang="el-GR" sz="2400" dirty="0" err="1">
                <a:solidFill>
                  <a:schemeClr val="bg1"/>
                </a:solidFill>
                <a:latin typeface="Calibri" panose="020F0502020204030204" pitchFamily="34" charset="0"/>
                <a:cs typeface="Calibri" panose="020F0502020204030204" pitchFamily="34" charset="0"/>
              </a:rPr>
              <a:t>επιδίωξη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στόχων</a:t>
            </a:r>
            <a:r>
              <a:rPr lang="el-GR" sz="2400" dirty="0">
                <a:solidFill>
                  <a:schemeClr val="bg1"/>
                </a:solidFill>
                <a:latin typeface="Calibri" panose="020F0502020204030204" pitchFamily="34" charset="0"/>
                <a:cs typeface="Calibri" panose="020F0502020204030204" pitchFamily="34" charset="0"/>
              </a:rPr>
              <a:t>. Οι </a:t>
            </a:r>
            <a:r>
              <a:rPr lang="el-GR" sz="2400" dirty="0" err="1">
                <a:solidFill>
                  <a:schemeClr val="bg1"/>
                </a:solidFill>
                <a:latin typeface="Calibri" panose="020F0502020204030204" pitchFamily="34" charset="0"/>
                <a:cs typeface="Calibri" panose="020F0502020204030204" pitchFamily="34" charset="0"/>
              </a:rPr>
              <a:t>στόχοι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επίτευξης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καθορίζουν</a:t>
            </a:r>
            <a:r>
              <a:rPr lang="el-GR" sz="2400" dirty="0">
                <a:solidFill>
                  <a:schemeClr val="bg1"/>
                </a:solidFill>
                <a:latin typeface="Calibri" panose="020F0502020204030204" pitchFamily="34" charset="0"/>
                <a:cs typeface="Calibri" panose="020F0502020204030204" pitchFamily="34" charset="0"/>
              </a:rPr>
              <a:t> τις </a:t>
            </a:r>
            <a:r>
              <a:rPr lang="el-GR" sz="2400" dirty="0" err="1">
                <a:solidFill>
                  <a:schemeClr val="bg1"/>
                </a:solidFill>
                <a:latin typeface="Calibri" panose="020F0502020204030204" pitchFamily="34" charset="0"/>
                <a:cs typeface="Calibri" panose="020F0502020204030204" pitchFamily="34" charset="0"/>
              </a:rPr>
              <a:t>πεποιθήσεις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επίτευξης</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διαμορφώνουν</a:t>
            </a:r>
            <a:r>
              <a:rPr lang="el-GR" sz="2400" dirty="0">
                <a:solidFill>
                  <a:schemeClr val="bg1"/>
                </a:solidFill>
                <a:latin typeface="Calibri" panose="020F0502020204030204" pitchFamily="34" charset="0"/>
                <a:cs typeface="Calibri" panose="020F0502020204030204" pitchFamily="34" charset="0"/>
              </a:rPr>
              <a:t> τη </a:t>
            </a:r>
            <a:r>
              <a:rPr lang="el-GR" sz="2400" dirty="0" err="1">
                <a:solidFill>
                  <a:schemeClr val="bg1"/>
                </a:solidFill>
                <a:latin typeface="Calibri" panose="020F0502020204030204" pitchFamily="34" charset="0"/>
                <a:cs typeface="Calibri" panose="020F0502020204030204" pitchFamily="34" charset="0"/>
              </a:rPr>
              <a:t>λήψη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αποφάσεων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καθώς</a:t>
            </a:r>
            <a:r>
              <a:rPr lang="el-GR" sz="2400" dirty="0">
                <a:solidFill>
                  <a:schemeClr val="bg1"/>
                </a:solidFill>
                <a:latin typeface="Calibri" panose="020F0502020204030204" pitchFamily="34" charset="0"/>
                <a:cs typeface="Calibri" panose="020F0502020204030204" pitchFamily="34" charset="0"/>
              </a:rPr>
              <a:t> και τη </a:t>
            </a:r>
            <a:r>
              <a:rPr lang="el-GR" sz="2400" dirty="0" err="1">
                <a:solidFill>
                  <a:schemeClr val="bg1"/>
                </a:solidFill>
                <a:latin typeface="Calibri" panose="020F0502020204030204" pitchFamily="34" charset="0"/>
                <a:cs typeface="Calibri" panose="020F0502020204030204" pitchFamily="34" charset="0"/>
              </a:rPr>
              <a:t>συμπεριφορα</a:t>
            </a:r>
            <a:r>
              <a:rPr lang="el-GR" sz="2400" dirty="0">
                <a:solidFill>
                  <a:schemeClr val="bg1"/>
                </a:solidFill>
                <a:latin typeface="Calibri" panose="020F0502020204030204" pitchFamily="34" charset="0"/>
                <a:cs typeface="Calibri" panose="020F0502020204030204" pitchFamily="34" charset="0"/>
              </a:rPr>
              <a:t>́ στα </a:t>
            </a:r>
            <a:r>
              <a:rPr lang="el-GR" sz="2400" dirty="0" err="1">
                <a:solidFill>
                  <a:schemeClr val="bg1"/>
                </a:solidFill>
                <a:latin typeface="Calibri" panose="020F0502020204030204" pitchFamily="34" charset="0"/>
                <a:cs typeface="Calibri" panose="020F0502020204030204" pitchFamily="34" charset="0"/>
              </a:rPr>
              <a:t>διάφορα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πεδία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επίτευξης</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δίνουν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νόημα</a:t>
            </a:r>
            <a:r>
              <a:rPr lang="el-GR" sz="2400" dirty="0">
                <a:solidFill>
                  <a:schemeClr val="bg1"/>
                </a:solidFill>
                <a:latin typeface="Calibri" panose="020F0502020204030204" pitchFamily="34" charset="0"/>
                <a:cs typeface="Calibri" panose="020F0502020204030204" pitchFamily="34" charset="0"/>
              </a:rPr>
              <a:t> στη </a:t>
            </a:r>
            <a:r>
              <a:rPr lang="el-GR" sz="2400" dirty="0" err="1">
                <a:solidFill>
                  <a:schemeClr val="bg1"/>
                </a:solidFill>
                <a:latin typeface="Calibri" panose="020F0502020204030204" pitchFamily="34" charset="0"/>
                <a:cs typeface="Calibri" panose="020F0502020204030204" pitchFamily="34" charset="0"/>
              </a:rPr>
              <a:t>συμπεριφορα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επίτευξης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μέσα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απο</a:t>
            </a:r>
            <a:r>
              <a:rPr lang="el-GR" sz="2400" dirty="0">
                <a:solidFill>
                  <a:schemeClr val="bg1"/>
                </a:solidFill>
                <a:latin typeface="Calibri" panose="020F0502020204030204" pitchFamily="34" charset="0"/>
                <a:cs typeface="Calibri" panose="020F0502020204030204" pitchFamily="34" charset="0"/>
              </a:rPr>
              <a:t>́ τους </a:t>
            </a:r>
            <a:r>
              <a:rPr lang="el-GR" sz="2400" dirty="0" err="1">
                <a:solidFill>
                  <a:schemeClr val="bg1"/>
                </a:solidFill>
                <a:latin typeface="Calibri" panose="020F0502020204030204" pitchFamily="34" charset="0"/>
                <a:cs typeface="Calibri" panose="020F0502020204030204" pitchFamily="34" charset="0"/>
              </a:rPr>
              <a:t>στόχους</a:t>
            </a:r>
            <a:r>
              <a:rPr lang="el-GR" sz="2400" dirty="0">
                <a:solidFill>
                  <a:schemeClr val="bg1"/>
                </a:solidFill>
                <a:latin typeface="Calibri" panose="020F0502020204030204" pitchFamily="34" charset="0"/>
                <a:cs typeface="Calibri" panose="020F0502020204030204" pitchFamily="34" charset="0"/>
              </a:rPr>
              <a:t> που </a:t>
            </a:r>
            <a:r>
              <a:rPr lang="el-GR" sz="2400" dirty="0" err="1">
                <a:solidFill>
                  <a:schemeClr val="bg1"/>
                </a:solidFill>
                <a:latin typeface="Calibri" panose="020F0502020204030204" pitchFamily="34" charset="0"/>
                <a:cs typeface="Calibri" panose="020F0502020204030204" pitchFamily="34" charset="0"/>
              </a:rPr>
              <a:t>υιοθετούν</a:t>
            </a:r>
            <a:r>
              <a:rPr lang="el-GR" sz="2400" dirty="0">
                <a:solidFill>
                  <a:schemeClr val="bg1"/>
                </a:solidFill>
                <a:latin typeface="Calibri" panose="020F0502020204030204" pitchFamily="34" charset="0"/>
                <a:cs typeface="Calibri" panose="020F0502020204030204" pitchFamily="34" charset="0"/>
              </a:rPr>
              <a:t> και οι </a:t>
            </a:r>
            <a:r>
              <a:rPr lang="el-GR" sz="2400" dirty="0" err="1">
                <a:solidFill>
                  <a:schemeClr val="bg1"/>
                </a:solidFill>
                <a:latin typeface="Calibri" panose="020F0502020204030204" pitchFamily="34" charset="0"/>
                <a:cs typeface="Calibri" panose="020F0502020204030204" pitchFamily="34" charset="0"/>
              </a:rPr>
              <a:t>στόχοι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αυτοι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αντανακλούν</a:t>
            </a:r>
            <a:r>
              <a:rPr lang="el-GR" sz="2400" dirty="0">
                <a:solidFill>
                  <a:schemeClr val="bg1"/>
                </a:solidFill>
                <a:latin typeface="Calibri" panose="020F0502020204030204" pitchFamily="34" charset="0"/>
                <a:cs typeface="Calibri" panose="020F0502020204030204" pitchFamily="34" charset="0"/>
              </a:rPr>
              <a:t> τον </a:t>
            </a:r>
            <a:r>
              <a:rPr lang="el-GR" sz="2400" dirty="0" err="1">
                <a:solidFill>
                  <a:schemeClr val="bg1"/>
                </a:solidFill>
                <a:latin typeface="Calibri" panose="020F0502020204030204" pitchFamily="34" charset="0"/>
                <a:cs typeface="Calibri" panose="020F0502020204030204" pitchFamily="34" charset="0"/>
              </a:rPr>
              <a:t>σκοπο</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προσπάθειας</a:t>
            </a:r>
            <a:r>
              <a:rPr lang="el-GR" sz="2400" dirty="0">
                <a:solidFill>
                  <a:schemeClr val="bg1"/>
                </a:solidFill>
                <a:latin typeface="Calibri" panose="020F0502020204030204" pitchFamily="34" charset="0"/>
                <a:cs typeface="Calibri" panose="020F0502020204030204" pitchFamily="34" charset="0"/>
              </a:rPr>
              <a:t> τους, </a:t>
            </a:r>
            <a:r>
              <a:rPr lang="el-GR" sz="2400" dirty="0" err="1">
                <a:solidFill>
                  <a:schemeClr val="bg1"/>
                </a:solidFill>
                <a:latin typeface="Calibri" panose="020F0502020204030204" pitchFamily="34" charset="0"/>
                <a:cs typeface="Calibri" panose="020F0502020204030204" pitchFamily="34" charset="0"/>
              </a:rPr>
              <a:t>καθορίζουν</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πιστεύω</a:t>
            </a:r>
            <a:r>
              <a:rPr lang="el-GR" sz="2400" dirty="0">
                <a:solidFill>
                  <a:schemeClr val="bg1"/>
                </a:solidFill>
                <a:latin typeface="Calibri" panose="020F0502020204030204" pitchFamily="34" charset="0"/>
                <a:cs typeface="Calibri" panose="020F0502020204030204" pitchFamily="34" charset="0"/>
              </a:rPr>
              <a:t>, τις </a:t>
            </a:r>
            <a:r>
              <a:rPr lang="el-GR" sz="2400" dirty="0" err="1">
                <a:solidFill>
                  <a:schemeClr val="bg1"/>
                </a:solidFill>
                <a:latin typeface="Calibri" panose="020F0502020204030204" pitchFamily="34" charset="0"/>
                <a:cs typeface="Calibri" panose="020F0502020204030204" pitchFamily="34" charset="0"/>
              </a:rPr>
              <a:t>στρατηγικές</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εμπλοκη</a:t>
            </a:r>
            <a:r>
              <a:rPr lang="el-GR" sz="2400" dirty="0">
                <a:solidFill>
                  <a:schemeClr val="bg1"/>
                </a:solidFill>
                <a:latin typeface="Calibri" panose="020F0502020204030204" pitchFamily="34" charset="0"/>
                <a:cs typeface="Calibri" panose="020F0502020204030204" pitchFamily="34" charset="0"/>
              </a:rPr>
              <a:t>́, και τις </a:t>
            </a:r>
            <a:r>
              <a:rPr lang="el-GR" sz="2400" dirty="0" err="1">
                <a:solidFill>
                  <a:schemeClr val="bg1"/>
                </a:solidFill>
                <a:latin typeface="Calibri" panose="020F0502020204030204" pitchFamily="34" charset="0"/>
                <a:cs typeface="Calibri" panose="020F0502020204030204" pitchFamily="34" charset="0"/>
              </a:rPr>
              <a:t>αντιδράσεις</a:t>
            </a:r>
            <a:r>
              <a:rPr lang="el-GR" sz="2400" dirty="0">
                <a:solidFill>
                  <a:schemeClr val="bg1"/>
                </a:solidFill>
                <a:latin typeface="Calibri" panose="020F0502020204030204" pitchFamily="34" charset="0"/>
                <a:cs typeface="Calibri" panose="020F0502020204030204" pitchFamily="34" charset="0"/>
              </a:rPr>
              <a:t> για την </a:t>
            </a:r>
            <a:r>
              <a:rPr lang="el-GR" sz="2400" dirty="0" err="1">
                <a:solidFill>
                  <a:schemeClr val="bg1"/>
                </a:solidFill>
                <a:latin typeface="Calibri" panose="020F0502020204030204" pitchFamily="34" charset="0"/>
                <a:cs typeface="Calibri" panose="020F0502020204030204" pitchFamily="34" charset="0"/>
              </a:rPr>
              <a:t>επίτευξη</a:t>
            </a:r>
            <a:r>
              <a:rPr lang="el-GR" sz="2400" dirty="0">
                <a:solidFill>
                  <a:schemeClr val="bg1"/>
                </a:solidFill>
                <a:latin typeface="Calibri" panose="020F0502020204030204" pitchFamily="34" charset="0"/>
                <a:cs typeface="Calibri" panose="020F0502020204030204" pitchFamily="34" charset="0"/>
              </a:rPr>
              <a:t> των </a:t>
            </a:r>
            <a:r>
              <a:rPr lang="el-GR" sz="2400" dirty="0" err="1">
                <a:solidFill>
                  <a:schemeClr val="bg1"/>
                </a:solidFill>
                <a:latin typeface="Calibri" panose="020F0502020204030204" pitchFamily="34" charset="0"/>
                <a:cs typeface="Calibri" panose="020F0502020204030204" pitchFamily="34" charset="0"/>
              </a:rPr>
              <a:t>στόχων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Βλέπουμε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συχνα</a:t>
            </a:r>
            <a:r>
              <a:rPr lang="el-GR" sz="2400" dirty="0">
                <a:solidFill>
                  <a:schemeClr val="bg1"/>
                </a:solidFill>
                <a:latin typeface="Calibri" panose="020F0502020204030204" pitchFamily="34" charset="0"/>
                <a:cs typeface="Calibri" panose="020F0502020204030204" pitchFamily="34" charset="0"/>
              </a:rPr>
              <a:t>́ στον </a:t>
            </a:r>
            <a:r>
              <a:rPr lang="el-GR" sz="2400" dirty="0" err="1">
                <a:solidFill>
                  <a:schemeClr val="bg1"/>
                </a:solidFill>
                <a:latin typeface="Calibri" panose="020F0502020204030204" pitchFamily="34" charset="0"/>
                <a:cs typeface="Calibri" panose="020F0502020204030204" pitchFamily="34" charset="0"/>
              </a:rPr>
              <a:t>αγωνιστικο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αθλητισμο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κάποια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να </a:t>
            </a:r>
            <a:r>
              <a:rPr lang="el-GR" sz="2400" dirty="0" err="1">
                <a:solidFill>
                  <a:schemeClr val="bg1"/>
                </a:solidFill>
                <a:latin typeface="Calibri" panose="020F0502020204030204" pitchFamily="34" charset="0"/>
                <a:cs typeface="Calibri" panose="020F0502020204030204" pitchFamily="34" charset="0"/>
              </a:rPr>
              <a:t>έχουν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υψηλη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παρακίνηση</a:t>
            </a:r>
            <a:r>
              <a:rPr lang="el-GR" sz="2400" dirty="0">
                <a:solidFill>
                  <a:schemeClr val="bg1"/>
                </a:solidFill>
                <a:latin typeface="Calibri" panose="020F0502020204030204" pitchFamily="34" charset="0"/>
                <a:cs typeface="Calibri" panose="020F0502020204030204" pitchFamily="34" charset="0"/>
              </a:rPr>
              <a:t> και να </a:t>
            </a:r>
            <a:r>
              <a:rPr lang="el-GR" sz="2400" dirty="0" err="1">
                <a:solidFill>
                  <a:schemeClr val="bg1"/>
                </a:solidFill>
                <a:latin typeface="Calibri" panose="020F0502020204030204" pitchFamily="34" charset="0"/>
                <a:cs typeface="Calibri" panose="020F0502020204030204" pitchFamily="34" charset="0"/>
              </a:rPr>
              <a:t>διψούν</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επιτυχία</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διάκριση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ενω</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κάποια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άλλα</a:t>
            </a:r>
            <a:r>
              <a:rPr lang="el-GR" sz="2400" dirty="0">
                <a:solidFill>
                  <a:schemeClr val="bg1"/>
                </a:solidFill>
                <a:latin typeface="Calibri" panose="020F0502020204030204" pitchFamily="34" charset="0"/>
                <a:cs typeface="Calibri" panose="020F0502020204030204" pitchFamily="34" charset="0"/>
              </a:rPr>
              <a:t> δεν </a:t>
            </a:r>
            <a:r>
              <a:rPr lang="el-GR" sz="2400" dirty="0" err="1">
                <a:solidFill>
                  <a:schemeClr val="bg1"/>
                </a:solidFill>
                <a:latin typeface="Calibri" panose="020F0502020204030204" pitchFamily="34" charset="0"/>
                <a:cs typeface="Calibri" panose="020F0502020204030204" pitchFamily="34" charset="0"/>
              </a:rPr>
              <a:t>έχουν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τόσο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υψηλη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παρακίνηση</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αποφεύγουν</a:t>
            </a:r>
            <a:r>
              <a:rPr lang="el-GR" sz="2400" dirty="0">
                <a:solidFill>
                  <a:schemeClr val="bg1"/>
                </a:solidFill>
                <a:latin typeface="Calibri" panose="020F0502020204030204" pitchFamily="34" charset="0"/>
                <a:cs typeface="Calibri" panose="020F0502020204030204" pitchFamily="34" charset="0"/>
              </a:rPr>
              <a:t> τον </a:t>
            </a:r>
            <a:r>
              <a:rPr lang="el-GR" sz="2400" dirty="0" err="1">
                <a:solidFill>
                  <a:schemeClr val="bg1"/>
                </a:solidFill>
                <a:latin typeface="Calibri" panose="020F0502020204030204" pitchFamily="34" charset="0"/>
                <a:cs typeface="Calibri" panose="020F0502020204030204" pitchFamily="34" charset="0"/>
              </a:rPr>
              <a:t>ανταγωνισμο</a:t>
            </a:r>
            <a:r>
              <a:rPr lang="el-GR" sz="2400" dirty="0">
                <a:solidFill>
                  <a:schemeClr val="bg1"/>
                </a:solidFill>
                <a:latin typeface="Calibri" panose="020F0502020204030204" pitchFamily="34" charset="0"/>
                <a:cs typeface="Calibri" panose="020F0502020204030204" pitchFamily="34" charset="0"/>
              </a:rPr>
              <a:t>́ και την </a:t>
            </a:r>
            <a:r>
              <a:rPr lang="el-GR" sz="2400" dirty="0" err="1">
                <a:solidFill>
                  <a:schemeClr val="bg1"/>
                </a:solidFill>
                <a:latin typeface="Calibri" panose="020F0502020204030204" pitchFamily="34" charset="0"/>
                <a:cs typeface="Calibri" panose="020F0502020204030204" pitchFamily="34" charset="0"/>
              </a:rPr>
              <a:t>αξιολόγηση</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όταν</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πράγματα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δυσκολεύουν</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παρατάνε</a:t>
            </a:r>
            <a:r>
              <a:rPr lang="el-GR" sz="2400" dirty="0">
                <a:solidFill>
                  <a:schemeClr val="bg1"/>
                </a:solidFill>
                <a:latin typeface="Calibri" panose="020F0502020204030204" pitchFamily="34" charset="0"/>
                <a:cs typeface="Calibri" panose="020F0502020204030204" pitchFamily="34" charset="0"/>
              </a:rPr>
              <a:t>.</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059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5D028-C10B-984A-B9DD-F98A86F41152}"/>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Παρακίνηση</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6199283-5CF2-BC47-9698-EF130E9D2539}"/>
              </a:ext>
            </a:extLst>
          </p:cNvPr>
          <p:cNvSpPr>
            <a:spLocks noGrp="1"/>
          </p:cNvSpPr>
          <p:nvPr>
            <p:ph idx="1"/>
          </p:nvPr>
        </p:nvSpPr>
        <p:spPr>
          <a:xfrm>
            <a:off x="609441" y="1600201"/>
            <a:ext cx="10969943" cy="3574227"/>
          </a:xfrm>
        </p:spPr>
        <p:txBody>
          <a:bodyPr>
            <a:normAutofit/>
          </a:bodyPr>
          <a:lstStyle/>
          <a:p>
            <a:pPr marL="0" indent="0" algn="just">
              <a:buNone/>
            </a:pPr>
            <a:r>
              <a:rPr lang="el-GR" sz="2400" dirty="0" err="1">
                <a:solidFill>
                  <a:schemeClr val="bg1"/>
                </a:solidFill>
                <a:latin typeface="Calibri" panose="020F0502020204030204" pitchFamily="34" charset="0"/>
                <a:cs typeface="Calibri" panose="020F0502020204030204" pitchFamily="34" charset="0"/>
              </a:rPr>
              <a:t>Πολυ</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συχνα</a:t>
            </a:r>
            <a:r>
              <a:rPr lang="el-GR" sz="2400" dirty="0">
                <a:solidFill>
                  <a:schemeClr val="bg1"/>
                </a:solidFill>
                <a:latin typeface="Calibri" panose="020F0502020204030204" pitchFamily="34" charset="0"/>
                <a:cs typeface="Calibri" panose="020F0502020204030204" pitchFamily="34" charset="0"/>
              </a:rPr>
              <a:t>́, οι </a:t>
            </a:r>
            <a:r>
              <a:rPr lang="el-GR" sz="2400" dirty="0" err="1">
                <a:solidFill>
                  <a:schemeClr val="bg1"/>
                </a:solidFill>
                <a:latin typeface="Calibri" panose="020F0502020204030204" pitchFamily="34" charset="0"/>
                <a:cs typeface="Calibri" panose="020F0502020204030204" pitchFamily="34" charset="0"/>
              </a:rPr>
              <a:t>στόχοι</a:t>
            </a:r>
            <a:r>
              <a:rPr lang="el-GR" sz="2400" dirty="0">
                <a:solidFill>
                  <a:schemeClr val="bg1"/>
                </a:solidFill>
                <a:latin typeface="Calibri" panose="020F0502020204030204" pitchFamily="34" charset="0"/>
                <a:cs typeface="Calibri" panose="020F0502020204030204" pitchFamily="34" charset="0"/>
              </a:rPr>
              <a:t> και οι </a:t>
            </a:r>
            <a:r>
              <a:rPr lang="el-GR" sz="2400" dirty="0" err="1">
                <a:solidFill>
                  <a:schemeClr val="bg1"/>
                </a:solidFill>
                <a:latin typeface="Calibri" panose="020F0502020204030204" pitchFamily="34" charset="0"/>
                <a:cs typeface="Calibri" panose="020F0502020204030204" pitchFamily="34" charset="0"/>
              </a:rPr>
              <a:t>επιδιώξεις</a:t>
            </a:r>
            <a:r>
              <a:rPr lang="el-GR" sz="2400" dirty="0">
                <a:solidFill>
                  <a:schemeClr val="bg1"/>
                </a:solidFill>
                <a:latin typeface="Calibri" panose="020F0502020204030204" pitchFamily="34" charset="0"/>
                <a:cs typeface="Calibri" panose="020F0502020204030204" pitchFamily="34" charset="0"/>
              </a:rPr>
              <a:t> του </a:t>
            </a:r>
            <a:r>
              <a:rPr lang="el-GR" sz="2400" dirty="0" err="1">
                <a:solidFill>
                  <a:schemeClr val="bg1"/>
                </a:solidFill>
                <a:latin typeface="Calibri" panose="020F0502020204030204" pitchFamily="34" charset="0"/>
                <a:cs typeface="Calibri" panose="020F0502020204030204" pitchFamily="34" charset="0"/>
              </a:rPr>
              <a:t>κάθε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αθλητη</a:t>
            </a:r>
            <a:r>
              <a:rPr lang="el-GR" sz="2400" dirty="0">
                <a:solidFill>
                  <a:schemeClr val="bg1"/>
                </a:solidFill>
                <a:latin typeface="Calibri" panose="020F0502020204030204" pitchFamily="34" charset="0"/>
                <a:cs typeface="Calibri" panose="020F0502020204030204" pitchFamily="34" charset="0"/>
              </a:rPr>
              <a:t>́ και της </a:t>
            </a:r>
            <a:r>
              <a:rPr lang="el-GR" sz="2400" dirty="0" err="1">
                <a:solidFill>
                  <a:schemeClr val="bg1"/>
                </a:solidFill>
                <a:latin typeface="Calibri" panose="020F0502020204030204" pitchFamily="34" charset="0"/>
                <a:cs typeface="Calibri" panose="020F0502020204030204" pitchFamily="34" charset="0"/>
              </a:rPr>
              <a:t>κάθε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αθλήτριας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διαφέρουν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μεταξυ</a:t>
            </a:r>
            <a:r>
              <a:rPr lang="el-GR" sz="2400" dirty="0">
                <a:solidFill>
                  <a:schemeClr val="bg1"/>
                </a:solidFill>
                <a:latin typeface="Calibri" panose="020F0502020204030204" pitchFamily="34" charset="0"/>
                <a:cs typeface="Calibri" panose="020F0502020204030204" pitchFamily="34" charset="0"/>
              </a:rPr>
              <a:t>́ τους, </a:t>
            </a:r>
            <a:r>
              <a:rPr lang="el-GR" sz="2400" dirty="0" err="1">
                <a:solidFill>
                  <a:schemeClr val="bg1"/>
                </a:solidFill>
                <a:latin typeface="Calibri" panose="020F0502020204030204" pitchFamily="34" charset="0"/>
                <a:cs typeface="Calibri" panose="020F0502020204030204" pitchFamily="34" charset="0"/>
              </a:rPr>
              <a:t>ωστόσο</a:t>
            </a:r>
            <a:r>
              <a:rPr lang="el-GR" sz="2400" dirty="0">
                <a:solidFill>
                  <a:schemeClr val="bg1"/>
                </a:solidFill>
                <a:latin typeface="Calibri" panose="020F0502020204030204" pitchFamily="34" charset="0"/>
                <a:cs typeface="Calibri" panose="020F0502020204030204" pitchFamily="34" charset="0"/>
              </a:rPr>
              <a:t> ο </a:t>
            </a:r>
            <a:r>
              <a:rPr lang="el-GR" sz="2400" dirty="0" err="1">
                <a:solidFill>
                  <a:schemeClr val="bg1"/>
                </a:solidFill>
                <a:latin typeface="Calibri" panose="020F0502020204030204" pitchFamily="34" charset="0"/>
                <a:cs typeface="Calibri" panose="020F0502020204030204" pitchFamily="34" charset="0"/>
              </a:rPr>
              <a:t>βαθμός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παρακίνησης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είναι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αυτός</a:t>
            </a:r>
            <a:r>
              <a:rPr lang="el-GR" sz="2400" dirty="0">
                <a:solidFill>
                  <a:schemeClr val="bg1"/>
                </a:solidFill>
                <a:latin typeface="Calibri" panose="020F0502020204030204" pitchFamily="34" charset="0"/>
                <a:cs typeface="Calibri" panose="020F0502020204030204" pitchFamily="34" charset="0"/>
              </a:rPr>
              <a:t> που θα </a:t>
            </a:r>
            <a:r>
              <a:rPr lang="el-GR" sz="2400" dirty="0" err="1">
                <a:solidFill>
                  <a:schemeClr val="bg1"/>
                </a:solidFill>
                <a:latin typeface="Calibri" panose="020F0502020204030204" pitchFamily="34" charset="0"/>
                <a:cs typeface="Calibri" panose="020F0502020204030204" pitchFamily="34" charset="0"/>
              </a:rPr>
              <a:t>καθορίσει</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τελικη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επίτευξη</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όχι</a:t>
            </a:r>
            <a:r>
              <a:rPr lang="el-GR" sz="2400" dirty="0">
                <a:solidFill>
                  <a:schemeClr val="bg1"/>
                </a:solidFill>
                <a:latin typeface="Calibri" panose="020F0502020204030204" pitchFamily="34" charset="0"/>
                <a:cs typeface="Calibri" panose="020F0502020204030204" pitchFamily="34" charset="0"/>
              </a:rPr>
              <a:t> των </a:t>
            </a:r>
            <a:r>
              <a:rPr lang="el-GR" sz="2400" dirty="0" err="1">
                <a:solidFill>
                  <a:schemeClr val="bg1"/>
                </a:solidFill>
                <a:latin typeface="Calibri" panose="020F0502020204030204" pitchFamily="34" charset="0"/>
                <a:cs typeface="Calibri" panose="020F0502020204030204" pitchFamily="34" charset="0"/>
              </a:rPr>
              <a:t>στόχων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αυτών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ασχολούνται</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ένα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διάστημα</a:t>
            </a:r>
            <a:r>
              <a:rPr lang="el-GR" sz="2400" dirty="0">
                <a:solidFill>
                  <a:schemeClr val="bg1"/>
                </a:solidFill>
                <a:latin typeface="Calibri" panose="020F0502020204030204" pitchFamily="34" charset="0"/>
                <a:cs typeface="Calibri" panose="020F0502020204030204" pitchFamily="34" charset="0"/>
              </a:rPr>
              <a:t> με </a:t>
            </a:r>
            <a:r>
              <a:rPr lang="el-GR" sz="2400" dirty="0" err="1">
                <a:solidFill>
                  <a:schemeClr val="bg1"/>
                </a:solidFill>
                <a:latin typeface="Calibri" panose="020F0502020204030204" pitchFamily="34" charset="0"/>
                <a:cs typeface="Calibri" panose="020F0502020204030204" pitchFamily="34" charset="0"/>
              </a:rPr>
              <a:t>ένα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άθλημα</a:t>
            </a:r>
            <a:r>
              <a:rPr lang="el-GR" sz="2400" dirty="0">
                <a:solidFill>
                  <a:schemeClr val="bg1"/>
                </a:solidFill>
                <a:latin typeface="Calibri" panose="020F0502020204030204" pitchFamily="34" charset="0"/>
                <a:cs typeface="Calibri" panose="020F0502020204030204" pitchFamily="34" charset="0"/>
              </a:rPr>
              <a:t> και δεν τους </a:t>
            </a:r>
            <a:r>
              <a:rPr lang="el-GR" sz="2400" dirty="0" err="1">
                <a:solidFill>
                  <a:schemeClr val="bg1"/>
                </a:solidFill>
                <a:latin typeface="Calibri" panose="020F0502020204030204" pitchFamily="34" charset="0"/>
                <a:cs typeface="Calibri" panose="020F0502020204030204" pitchFamily="34" charset="0"/>
              </a:rPr>
              <a:t>αρέσει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καθόλου</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είτε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δεν τα </a:t>
            </a:r>
            <a:r>
              <a:rPr lang="el-GR" sz="2400" dirty="0" err="1">
                <a:solidFill>
                  <a:schemeClr val="bg1"/>
                </a:solidFill>
                <a:latin typeface="Calibri" panose="020F0502020204030204" pitchFamily="34" charset="0"/>
                <a:cs typeface="Calibri" panose="020F0502020204030204" pitchFamily="34" charset="0"/>
              </a:rPr>
              <a:t>καταφέρνουν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είτε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δεν </a:t>
            </a:r>
            <a:r>
              <a:rPr lang="el-GR" sz="2400" dirty="0" err="1">
                <a:solidFill>
                  <a:schemeClr val="bg1"/>
                </a:solidFill>
                <a:latin typeface="Calibri" panose="020F0502020204030204" pitchFamily="34" charset="0"/>
                <a:cs typeface="Calibri" panose="020F0502020204030204" pitchFamily="34" charset="0"/>
              </a:rPr>
              <a:t>ταιριάζει</a:t>
            </a:r>
            <a:r>
              <a:rPr lang="el-GR" sz="2400" dirty="0">
                <a:solidFill>
                  <a:schemeClr val="bg1"/>
                </a:solidFill>
                <a:latin typeface="Calibri" panose="020F0502020204030204" pitchFamily="34" charset="0"/>
                <a:cs typeface="Calibri" panose="020F0502020204030204" pitchFamily="34" charset="0"/>
              </a:rPr>
              <a:t> στο </a:t>
            </a:r>
            <a:r>
              <a:rPr lang="el-GR" sz="2400" dirty="0" err="1">
                <a:solidFill>
                  <a:schemeClr val="bg1"/>
                </a:solidFill>
                <a:latin typeface="Calibri" panose="020F0502020204030204" pitchFamily="34" charset="0"/>
                <a:cs typeface="Calibri" panose="020F0502020204030204" pitchFamily="34" charset="0"/>
              </a:rPr>
              <a:t>χαρακτήρα</a:t>
            </a:r>
            <a:r>
              <a:rPr lang="el-GR" sz="2400" dirty="0">
                <a:solidFill>
                  <a:schemeClr val="bg1"/>
                </a:solidFill>
                <a:latin typeface="Calibri" panose="020F0502020204030204" pitchFamily="34" charset="0"/>
                <a:cs typeface="Calibri" panose="020F0502020204030204" pitchFamily="34" charset="0"/>
              </a:rPr>
              <a:t> και την </a:t>
            </a:r>
            <a:r>
              <a:rPr lang="el-GR" sz="2400" dirty="0" err="1">
                <a:solidFill>
                  <a:schemeClr val="bg1"/>
                </a:solidFill>
                <a:latin typeface="Calibri" panose="020F0502020204030204" pitchFamily="34" charset="0"/>
                <a:cs typeface="Calibri" panose="020F0502020204030204" pitchFamily="34" charset="0"/>
              </a:rPr>
              <a:t>ιδιοσυγκρασία</a:t>
            </a:r>
            <a:r>
              <a:rPr lang="el-GR" sz="2400" dirty="0">
                <a:solidFill>
                  <a:schemeClr val="bg1"/>
                </a:solidFill>
                <a:latin typeface="Calibri" panose="020F0502020204030204" pitchFamily="34" charset="0"/>
                <a:cs typeface="Calibri" panose="020F0502020204030204" pitchFamily="34" charset="0"/>
              </a:rPr>
              <a:t> τους και το </a:t>
            </a:r>
            <a:r>
              <a:rPr lang="el-GR" sz="2400" dirty="0" err="1">
                <a:solidFill>
                  <a:schemeClr val="bg1"/>
                </a:solidFill>
                <a:latin typeface="Calibri" panose="020F0502020204030204" pitchFamily="34" charset="0"/>
                <a:cs typeface="Calibri" panose="020F0502020204030204" pitchFamily="34" charset="0"/>
              </a:rPr>
              <a:t>παρατάνε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Όταν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μεταπηδήσουν</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ένα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αφοσιώνονται</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διακρίνονται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Άλλοι</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παρατάνε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βρίσκονται</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μόνιμη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διαφωνία</a:t>
            </a:r>
            <a:r>
              <a:rPr lang="el-GR" sz="2400" dirty="0">
                <a:solidFill>
                  <a:schemeClr val="bg1"/>
                </a:solidFill>
                <a:latin typeface="Calibri" panose="020F0502020204030204" pitchFamily="34" charset="0"/>
                <a:cs typeface="Calibri" panose="020F0502020204030204" pitchFamily="34" charset="0"/>
              </a:rPr>
              <a:t> με τον </a:t>
            </a:r>
            <a:r>
              <a:rPr lang="el-GR" sz="2400" dirty="0" err="1">
                <a:solidFill>
                  <a:schemeClr val="bg1"/>
                </a:solidFill>
                <a:latin typeface="Calibri" panose="020F0502020204030204" pitchFamily="34" charset="0"/>
                <a:cs typeface="Calibri" panose="020F0502020204030204" pitchFamily="34" charset="0"/>
              </a:rPr>
              <a:t>προπονητη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ενω</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άλλους</a:t>
            </a:r>
            <a:r>
              <a:rPr lang="el-GR" sz="2400" dirty="0">
                <a:solidFill>
                  <a:schemeClr val="bg1"/>
                </a:solidFill>
                <a:latin typeface="Calibri" panose="020F0502020204030204" pitchFamily="34" charset="0"/>
                <a:cs typeface="Calibri" panose="020F0502020204030204" pitchFamily="34" charset="0"/>
              </a:rPr>
              <a:t> ο </a:t>
            </a:r>
            <a:r>
              <a:rPr lang="el-GR" sz="2400" dirty="0" err="1">
                <a:solidFill>
                  <a:schemeClr val="bg1"/>
                </a:solidFill>
                <a:latin typeface="Calibri" panose="020F0502020204030204" pitchFamily="34" charset="0"/>
                <a:cs typeface="Calibri" panose="020F0502020204030204" pitchFamily="34" charset="0"/>
              </a:rPr>
              <a:t>προπονητής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είναι</a:t>
            </a:r>
            <a:r>
              <a:rPr lang="el-GR" sz="2400" dirty="0">
                <a:solidFill>
                  <a:schemeClr val="bg1"/>
                </a:solidFill>
                <a:latin typeface="Calibri" panose="020F0502020204030204" pitchFamily="34" charset="0"/>
                <a:cs typeface="Calibri" panose="020F0502020204030204" pitchFamily="34" charset="0"/>
              </a:rPr>
              <a:t> ο «</a:t>
            </a:r>
            <a:r>
              <a:rPr lang="el-GR" sz="2400" dirty="0" err="1">
                <a:solidFill>
                  <a:schemeClr val="bg1"/>
                </a:solidFill>
                <a:latin typeface="Calibri" panose="020F0502020204030204" pitchFamily="34" charset="0"/>
                <a:cs typeface="Calibri" panose="020F0502020204030204" pitchFamily="34" charset="0"/>
              </a:rPr>
              <a:t>μέντορας</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ζωής</a:t>
            </a:r>
            <a:r>
              <a:rPr lang="el-GR" sz="2400" dirty="0">
                <a:solidFill>
                  <a:schemeClr val="bg1"/>
                </a:solidFill>
                <a:latin typeface="Calibri" panose="020F0502020204030204" pitchFamily="34" charset="0"/>
                <a:cs typeface="Calibri" panose="020F0502020204030204" pitchFamily="34" charset="0"/>
              </a:rPr>
              <a:t> τους.</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625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4ECF-1CFA-F941-8643-A9AE018D2E8F}"/>
              </a:ext>
            </a:extLst>
          </p:cNvPr>
          <p:cNvSpPr>
            <a:spLocks noGrp="1"/>
          </p:cNvSpPr>
          <p:nvPr>
            <p:ph type="title"/>
          </p:nvPr>
        </p:nvSpPr>
        <p:spPr/>
        <p:txBody>
          <a:bodyPr>
            <a:normAutofit/>
          </a:bodyPr>
          <a:lstStyle/>
          <a:p>
            <a:r>
              <a:rPr lang="el-GR" sz="2800" dirty="0" err="1">
                <a:solidFill>
                  <a:srgbClr val="F48100"/>
                </a:solidFill>
                <a:latin typeface="Calibri" panose="020F0502020204030204" pitchFamily="34" charset="0"/>
                <a:cs typeface="Calibri" panose="020F0502020204030204" pitchFamily="34" charset="0"/>
              </a:rPr>
              <a:t>Ποιές</a:t>
            </a:r>
            <a:r>
              <a:rPr lang="el-GR" sz="2800" dirty="0">
                <a:solidFill>
                  <a:srgbClr val="F48100"/>
                </a:solidFill>
                <a:latin typeface="Calibri" panose="020F0502020204030204" pitchFamily="34" charset="0"/>
                <a:cs typeface="Calibri" panose="020F0502020204030204" pitchFamily="34" charset="0"/>
              </a:rPr>
              <a:t> είναι οι βασικές κατηγορίες κινήτρων στα σπορ;</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5DC276-0E0D-F948-8D8E-93CD3775F30D}"/>
              </a:ext>
            </a:extLst>
          </p:cNvPr>
          <p:cNvSpPr>
            <a:spLocks noGrp="1"/>
          </p:cNvSpPr>
          <p:nvPr>
            <p:ph idx="1"/>
          </p:nvPr>
        </p:nvSpPr>
        <p:spPr>
          <a:xfrm>
            <a:off x="609441" y="1600201"/>
            <a:ext cx="10969943" cy="5257799"/>
          </a:xfrm>
        </p:spPr>
        <p:txBody>
          <a:bodyPr>
            <a:no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Τα κίνητρα των ατόμων προς τα σπορ, καθορίζονται </a:t>
            </a:r>
            <a:r>
              <a:rPr lang="el-GR" sz="2400" dirty="0" err="1">
                <a:solidFill>
                  <a:schemeClr val="bg1"/>
                </a:solidFill>
                <a:latin typeface="Calibri" panose="020F0502020204030204" pitchFamily="34" charset="0"/>
                <a:cs typeface="Calibri" panose="020F0502020204030204" pitchFamily="34" charset="0"/>
              </a:rPr>
              <a:t>απο</a:t>
            </a:r>
            <a:r>
              <a:rPr lang="el-GR" sz="2400" dirty="0">
                <a:solidFill>
                  <a:schemeClr val="bg1"/>
                </a:solidFill>
                <a:latin typeface="Calibri" panose="020F0502020204030204" pitchFamily="34" charset="0"/>
                <a:cs typeface="Calibri" panose="020F0502020204030204" pitchFamily="34" charset="0"/>
              </a:rPr>
              <a:t>́ πλήθος παραγόντων </a:t>
            </a:r>
            <a:r>
              <a:rPr lang="el-GR" sz="2400" dirty="0" err="1">
                <a:solidFill>
                  <a:schemeClr val="bg1"/>
                </a:solidFill>
                <a:latin typeface="Calibri" panose="020F0502020204030204" pitchFamily="34" charset="0"/>
                <a:cs typeface="Calibri" panose="020F0502020204030204" pitchFamily="34" charset="0"/>
              </a:rPr>
              <a:t>όπως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είναι</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χαρακτηριστικα</a:t>
            </a:r>
            <a:r>
              <a:rPr lang="el-GR" sz="2400" dirty="0">
                <a:solidFill>
                  <a:schemeClr val="bg1"/>
                </a:solidFill>
                <a:latin typeface="Calibri" panose="020F0502020204030204" pitchFamily="34" charset="0"/>
                <a:cs typeface="Calibri" panose="020F0502020204030204" pitchFamily="34" charset="0"/>
              </a:rPr>
              <a:t>́ της </a:t>
            </a:r>
            <a:r>
              <a:rPr lang="el-GR" sz="2400" dirty="0" err="1">
                <a:solidFill>
                  <a:schemeClr val="bg1"/>
                </a:solidFill>
                <a:latin typeface="Calibri" panose="020F0502020204030204" pitchFamily="34" charset="0"/>
                <a:cs typeface="Calibri" panose="020F0502020204030204" pitchFamily="34" charset="0"/>
              </a:rPr>
              <a:t>προσωπικότητας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Ένας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άλλος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παράγοντας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είναι</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φύση</a:t>
            </a:r>
            <a:r>
              <a:rPr lang="el-GR" sz="2400" dirty="0">
                <a:solidFill>
                  <a:schemeClr val="bg1"/>
                </a:solidFill>
                <a:latin typeface="Calibri" panose="020F0502020204030204" pitchFamily="34" charset="0"/>
                <a:cs typeface="Calibri" panose="020F0502020204030204" pitchFamily="34" charset="0"/>
              </a:rPr>
              <a:t> του </a:t>
            </a:r>
            <a:r>
              <a:rPr lang="el-GR" sz="2400" dirty="0" err="1">
                <a:solidFill>
                  <a:schemeClr val="bg1"/>
                </a:solidFill>
                <a:latin typeface="Calibri" panose="020F0502020204030204" pitchFamily="34" charset="0"/>
                <a:cs typeface="Calibri" panose="020F0502020204030204" pitchFamily="34" charset="0"/>
              </a:rPr>
              <a:t>αθλήματος</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παράδειγμα</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κάποιον</a:t>
            </a:r>
            <a:r>
              <a:rPr lang="el-GR" sz="2400" dirty="0">
                <a:solidFill>
                  <a:schemeClr val="bg1"/>
                </a:solidFill>
                <a:latin typeface="Calibri" panose="020F0502020204030204" pitchFamily="34" charset="0"/>
                <a:cs typeface="Calibri" panose="020F0502020204030204" pitchFamily="34" charset="0"/>
              </a:rPr>
              <a:t> ή κάποια </a:t>
            </a:r>
            <a:r>
              <a:rPr lang="el-GR" sz="2400" dirty="0" err="1">
                <a:solidFill>
                  <a:schemeClr val="bg1"/>
                </a:solidFill>
                <a:latin typeface="Calibri" panose="020F0502020204030204" pitchFamily="34" charset="0"/>
                <a:cs typeface="Calibri" panose="020F0502020204030204" pitchFamily="34" charset="0"/>
              </a:rPr>
              <a:t>αρέσει</a:t>
            </a:r>
            <a:r>
              <a:rPr lang="el-GR" sz="2400" dirty="0">
                <a:solidFill>
                  <a:schemeClr val="bg1"/>
                </a:solidFill>
                <a:latin typeface="Calibri" panose="020F0502020204030204" pitchFamily="34" charset="0"/>
                <a:cs typeface="Calibri" panose="020F0502020204030204" pitchFamily="34" charset="0"/>
              </a:rPr>
              <a:t> το </a:t>
            </a:r>
            <a:r>
              <a:rPr lang="el-GR" sz="2400" dirty="0" err="1">
                <a:solidFill>
                  <a:schemeClr val="bg1"/>
                </a:solidFill>
                <a:latin typeface="Calibri" panose="020F0502020204030204" pitchFamily="34" charset="0"/>
                <a:cs typeface="Calibri" panose="020F0502020204030204" pitchFamily="34" charset="0"/>
              </a:rPr>
              <a:t>τένις</a:t>
            </a:r>
            <a:r>
              <a:rPr lang="el-GR" sz="2400" dirty="0">
                <a:solidFill>
                  <a:schemeClr val="bg1"/>
                </a:solidFill>
                <a:latin typeface="Calibri" panose="020F0502020204030204" pitchFamily="34" charset="0"/>
                <a:cs typeface="Calibri" panose="020F0502020204030204" pitchFamily="34" charset="0"/>
              </a:rPr>
              <a:t> και σε άλλον ή </a:t>
            </a:r>
            <a:r>
              <a:rPr lang="el-GR" sz="2400" dirty="0" err="1">
                <a:solidFill>
                  <a:schemeClr val="bg1"/>
                </a:solidFill>
                <a:latin typeface="Calibri" panose="020F0502020204030204" pitchFamily="34" charset="0"/>
                <a:cs typeface="Calibri" panose="020F0502020204030204" pitchFamily="34" charset="0"/>
              </a:rPr>
              <a:t>άλλη</a:t>
            </a:r>
            <a:r>
              <a:rPr lang="el-GR" sz="2400" dirty="0">
                <a:solidFill>
                  <a:schemeClr val="bg1"/>
                </a:solidFill>
                <a:latin typeface="Calibri" panose="020F0502020204030204" pitchFamily="34" charset="0"/>
                <a:cs typeface="Calibri" panose="020F0502020204030204" pitchFamily="34" charset="0"/>
              </a:rPr>
              <a:t> ο </a:t>
            </a:r>
            <a:r>
              <a:rPr lang="el-GR" sz="2400" dirty="0" err="1">
                <a:solidFill>
                  <a:schemeClr val="bg1"/>
                </a:solidFill>
                <a:latin typeface="Calibri" panose="020F0502020204030204" pitchFamily="34" charset="0"/>
                <a:cs typeface="Calibri" panose="020F0502020204030204" pitchFamily="34" charset="0"/>
              </a:rPr>
              <a:t>χορός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Επίσης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έχει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σημασία</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ποιότητα</a:t>
            </a:r>
            <a:r>
              <a:rPr lang="el-GR" sz="2400" dirty="0">
                <a:solidFill>
                  <a:schemeClr val="bg1"/>
                </a:solidFill>
                <a:latin typeface="Calibri" panose="020F0502020204030204" pitchFamily="34" charset="0"/>
                <a:cs typeface="Calibri" panose="020F0502020204030204" pitchFamily="34" charset="0"/>
              </a:rPr>
              <a:t> των </a:t>
            </a:r>
            <a:r>
              <a:rPr lang="el-GR" sz="2400" dirty="0" err="1">
                <a:solidFill>
                  <a:schemeClr val="bg1"/>
                </a:solidFill>
                <a:latin typeface="Calibri" panose="020F0502020204030204" pitchFamily="34" charset="0"/>
                <a:cs typeface="Calibri" panose="020F0502020204030204" pitchFamily="34" charset="0"/>
              </a:rPr>
              <a:t>εγκαταστάσεων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καθώς</a:t>
            </a:r>
            <a:r>
              <a:rPr lang="el-GR" sz="2400" dirty="0">
                <a:solidFill>
                  <a:schemeClr val="bg1"/>
                </a:solidFill>
                <a:latin typeface="Calibri" panose="020F0502020204030204" pitchFamily="34" charset="0"/>
                <a:cs typeface="Calibri" panose="020F0502020204030204" pitchFamily="34" charset="0"/>
              </a:rPr>
              <a:t> και των </a:t>
            </a:r>
            <a:r>
              <a:rPr lang="el-GR" sz="2400" dirty="0" err="1">
                <a:solidFill>
                  <a:schemeClr val="bg1"/>
                </a:solidFill>
                <a:latin typeface="Calibri" panose="020F0502020204030204" pitchFamily="34" charset="0"/>
                <a:cs typeface="Calibri" panose="020F0502020204030204" pitchFamily="34" charset="0"/>
              </a:rPr>
              <a:t>καιρικών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συνθηκών</a:t>
            </a:r>
            <a:r>
              <a:rPr lang="el-GR" sz="2400" dirty="0">
                <a:solidFill>
                  <a:schemeClr val="bg1"/>
                </a:solidFill>
                <a:latin typeface="Calibri" panose="020F0502020204030204" pitchFamily="34" charset="0"/>
                <a:cs typeface="Calibri" panose="020F0502020204030204" pitchFamily="34" charset="0"/>
              </a:rPr>
              <a:t>, το </a:t>
            </a:r>
            <a:r>
              <a:rPr lang="el-GR" sz="2400" dirty="0" err="1">
                <a:solidFill>
                  <a:schemeClr val="bg1"/>
                </a:solidFill>
                <a:latin typeface="Calibri" panose="020F0502020204030204" pitchFamily="34" charset="0"/>
                <a:cs typeface="Calibri" panose="020F0502020204030204" pitchFamily="34" charset="0"/>
              </a:rPr>
              <a:t>περιβάλλον</a:t>
            </a:r>
            <a:r>
              <a:rPr lang="el-GR" sz="2400" dirty="0">
                <a:solidFill>
                  <a:schemeClr val="bg1"/>
                </a:solidFill>
                <a:latin typeface="Calibri" panose="020F0502020204030204" pitchFamily="34" charset="0"/>
                <a:cs typeface="Calibri" panose="020F0502020204030204" pitchFamily="34" charset="0"/>
              </a:rPr>
              <a:t>, η </a:t>
            </a:r>
            <a:r>
              <a:rPr lang="el-GR" sz="2400" dirty="0" err="1">
                <a:solidFill>
                  <a:schemeClr val="bg1"/>
                </a:solidFill>
                <a:latin typeface="Calibri" panose="020F0502020204030204" pitchFamily="34" charset="0"/>
                <a:cs typeface="Calibri" panose="020F0502020204030204" pitchFamily="34" charset="0"/>
              </a:rPr>
              <a:t>συμπεριφορα</a:t>
            </a:r>
            <a:r>
              <a:rPr lang="el-GR" sz="2400" dirty="0">
                <a:solidFill>
                  <a:schemeClr val="bg1"/>
                </a:solidFill>
                <a:latin typeface="Calibri" panose="020F0502020204030204" pitchFamily="34" charset="0"/>
                <a:cs typeface="Calibri" panose="020F0502020204030204" pitchFamily="34" charset="0"/>
              </a:rPr>
              <a:t>́, και οι </a:t>
            </a:r>
            <a:r>
              <a:rPr lang="el-GR" sz="2400" dirty="0" err="1">
                <a:solidFill>
                  <a:schemeClr val="bg1"/>
                </a:solidFill>
                <a:latin typeface="Calibri" panose="020F0502020204030204" pitchFamily="34" charset="0"/>
                <a:cs typeface="Calibri" panose="020F0502020204030204" pitchFamily="34" charset="0"/>
              </a:rPr>
              <a:t>μεθοδολογίες</a:t>
            </a:r>
            <a:r>
              <a:rPr lang="el-GR" sz="2400" dirty="0">
                <a:solidFill>
                  <a:schemeClr val="bg1"/>
                </a:solidFill>
                <a:latin typeface="Calibri" panose="020F0502020204030204" pitchFamily="34" charset="0"/>
                <a:cs typeface="Calibri" panose="020F0502020204030204" pitchFamily="34" charset="0"/>
              </a:rPr>
              <a:t> που </a:t>
            </a:r>
            <a:r>
              <a:rPr lang="el-GR" sz="2400" dirty="0" err="1">
                <a:solidFill>
                  <a:schemeClr val="bg1"/>
                </a:solidFill>
                <a:latin typeface="Calibri" panose="020F0502020204030204" pitchFamily="34" charset="0"/>
                <a:cs typeface="Calibri" panose="020F0502020204030204" pitchFamily="34" charset="0"/>
              </a:rPr>
              <a:t>ακολουθει</a:t>
            </a:r>
            <a:r>
              <a:rPr lang="el-GR" sz="2400" dirty="0">
                <a:solidFill>
                  <a:schemeClr val="bg1"/>
                </a:solidFill>
                <a:latin typeface="Calibri" panose="020F0502020204030204" pitchFamily="34" charset="0"/>
                <a:cs typeface="Calibri" panose="020F0502020204030204" pitchFamily="34" charset="0"/>
              </a:rPr>
              <a:t>́ ο </a:t>
            </a:r>
            <a:r>
              <a:rPr lang="el-GR" sz="2400" dirty="0" err="1">
                <a:solidFill>
                  <a:schemeClr val="bg1"/>
                </a:solidFill>
                <a:latin typeface="Calibri" panose="020F0502020204030204" pitchFamily="34" charset="0"/>
                <a:cs typeface="Calibri" panose="020F0502020204030204" pitchFamily="34" charset="0"/>
              </a:rPr>
              <a:t>κάθε</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προπονητής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Συνήθως</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έχουν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περισσότερους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απο</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έναν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λόγους</a:t>
            </a:r>
            <a:r>
              <a:rPr lang="el-GR" sz="2400" dirty="0">
                <a:solidFill>
                  <a:schemeClr val="bg1"/>
                </a:solidFill>
                <a:latin typeface="Calibri" panose="020F0502020204030204" pitchFamily="34" charset="0"/>
                <a:cs typeface="Calibri" panose="020F0502020204030204" pitchFamily="34" charset="0"/>
              </a:rPr>
              <a:t> για </a:t>
            </a:r>
            <a:r>
              <a:rPr lang="el-GR" sz="2400" dirty="0" err="1">
                <a:solidFill>
                  <a:schemeClr val="bg1"/>
                </a:solidFill>
                <a:latin typeface="Calibri" panose="020F0502020204030204" pitchFamily="34" charset="0"/>
                <a:cs typeface="Calibri" panose="020F0502020204030204" pitchFamily="34" charset="0"/>
              </a:rPr>
              <a:t>συμμετοχη</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προσπάθεια</a:t>
            </a:r>
            <a:r>
              <a:rPr lang="el-GR" sz="2400" dirty="0">
                <a:solidFill>
                  <a:schemeClr val="bg1"/>
                </a:solidFill>
                <a:latin typeface="Calibri" panose="020F0502020204030204" pitchFamily="34" charset="0"/>
                <a:cs typeface="Calibri" panose="020F0502020204030204" pitchFamily="34" charset="0"/>
              </a:rPr>
              <a:t> στα σπορ. Για </a:t>
            </a:r>
            <a:r>
              <a:rPr lang="el-GR" sz="2400" dirty="0" err="1">
                <a:solidFill>
                  <a:schemeClr val="bg1"/>
                </a:solidFill>
                <a:latin typeface="Calibri" panose="020F0502020204030204" pitchFamily="34" charset="0"/>
                <a:cs typeface="Calibri" panose="020F0502020204030204" pitchFamily="34" charset="0"/>
              </a:rPr>
              <a:t>παράδειγμα</a:t>
            </a:r>
            <a:r>
              <a:rPr lang="el-GR" sz="2400" dirty="0">
                <a:solidFill>
                  <a:schemeClr val="bg1"/>
                </a:solidFill>
                <a:latin typeface="Calibri" panose="020F0502020204030204" pitchFamily="34" charset="0"/>
                <a:cs typeface="Calibri" panose="020F0502020204030204" pitchFamily="34" charset="0"/>
              </a:rPr>
              <a:t>, τα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παρακινούνται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βελτιώνουν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δεξιότητες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βρίσκονται</a:t>
            </a:r>
            <a:r>
              <a:rPr lang="el-GR" sz="2400" dirty="0">
                <a:solidFill>
                  <a:schemeClr val="bg1"/>
                </a:solidFill>
                <a:latin typeface="Calibri" panose="020F0502020204030204" pitchFamily="34" charset="0"/>
                <a:cs typeface="Calibri" panose="020F0502020204030204" pitchFamily="34" charset="0"/>
              </a:rPr>
              <a:t> με </a:t>
            </a:r>
            <a:r>
              <a:rPr lang="el-GR" sz="2400" dirty="0" err="1">
                <a:solidFill>
                  <a:schemeClr val="bg1"/>
                </a:solidFill>
                <a:latin typeface="Calibri" panose="020F0502020204030204" pitchFamily="34" charset="0"/>
                <a:cs typeface="Calibri" panose="020F0502020204030204" pitchFamily="34" charset="0"/>
              </a:rPr>
              <a:t>παρέες</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διασκεδάζουν</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φορές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θέλουν</a:t>
            </a:r>
            <a:r>
              <a:rPr lang="el-GR" sz="2400" dirty="0">
                <a:solidFill>
                  <a:schemeClr val="bg1"/>
                </a:solidFill>
                <a:latin typeface="Calibri" panose="020F0502020204030204" pitchFamily="34" charset="0"/>
                <a:cs typeface="Calibri" panose="020F0502020204030204" pitchFamily="34" charset="0"/>
              </a:rPr>
              <a:t> να </a:t>
            </a:r>
            <a:r>
              <a:rPr lang="el-GR" sz="2400" dirty="0" err="1">
                <a:solidFill>
                  <a:schemeClr val="bg1"/>
                </a:solidFill>
                <a:latin typeface="Calibri" panose="020F0502020204030204" pitchFamily="34" charset="0"/>
                <a:cs typeface="Calibri" panose="020F0502020204030204" pitchFamily="34" charset="0"/>
              </a:rPr>
              <a:t>ελέγξουν</a:t>
            </a:r>
            <a:r>
              <a:rPr lang="el-GR" sz="2400" dirty="0">
                <a:solidFill>
                  <a:schemeClr val="bg1"/>
                </a:solidFill>
                <a:latin typeface="Calibri" panose="020F0502020204030204" pitchFamily="34" charset="0"/>
                <a:cs typeface="Calibri" panose="020F0502020204030204" pitchFamily="34" charset="0"/>
              </a:rPr>
              <a:t> το </a:t>
            </a:r>
            <a:r>
              <a:rPr lang="el-GR" sz="2400" dirty="0" err="1">
                <a:solidFill>
                  <a:schemeClr val="bg1"/>
                </a:solidFill>
                <a:latin typeface="Calibri" panose="020F0502020204030204" pitchFamily="34" charset="0"/>
                <a:cs typeface="Calibri" panose="020F0502020204030204" pitchFamily="34" charset="0"/>
              </a:rPr>
              <a:t>βάρος</a:t>
            </a:r>
            <a:r>
              <a:rPr lang="el-GR" sz="2400" dirty="0">
                <a:solidFill>
                  <a:schemeClr val="bg1"/>
                </a:solidFill>
                <a:latin typeface="Calibri" panose="020F0502020204030204" pitchFamily="34" charset="0"/>
                <a:cs typeface="Calibri" panose="020F0502020204030204" pitchFamily="34" charset="0"/>
              </a:rPr>
              <a:t> τους, να </a:t>
            </a:r>
            <a:r>
              <a:rPr lang="el-GR" sz="2400" dirty="0" err="1">
                <a:solidFill>
                  <a:schemeClr val="bg1"/>
                </a:solidFill>
                <a:latin typeface="Calibri" panose="020F0502020204030204" pitchFamily="34" charset="0"/>
                <a:cs typeface="Calibri" panose="020F0502020204030204" pitchFamily="34" charset="0"/>
              </a:rPr>
              <a:t>βελτιώσουν</a:t>
            </a:r>
            <a:r>
              <a:rPr lang="el-GR" sz="2400" dirty="0">
                <a:solidFill>
                  <a:schemeClr val="bg1"/>
                </a:solidFill>
                <a:latin typeface="Calibri" panose="020F0502020204030204" pitchFamily="34" charset="0"/>
                <a:cs typeface="Calibri" panose="020F0502020204030204" pitchFamily="34" charset="0"/>
              </a:rPr>
              <a:t> την </a:t>
            </a:r>
            <a:r>
              <a:rPr lang="el-GR" sz="2400" dirty="0" err="1">
                <a:solidFill>
                  <a:schemeClr val="bg1"/>
                </a:solidFill>
                <a:latin typeface="Calibri" panose="020F0502020204030204" pitchFamily="34" charset="0"/>
                <a:cs typeface="Calibri" panose="020F0502020204030204" pitchFamily="34" charset="0"/>
              </a:rPr>
              <a:t>υγεία</a:t>
            </a:r>
            <a:r>
              <a:rPr lang="el-GR" sz="2400" dirty="0">
                <a:solidFill>
                  <a:schemeClr val="bg1"/>
                </a:solidFill>
                <a:latin typeface="Calibri" panose="020F0502020204030204" pitchFamily="34" charset="0"/>
                <a:cs typeface="Calibri" panose="020F0502020204030204" pitchFamily="34" charset="0"/>
              </a:rPr>
              <a:t> τους, την </a:t>
            </a:r>
            <a:r>
              <a:rPr lang="el-GR" sz="2400" dirty="0" err="1">
                <a:solidFill>
                  <a:schemeClr val="bg1"/>
                </a:solidFill>
                <a:latin typeface="Calibri" panose="020F0502020204030204" pitchFamily="34" charset="0"/>
                <a:cs typeface="Calibri" panose="020F0502020204030204" pitchFamily="34" charset="0"/>
              </a:rPr>
              <a:t>εικόνα</a:t>
            </a:r>
            <a:r>
              <a:rPr lang="el-GR" sz="2400" dirty="0">
                <a:solidFill>
                  <a:schemeClr val="bg1"/>
                </a:solidFill>
                <a:latin typeface="Calibri" panose="020F0502020204030204" pitchFamily="34" charset="0"/>
                <a:cs typeface="Calibri" panose="020F0502020204030204" pitchFamily="34" charset="0"/>
              </a:rPr>
              <a:t> του </a:t>
            </a:r>
            <a:r>
              <a:rPr lang="el-GR" sz="2400" dirty="0" err="1">
                <a:solidFill>
                  <a:schemeClr val="bg1"/>
                </a:solidFill>
                <a:latin typeface="Calibri" panose="020F0502020204030204" pitchFamily="34" charset="0"/>
                <a:cs typeface="Calibri" panose="020F0502020204030204" pitchFamily="34" charset="0"/>
              </a:rPr>
              <a:t>σώματός</a:t>
            </a:r>
            <a:r>
              <a:rPr lang="el-GR" sz="2400" dirty="0">
                <a:solidFill>
                  <a:schemeClr val="bg1"/>
                </a:solidFill>
                <a:latin typeface="Calibri" panose="020F0502020204030204" pitchFamily="34" charset="0"/>
                <a:cs typeface="Calibri" panose="020F0502020204030204" pitchFamily="34" charset="0"/>
              </a:rPr>
              <a:t> τους, να </a:t>
            </a:r>
            <a:r>
              <a:rPr lang="el-GR" sz="2400" dirty="0" err="1">
                <a:solidFill>
                  <a:schemeClr val="bg1"/>
                </a:solidFill>
                <a:latin typeface="Calibri" panose="020F0502020204030204" pitchFamily="34" charset="0"/>
                <a:cs typeface="Calibri" panose="020F0502020204030204" pitchFamily="34" charset="0"/>
              </a:rPr>
              <a:t>χαλαρώσουν</a:t>
            </a:r>
            <a:r>
              <a:rPr lang="el-GR" sz="2400" dirty="0">
                <a:solidFill>
                  <a:schemeClr val="bg1"/>
                </a:solidFill>
                <a:latin typeface="Calibri" panose="020F0502020204030204" pitchFamily="34" charset="0"/>
                <a:cs typeface="Calibri" panose="020F0502020204030204" pitchFamily="34" charset="0"/>
              </a:rPr>
              <a:t> και να </a:t>
            </a:r>
            <a:r>
              <a:rPr lang="el-GR" sz="2400" dirty="0" err="1">
                <a:solidFill>
                  <a:schemeClr val="bg1"/>
                </a:solidFill>
                <a:latin typeface="Calibri" panose="020F0502020204030204" pitchFamily="34" charset="0"/>
                <a:cs typeface="Calibri" panose="020F0502020204030204" pitchFamily="34" charset="0"/>
              </a:rPr>
              <a:t>ρυθμίσουν</a:t>
            </a:r>
            <a:r>
              <a:rPr lang="el-GR" sz="2400" dirty="0">
                <a:solidFill>
                  <a:schemeClr val="bg1"/>
                </a:solidFill>
                <a:latin typeface="Calibri" panose="020F0502020204030204" pitchFamily="34" charset="0"/>
                <a:cs typeface="Calibri" panose="020F0502020204030204" pitchFamily="34" charset="0"/>
              </a:rPr>
              <a:t> το </a:t>
            </a:r>
            <a:r>
              <a:rPr lang="el-GR" sz="2400" dirty="0" err="1">
                <a:solidFill>
                  <a:schemeClr val="bg1"/>
                </a:solidFill>
                <a:latin typeface="Calibri" panose="020F0502020204030204" pitchFamily="34" charset="0"/>
                <a:cs typeface="Calibri" panose="020F0502020204030204" pitchFamily="34" charset="0"/>
              </a:rPr>
              <a:t>άγχος</a:t>
            </a:r>
            <a:r>
              <a:rPr lang="el-GR" sz="2400" dirty="0">
                <a:solidFill>
                  <a:schemeClr val="bg1"/>
                </a:solidFill>
                <a:latin typeface="Calibri" panose="020F0502020204030204" pitchFamily="34" charset="0"/>
                <a:cs typeface="Calibri" panose="020F0502020204030204" pitchFamily="34" charset="0"/>
              </a:rPr>
              <a:t> και το στρες. </a:t>
            </a:r>
            <a:r>
              <a:rPr lang="el-GR" sz="2400" dirty="0" err="1">
                <a:solidFill>
                  <a:schemeClr val="bg1"/>
                </a:solidFill>
                <a:latin typeface="Calibri" panose="020F0502020204030204" pitchFamily="34" charset="0"/>
                <a:cs typeface="Calibri" panose="020F0502020204030204" pitchFamily="34" charset="0"/>
              </a:rPr>
              <a:t>Άλλα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παρακινούνται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γιατι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αναζητούν</a:t>
            </a:r>
            <a:r>
              <a:rPr lang="el-GR" sz="2400" dirty="0">
                <a:solidFill>
                  <a:schemeClr val="bg1"/>
                </a:solidFill>
                <a:latin typeface="Calibri" panose="020F0502020204030204" pitchFamily="34" charset="0"/>
                <a:cs typeface="Calibri" panose="020F0502020204030204" pitchFamily="34" charset="0"/>
              </a:rPr>
              <a:t> τον </a:t>
            </a:r>
            <a:r>
              <a:rPr lang="el-GR" sz="2400" dirty="0" err="1">
                <a:solidFill>
                  <a:schemeClr val="bg1"/>
                </a:solidFill>
                <a:latin typeface="Calibri" panose="020F0502020204030204" pitchFamily="34" charset="0"/>
                <a:cs typeface="Calibri" panose="020F0502020204030204" pitchFamily="34" charset="0"/>
              </a:rPr>
              <a:t>ανταγωνισμο</a:t>
            </a:r>
            <a:r>
              <a:rPr lang="el-GR" sz="2400" dirty="0">
                <a:solidFill>
                  <a:schemeClr val="bg1"/>
                </a:solidFill>
                <a:latin typeface="Calibri" panose="020F0502020204030204" pitchFamily="34" charset="0"/>
                <a:cs typeface="Calibri" panose="020F0502020204030204" pitchFamily="34" charset="0"/>
              </a:rPr>
              <a:t>́ και τη </a:t>
            </a:r>
            <a:r>
              <a:rPr lang="el-GR" sz="2400" dirty="0" err="1">
                <a:solidFill>
                  <a:schemeClr val="bg1"/>
                </a:solidFill>
                <a:latin typeface="Calibri" panose="020F0502020204030204" pitchFamily="34" charset="0"/>
                <a:cs typeface="Calibri" panose="020F0502020204030204" pitchFamily="34" charset="0"/>
              </a:rPr>
              <a:t>διάκριση</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μέσα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απο</a:t>
            </a:r>
            <a:r>
              <a:rPr lang="el-GR" sz="2400" dirty="0">
                <a:solidFill>
                  <a:schemeClr val="bg1"/>
                </a:solidFill>
                <a:latin typeface="Calibri" panose="020F0502020204030204" pitchFamily="34" charset="0"/>
                <a:cs typeface="Calibri" panose="020F0502020204030204" pitchFamily="34" charset="0"/>
              </a:rPr>
              <a:t>́ τα σπορ ή τη </a:t>
            </a:r>
            <a:r>
              <a:rPr lang="el-GR" sz="2400" dirty="0" err="1">
                <a:solidFill>
                  <a:schemeClr val="bg1"/>
                </a:solidFill>
                <a:latin typeface="Calibri" panose="020F0502020204030204" pitchFamily="34" charset="0"/>
                <a:cs typeface="Calibri" panose="020F0502020204030204" pitchFamily="34" charset="0"/>
              </a:rPr>
              <a:t>δημοσιότητα</a:t>
            </a:r>
            <a:r>
              <a:rPr lang="el-GR" sz="2400" dirty="0">
                <a:solidFill>
                  <a:schemeClr val="bg1"/>
                </a:solidFill>
                <a:latin typeface="Calibri" panose="020F0502020204030204" pitchFamily="34" charset="0"/>
                <a:cs typeface="Calibri" panose="020F0502020204030204" pitchFamily="34" charset="0"/>
              </a:rPr>
              <a:t>, τη </a:t>
            </a:r>
            <a:r>
              <a:rPr lang="el-GR" sz="2400" dirty="0" err="1">
                <a:solidFill>
                  <a:schemeClr val="bg1"/>
                </a:solidFill>
                <a:latin typeface="Calibri" panose="020F0502020204030204" pitchFamily="34" charset="0"/>
                <a:cs typeface="Calibri" panose="020F0502020204030204" pitchFamily="34" charset="0"/>
              </a:rPr>
              <a:t>δόξα</a:t>
            </a:r>
            <a:r>
              <a:rPr lang="el-GR" sz="2400" dirty="0">
                <a:solidFill>
                  <a:schemeClr val="bg1"/>
                </a:solidFill>
                <a:latin typeface="Calibri" panose="020F0502020204030204" pitchFamily="34" charset="0"/>
                <a:cs typeface="Calibri" panose="020F0502020204030204" pitchFamily="34" charset="0"/>
              </a:rPr>
              <a:t> και το </a:t>
            </a:r>
            <a:r>
              <a:rPr lang="el-GR" sz="2400" dirty="0" err="1">
                <a:solidFill>
                  <a:schemeClr val="bg1"/>
                </a:solidFill>
                <a:latin typeface="Calibri" panose="020F0502020204030204" pitchFamily="34" charset="0"/>
                <a:cs typeface="Calibri" panose="020F0502020204030204" pitchFamily="34" charset="0"/>
              </a:rPr>
              <a:t>χρήμα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Κάποια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άτομα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ικανοποιούνται</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παρακινούνται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περισσότερο</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ομαδικα</a:t>
            </a:r>
            <a:r>
              <a:rPr lang="el-GR" sz="2400" dirty="0">
                <a:solidFill>
                  <a:schemeClr val="bg1"/>
                </a:solidFill>
                <a:latin typeface="Calibri" panose="020F0502020204030204" pitchFamily="34" charset="0"/>
                <a:cs typeface="Calibri" panose="020F0502020204030204" pitchFamily="34" charset="0"/>
              </a:rPr>
              <a:t>́ και </a:t>
            </a:r>
            <a:r>
              <a:rPr lang="el-GR" sz="2400" dirty="0" err="1">
                <a:solidFill>
                  <a:schemeClr val="bg1"/>
                </a:solidFill>
                <a:latin typeface="Calibri" panose="020F0502020204030204" pitchFamily="34" charset="0"/>
                <a:cs typeface="Calibri" panose="020F0502020204030204" pitchFamily="34" charset="0"/>
              </a:rPr>
              <a:t>κάποια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άλλα</a:t>
            </a:r>
            <a:r>
              <a:rPr lang="el-GR" sz="2400" dirty="0">
                <a:solidFill>
                  <a:schemeClr val="bg1"/>
                </a:solidFill>
                <a:latin typeface="Calibri" panose="020F0502020204030204" pitchFamily="34" charset="0"/>
                <a:cs typeface="Calibri" panose="020F0502020204030204" pitchFamily="34" charset="0"/>
              </a:rPr>
              <a:t> σε </a:t>
            </a:r>
            <a:r>
              <a:rPr lang="el-GR" sz="2400" dirty="0" err="1">
                <a:solidFill>
                  <a:schemeClr val="bg1"/>
                </a:solidFill>
                <a:latin typeface="Calibri" panose="020F0502020204030204" pitchFamily="34" charset="0"/>
                <a:cs typeface="Calibri" panose="020F0502020204030204" pitchFamily="34" charset="0"/>
              </a:rPr>
              <a:t>ατομικα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αθλήματα</a:t>
            </a:r>
            <a:r>
              <a:rPr lang="el-GR" sz="2400" dirty="0">
                <a:solidFill>
                  <a:schemeClr val="bg1"/>
                </a:solidFill>
                <a:latin typeface="Calibri" panose="020F0502020204030204" pitchFamily="34" charset="0"/>
                <a:cs typeface="Calibri" panose="020F0502020204030204" pitchFamily="34" charset="0"/>
              </a:rPr>
              <a:t>. Οι </a:t>
            </a:r>
            <a:r>
              <a:rPr lang="el-GR" sz="2400" dirty="0" err="1">
                <a:solidFill>
                  <a:schemeClr val="bg1"/>
                </a:solidFill>
                <a:latin typeface="Calibri" panose="020F0502020204030204" pitchFamily="34" charset="0"/>
                <a:cs typeface="Calibri" panose="020F0502020204030204" pitchFamily="34" charset="0"/>
              </a:rPr>
              <a:t>λόγοι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αυτοι</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πολλές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φορές</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αλλάζουν</a:t>
            </a:r>
            <a:r>
              <a:rPr lang="el-GR" sz="2400" dirty="0">
                <a:solidFill>
                  <a:schemeClr val="bg1"/>
                </a:solidFill>
                <a:latin typeface="Calibri" panose="020F0502020204030204" pitchFamily="34" charset="0"/>
                <a:cs typeface="Calibri" panose="020F0502020204030204" pitchFamily="34" charset="0"/>
              </a:rPr>
              <a:t> με την </a:t>
            </a:r>
            <a:r>
              <a:rPr lang="el-GR" sz="2400" dirty="0" err="1">
                <a:solidFill>
                  <a:schemeClr val="bg1"/>
                </a:solidFill>
                <a:latin typeface="Calibri" panose="020F0502020204030204" pitchFamily="34" charset="0"/>
                <a:cs typeface="Calibri" panose="020F0502020204030204" pitchFamily="34" charset="0"/>
              </a:rPr>
              <a:t>πάροδο</a:t>
            </a:r>
            <a:r>
              <a:rPr lang="el-GR" sz="2400" dirty="0">
                <a:solidFill>
                  <a:schemeClr val="bg1"/>
                </a:solidFill>
                <a:latin typeface="Calibri" panose="020F0502020204030204" pitchFamily="34" charset="0"/>
                <a:cs typeface="Calibri" panose="020F0502020204030204" pitchFamily="34" charset="0"/>
              </a:rPr>
              <a:t> του </a:t>
            </a:r>
            <a:r>
              <a:rPr lang="el-GR" sz="2400" dirty="0" err="1">
                <a:solidFill>
                  <a:schemeClr val="bg1"/>
                </a:solidFill>
                <a:latin typeface="Calibri" panose="020F0502020204030204" pitchFamily="34" charset="0"/>
                <a:cs typeface="Calibri" panose="020F0502020204030204" pitchFamily="34" charset="0"/>
              </a:rPr>
              <a:t>χρόνου</a:t>
            </a:r>
            <a:r>
              <a:rPr lang="el-GR" sz="2400" dirty="0">
                <a:solidFill>
                  <a:schemeClr val="bg1"/>
                </a:solidFill>
                <a:latin typeface="Calibri" panose="020F0502020204030204" pitchFamily="34" charset="0"/>
                <a:cs typeface="Calibri" panose="020F0502020204030204" pitchFamily="34" charset="0"/>
              </a:rPr>
              <a:t>.</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505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EE38C-E8FA-DC4E-94E3-BCAE8F45B6E0}"/>
              </a:ext>
            </a:extLst>
          </p:cNvPr>
          <p:cNvSpPr>
            <a:spLocks noGrp="1"/>
          </p:cNvSpPr>
          <p:nvPr>
            <p:ph type="title"/>
          </p:nvPr>
        </p:nvSpPr>
        <p:spPr/>
        <p:txBody>
          <a:bodyPr>
            <a:normAutofit/>
          </a:bodyPr>
          <a:lstStyle/>
          <a:p>
            <a:r>
              <a:rPr lang="el-GR" sz="2800" dirty="0">
                <a:solidFill>
                  <a:srgbClr val="F48100"/>
                </a:solidFill>
                <a:latin typeface="Calibri" panose="020F0502020204030204" pitchFamily="34" charset="0"/>
                <a:cs typeface="Calibri" panose="020F0502020204030204" pitchFamily="34" charset="0"/>
              </a:rPr>
              <a:t>Πως λειτουργεί η παρακίνηση στον αθλητισμό</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1A3A9EA-6AA0-D742-BE24-0F7213232680}"/>
              </a:ext>
            </a:extLst>
          </p:cNvPr>
          <p:cNvSpPr>
            <a:spLocks noGrp="1"/>
          </p:cNvSpPr>
          <p:nvPr>
            <p:ph idx="1"/>
          </p:nvPr>
        </p:nvSpPr>
        <p:spPr>
          <a:xfrm>
            <a:off x="609441" y="1600202"/>
            <a:ext cx="10969943" cy="3294528"/>
          </a:xfrm>
        </p:spPr>
        <p:txBody>
          <a:bodyPr>
            <a:normAutofit/>
          </a:bodyPr>
          <a:lstStyle/>
          <a:p>
            <a:pPr marL="0" indent="0" algn="just">
              <a:buNone/>
            </a:pPr>
            <a:r>
              <a:rPr lang="el-GR" sz="2400" dirty="0">
                <a:solidFill>
                  <a:schemeClr val="bg1"/>
                </a:solidFill>
                <a:latin typeface="Calibri" panose="020F0502020204030204" pitchFamily="34" charset="0"/>
                <a:cs typeface="Calibri" panose="020F0502020204030204" pitchFamily="34" charset="0"/>
              </a:rPr>
              <a:t>Η </a:t>
            </a:r>
            <a:r>
              <a:rPr lang="en-GB" sz="2400" dirty="0">
                <a:solidFill>
                  <a:schemeClr val="bg1"/>
                </a:solidFill>
                <a:latin typeface="Calibri" panose="020F0502020204030204" pitchFamily="34" charset="0"/>
                <a:cs typeface="Calibri" panose="020F0502020204030204" pitchFamily="34" charset="0"/>
              </a:rPr>
              <a:t>Jessica Ennis, </a:t>
            </a:r>
            <a:r>
              <a:rPr lang="el-GR" sz="2400" dirty="0">
                <a:solidFill>
                  <a:schemeClr val="bg1"/>
                </a:solidFill>
                <a:latin typeface="Calibri" panose="020F0502020204030204" pitchFamily="34" charset="0"/>
                <a:cs typeface="Calibri" panose="020F0502020204030204" pitchFamily="34" charset="0"/>
              </a:rPr>
              <a:t>ο </a:t>
            </a:r>
            <a:r>
              <a:rPr lang="en-GB" sz="2400" dirty="0">
                <a:solidFill>
                  <a:schemeClr val="bg1"/>
                </a:solidFill>
                <a:latin typeface="Calibri" panose="020F0502020204030204" pitchFamily="34" charset="0"/>
                <a:cs typeface="Calibri" panose="020F0502020204030204" pitchFamily="34" charset="0"/>
              </a:rPr>
              <a:t>Michael Phelps </a:t>
            </a:r>
            <a:r>
              <a:rPr lang="el-GR" sz="2400" dirty="0">
                <a:solidFill>
                  <a:schemeClr val="bg1"/>
                </a:solidFill>
                <a:latin typeface="Calibri" panose="020F0502020204030204" pitchFamily="34" charset="0"/>
                <a:cs typeface="Calibri" panose="020F0502020204030204" pitchFamily="34" charset="0"/>
              </a:rPr>
              <a:t>και ο </a:t>
            </a:r>
            <a:r>
              <a:rPr lang="en-GB" sz="2400" dirty="0">
                <a:solidFill>
                  <a:schemeClr val="bg1"/>
                </a:solidFill>
                <a:latin typeface="Calibri" panose="020F0502020204030204" pitchFamily="34" charset="0"/>
                <a:cs typeface="Calibri" panose="020F0502020204030204" pitchFamily="34" charset="0"/>
              </a:rPr>
              <a:t>Tiger Woods </a:t>
            </a:r>
            <a:r>
              <a:rPr lang="el-GR" sz="2400" dirty="0">
                <a:solidFill>
                  <a:schemeClr val="bg1"/>
                </a:solidFill>
                <a:latin typeface="Calibri" panose="020F0502020204030204" pitchFamily="34" charset="0"/>
                <a:cs typeface="Calibri" panose="020F0502020204030204" pitchFamily="34" charset="0"/>
              </a:rPr>
              <a:t>έχουν αναφέρει πολλές φορές τη σημαντικότητα των κινήτρων σαν θεμέλιο για τη μεγιστοποίηση της απόδοσης των αθλητών αλλά και τη σημασία της παρακίνησης</a:t>
            </a:r>
            <a:r>
              <a:rPr lang="en-GB" sz="2400" dirty="0">
                <a:solidFill>
                  <a:schemeClr val="bg1"/>
                </a:solidFill>
                <a:latin typeface="Calibri" panose="020F0502020204030204" pitchFamily="34" charset="0"/>
                <a:cs typeface="Calibri" panose="020F0502020204030204" pitchFamily="34" charset="0"/>
              </a:rPr>
              <a:t> </a:t>
            </a:r>
            <a:r>
              <a:rPr lang="el-GR" sz="2400" dirty="0">
                <a:solidFill>
                  <a:schemeClr val="bg1"/>
                </a:solidFill>
                <a:latin typeface="Calibri" panose="020F0502020204030204" pitchFamily="34" charset="0"/>
                <a:cs typeface="Calibri" panose="020F0502020204030204" pitchFamily="34" charset="0"/>
              </a:rPr>
              <a:t>εκ μέρους των προπονητών και των αθλητικών ψυχολόγων. Χωρίς την παρακίνηση ακόμη και ο πιο ταλαντούχος αθλητής δεν μπορεί ποτέ να φτάσει και να πετύχει την απόλυτη επίδοση του. Το πώς αντιλαμβάνεται και το πώς αντιδρά ο αθλητής στο αγώνισμα του είναι άρρηκτα συνδεδεμένο με την παρακίνηση. Η χαμηλή ή υψηλή παρακίνηση εξαρτάται από την προσωπικότητα του αθλητή.</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788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52A25-223B-2D47-80DE-7C21AAB15ACC}"/>
              </a:ext>
            </a:extLst>
          </p:cNvPr>
          <p:cNvSpPr>
            <a:spLocks noGrp="1"/>
          </p:cNvSpPr>
          <p:nvPr>
            <p:ph type="title"/>
          </p:nvPr>
        </p:nvSpPr>
        <p:spPr/>
        <p:txBody>
          <a:bodyPr>
            <a:normAutofit/>
          </a:bodyPr>
          <a:lstStyle/>
          <a:p>
            <a:r>
              <a:rPr lang="el-GR" sz="2800">
                <a:solidFill>
                  <a:srgbClr val="F48100"/>
                </a:solidFill>
                <a:latin typeface="Calibri" panose="020F0502020204030204" pitchFamily="34" charset="0"/>
                <a:cs typeface="Calibri" panose="020F0502020204030204" pitchFamily="34" charset="0"/>
              </a:rPr>
              <a:t>Τί </a:t>
            </a:r>
            <a:r>
              <a:rPr lang="el-GR" sz="2800" dirty="0">
                <a:solidFill>
                  <a:srgbClr val="F48100"/>
                </a:solidFill>
                <a:latin typeface="Calibri" panose="020F0502020204030204" pitchFamily="34" charset="0"/>
                <a:cs typeface="Calibri" panose="020F0502020204030204" pitchFamily="34" charset="0"/>
              </a:rPr>
              <a:t>προσφέρουν τα υψηλά ποσοστά παρακίνησης;</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6D6C85A-9891-C349-80AF-B1223573E75F}"/>
              </a:ext>
            </a:extLst>
          </p:cNvPr>
          <p:cNvSpPr>
            <a:spLocks noGrp="1"/>
          </p:cNvSpPr>
          <p:nvPr>
            <p:ph idx="1"/>
          </p:nvPr>
        </p:nvSpPr>
        <p:spPr/>
        <p:txBody>
          <a:bodyPr>
            <a:normAutofit/>
          </a:bodyPr>
          <a:lstStyle/>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Είναι αυτό που μας κάνει, όταν στα τελευταία 10χλμ του μαραθωνίου είμαστε σωματικά πολύ κουρασμένοι και με σφιγμένα πόδια, να συνεχίσουμε.</a:t>
            </a:r>
          </a:p>
          <a:p>
            <a:pPr algn="just">
              <a:buClr>
                <a:srgbClr val="F48100"/>
              </a:buClr>
              <a:buFont typeface="Wingdings" pitchFamily="2" charset="2"/>
              <a:buChar char="Ø"/>
            </a:pPr>
            <a:endParaRPr lang="el-GR" sz="800" dirty="0">
              <a:solidFill>
                <a:schemeClr val="bg1"/>
              </a:solidFill>
              <a:latin typeface="Calibri" panose="020F0502020204030204" pitchFamily="34" charset="0"/>
              <a:cs typeface="Calibri" panose="020F0502020204030204" pitchFamily="34" charset="0"/>
            </a:endParaRP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Είναι αυτό που μας κάνει κάθε μέρα, όσο κουρασμένοι και πιεσμένοι από τις υπόλοιπες υποχρεώσεις μας είμαστε, να σηκωθούμε από τον καναπέ και να κάνουμε προπόνηση.</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913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9D1E-0BB6-2D41-8A00-D85A4391207D}"/>
              </a:ext>
            </a:extLst>
          </p:cNvPr>
          <p:cNvSpPr>
            <a:spLocks noGrp="1"/>
          </p:cNvSpPr>
          <p:nvPr>
            <p:ph type="title"/>
          </p:nvPr>
        </p:nvSpPr>
        <p:spPr/>
        <p:txBody>
          <a:bodyPr>
            <a:normAutofit/>
          </a:bodyPr>
          <a:lstStyle/>
          <a:p>
            <a:pPr fontAlgn="base"/>
            <a:r>
              <a:rPr lang="el-GR" sz="2800" dirty="0">
                <a:solidFill>
                  <a:srgbClr val="F48100"/>
                </a:solidFill>
                <a:latin typeface="Calibri" panose="020F0502020204030204" pitchFamily="34" charset="0"/>
                <a:cs typeface="Calibri" panose="020F0502020204030204" pitchFamily="34" charset="0"/>
              </a:rPr>
              <a:t>Μερικά χρήσιμα και ενδιαφέροντα στοιχεία για την παρακίνηση</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F888948-B00F-2041-BE6F-5E3598700710}"/>
              </a:ext>
            </a:extLst>
          </p:cNvPr>
          <p:cNvSpPr>
            <a:spLocks noGrp="1"/>
          </p:cNvSpPr>
          <p:nvPr>
            <p:ph idx="1"/>
          </p:nvPr>
        </p:nvSpPr>
        <p:spPr/>
        <p:txBody>
          <a:bodyPr>
            <a:normAutofit/>
          </a:bodyPr>
          <a:lstStyle/>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Οι αθλητές που έχουν υψηλά επίπεδα παρακίνησης μαθαίνουν πιο εύκολα και έχουν σημαντικά πιο υψηλό βαθμό προόδου από τους υπόλοιπους αθλητές.</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Οι αθλητές που έχουν υψηλά ποσοστά παρακίνησης συνεισφέρουν με θετικό τρόπο στην κουλτούρα της ομάδας και στην επίτευξη των στόχων της, καθώς και ανεξάρτητα των μελών της.</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Οι αθλητές με υψηλά επίπεδα παρακίνησης “χάνουν” λιγότερες προπονήσεις μηνιαίως/ετησίως.</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Οι αθλητές με υψηλά επίπεδα παρακίνησης είναι νοητικά πιο δυνατοί.</a:t>
            </a: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Οι αθλητές με υψηλά επίπεδα παρακίνησης μένουν στο άθλημα περισσότερα χρόνια.</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259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4458-793B-3440-984E-420D3DDA89BE}"/>
              </a:ext>
            </a:extLst>
          </p:cNvPr>
          <p:cNvSpPr>
            <a:spLocks noGrp="1"/>
          </p:cNvSpPr>
          <p:nvPr>
            <p:ph type="title"/>
          </p:nvPr>
        </p:nvSpPr>
        <p:spPr/>
        <p:txBody>
          <a:bodyPr>
            <a:normAutofit/>
          </a:bodyPr>
          <a:lstStyle/>
          <a:p>
            <a:pPr fontAlgn="base"/>
            <a:r>
              <a:rPr lang="el-GR" sz="2800" dirty="0">
                <a:solidFill>
                  <a:srgbClr val="F48100"/>
                </a:solidFill>
                <a:latin typeface="Calibri" panose="020F0502020204030204" pitchFamily="34" charset="0"/>
                <a:cs typeface="Calibri" panose="020F0502020204030204" pitchFamily="34" charset="0"/>
              </a:rPr>
              <a:t>Εξωτερική και εσωτερική παρακίνηση</a:t>
            </a:r>
            <a:endParaRPr lang="en-GR" sz="2800" dirty="0">
              <a:solidFill>
                <a:srgbClr val="F481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DDFD7CB-4C03-D64A-B762-01EFA72AA0DC}"/>
              </a:ext>
            </a:extLst>
          </p:cNvPr>
          <p:cNvSpPr>
            <a:spLocks noGrp="1"/>
          </p:cNvSpPr>
          <p:nvPr>
            <p:ph idx="1"/>
          </p:nvPr>
        </p:nvSpPr>
        <p:spPr>
          <a:xfrm>
            <a:off x="609441" y="1600202"/>
            <a:ext cx="10969943" cy="5069540"/>
          </a:xfrm>
        </p:spPr>
        <p:txBody>
          <a:bodyPr>
            <a:noAutofit/>
          </a:bodyPr>
          <a:lstStyle/>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Ως </a:t>
            </a:r>
            <a:r>
              <a:rPr lang="el-GR" sz="2400" dirty="0">
                <a:solidFill>
                  <a:srgbClr val="F48100"/>
                </a:solidFill>
                <a:latin typeface="Calibri" panose="020F0502020204030204" pitchFamily="34" charset="0"/>
                <a:cs typeface="Calibri" panose="020F0502020204030204" pitchFamily="34" charset="0"/>
              </a:rPr>
              <a:t>εξωτερική παρακίνηση </a:t>
            </a:r>
            <a:r>
              <a:rPr lang="el-GR" sz="2400" dirty="0">
                <a:solidFill>
                  <a:schemeClr val="bg1"/>
                </a:solidFill>
                <a:latin typeface="Calibri" panose="020F0502020204030204" pitchFamily="34" charset="0"/>
                <a:cs typeface="Calibri" panose="020F0502020204030204" pitchFamily="34" charset="0"/>
              </a:rPr>
              <a:t>αναφερόμαστε στις «ενισχύσεις» </a:t>
            </a:r>
            <a:r>
              <a:rPr lang="en-US" sz="2400" dirty="0">
                <a:solidFill>
                  <a:schemeClr val="bg1"/>
                </a:solidFill>
                <a:latin typeface="Calibri" panose="020F0502020204030204" pitchFamily="34" charset="0"/>
                <a:cs typeface="Calibri" panose="020F0502020204030204" pitchFamily="34" charset="0"/>
              </a:rPr>
              <a:t>-</a:t>
            </a:r>
            <a:r>
              <a:rPr lang="el-GR" sz="2400" dirty="0">
                <a:solidFill>
                  <a:schemeClr val="bg1"/>
                </a:solidFill>
                <a:latin typeface="Calibri" panose="020F0502020204030204" pitchFamily="34" charset="0"/>
                <a:cs typeface="Calibri" panose="020F0502020204030204" pitchFamily="34" charset="0"/>
              </a:rPr>
              <a:t> θετικές ή αρνητικές </a:t>
            </a:r>
            <a:r>
              <a:rPr lang="en-US" sz="2400" dirty="0">
                <a:solidFill>
                  <a:schemeClr val="bg1"/>
                </a:solidFill>
                <a:latin typeface="Calibri" panose="020F0502020204030204" pitchFamily="34" charset="0"/>
                <a:cs typeface="Calibri" panose="020F0502020204030204" pitchFamily="34" charset="0"/>
              </a:rPr>
              <a:t>-</a:t>
            </a:r>
            <a:r>
              <a:rPr lang="el-GR" sz="2400" dirty="0">
                <a:solidFill>
                  <a:schemeClr val="bg1"/>
                </a:solidFill>
                <a:latin typeface="Calibri" panose="020F0502020204030204" pitchFamily="34" charset="0"/>
                <a:cs typeface="Calibri" panose="020F0502020204030204" pitchFamily="34" charset="0"/>
              </a:rPr>
              <a:t>  που έρχονται από το περιβάλλον μας, κυρίως από άλλους ανθρώπους, π.χ. ο προπονητή μας, η οικογένειά μας, οι φίλοι μας, οι συναθλητές μας, οι θεατές σε έναν αγώνα.</a:t>
            </a:r>
            <a:r>
              <a:rPr lang="en-US" sz="2400" dirty="0">
                <a:solidFill>
                  <a:schemeClr val="bg1"/>
                </a:solidFill>
                <a:latin typeface="Calibri" panose="020F0502020204030204" pitchFamily="34" charset="0"/>
                <a:cs typeface="Calibri" panose="020F0502020204030204" pitchFamily="34" charset="0"/>
              </a:rPr>
              <a:t> </a:t>
            </a:r>
            <a:r>
              <a:rPr lang="el-GR" sz="2400" dirty="0">
                <a:solidFill>
                  <a:schemeClr val="bg1"/>
                </a:solidFill>
                <a:latin typeface="Calibri" panose="020F0502020204030204" pitchFamily="34" charset="0"/>
                <a:cs typeface="Calibri" panose="020F0502020204030204" pitchFamily="34" charset="0"/>
              </a:rPr>
              <a:t>Εκτός από τους ανθρώπους, εξωτερική παρακίνηση είναι τα χρήματα που μπορούμε να κερδίσουμε σε έναν αγώνα, τα τρόπαια που θα λάβουμε στο τέλος του αγώνα, η δημοσιότητα κλπ.</a:t>
            </a:r>
            <a:endParaRPr lang="en-US" sz="2400" dirty="0">
              <a:solidFill>
                <a:schemeClr val="bg1"/>
              </a:solidFill>
              <a:latin typeface="Calibri" panose="020F0502020204030204" pitchFamily="34" charset="0"/>
              <a:cs typeface="Calibri" panose="020F0502020204030204" pitchFamily="34" charset="0"/>
            </a:endParaRPr>
          </a:p>
          <a:p>
            <a:pPr algn="just">
              <a:buClr>
                <a:srgbClr val="F48100"/>
              </a:buClr>
              <a:buFont typeface="Wingdings" pitchFamily="2" charset="2"/>
              <a:buChar char="Ø"/>
            </a:pPr>
            <a:r>
              <a:rPr lang="el-GR" sz="2400" dirty="0">
                <a:solidFill>
                  <a:schemeClr val="bg1"/>
                </a:solidFill>
                <a:latin typeface="Calibri" panose="020F0502020204030204" pitchFamily="34" charset="0"/>
                <a:cs typeface="Calibri" panose="020F0502020204030204" pitchFamily="34" charset="0"/>
              </a:rPr>
              <a:t>Όμως η παρακίνηση μπορεί να πηγάζει και από μέσα μας και αυτή η διαδικασία ονομάζεται </a:t>
            </a:r>
            <a:r>
              <a:rPr lang="el-GR" sz="2400" dirty="0">
                <a:solidFill>
                  <a:srgbClr val="F48100"/>
                </a:solidFill>
                <a:latin typeface="Calibri" panose="020F0502020204030204" pitchFamily="34" charset="0"/>
                <a:cs typeface="Calibri" panose="020F0502020204030204" pitchFamily="34" charset="0"/>
              </a:rPr>
              <a:t>εσωτερική παρακίνηση</a:t>
            </a:r>
            <a:r>
              <a:rPr lang="el-GR" sz="2400" dirty="0">
                <a:solidFill>
                  <a:schemeClr val="bg1"/>
                </a:solidFill>
                <a:latin typeface="Calibri" panose="020F0502020204030204" pitchFamily="34" charset="0"/>
                <a:cs typeface="Calibri" panose="020F0502020204030204" pitchFamily="34" charset="0"/>
              </a:rPr>
              <a:t>. Σε αυτή την κατηγορία εμπεριέχονται τα συναισθήματα της ικανοποίησης, της αίσθησης ικανότητας, της επίτευξης κ.λπ.</a:t>
            </a:r>
            <a:r>
              <a:rPr lang="en-US" sz="2400" dirty="0">
                <a:solidFill>
                  <a:schemeClr val="bg1"/>
                </a:solidFill>
                <a:latin typeface="Calibri" panose="020F0502020204030204" pitchFamily="34" charset="0"/>
                <a:cs typeface="Calibri" panose="020F0502020204030204" pitchFamily="34" charset="0"/>
              </a:rPr>
              <a:t> </a:t>
            </a:r>
            <a:r>
              <a:rPr lang="el-GR" sz="2400" dirty="0">
                <a:solidFill>
                  <a:schemeClr val="bg1"/>
                </a:solidFill>
                <a:latin typeface="Calibri" panose="020F0502020204030204" pitchFamily="34" charset="0"/>
                <a:cs typeface="Calibri" panose="020F0502020204030204" pitchFamily="34" charset="0"/>
              </a:rPr>
              <a:t>Η εσωτερική παρακίνηση μπορεί να είναι η ικανοποίηση που λαμβάνουμε όταν γινόμαστε καλύτεροι αθλητές, η ικανοποίηση που λαμβάνουμε όταν μπορέσουμε να ολοκληρώσουμε μία δύσκολη προπόνηση, η ικανοποίηση όταν μπορέσουμε να ξεπεράσουμε τις φοβίες, ανασφάλειες και τις αμφιβολίες μας κ.λπ.</a:t>
            </a:r>
            <a:endParaRPr lang="en-GR"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2438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6306</TotalTime>
  <Words>1548</Words>
  <Application>Microsoft Macintosh PowerPoint</Application>
  <PresentationFormat>Custom</PresentationFormat>
  <Paragraphs>40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Helvetica Neue</vt:lpstr>
      <vt:lpstr>Helvetica Neue Thin</vt:lpstr>
      <vt:lpstr>Wingdings</vt:lpstr>
      <vt:lpstr>Office Theme</vt:lpstr>
      <vt:lpstr>PowerPoint Presentation</vt:lpstr>
      <vt:lpstr>Εισαγωγή</vt:lpstr>
      <vt:lpstr>Παρακίνηση</vt:lpstr>
      <vt:lpstr>Παρακίνηση</vt:lpstr>
      <vt:lpstr>Ποιές είναι οι βασικές κατηγορίες κινήτρων στα σπορ;</vt:lpstr>
      <vt:lpstr>Πως λειτουργεί η παρακίνηση στον αθλητισμό</vt:lpstr>
      <vt:lpstr>Τί προσφέρουν τα υψηλά ποσοστά παρακίνησης;</vt:lpstr>
      <vt:lpstr>Μερικά χρήσιμα και ενδιαφέροντα στοιχεία για την παρακίνηση</vt:lpstr>
      <vt:lpstr>Εξωτερική και εσωτερική παρακίνηση</vt:lpstr>
      <vt:lpstr>Εξωτερική και εσωτερική παρακίνηση</vt:lpstr>
      <vt:lpstr>Εξωτερική και εσωτερική παρακίνηση</vt:lpstr>
      <vt:lpstr>Εξωτερική και εσωτερική παρακίνηση</vt:lpstr>
      <vt:lpstr>Τεχνικές παρακίνησης</vt:lpstr>
      <vt:lpstr>Επίλογος</vt:lpstr>
    </vt:vector>
  </TitlesOfParts>
  <Company>University of Thessaly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Vassilis Paschalis</dc:creator>
  <cp:lastModifiedBy>Gerasimos Grivas</cp:lastModifiedBy>
  <cp:revision>184</cp:revision>
  <cp:lastPrinted>2020-12-13T17:04:54Z</cp:lastPrinted>
  <dcterms:created xsi:type="dcterms:W3CDTF">2019-11-22T07:23:46Z</dcterms:created>
  <dcterms:modified xsi:type="dcterms:W3CDTF">2021-01-27T18:14:52Z</dcterms:modified>
</cp:coreProperties>
</file>