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5"/>
  </p:normalViewPr>
  <p:slideViewPr>
    <p:cSldViewPr snapToGrid="0" snapToObjects="1">
      <p:cViewPr varScale="1">
        <p:scale>
          <a:sx n="117" d="100"/>
          <a:sy n="117" d="100"/>
        </p:scale>
        <p:origin x="2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049E4B-3B03-CD41-9AE4-2220969F0B9D}" type="datetimeFigureOut">
              <a:rPr lang="en-GR" smtClean="0"/>
              <a:t>9/3/21</a:t>
            </a:fld>
            <a:endParaRPr lang="en-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49077A-665C-3A4C-A62B-1614E5902D1C}" type="slidenum">
              <a:rPr lang="en-GR" smtClean="0"/>
              <a:t>‹#›</a:t>
            </a:fld>
            <a:endParaRPr lang="en-GR"/>
          </a:p>
        </p:txBody>
      </p:sp>
    </p:spTree>
    <p:extLst>
      <p:ext uri="{BB962C8B-B14F-4D97-AF65-F5344CB8AC3E}">
        <p14:creationId xmlns:p14="http://schemas.microsoft.com/office/powerpoint/2010/main" val="1840525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9/3/21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3497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9/3/21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44455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9/3/21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962364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663BC0C-7FDF-3842-86F6-740FCB282DFC}" type="datetimeFigureOut">
              <a:rPr lang="en-GR" smtClean="0"/>
              <a:t>9/3/21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7531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663BC0C-7FDF-3842-86F6-740FCB282DFC}" type="datetimeFigureOut">
              <a:rPr lang="en-GR" smtClean="0"/>
              <a:t>9/3/21</a:t>
            </a:fld>
            <a:endParaRPr lang="en-GR"/>
          </a:p>
        </p:txBody>
      </p:sp>
      <p:sp>
        <p:nvSpPr>
          <p:cNvPr id="5" name="Footer Placeholder 4"/>
          <p:cNvSpPr>
            <a:spLocks noGrp="1"/>
          </p:cNvSpPr>
          <p:nvPr>
            <p:ph type="ftr" sz="quarter" idx="11"/>
          </p:nvPr>
        </p:nvSpPr>
        <p:spPr/>
        <p:txBody>
          <a:bodyPr/>
          <a:lstStyle/>
          <a:p>
            <a:endParaRPr lang="en-GR"/>
          </a:p>
        </p:txBody>
      </p:sp>
      <p:sp>
        <p:nvSpPr>
          <p:cNvPr id="6" name="Slide Number Placeholder 5"/>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71595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663BC0C-7FDF-3842-86F6-740FCB282DFC}" type="datetimeFigureOut">
              <a:rPr lang="en-GR" smtClean="0"/>
              <a:t>9/3/21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16472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663BC0C-7FDF-3842-86F6-740FCB282DFC}" type="datetimeFigureOut">
              <a:rPr lang="en-GR" smtClean="0"/>
              <a:t>9/3/21</a:t>
            </a:fld>
            <a:endParaRPr lang="en-GR"/>
          </a:p>
        </p:txBody>
      </p:sp>
      <p:sp>
        <p:nvSpPr>
          <p:cNvPr id="8" name="Footer Placeholder 7"/>
          <p:cNvSpPr>
            <a:spLocks noGrp="1"/>
          </p:cNvSpPr>
          <p:nvPr>
            <p:ph type="ftr" sz="quarter" idx="11"/>
          </p:nvPr>
        </p:nvSpPr>
        <p:spPr/>
        <p:txBody>
          <a:bodyPr/>
          <a:lstStyle/>
          <a:p>
            <a:endParaRPr lang="en-GR"/>
          </a:p>
        </p:txBody>
      </p:sp>
      <p:sp>
        <p:nvSpPr>
          <p:cNvPr id="9" name="Slide Number Placeholder 8"/>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99769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663BC0C-7FDF-3842-86F6-740FCB282DFC}" type="datetimeFigureOut">
              <a:rPr lang="en-GR" smtClean="0"/>
              <a:t>9/3/21</a:t>
            </a:fld>
            <a:endParaRPr lang="en-GR"/>
          </a:p>
        </p:txBody>
      </p:sp>
      <p:sp>
        <p:nvSpPr>
          <p:cNvPr id="4" name="Footer Placeholder 3"/>
          <p:cNvSpPr>
            <a:spLocks noGrp="1"/>
          </p:cNvSpPr>
          <p:nvPr>
            <p:ph type="ftr" sz="quarter" idx="11"/>
          </p:nvPr>
        </p:nvSpPr>
        <p:spPr/>
        <p:txBody>
          <a:bodyPr/>
          <a:lstStyle/>
          <a:p>
            <a:endParaRPr lang="en-GR"/>
          </a:p>
        </p:txBody>
      </p:sp>
      <p:sp>
        <p:nvSpPr>
          <p:cNvPr id="5" name="Slide Number Placeholder 4"/>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22496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63BC0C-7FDF-3842-86F6-740FCB282DFC}" type="datetimeFigureOut">
              <a:rPr lang="en-GR" smtClean="0"/>
              <a:t>9/3/21</a:t>
            </a:fld>
            <a:endParaRPr lang="en-GR"/>
          </a:p>
        </p:txBody>
      </p:sp>
      <p:sp>
        <p:nvSpPr>
          <p:cNvPr id="3" name="Footer Placeholder 2"/>
          <p:cNvSpPr>
            <a:spLocks noGrp="1"/>
          </p:cNvSpPr>
          <p:nvPr>
            <p:ph type="ftr" sz="quarter" idx="11"/>
          </p:nvPr>
        </p:nvSpPr>
        <p:spPr/>
        <p:txBody>
          <a:bodyPr/>
          <a:lstStyle/>
          <a:p>
            <a:endParaRPr lang="en-GR"/>
          </a:p>
        </p:txBody>
      </p:sp>
      <p:sp>
        <p:nvSpPr>
          <p:cNvPr id="4" name="Slide Number Placeholder 3"/>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14130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9/3/21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680351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5663BC0C-7FDF-3842-86F6-740FCB282DFC}" type="datetimeFigureOut">
              <a:rPr lang="en-GR" smtClean="0"/>
              <a:t>9/3/21</a:t>
            </a:fld>
            <a:endParaRPr lang="en-GR"/>
          </a:p>
        </p:txBody>
      </p:sp>
      <p:sp>
        <p:nvSpPr>
          <p:cNvPr id="6" name="Footer Placeholder 5"/>
          <p:cNvSpPr>
            <a:spLocks noGrp="1"/>
          </p:cNvSpPr>
          <p:nvPr>
            <p:ph type="ftr" sz="quarter" idx="11"/>
          </p:nvPr>
        </p:nvSpPr>
        <p:spPr/>
        <p:txBody>
          <a:bodyPr/>
          <a:lstStyle/>
          <a:p>
            <a:endParaRPr lang="en-GR"/>
          </a:p>
        </p:txBody>
      </p:sp>
      <p:sp>
        <p:nvSpPr>
          <p:cNvPr id="7" name="Slide Number Placeholder 6"/>
          <p:cNvSpPr>
            <a:spLocks noGrp="1"/>
          </p:cNvSpPr>
          <p:nvPr>
            <p:ph type="sldNum" sz="quarter" idx="12"/>
          </p:nvPr>
        </p:nvSpPr>
        <p:spPr/>
        <p:txBody>
          <a:bodyPr/>
          <a:lstStyle/>
          <a:p>
            <a:fld id="{D464A580-6728-F344-86B7-F01AC041D657}" type="slidenum">
              <a:rPr lang="en-GR" smtClean="0"/>
              <a:t>‹#›</a:t>
            </a:fld>
            <a:endParaRPr lang="en-GR"/>
          </a:p>
        </p:txBody>
      </p:sp>
    </p:spTree>
    <p:extLst>
      <p:ext uri="{BB962C8B-B14F-4D97-AF65-F5344CB8AC3E}">
        <p14:creationId xmlns:p14="http://schemas.microsoft.com/office/powerpoint/2010/main" val="187115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63BC0C-7FDF-3842-86F6-740FCB282DFC}" type="datetimeFigureOut">
              <a:rPr lang="en-GR" smtClean="0"/>
              <a:t>9/3/21</a:t>
            </a:fld>
            <a:endParaRPr lang="en-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4A580-6728-F344-86B7-F01AC041D657}" type="slidenum">
              <a:rPr lang="en-GR" smtClean="0"/>
              <a:t>‹#›</a:t>
            </a:fld>
            <a:endParaRPr lang="en-GR"/>
          </a:p>
        </p:txBody>
      </p:sp>
    </p:spTree>
    <p:extLst>
      <p:ext uri="{BB962C8B-B14F-4D97-AF65-F5344CB8AC3E}">
        <p14:creationId xmlns:p14="http://schemas.microsoft.com/office/powerpoint/2010/main" val="61026694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0bZ51jzmbAQ?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BjuhGad1gQc?feature=oembe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e6pom-GRNHw?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t3agY86v1QA?feature=oembed"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LO6E9Km30kw?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uKTdxygcat4?feature=oembed"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DolSyZHW-Eo?feature=oembe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F537B-131B-0947-AAE6-8E0A7A25BDDC}"/>
              </a:ext>
            </a:extLst>
          </p:cNvPr>
          <p:cNvSpPr>
            <a:spLocks noGrp="1"/>
          </p:cNvSpPr>
          <p:nvPr>
            <p:ph type="title"/>
          </p:nvPr>
        </p:nvSpPr>
        <p:spPr/>
        <p:txBody>
          <a:bodyPr>
            <a:normAutofit/>
          </a:bodyPr>
          <a:lstStyle/>
          <a:p>
            <a:pPr algn="ctr"/>
            <a:r>
              <a:rPr lang="el-GR" sz="3200" dirty="0">
                <a:solidFill>
                  <a:srgbClr val="FF0000"/>
                </a:solidFill>
                <a:latin typeface="Calibri" panose="020F0502020204030204" pitchFamily="34" charset="0"/>
                <a:cs typeface="Calibri" panose="020F0502020204030204" pitchFamily="34" charset="0"/>
              </a:rPr>
              <a:t>Αθλήματα θερινών </a:t>
            </a:r>
            <a:r>
              <a:rPr lang="el-GR" sz="3200" dirty="0" err="1">
                <a:solidFill>
                  <a:srgbClr val="FF0000"/>
                </a:solidFill>
                <a:latin typeface="Calibri" panose="020F0502020204030204" pitchFamily="34" charset="0"/>
                <a:cs typeface="Calibri" panose="020F0502020204030204" pitchFamily="34" charset="0"/>
              </a:rPr>
              <a:t>Παραολυμπιακών</a:t>
            </a:r>
            <a:r>
              <a:rPr lang="el-GR" sz="3200" dirty="0">
                <a:solidFill>
                  <a:srgbClr val="FF0000"/>
                </a:solidFill>
                <a:latin typeface="Calibri" panose="020F0502020204030204" pitchFamily="34" charset="0"/>
                <a:cs typeface="Calibri" panose="020F0502020204030204" pitchFamily="34" charset="0"/>
              </a:rPr>
              <a:t> αγώνων</a:t>
            </a:r>
            <a:endParaRPr lang="en-GR" sz="32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92755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 A-Z: Goalball">
            <a:hlinkClick r:id="" action="ppaction://media"/>
            <a:extLst>
              <a:ext uri="{FF2B5EF4-FFF2-40B4-BE49-F238E27FC236}">
                <a16:creationId xmlns:a16="http://schemas.microsoft.com/office/drawing/2014/main" id="{FA1196B0-2772-4642-92AA-58FAA6790C79}"/>
              </a:ext>
            </a:extLst>
          </p:cNvPr>
          <p:cNvPicPr>
            <a:picLocks noGrp="1" noRot="1" noChangeAspect="1"/>
          </p:cNvPicPr>
          <p:nvPr>
            <p:ph idx="1"/>
            <a:videoFile r:link="rId1"/>
          </p:nvPr>
        </p:nvPicPr>
        <p:blipFill>
          <a:blip r:embed="rId3"/>
          <a:stretch>
            <a:fillRect/>
          </a:stretch>
        </p:blipFill>
        <p:spPr>
          <a:xfrm>
            <a:off x="-2126" y="0"/>
            <a:ext cx="12194126" cy="6858000"/>
          </a:xfrm>
          <a:prstGeom prst="rect">
            <a:avLst/>
          </a:prstGeom>
        </p:spPr>
      </p:pic>
    </p:spTree>
    <p:extLst>
      <p:ext uri="{BB962C8B-B14F-4D97-AF65-F5344CB8AC3E}">
        <p14:creationId xmlns:p14="http://schemas.microsoft.com/office/powerpoint/2010/main" val="286484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CD49E-5014-3D49-8E0B-F8EB92460344}"/>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Επιτραπέζια Αντισφαίριση</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CF6652AF-6A99-6E4F-A7DC-A4FA9B13A307}"/>
              </a:ext>
            </a:extLst>
          </p:cNvPr>
          <p:cNvSpPr>
            <a:spLocks noGrp="1"/>
          </p:cNvSpPr>
          <p:nvPr>
            <p:ph idx="1"/>
          </p:nvPr>
        </p:nvSpPr>
        <p:spPr>
          <a:xfrm>
            <a:off x="838200" y="1825624"/>
            <a:ext cx="10515600" cy="4575175"/>
          </a:xfrm>
        </p:spPr>
        <p:txBody>
          <a:bodyPr>
            <a:normAutofit/>
          </a:bodyPr>
          <a:lstStyle/>
          <a:p>
            <a:pPr marL="0" indent="0" algn="just">
              <a:buNone/>
            </a:pPr>
            <a:r>
              <a:rPr lang="el-GR" sz="2400" dirty="0">
                <a:latin typeface="Calibri" panose="020F0502020204030204" pitchFamily="34" charset="0"/>
                <a:cs typeface="Calibri" panose="020F0502020204030204" pitchFamily="34" charset="0"/>
              </a:rPr>
              <a:t>Η ταχύτητα και οι γρήγορες αντιδράσεις αποτελούν τα δύο κύρια χαρακτηριστικά των αθλητών και αθλητριών της επιτραπέζιας αντισφαίρισης. Κάθε αγώνας αποτελείται από πέντε σετ. Νικητής του κάθε σετ είναι ο αθλητής, η αθλήτρια ή  η ομάδα που θα σημειώσει πρώτη 11 βαθμούς. Η Επιτραπέζια Αντισφαίριση 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παρουσιάζει ελάχιστες διαφορές με το αντίστοιχο άθλημα στους Ολυμπιακούς Αγώνες. Έχουν γίνει ορισμένες μόνο τροποποιήσεις για τους αθλητές που χρησιμοποιούν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Συμμετέχουν αθλητές με εγκεφαλική παράλυση, κάκωση νωτιαίου μυελού και αθλητές με ακρωτηριασμό ή άλλους κινητικούς περιορισμούς. Οι αθλητές αγωνίζονται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ή όρθιοι και κατατάσσονται σε 10 κατηγορίες βάση των κινητικών περιορισμών που παρουσιάζουν.</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02338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Table Tennis Highlights | Rio 2016 Paralympic Games">
            <a:hlinkClick r:id="" action="ppaction://media"/>
            <a:extLst>
              <a:ext uri="{FF2B5EF4-FFF2-40B4-BE49-F238E27FC236}">
                <a16:creationId xmlns:a16="http://schemas.microsoft.com/office/drawing/2014/main" id="{972EFD53-1C73-4A42-8E6D-F43DCD9A0863}"/>
              </a:ext>
            </a:extLst>
          </p:cNvPr>
          <p:cNvPicPr>
            <a:picLocks noGrp="1" noRot="1" noChangeAspect="1"/>
          </p:cNvPicPr>
          <p:nvPr>
            <p:ph idx="1"/>
            <a:videoFile r:link="rId1"/>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273007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CFC60-282D-AF45-97FF-BB58AB78E7F6}"/>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Ιππασία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27CE45A0-1EFC-874B-BDB3-F23CD9C68A25}"/>
              </a:ext>
            </a:extLst>
          </p:cNvPr>
          <p:cNvSpPr>
            <a:spLocks noGrp="1"/>
          </p:cNvSpPr>
          <p:nvPr>
            <p:ph idx="1"/>
          </p:nvPr>
        </p:nvSpPr>
        <p:spPr>
          <a:xfrm>
            <a:off x="838200" y="1825624"/>
            <a:ext cx="10515600" cy="4934405"/>
          </a:xfrm>
        </p:spPr>
        <p:txBody>
          <a:bodyPr>
            <a:normAutofit fontScale="92500"/>
          </a:bodyPr>
          <a:lstStyle/>
          <a:p>
            <a:pPr marL="0" indent="0" algn="just">
              <a:buNone/>
            </a:pPr>
            <a:r>
              <a:rPr lang="el-GR" sz="2400" dirty="0">
                <a:latin typeface="Calibri" panose="020F0502020204030204" pitchFamily="34" charset="0"/>
                <a:cs typeface="Calibri" panose="020F0502020204030204" pitchFamily="34" charset="0"/>
              </a:rPr>
              <a:t>Μολονότι επί πολλά χρόνια η Ιππασία αποτελούσε μέσο για την αποκατάσταση και βελτίωση των κινητικών δεξιοτήτων ατόμων με αναπηρία, ως άθλημα άρχισε να αναπτύσσεται τη δεκαετία του 70. Οι Παγκόσμιοι Αγώνες</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του 1984, στη Νέα Υόρκη αποτέλεσαν την αφετηρία για την διεξαγωγή αγώνων Ιππικής Δεξιοτεχνίας για ιππείς και αμαζόνες με αναπηρία. Έκτοτε έχουν διεξαχθεί πολλές διεθνείς διοργανώσεις. Στην Ιππασία συμμετέχουν ιππείς και αμαζόνες με περιορισμένη όραση ή τυφλοί, με εγκεφαλική παράλυση, ακρωτηριασμό ή άλλη κινητική αναπηρία. Η Ιππασία </a:t>
            </a:r>
            <a:r>
              <a:rPr lang="el-GR" sz="2400" dirty="0" err="1">
                <a:latin typeface="Calibri" panose="020F0502020204030204" pitchFamily="34" charset="0"/>
                <a:cs typeface="Calibri" panose="020F0502020204030204" pitchFamily="34" charset="0"/>
              </a:rPr>
              <a:t>διέπεται</a:t>
            </a:r>
            <a:r>
              <a:rPr lang="el-GR" sz="2400" dirty="0">
                <a:latin typeface="Calibri" panose="020F0502020204030204" pitchFamily="34" charset="0"/>
                <a:cs typeface="Calibri" panose="020F0502020204030204" pitchFamily="34" charset="0"/>
              </a:rPr>
              <a:t> από τους κανονισμούς της Επιτροπής Ιππασίας της Διεθνούς </a:t>
            </a:r>
            <a:r>
              <a:rPr lang="el-GR" sz="2400" dirty="0" err="1">
                <a:latin typeface="Calibri" panose="020F0502020204030204" pitchFamily="34" charset="0"/>
                <a:cs typeface="Calibri" panose="020F0502020204030204" pitchFamily="34" charset="0"/>
              </a:rPr>
              <a:t>Παραολυμπιακής</a:t>
            </a:r>
            <a:r>
              <a:rPr lang="el-GR" sz="2400" dirty="0">
                <a:latin typeface="Calibri" panose="020F0502020204030204" pitchFamily="34" charset="0"/>
                <a:cs typeface="Calibri" panose="020F0502020204030204" pitchFamily="34" charset="0"/>
              </a:rPr>
              <a:t> Επιτροπής και της Διεθνούς Ομοσπονδίας Ιππασίας. Οι ιππείς και οι αμαζόνες εκτελούν δύο προγράμματα: ένα προκαθορισμένο και ένα ελεύθερο πρόγραμμα με συνοδεία μουσικής. Υπάρχει επίσης ένα Ομαδικό </a:t>
            </a:r>
            <a:r>
              <a:rPr lang="en-GB" sz="2400" dirty="0">
                <a:latin typeface="Calibri" panose="020F0502020204030204" pitchFamily="34" charset="0"/>
                <a:cs typeface="Calibri" panose="020F0502020204030204" pitchFamily="34" charset="0"/>
              </a:rPr>
              <a:t>Test </a:t>
            </a:r>
            <a:r>
              <a:rPr lang="el-GR" sz="2400" dirty="0">
                <a:latin typeface="Calibri" panose="020F0502020204030204" pitchFamily="34" charset="0"/>
                <a:cs typeface="Calibri" panose="020F0502020204030204" pitchFamily="34" charset="0"/>
              </a:rPr>
              <a:t>το οποίο, μαζί με το προκαθορισμένο πρόγραμμα καθορίζει τα αποτελέσματα του ομαδικού. Στο προκαθορισμένο πρόγραμμα (</a:t>
            </a:r>
            <a:r>
              <a:rPr lang="en-GB" sz="2400" dirty="0">
                <a:latin typeface="Calibri" panose="020F0502020204030204" pitchFamily="34" charset="0"/>
                <a:cs typeface="Calibri" panose="020F0502020204030204" pitchFamily="34" charset="0"/>
              </a:rPr>
              <a:t>Individual Championship), </a:t>
            </a:r>
            <a:r>
              <a:rPr lang="el-GR" sz="2400" dirty="0">
                <a:latin typeface="Calibri" panose="020F0502020204030204" pitchFamily="34" charset="0"/>
                <a:cs typeface="Calibri" panose="020F0502020204030204" pitchFamily="34" charset="0"/>
              </a:rPr>
              <a:t>οι ιππείς/αμαζόνες εκτελούν μία σειρά υποχρεωτικών κινήσεων και εναλλαγών μεταξύ των κινήσεων (βάδην, τροχάδην ή/και καλπασμό). Στόχος της ιππασίας είναι οι ιππείς ή οι αμαζόνες να βελτιώσουν την ισορροπία, τον έλεγχο, την κινητικότητα, τη φυσική κατάσταση, τη μνήμη και την ελευθερία τους.</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9409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Day 6 evening | Equestrian highlights | Rio 2016 Paralympic Games">
            <a:hlinkClick r:id="" action="ppaction://media"/>
            <a:extLst>
              <a:ext uri="{FF2B5EF4-FFF2-40B4-BE49-F238E27FC236}">
                <a16:creationId xmlns:a16="http://schemas.microsoft.com/office/drawing/2014/main" id="{4E603603-E79D-F04F-A827-3F0B8B13A2AA}"/>
              </a:ext>
            </a:extLst>
          </p:cNvPr>
          <p:cNvPicPr>
            <a:picLocks noGrp="1" noRot="1" noChangeAspect="1"/>
          </p:cNvPicPr>
          <p:nvPr>
            <p:ph idx="1"/>
            <a:videoFile r:link="rId1"/>
          </p:nvPr>
        </p:nvPicPr>
        <p:blipFill>
          <a:blip r:embed="rId3"/>
          <a:stretch>
            <a:fillRect/>
          </a:stretch>
        </p:blipFill>
        <p:spPr>
          <a:xfrm>
            <a:off x="-2126" y="0"/>
            <a:ext cx="12194126" cy="6858000"/>
          </a:xfrm>
          <a:prstGeom prst="rect">
            <a:avLst/>
          </a:prstGeom>
        </p:spPr>
      </p:pic>
    </p:spTree>
    <p:extLst>
      <p:ext uri="{BB962C8B-B14F-4D97-AF65-F5344CB8AC3E}">
        <p14:creationId xmlns:p14="http://schemas.microsoft.com/office/powerpoint/2010/main" val="1065386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569D5-B51C-CD41-AD77-B2FB3EFABDE8}"/>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Ιστιοπλοΐα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D567EE2-B2D2-2742-BE90-A35511125417}"/>
              </a:ext>
            </a:extLst>
          </p:cNvPr>
          <p:cNvSpPr>
            <a:spLocks noGrp="1"/>
          </p:cNvSpPr>
          <p:nvPr>
            <p:ph idx="1"/>
          </p:nvPr>
        </p:nvSpPr>
        <p:spPr>
          <a:xfrm>
            <a:off x="838200" y="1553482"/>
            <a:ext cx="10515600" cy="5163003"/>
          </a:xfrm>
        </p:spPr>
        <p:txBody>
          <a:bodyPr>
            <a:normAutofit fontScale="70000" lnSpcReduction="20000"/>
          </a:bodyPr>
          <a:lstStyle/>
          <a:p>
            <a:pPr marL="0" indent="0" algn="just">
              <a:lnSpc>
                <a:spcPct val="110000"/>
              </a:lnSpc>
              <a:buNone/>
            </a:pPr>
            <a:r>
              <a:rPr lang="el-GR" dirty="0"/>
              <a:t>Οι αθλητές και αθλήτριες που συμμετέχουν στους αγώνες Ιστιοπλοΐας των </a:t>
            </a:r>
            <a:r>
              <a:rPr lang="el-GR" dirty="0" err="1"/>
              <a:t>Παραολυμπιακών</a:t>
            </a:r>
            <a:r>
              <a:rPr lang="el-GR" dirty="0"/>
              <a:t> Αγώνων κατηγοριοποιούνται από την Επιτροπή Κατάταξης Αγώνων</a:t>
            </a:r>
            <a:r>
              <a:rPr lang="en-GB" dirty="0"/>
              <a:t> </a:t>
            </a:r>
            <a:r>
              <a:rPr lang="el-GR" dirty="0"/>
              <a:t>του Διεθνούς Ιδρύματος Ιστιοπλοΐας Αθλητών με αναπηρία</a:t>
            </a:r>
            <a:r>
              <a:rPr lang="en-GB" dirty="0"/>
              <a:t>. </a:t>
            </a:r>
            <a:r>
              <a:rPr lang="el-GR" dirty="0"/>
              <a:t>Η κατάταξή τους σε αγωνιστικές κατηγορίες γίνεται βάση της αναπηρίας που παρουσιάζουν, η οποία θα πρέπει να προκαλεί ορατό περιορισμό στη λειτουργικότητά τους και στις δεξιότητες που απαιτούνται κατά την πλεύση: ισορροπία και σταθερότητα κορμού, λειτουργικότητα και εύρος κινήσεων των άνω άκρων και όραση.</a:t>
            </a:r>
            <a:r>
              <a:rPr lang="en-US" dirty="0"/>
              <a:t> </a:t>
            </a:r>
            <a:r>
              <a:rPr lang="el-GR" dirty="0"/>
              <a:t>Μετά την αξιολόγηση των αθλητών και αθλητριών με κινητική αναπηρία από την Επιτροπή Κατηγοριοποίησης, βάση των λειτουργικών τους δυνατοτήτων, δίδονται βαθμοί από το 1 έως το 7. Το 7 αντιπροσωπεύει το υψηλότερο και το 1 το μικρότερο επίπεδο λειτουργικότητας.</a:t>
            </a:r>
            <a:r>
              <a:rPr lang="en-US" dirty="0"/>
              <a:t> </a:t>
            </a:r>
            <a:r>
              <a:rPr lang="el-GR" dirty="0"/>
              <a:t>Οι αθλητές με μειωμένη όραση και οι τυφλοί αθλητές κατατάσσονται σε τρεις αγωνιστικές κατηγορίες, βάση της οπτικής τους οξύτητας και του οπτικού τους πεδίου:</a:t>
            </a:r>
            <a:r>
              <a:rPr lang="en-US" dirty="0"/>
              <a:t> </a:t>
            </a:r>
          </a:p>
          <a:p>
            <a:pPr algn="just">
              <a:lnSpc>
                <a:spcPct val="110000"/>
              </a:lnSpc>
              <a:buClr>
                <a:srgbClr val="FF0000"/>
              </a:buClr>
              <a:buFont typeface="Wingdings" pitchFamily="2" charset="2"/>
              <a:buChar char="Ø"/>
            </a:pPr>
            <a:r>
              <a:rPr lang="el-GR" dirty="0"/>
              <a:t>Β1: στην οποία ανήκουν οι τυφλοί αθλητές. Στους αθλητές της Β1 δίδονται 3 βαθμοί.</a:t>
            </a:r>
            <a:endParaRPr lang="en-US" dirty="0"/>
          </a:p>
          <a:p>
            <a:pPr algn="just">
              <a:lnSpc>
                <a:spcPct val="110000"/>
              </a:lnSpc>
              <a:buClr>
                <a:srgbClr val="FF0000"/>
              </a:buClr>
              <a:buFont typeface="Wingdings" pitchFamily="2" charset="2"/>
              <a:buChar char="Ø"/>
            </a:pPr>
            <a:r>
              <a:rPr lang="el-GR" dirty="0"/>
              <a:t>Β2: στην οποία ανήκουν αθλητές με μειωμένη όραση, οι οποίοι έχουν οπτική οξύτητα μέχρι 6/24. Στους αθλητές της Β2 δίδονται 7 βαθμοί.</a:t>
            </a:r>
            <a:endParaRPr lang="en-US" dirty="0"/>
          </a:p>
          <a:p>
            <a:pPr algn="just">
              <a:lnSpc>
                <a:spcPct val="110000"/>
              </a:lnSpc>
              <a:buClr>
                <a:srgbClr val="FF0000"/>
              </a:buClr>
              <a:buFont typeface="Wingdings" pitchFamily="2" charset="2"/>
              <a:buChar char="Ø"/>
            </a:pPr>
            <a:r>
              <a:rPr lang="el-GR" dirty="0"/>
              <a:t>Β3: στην οποία ανήκουν αθλητές με μειωμένη όραση, οι οποίοι έχουν οπτική οξύτητα από 2/60 μέχρι 6/12. Στους αθλητές της Β3 δίδονται 7 βαθμοί.</a:t>
            </a:r>
            <a:endParaRPr lang="en-GR" dirty="0"/>
          </a:p>
        </p:txBody>
      </p:sp>
    </p:spTree>
    <p:extLst>
      <p:ext uri="{BB962C8B-B14F-4D97-AF65-F5344CB8AC3E}">
        <p14:creationId xmlns:p14="http://schemas.microsoft.com/office/powerpoint/2010/main" val="815043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Paralympic Sports A-Z: Sailing">
            <a:hlinkClick r:id="" action="ppaction://media"/>
            <a:extLst>
              <a:ext uri="{FF2B5EF4-FFF2-40B4-BE49-F238E27FC236}">
                <a16:creationId xmlns:a16="http://schemas.microsoft.com/office/drawing/2014/main" id="{0670D0B7-02AB-EB48-91DF-2EAE8177D075}"/>
              </a:ext>
            </a:extLst>
          </p:cNvPr>
          <p:cNvPicPr>
            <a:picLocks noRot="1" noChangeAspect="1"/>
          </p:cNvPicPr>
          <p:nvPr>
            <a:videoFile r:link="rId1"/>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234131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A26C1-6367-4C41-A4C1-CADEBE12914D}"/>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Καλαθοσφαίριση με </a:t>
            </a:r>
            <a:r>
              <a:rPr lang="el-GR" sz="2800" dirty="0" err="1">
                <a:solidFill>
                  <a:srgbClr val="FF0000"/>
                </a:solidFill>
                <a:latin typeface="Calibri" panose="020F0502020204030204" pitchFamily="34" charset="0"/>
                <a:cs typeface="Calibri" panose="020F0502020204030204" pitchFamily="34" charset="0"/>
              </a:rPr>
              <a:t>αμαξίδιο</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942C692-9089-564B-957E-21CEB035C3CB}"/>
              </a:ext>
            </a:extLst>
          </p:cNvPr>
          <p:cNvSpPr>
            <a:spLocks noGrp="1"/>
          </p:cNvSpPr>
          <p:nvPr>
            <p:ph idx="1"/>
          </p:nvPr>
        </p:nvSpPr>
        <p:spPr>
          <a:xfrm>
            <a:off x="838200" y="1618791"/>
            <a:ext cx="10515600" cy="5032375"/>
          </a:xfrm>
        </p:spPr>
        <p:txBody>
          <a:bodyPr>
            <a:noAutofit/>
          </a:bodyPr>
          <a:lstStyle/>
          <a:p>
            <a:pPr marL="0" indent="0" algn="just">
              <a:buNone/>
            </a:pPr>
            <a:r>
              <a:rPr lang="el-GR" sz="2400" dirty="0">
                <a:latin typeface="Calibri" panose="020F0502020204030204" pitchFamily="34" charset="0"/>
                <a:cs typeface="Calibri" panose="020F0502020204030204" pitchFamily="34" charset="0"/>
              </a:rPr>
              <a:t>Κάθε ομάδα αποτελείται από πέντε παίκτες (βασικούς) και εφτά αναπληρωματικούς. Οι αθλητές αξιολογούνται ως προς την ισορροπία και την κινητικότητα του κορμού, τη δυνατότητα χειρισμού της μπάλας (μεταβίβαση, υποδοχή, ντρίμπλα), καθώς και το χειρισμό του </a:t>
            </a:r>
            <a:r>
              <a:rPr lang="el-GR" sz="2400" dirty="0" err="1">
                <a:latin typeface="Calibri" panose="020F0502020204030204" pitchFamily="34" charset="0"/>
                <a:cs typeface="Calibri" panose="020F0502020204030204" pitchFamily="34" charset="0"/>
              </a:rPr>
              <a:t>αμαξιδίου</a:t>
            </a:r>
            <a:r>
              <a:rPr lang="el-GR" sz="2400" dirty="0">
                <a:latin typeface="Calibri" panose="020F0502020204030204" pitchFamily="34" charset="0"/>
                <a:cs typeface="Calibri" panose="020F0502020204030204" pitchFamily="34" charset="0"/>
              </a:rPr>
              <a:t> (γρήγορη ώθηση, σταμάτημα, αλλαγή κατεύθυνσης). Ανάλογα με τις δυνατότητες και τους περιορισμούς που παρουσιάζουν, βαθμολογούνται από 0.5 έως 4.5 βαθμούς. Ο υψηλότερος βαθμός δίνεται στον παίκτη με το μικρότερο κινητικό περιορισμό. Κατά τη διάρκεια ενός αγώνα, η συνολική βαθμολογία των παικτών που βρίσκονται στο γήπεδο δεν πρέπει να ξεπερνά τους 14,5 βαθμούς. Κάθε αγώνας Καλαθοσφαίρισης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αποτελείται από τέσσερις περιόδους των 10 λεπτών, με διάλειμμα δύο λεπτών στο τέλος της πρώτης και τρίτης περιόδου, και 15-λεπτο διάλειμμα στο τέλος της δεύτερης περιόδου. Σκοπός κάθε ομάδας είναι να βάλει καλάθι. Η ομάδα με το μεγαλύτερο σκορ αναδεικνύεται νικήτρια. Αν στη λήξη της τέταρτης περιόδου το σκορ είναι ισόπαλο, ο αγώνας συνεχίζεται με παράταση των πέντε λεπτών, όσες φορές χρειάζεται για να αναδειχθεί νικητής.</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1424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nline Media 4" descr="Highlights of Men's Wheelchair Basketball Final - Beijing 2008&#10;Paralympic Games">
            <a:hlinkClick r:id="" action="ppaction://media"/>
            <a:extLst>
              <a:ext uri="{FF2B5EF4-FFF2-40B4-BE49-F238E27FC236}">
                <a16:creationId xmlns:a16="http://schemas.microsoft.com/office/drawing/2014/main" id="{68F15704-205E-CC4E-BC00-D8773A4D1410}"/>
              </a:ext>
            </a:extLst>
          </p:cNvPr>
          <p:cNvPicPr>
            <a:picLocks noRot="1" noChangeAspect="1"/>
          </p:cNvPicPr>
          <p:nvPr>
            <a:videoFile r:link="rId1"/>
          </p:nvPr>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81109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AFCF-75AA-5248-A308-97E97C2CFC81}"/>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Αθλήματα</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FAA9D13-88F7-824E-AC2C-9E6E80102CAE}"/>
              </a:ext>
            </a:extLst>
          </p:cNvPr>
          <p:cNvSpPr>
            <a:spLocks noGrp="1"/>
          </p:cNvSpPr>
          <p:nvPr>
            <p:ph idx="1"/>
          </p:nvPr>
        </p:nvSpPr>
        <p:spPr>
          <a:xfrm>
            <a:off x="838200" y="1690688"/>
            <a:ext cx="5175325" cy="5032375"/>
          </a:xfrm>
        </p:spPr>
        <p:txBody>
          <a:bodyPr>
            <a:normAutofit/>
          </a:bodyPr>
          <a:lstStyle/>
          <a:p>
            <a:pPr algn="just">
              <a:buClr>
                <a:srgbClr val="FF0000"/>
              </a:buClr>
              <a:buFont typeface="Wingdings" pitchFamily="2" charset="2"/>
              <a:buChar char="Ø"/>
            </a:pPr>
            <a:r>
              <a:rPr lang="el-GR" sz="2400" dirty="0"/>
              <a:t>Αντισφαίριση με </a:t>
            </a:r>
            <a:r>
              <a:rPr lang="el-GR" sz="2400" dirty="0" err="1"/>
              <a:t>αμαξίδιο</a:t>
            </a:r>
            <a:endParaRPr lang="el-GR" sz="2400" dirty="0"/>
          </a:p>
          <a:p>
            <a:pPr algn="just">
              <a:buClr>
                <a:srgbClr val="FF0000"/>
              </a:buClr>
              <a:buFont typeface="Wingdings" pitchFamily="2" charset="2"/>
              <a:buChar char="Ø"/>
            </a:pPr>
            <a:r>
              <a:rPr lang="el-GR" sz="2400" dirty="0"/>
              <a:t>Άρση βαρών σε πάγκο</a:t>
            </a:r>
          </a:p>
          <a:p>
            <a:pPr algn="just">
              <a:buClr>
                <a:srgbClr val="FF0000"/>
              </a:buClr>
              <a:buFont typeface="Wingdings" pitchFamily="2" charset="2"/>
              <a:buChar char="Ø"/>
            </a:pPr>
            <a:r>
              <a:rPr lang="el-GR" sz="2400" dirty="0" err="1"/>
              <a:t>Γκόλμπολ</a:t>
            </a:r>
            <a:r>
              <a:rPr lang="el-GR" sz="2400" dirty="0"/>
              <a:t> (</a:t>
            </a:r>
            <a:r>
              <a:rPr lang="en-GB" sz="2400" dirty="0"/>
              <a:t>Goalball)</a:t>
            </a:r>
            <a:endParaRPr lang="el-GR" sz="2400" dirty="0"/>
          </a:p>
          <a:p>
            <a:pPr algn="just">
              <a:buClr>
                <a:srgbClr val="FF0000"/>
              </a:buClr>
              <a:buFont typeface="Wingdings" pitchFamily="2" charset="2"/>
              <a:buChar char="Ø"/>
            </a:pPr>
            <a:r>
              <a:rPr lang="el-GR" sz="2400" dirty="0"/>
              <a:t>Επιτραπέζια Αντισφαίριση</a:t>
            </a:r>
          </a:p>
          <a:p>
            <a:pPr algn="just">
              <a:buClr>
                <a:srgbClr val="FF0000"/>
              </a:buClr>
              <a:buFont typeface="Wingdings" pitchFamily="2" charset="2"/>
              <a:buChar char="Ø"/>
            </a:pPr>
            <a:r>
              <a:rPr lang="el-GR" sz="2400" dirty="0"/>
              <a:t>Ιππασία</a:t>
            </a:r>
          </a:p>
          <a:p>
            <a:pPr algn="just">
              <a:buClr>
                <a:srgbClr val="FF0000"/>
              </a:buClr>
              <a:buFont typeface="Wingdings" pitchFamily="2" charset="2"/>
              <a:buChar char="Ø"/>
            </a:pPr>
            <a:r>
              <a:rPr lang="el-GR" sz="2400" dirty="0"/>
              <a:t>Ιστιοπλοΐα</a:t>
            </a:r>
          </a:p>
          <a:p>
            <a:pPr algn="just">
              <a:buClr>
                <a:srgbClr val="FF0000"/>
              </a:buClr>
              <a:buFont typeface="Wingdings" pitchFamily="2" charset="2"/>
              <a:buChar char="Ø"/>
            </a:pPr>
            <a:r>
              <a:rPr lang="el-GR" sz="2400" dirty="0"/>
              <a:t>Καλαθοσφαίριση με </a:t>
            </a:r>
            <a:r>
              <a:rPr lang="el-GR" sz="2400" dirty="0" err="1"/>
              <a:t>αμαξίδιο</a:t>
            </a:r>
            <a:endParaRPr lang="el-GR" sz="2400" dirty="0"/>
          </a:p>
          <a:p>
            <a:pPr algn="just">
              <a:buClr>
                <a:srgbClr val="FF0000"/>
              </a:buClr>
              <a:buFont typeface="Wingdings" pitchFamily="2" charset="2"/>
              <a:buChar char="Ø"/>
            </a:pPr>
            <a:r>
              <a:rPr lang="el-GR" sz="2400" dirty="0"/>
              <a:t>Κολύμβηση</a:t>
            </a:r>
          </a:p>
          <a:p>
            <a:pPr algn="just">
              <a:buClr>
                <a:srgbClr val="FF0000"/>
              </a:buClr>
              <a:buFont typeface="Wingdings" pitchFamily="2" charset="2"/>
              <a:buChar char="Ø"/>
            </a:pPr>
            <a:r>
              <a:rPr lang="el-GR" sz="2400" dirty="0" err="1"/>
              <a:t>Μπότσια</a:t>
            </a:r>
            <a:r>
              <a:rPr lang="el-GR" sz="2400" dirty="0"/>
              <a:t> (</a:t>
            </a:r>
            <a:r>
              <a:rPr lang="en-GB" sz="2400" dirty="0"/>
              <a:t>Boccia)</a:t>
            </a:r>
            <a:endParaRPr lang="el-GR" sz="2400" dirty="0"/>
          </a:p>
          <a:p>
            <a:pPr algn="just">
              <a:buClr>
                <a:srgbClr val="FF0000"/>
              </a:buClr>
              <a:buFont typeface="Wingdings" pitchFamily="2" charset="2"/>
              <a:buChar char="Ø"/>
            </a:pPr>
            <a:r>
              <a:rPr lang="el-GR" sz="2400" dirty="0"/>
              <a:t>Ξιφασκία με </a:t>
            </a:r>
            <a:r>
              <a:rPr lang="el-GR" sz="2400" dirty="0" err="1"/>
              <a:t>αμαξίδιο</a:t>
            </a:r>
            <a:endParaRPr lang="el-GR" sz="2400" dirty="0"/>
          </a:p>
          <a:p>
            <a:pPr algn="just">
              <a:buClr>
                <a:srgbClr val="FF0000"/>
              </a:buClr>
              <a:buFont typeface="Wingdings" pitchFamily="2" charset="2"/>
              <a:buChar char="Ø"/>
            </a:pPr>
            <a:r>
              <a:rPr lang="el-GR" sz="2400" dirty="0" err="1"/>
              <a:t>Πετοσφαίριση</a:t>
            </a:r>
            <a:r>
              <a:rPr lang="el-GR" sz="2400" dirty="0"/>
              <a:t> (Καθιστών)</a:t>
            </a:r>
          </a:p>
          <a:p>
            <a:pPr algn="just">
              <a:buClr>
                <a:srgbClr val="FF0000"/>
              </a:buClr>
              <a:buFont typeface="Wingdings" pitchFamily="2" charset="2"/>
              <a:buChar char="Ø"/>
            </a:pPr>
            <a:endParaRPr lang="en-GR" sz="2400" dirty="0"/>
          </a:p>
        </p:txBody>
      </p:sp>
      <p:sp>
        <p:nvSpPr>
          <p:cNvPr id="4" name="TextBox 3">
            <a:extLst>
              <a:ext uri="{FF2B5EF4-FFF2-40B4-BE49-F238E27FC236}">
                <a16:creationId xmlns:a16="http://schemas.microsoft.com/office/drawing/2014/main" id="{EECEB648-1AEA-6C47-831C-7C282CE0A494}"/>
              </a:ext>
            </a:extLst>
          </p:cNvPr>
          <p:cNvSpPr txBox="1"/>
          <p:nvPr/>
        </p:nvSpPr>
        <p:spPr>
          <a:xfrm>
            <a:off x="6178477" y="1690688"/>
            <a:ext cx="5321448" cy="5031121"/>
          </a:xfrm>
          <a:prstGeom prst="rect">
            <a:avLst/>
          </a:prstGeom>
          <a:noFill/>
        </p:spPr>
        <p:txBody>
          <a:bodyPr wrap="square" rtlCol="0">
            <a:spAutoFit/>
          </a:bodyPr>
          <a:lstStyle/>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Ποδηλασία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5</a:t>
            </a:r>
            <a:r>
              <a:rPr lang="en-GB" sz="2400" dirty="0">
                <a:latin typeface="Calibri" panose="020F0502020204030204" pitchFamily="34" charset="0"/>
                <a:cs typeface="Calibri" panose="020F0502020204030204" pitchFamily="34" charset="0"/>
              </a:rPr>
              <a:t>x5</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Ποδόσφαιρο 7</a:t>
            </a:r>
            <a:r>
              <a:rPr lang="en-GB" sz="2400" dirty="0">
                <a:latin typeface="Calibri" panose="020F0502020204030204" pitchFamily="34" charset="0"/>
                <a:cs typeface="Calibri" panose="020F0502020204030204" pitchFamily="34" charset="0"/>
              </a:rPr>
              <a:t>x7</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Ράγκμπυ</a:t>
            </a:r>
            <a:r>
              <a:rPr lang="el-GR" sz="2400" dirty="0">
                <a:latin typeface="Calibri" panose="020F0502020204030204" pitchFamily="34" charset="0"/>
                <a:cs typeface="Calibri" panose="020F0502020204030204" pitchFamily="34" charset="0"/>
              </a:rPr>
              <a:t> με </a:t>
            </a:r>
            <a:r>
              <a:rPr lang="el-GR" sz="2400" dirty="0" err="1">
                <a:latin typeface="Calibri" panose="020F0502020204030204" pitchFamily="34" charset="0"/>
                <a:cs typeface="Calibri" panose="020F0502020204030204" pitchFamily="34" charset="0"/>
              </a:rPr>
              <a:t>αμαξίδιο</a:t>
            </a:r>
            <a:endParaRPr lang="el-GR" sz="2400" dirty="0">
              <a:latin typeface="Calibri" panose="020F0502020204030204" pitchFamily="34" charset="0"/>
              <a:cs typeface="Calibri" panose="020F0502020204030204" pitchFamily="34" charset="0"/>
            </a:endParaRP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Σκοποβολή</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Στίβος</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Τζούντο</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Τοξοβολία</a:t>
            </a:r>
          </a:p>
          <a:p>
            <a:pPr marL="230400" indent="-230400" algn="just">
              <a:lnSpc>
                <a:spcPct val="90000"/>
              </a:lnSpc>
              <a:spcBef>
                <a:spcPts val="1000"/>
              </a:spcBef>
              <a:buClr>
                <a:srgbClr val="FF0000"/>
              </a:buClr>
              <a:buFont typeface="Wingdings" pitchFamily="2" charset="2"/>
              <a:buChar char="Ø"/>
            </a:pPr>
            <a:r>
              <a:rPr lang="el-GR" sz="2400" dirty="0">
                <a:latin typeface="Calibri" panose="020F0502020204030204" pitchFamily="34" charset="0"/>
                <a:cs typeface="Calibri" panose="020F0502020204030204" pitchFamily="34" charset="0"/>
              </a:rPr>
              <a:t>Κωπηλασία (νέο άθλημα στο Πεκίνο)</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Τρίαθλο</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p>
          <a:p>
            <a:pPr marL="230400" indent="-230400" algn="just">
              <a:lnSpc>
                <a:spcPct val="90000"/>
              </a:lnSpc>
              <a:spcBef>
                <a:spcPts val="1000"/>
              </a:spcBef>
              <a:buClr>
                <a:srgbClr val="FF0000"/>
              </a:buClr>
              <a:buFont typeface="Wingdings" pitchFamily="2" charset="2"/>
              <a:buChar char="Ø"/>
            </a:pPr>
            <a:r>
              <a:rPr lang="el-GR" sz="2400" dirty="0" err="1">
                <a:latin typeface="Calibri" panose="020F0502020204030204" pitchFamily="34" charset="0"/>
                <a:cs typeface="Calibri" panose="020F0502020204030204" pitchFamily="34" charset="0"/>
              </a:rPr>
              <a:t>Κανόε</a:t>
            </a:r>
            <a:r>
              <a:rPr lang="el-GR" sz="2400" dirty="0">
                <a:latin typeface="Calibri" panose="020F0502020204030204" pitchFamily="34" charset="0"/>
                <a:cs typeface="Calibri" panose="020F0502020204030204" pitchFamily="34" charset="0"/>
              </a:rPr>
              <a:t> (νέο άθλημα στο </a:t>
            </a:r>
            <a:r>
              <a:rPr lang="el-GR" sz="2400" dirty="0" err="1">
                <a:latin typeface="Calibri" panose="020F0502020204030204" pitchFamily="34" charset="0"/>
                <a:cs typeface="Calibri" panose="020F0502020204030204" pitchFamily="34" charset="0"/>
              </a:rPr>
              <a:t>Ριο</a:t>
            </a:r>
            <a:r>
              <a:rPr lang="el-GR" sz="2400" dirty="0">
                <a:latin typeface="Calibri" panose="020F0502020204030204" pitchFamily="34" charset="0"/>
                <a:cs typeface="Calibri" panose="020F0502020204030204" pitchFamily="34" charset="0"/>
              </a:rPr>
              <a:t>)</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393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F96DB-0087-B24B-BCFC-9A3DE817CB3C}"/>
              </a:ext>
            </a:extLst>
          </p:cNvPr>
          <p:cNvSpPr>
            <a:spLocks noGrp="1"/>
          </p:cNvSpPr>
          <p:nvPr>
            <p:ph type="title"/>
          </p:nvPr>
        </p:nvSpPr>
        <p:spPr/>
        <p:txBody>
          <a:bodyPr>
            <a:normAutofit/>
          </a:bodyPr>
          <a:lstStyle/>
          <a:p>
            <a:pPr algn="ctr"/>
            <a:r>
              <a:rPr lang="el-GR" sz="2800" dirty="0">
                <a:solidFill>
                  <a:srgbClr val="FF0000"/>
                </a:solidFill>
                <a:latin typeface="Calibri" panose="020F0502020204030204" pitchFamily="34" charset="0"/>
                <a:cs typeface="Calibri" panose="020F0502020204030204" pitchFamily="34" charset="0"/>
              </a:rPr>
              <a:t>Αντισφαίριση με </a:t>
            </a:r>
            <a:r>
              <a:rPr lang="el-GR" sz="2800" dirty="0" err="1">
                <a:solidFill>
                  <a:srgbClr val="FF0000"/>
                </a:solidFill>
                <a:latin typeface="Calibri" panose="020F0502020204030204" pitchFamily="34" charset="0"/>
                <a:cs typeface="Calibri" panose="020F0502020204030204" pitchFamily="34" charset="0"/>
              </a:rPr>
              <a:t>αμαξίδιο</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E23BE68-EF3A-2142-ABE2-DF65015EFB0D}"/>
              </a:ext>
            </a:extLst>
          </p:cNvPr>
          <p:cNvSpPr>
            <a:spLocks noGrp="1"/>
          </p:cNvSpPr>
          <p:nvPr>
            <p:ph idx="1"/>
          </p:nvPr>
        </p:nvSpPr>
        <p:spPr>
          <a:xfrm>
            <a:off x="838200" y="1825625"/>
            <a:ext cx="10515600" cy="4667250"/>
          </a:xfrm>
        </p:spPr>
        <p:txBody>
          <a:bodyPr>
            <a:noAutofit/>
          </a:bodyPr>
          <a:lstStyle/>
          <a:p>
            <a:pPr marL="0" indent="0" algn="just">
              <a:buNone/>
            </a:pPr>
            <a:r>
              <a:rPr lang="el-GR" sz="2400" dirty="0">
                <a:latin typeface="Calibri" panose="020F0502020204030204" pitchFamily="34" charset="0"/>
                <a:cs typeface="Calibri" panose="020F0502020204030204" pitchFamily="34" charset="0"/>
              </a:rPr>
              <a:t>Η Αντισφαίριση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είναι ένα δυναμικό άθλημα και έχει ιδιαίτερα υψηλή δημοτικότητα κατά τη διάρκεια των </a:t>
            </a:r>
            <a:r>
              <a:rPr lang="el-GR" sz="2400" dirty="0" err="1">
                <a:latin typeface="Calibri" panose="020F0502020204030204" pitchFamily="34" charset="0"/>
                <a:cs typeface="Calibri" panose="020F0502020204030204" pitchFamily="34" charset="0"/>
              </a:rPr>
              <a:t>Παραολυμπιακών</a:t>
            </a:r>
            <a:r>
              <a:rPr lang="el-GR" sz="2400" dirty="0">
                <a:latin typeface="Calibri" panose="020F0502020204030204" pitchFamily="34" charset="0"/>
                <a:cs typeface="Calibri" panose="020F0502020204030204" pitchFamily="34" charset="0"/>
              </a:rPr>
              <a:t> αγώνων. Σε υψηλό αγωνιστικό επίπεδο απαιτείται υψηλή τεχνική κατάρτιση, εξαιρετική φυσική κατάσταση, ταχύτητα, αντανακλαστικά, θέληση και άριστη ψυχολογία. Η Αντισφαίριση με </a:t>
            </a:r>
            <a:r>
              <a:rPr lang="el-GR" sz="2400" dirty="0" err="1">
                <a:latin typeface="Calibri" panose="020F0502020204030204" pitchFamily="34" charset="0"/>
                <a:cs typeface="Calibri" panose="020F0502020204030204" pitchFamily="34" charset="0"/>
              </a:rPr>
              <a:t>αμαξίδιο</a:t>
            </a:r>
            <a:r>
              <a:rPr lang="el-GR" sz="2400" dirty="0">
                <a:latin typeface="Calibri" panose="020F0502020204030204" pitchFamily="34" charset="0"/>
                <a:cs typeface="Calibri" panose="020F0502020204030204" pitchFamily="34" charset="0"/>
              </a:rPr>
              <a:t> διεξάγεται μεταξύ δύο (απλό) ή τεσσάρων αθλητών ή αθλητριών (διπλό), που παρουσιάζουν μόνιμη κινητική αναπηρία, με απώλεια λειτουργικότητας σε ένα ή και τα δυο κάτω άκρα. Επίσης, δικαίωμα συμμετοχής έχουν, αλλά κατατάσσονται σε ξεχωριστό όμιλο</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αθλητές με τετραπληγία, οι οποίοι έχουν απώλεια κινητικότητας ή ακρωτηριασμό σε τουλάχιστον 3 από τα 4 άκρα. Βασικός σκοπός του παιχνιδιού είναι να χτυπηθεί η μπάλα από τη ρακέτα με τέτοιο τρόπο, ώστε να περάσει πάνω από το δίχτυ, να πέσει στο γήπεδο του αντιπάλου και να </a:t>
            </a:r>
            <a:r>
              <a:rPr lang="el-GR" sz="2400" dirty="0" err="1">
                <a:latin typeface="Calibri" panose="020F0502020204030204" pitchFamily="34" charset="0"/>
                <a:cs typeface="Calibri" panose="020F0502020204030204" pitchFamily="34" charset="0"/>
              </a:rPr>
              <a:t>κερδιθεί</a:t>
            </a:r>
            <a:r>
              <a:rPr lang="el-GR" sz="2400" dirty="0">
                <a:latin typeface="Calibri" panose="020F0502020204030204" pitchFamily="34" charset="0"/>
                <a:cs typeface="Calibri" panose="020F0502020204030204" pitchFamily="34" charset="0"/>
              </a:rPr>
              <a:t> ο πόντος. Ο νικητής ανακηρύσσεται στα δύο νικηφόρα «</a:t>
            </a:r>
            <a:r>
              <a:rPr lang="en-GB" sz="2400" dirty="0">
                <a:latin typeface="Calibri" panose="020F0502020204030204" pitchFamily="34" charset="0"/>
                <a:cs typeface="Calibri" panose="020F0502020204030204" pitchFamily="34" charset="0"/>
              </a:rPr>
              <a:t>set» </a:t>
            </a:r>
            <a:r>
              <a:rPr lang="el-GR" sz="2400" dirty="0">
                <a:latin typeface="Calibri" panose="020F0502020204030204" pitchFamily="34" charset="0"/>
                <a:cs typeface="Calibri" panose="020F0502020204030204" pitchFamily="34" charset="0"/>
              </a:rPr>
              <a:t>των έξι «</a:t>
            </a:r>
            <a:r>
              <a:rPr lang="en-GB" sz="2400" dirty="0">
                <a:latin typeface="Calibri" panose="020F0502020204030204" pitchFamily="34" charset="0"/>
                <a:cs typeface="Calibri" panose="020F0502020204030204" pitchFamily="34" charset="0"/>
              </a:rPr>
              <a:t>games» </a:t>
            </a:r>
            <a:r>
              <a:rPr lang="el-GR" sz="2400" dirty="0">
                <a:latin typeface="Calibri" panose="020F0502020204030204" pitchFamily="34" charset="0"/>
                <a:cs typeface="Calibri" panose="020F0502020204030204" pitchFamily="34" charset="0"/>
              </a:rPr>
              <a:t>το καθένα.</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84163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descr="Paralympic Sports A-Z: Wheelchair Tennis">
            <a:hlinkClick r:id="" action="ppaction://media"/>
            <a:extLst>
              <a:ext uri="{FF2B5EF4-FFF2-40B4-BE49-F238E27FC236}">
                <a16:creationId xmlns:a16="http://schemas.microsoft.com/office/drawing/2014/main" id="{DB45A614-89A4-1F4A-8D10-95AC7376241F}"/>
              </a:ext>
            </a:extLst>
          </p:cNvPr>
          <p:cNvPicPr>
            <a:picLocks noRot="1" noChangeAspect="1"/>
          </p:cNvPicPr>
          <p:nvPr>
            <a:videoFile r:link="rId1"/>
          </p:nvPr>
        </p:nvPicPr>
        <p:blipFill>
          <a:blip r:embed="rId3"/>
          <a:stretch>
            <a:fillRect/>
          </a:stretch>
        </p:blipFill>
        <p:spPr>
          <a:xfrm>
            <a:off x="26973" y="0"/>
            <a:ext cx="12138054" cy="6858000"/>
          </a:xfrm>
          <a:prstGeom prst="rect">
            <a:avLst/>
          </a:prstGeom>
        </p:spPr>
      </p:pic>
    </p:spTree>
    <p:extLst>
      <p:ext uri="{BB962C8B-B14F-4D97-AF65-F5344CB8AC3E}">
        <p14:creationId xmlns:p14="http://schemas.microsoft.com/office/powerpoint/2010/main" val="136649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5666-93F3-034F-828C-669896EA3EFC}"/>
              </a:ext>
            </a:extLst>
          </p:cNvPr>
          <p:cNvSpPr>
            <a:spLocks noGrp="1"/>
          </p:cNvSpPr>
          <p:nvPr>
            <p:ph type="title"/>
          </p:nvPr>
        </p:nvSpPr>
        <p:spPr/>
        <p:txBody>
          <a:bodyPr>
            <a:normAutofit/>
          </a:bodyPr>
          <a:lstStyle/>
          <a:p>
            <a:pPr algn="ctr"/>
            <a:r>
              <a:rPr lang="en-GR" sz="2800" dirty="0">
                <a:solidFill>
                  <a:srgbClr val="FF0000"/>
                </a:solidFill>
                <a:latin typeface="Calibri" panose="020F0502020204030204" pitchFamily="34" charset="0"/>
                <a:cs typeface="Calibri" panose="020F0502020204030204" pitchFamily="34" charset="0"/>
              </a:rPr>
              <a:t>Ά</a:t>
            </a:r>
            <a:r>
              <a:rPr lang="el-GR" sz="2800" dirty="0" err="1">
                <a:solidFill>
                  <a:srgbClr val="FF0000"/>
                </a:solidFill>
                <a:latin typeface="Calibri" panose="020F0502020204030204" pitchFamily="34" charset="0"/>
                <a:cs typeface="Calibri" panose="020F0502020204030204" pitchFamily="34" charset="0"/>
              </a:rPr>
              <a:t>ρση</a:t>
            </a:r>
            <a:r>
              <a:rPr lang="el-GR" sz="2800" dirty="0">
                <a:solidFill>
                  <a:srgbClr val="FF0000"/>
                </a:solidFill>
                <a:latin typeface="Calibri" panose="020F0502020204030204" pitchFamily="34" charset="0"/>
                <a:cs typeface="Calibri" panose="020F0502020204030204" pitchFamily="34" charset="0"/>
              </a:rPr>
              <a:t> βαρών σε πάγκο</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2CB4ECF8-1A2E-B742-9005-07D76709BD56}"/>
              </a:ext>
            </a:extLst>
          </p:cNvPr>
          <p:cNvSpPr>
            <a:spLocks noGrp="1"/>
          </p:cNvSpPr>
          <p:nvPr>
            <p:ph idx="1"/>
          </p:nvPr>
        </p:nvSpPr>
        <p:spPr>
          <a:xfrm>
            <a:off x="838200" y="1825624"/>
            <a:ext cx="10515600" cy="3453947"/>
          </a:xfrm>
        </p:spPr>
        <p:txBody>
          <a:bodyPr>
            <a:noAutofit/>
          </a:bodyPr>
          <a:lstStyle/>
          <a:p>
            <a:pPr marL="0" indent="0" algn="just">
              <a:buNone/>
            </a:pPr>
            <a:r>
              <a:rPr lang="el-GR" sz="2400" dirty="0">
                <a:latin typeface="Calibri" panose="020F0502020204030204" pitchFamily="34" charset="0"/>
                <a:cs typeface="Calibri" panose="020F0502020204030204" pitchFamily="34" charset="0"/>
              </a:rPr>
              <a:t>Η ‘</a:t>
            </a:r>
            <a:r>
              <a:rPr lang="el-GR" sz="2400" dirty="0" err="1">
                <a:latin typeface="Calibri" panose="020F0502020204030204" pitchFamily="34" charset="0"/>
                <a:cs typeface="Calibri" panose="020F0502020204030204" pitchFamily="34" charset="0"/>
              </a:rPr>
              <a:t>Αρση</a:t>
            </a:r>
            <a:r>
              <a:rPr lang="el-GR" sz="2400" dirty="0">
                <a:latin typeface="Calibri" panose="020F0502020204030204" pitchFamily="34" charset="0"/>
                <a:cs typeface="Calibri" panose="020F0502020204030204" pitchFamily="34" charset="0"/>
              </a:rPr>
              <a:t> Βαρών σε πάγκο για αθλητές με αναπηρία έκανε για πρώτη φορά την εμφάνισή της το 1964 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στο Τόκυο της Ιαπωνίας με την ονομασία “</a:t>
            </a:r>
            <a:r>
              <a:rPr lang="en-GB" sz="2400" dirty="0">
                <a:latin typeface="Calibri" panose="020F0502020204030204" pitchFamily="34" charset="0"/>
                <a:cs typeface="Calibri" panose="020F0502020204030204" pitchFamily="34" charset="0"/>
              </a:rPr>
              <a:t>Weightlifting”. </a:t>
            </a:r>
            <a:r>
              <a:rPr lang="el-GR" sz="2400" dirty="0">
                <a:latin typeface="Calibri" panose="020F0502020204030204" pitchFamily="34" charset="0"/>
                <a:cs typeface="Calibri" panose="020F0502020204030204" pitchFamily="34" charset="0"/>
              </a:rPr>
              <a:t>Μετείχαν μόνο άνδρες αθλητές με κάκωση του νωτιαίου μυελού. Αργότερα, το άθλημα μετονομάστηκε σε “</a:t>
            </a:r>
            <a:r>
              <a:rPr lang="en-GB" sz="2400" dirty="0">
                <a:latin typeface="Calibri" panose="020F0502020204030204" pitchFamily="34" charset="0"/>
                <a:cs typeface="Calibri" panose="020F0502020204030204" pitchFamily="34" charset="0"/>
              </a:rPr>
              <a:t>Powerlifting”. </a:t>
            </a:r>
            <a:r>
              <a:rPr lang="el-GR" sz="2400" dirty="0">
                <a:latin typeface="Calibri" panose="020F0502020204030204" pitchFamily="34" charset="0"/>
                <a:cs typeface="Calibri" panose="020F0502020204030204" pitchFamily="34" charset="0"/>
              </a:rPr>
              <a:t>Η ενσωμάτωση κανονισμών παρόμοιων με αυτούς που ισχύουν στην ‘</a:t>
            </a:r>
            <a:r>
              <a:rPr lang="el-GR" sz="2400" dirty="0" err="1">
                <a:latin typeface="Calibri" panose="020F0502020204030204" pitchFamily="34" charset="0"/>
                <a:cs typeface="Calibri" panose="020F0502020204030204" pitchFamily="34" charset="0"/>
              </a:rPr>
              <a:t>Αρση</a:t>
            </a:r>
            <a:r>
              <a:rPr lang="el-GR" sz="2400" dirty="0">
                <a:latin typeface="Calibri" panose="020F0502020204030204" pitchFamily="34" charset="0"/>
                <a:cs typeface="Calibri" panose="020F0502020204030204" pitchFamily="34" charset="0"/>
              </a:rPr>
              <a:t> Βαρών για αθλητές χωρίς αναπηρία και η συμμετοχή αθλητών με άλλες κινητικές αναπηρίες, όπως για παράδειγμα η εγκεφαλική παράλυση και ο ακρωτηριασμός, συνέβαλλαν στη ραγδαία ανάπτυξη της ‘</a:t>
            </a:r>
            <a:r>
              <a:rPr lang="el-GR" sz="2400" dirty="0" err="1">
                <a:latin typeface="Calibri" panose="020F0502020204030204" pitchFamily="34" charset="0"/>
                <a:cs typeface="Calibri" panose="020F0502020204030204" pitchFamily="34" charset="0"/>
              </a:rPr>
              <a:t>Αρσης</a:t>
            </a:r>
            <a:r>
              <a:rPr lang="el-GR" sz="2400" dirty="0">
                <a:latin typeface="Calibri" panose="020F0502020204030204" pitchFamily="34" charset="0"/>
                <a:cs typeface="Calibri" panose="020F0502020204030204" pitchFamily="34" charset="0"/>
              </a:rPr>
              <a:t> Βαρών σε πάγκο. </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809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AD3EE-0826-A445-8D92-015B6D627B83}"/>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FF709A44-438A-BE40-A32C-1B84815BC292}"/>
              </a:ext>
            </a:extLst>
          </p:cNvPr>
          <p:cNvSpPr>
            <a:spLocks noGrp="1"/>
          </p:cNvSpPr>
          <p:nvPr>
            <p:ph idx="1"/>
          </p:nvPr>
        </p:nvSpPr>
        <p:spPr>
          <a:xfrm>
            <a:off x="838200" y="1825625"/>
            <a:ext cx="10515600" cy="3791404"/>
          </a:xfrm>
        </p:spPr>
        <p:txBody>
          <a:bodyPr>
            <a:normAutofit/>
          </a:bodyPr>
          <a:lstStyle/>
          <a:p>
            <a:pPr marL="0" indent="0" algn="just">
              <a:buNone/>
            </a:pPr>
            <a:r>
              <a:rPr lang="el-GR" sz="2400" dirty="0">
                <a:latin typeface="Calibri" panose="020F0502020204030204" pitchFamily="34" charset="0"/>
                <a:cs typeface="Calibri" panose="020F0502020204030204" pitchFamily="34" charset="0"/>
              </a:rPr>
              <a:t>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της Βαρκελώνης, το 1992, αθλητές από 25 χώρες έλαβαν μέρος στους αγώνες ‘</a:t>
            </a:r>
            <a:r>
              <a:rPr lang="el-GR" sz="2400" dirty="0" err="1">
                <a:latin typeface="Calibri" panose="020F0502020204030204" pitchFamily="34" charset="0"/>
                <a:cs typeface="Calibri" panose="020F0502020204030204" pitchFamily="34" charset="0"/>
              </a:rPr>
              <a:t>Αρσης</a:t>
            </a:r>
            <a:r>
              <a:rPr lang="el-GR" sz="2400" dirty="0">
                <a:latin typeface="Calibri" panose="020F0502020204030204" pitchFamily="34" charset="0"/>
                <a:cs typeface="Calibri" panose="020F0502020204030204" pitchFamily="34" charset="0"/>
              </a:rPr>
              <a:t> Βαρών σε πάγκο. Τέσσερα χρόνια αργότερα, 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της </a:t>
            </a:r>
            <a:r>
              <a:rPr lang="el-GR" sz="2400" dirty="0" err="1">
                <a:latin typeface="Calibri" panose="020F0502020204030204" pitchFamily="34" charset="0"/>
                <a:cs typeface="Calibri" panose="020F0502020204030204" pitchFamily="34" charset="0"/>
              </a:rPr>
              <a:t>Ατλάντα</a:t>
            </a:r>
            <a:r>
              <a:rPr lang="el-GR" sz="2400" dirty="0">
                <a:latin typeface="Calibri" panose="020F0502020204030204" pitchFamily="34" charset="0"/>
                <a:cs typeface="Calibri" panose="020F0502020204030204" pitchFamily="34" charset="0"/>
              </a:rPr>
              <a:t> το 1996, ο αριθμός των χωρών που συμμετείχαν έφτασε τους 58. Από τότε ο αριθμός των χωρών που συμμετέχουν έχει αυξηθεί, φτάνοντας τις 109 χώρες από πέντε ηπείρους. Στους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του 2000, στο Σύδνεϋ, έλαβαν μέρος για πρώτη φορά και γυναίκες. Η Επιτροπή ‘</a:t>
            </a:r>
            <a:r>
              <a:rPr lang="el-GR" sz="2400" dirty="0" err="1">
                <a:latin typeface="Calibri" panose="020F0502020204030204" pitchFamily="34" charset="0"/>
                <a:cs typeface="Calibri" panose="020F0502020204030204" pitchFamily="34" charset="0"/>
              </a:rPr>
              <a:t>Αρσης</a:t>
            </a:r>
            <a:r>
              <a:rPr lang="el-GR" sz="2400" dirty="0">
                <a:latin typeface="Calibri" panose="020F0502020204030204" pitchFamily="34" charset="0"/>
                <a:cs typeface="Calibri" panose="020F0502020204030204" pitchFamily="34" charset="0"/>
              </a:rPr>
              <a:t> Βαρών σε πάγκο της Διεθνούς </a:t>
            </a:r>
            <a:r>
              <a:rPr lang="el-GR" sz="2400" dirty="0" err="1">
                <a:latin typeface="Calibri" panose="020F0502020204030204" pitchFamily="34" charset="0"/>
                <a:cs typeface="Calibri" panose="020F0502020204030204" pitchFamily="34" charset="0"/>
              </a:rPr>
              <a:t>Παραολυμπιακής</a:t>
            </a:r>
            <a:r>
              <a:rPr lang="el-GR" sz="2400" dirty="0">
                <a:latin typeface="Calibri" panose="020F0502020204030204" pitchFamily="34" charset="0"/>
                <a:cs typeface="Calibri" panose="020F0502020204030204" pitchFamily="34" charset="0"/>
              </a:rPr>
              <a:t> Επιτροπής ιδρύθηκε το 1989 και αποτελεί την αρμόδια διοικητική αρχή για την οργάνωση και την ανάπτυξη του αθλήματος παγκόσμια.</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3279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nline Media 3" descr="Άρση Βαρών σε πάγκο">
            <a:hlinkClick r:id="" action="ppaction://media"/>
            <a:extLst>
              <a:ext uri="{FF2B5EF4-FFF2-40B4-BE49-F238E27FC236}">
                <a16:creationId xmlns:a16="http://schemas.microsoft.com/office/drawing/2014/main" id="{F69BEA04-68BA-8842-8663-716D9ECBF163}"/>
              </a:ext>
            </a:extLst>
          </p:cNvPr>
          <p:cNvPicPr>
            <a:picLocks noGrp="1" noRot="1" noChangeAspect="1"/>
          </p:cNvPicPr>
          <p:nvPr>
            <p:ph idx="1"/>
            <a:videoFile r:link="rId1"/>
          </p:nvPr>
        </p:nvPicPr>
        <p:blipFill>
          <a:blip r:embed="rId3"/>
          <a:stretch>
            <a:fillRect/>
          </a:stretch>
        </p:blipFill>
        <p:spPr>
          <a:xfrm>
            <a:off x="0" y="9917"/>
            <a:ext cx="12192000" cy="6848083"/>
          </a:xfrm>
          <a:prstGeom prst="rect">
            <a:avLst/>
          </a:prstGeom>
        </p:spPr>
      </p:pic>
    </p:spTree>
    <p:extLst>
      <p:ext uri="{BB962C8B-B14F-4D97-AF65-F5344CB8AC3E}">
        <p14:creationId xmlns:p14="http://schemas.microsoft.com/office/powerpoint/2010/main" val="333160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6AD8B-21BD-B844-8710-75805457E269}"/>
              </a:ext>
            </a:extLst>
          </p:cNvPr>
          <p:cNvSpPr>
            <a:spLocks noGrp="1"/>
          </p:cNvSpPr>
          <p:nvPr>
            <p:ph type="title"/>
          </p:nvPr>
        </p:nvSpPr>
        <p:spPr/>
        <p:txBody>
          <a:bodyPr>
            <a:normAutofit/>
          </a:bodyPr>
          <a:lstStyle/>
          <a:p>
            <a:pPr algn="ctr"/>
            <a:r>
              <a:rPr lang="en-US" sz="2800" dirty="0">
                <a:solidFill>
                  <a:srgbClr val="FF0000"/>
                </a:solidFill>
                <a:latin typeface="Calibri" panose="020F0502020204030204" pitchFamily="34" charset="0"/>
                <a:cs typeface="Calibri" panose="020F0502020204030204" pitchFamily="34" charset="0"/>
              </a:rPr>
              <a:t>Goalball</a:t>
            </a:r>
            <a:endParaRPr lang="en-GR" sz="2800" dirty="0">
              <a:solidFill>
                <a:srgbClr val="FF00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DF44AF3-140E-2141-8568-2A3FCBA79F33}"/>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Το </a:t>
            </a:r>
            <a:r>
              <a:rPr lang="el-GR" sz="2400" dirty="0" err="1">
                <a:latin typeface="Calibri" panose="020F0502020204030204" pitchFamily="34" charset="0"/>
                <a:cs typeface="Calibri" panose="020F0502020204030204" pitchFamily="34" charset="0"/>
              </a:rPr>
              <a:t>Γκόλμπολ</a:t>
            </a:r>
            <a:r>
              <a:rPr lang="el-GR" sz="2400" dirty="0">
                <a:latin typeface="Calibri" panose="020F0502020204030204" pitchFamily="34" charset="0"/>
                <a:cs typeface="Calibri" panose="020F0502020204030204" pitchFamily="34" charset="0"/>
              </a:rPr>
              <a:t> (</a:t>
            </a:r>
            <a:r>
              <a:rPr lang="en-GB" sz="2400" dirty="0">
                <a:latin typeface="Calibri" panose="020F0502020204030204" pitchFamily="34" charset="0"/>
                <a:cs typeface="Calibri" panose="020F0502020204030204" pitchFamily="34" charset="0"/>
              </a:rPr>
              <a:t>Goalball) </a:t>
            </a:r>
            <a:r>
              <a:rPr lang="el-GR" sz="2400" dirty="0">
                <a:latin typeface="Calibri" panose="020F0502020204030204" pitchFamily="34" charset="0"/>
                <a:cs typeface="Calibri" panose="020F0502020204030204" pitchFamily="34" charset="0"/>
              </a:rPr>
              <a:t>είναι ένα ομαδικό άθλημα, σχεδιασμένο για τυφλούς αθλητές. Επινοήθηκε το 1946 από τον Αυστριακό </a:t>
            </a:r>
            <a:r>
              <a:rPr lang="en-GB" sz="2400" dirty="0" err="1">
                <a:latin typeface="Calibri" panose="020F0502020204030204" pitchFamily="34" charset="0"/>
                <a:cs typeface="Calibri" panose="020F0502020204030204" pitchFamily="34" charset="0"/>
              </a:rPr>
              <a:t>Hanz</a:t>
            </a:r>
            <a:r>
              <a:rPr lang="en-GB" sz="2400" dirty="0">
                <a:latin typeface="Calibri" panose="020F0502020204030204" pitchFamily="34" charset="0"/>
                <a:cs typeface="Calibri" panose="020F0502020204030204" pitchFamily="34" charset="0"/>
              </a:rPr>
              <a:t> Lorenzen, </a:t>
            </a:r>
            <a:r>
              <a:rPr lang="el-GR" sz="2400" dirty="0">
                <a:latin typeface="Calibri" panose="020F0502020204030204" pitchFamily="34" charset="0"/>
                <a:cs typeface="Calibri" panose="020F0502020204030204" pitchFamily="34" charset="0"/>
              </a:rPr>
              <a:t>και τον Γερμανό </a:t>
            </a:r>
            <a:r>
              <a:rPr lang="en-GB" sz="2400" dirty="0">
                <a:latin typeface="Calibri" panose="020F0502020204030204" pitchFamily="34" charset="0"/>
                <a:cs typeface="Calibri" panose="020F0502020204030204" pitchFamily="34" charset="0"/>
              </a:rPr>
              <a:t>Sepp </a:t>
            </a:r>
            <a:r>
              <a:rPr lang="en-GB" sz="2400" dirty="0" err="1">
                <a:latin typeface="Calibri" panose="020F0502020204030204" pitchFamily="34" charset="0"/>
                <a:cs typeface="Calibri" panose="020F0502020204030204" pitchFamily="34" charset="0"/>
              </a:rPr>
              <a:t>Reindle</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σε μία προσπάθεια να βοηθηθεί η αποκατάσταση των βετεράνων του Δεύτερου Παγκοσμίου Πολέμου. Διοικητική αρχή για το άθλημα είναι η Διεθνής Ομοσπονδία Αθλητισμού Τυφλών</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που είναι υπεύθυνη για δεκαπέντε αθλήματα που απευθύνονται σε άτομα με προβλήματα όρασης.</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Το άθλημα παρουσιάστηκε για πρώτη φορά σε </a:t>
            </a:r>
            <a:r>
              <a:rPr lang="el-GR" sz="2400" dirty="0" err="1">
                <a:latin typeface="Calibri" panose="020F0502020204030204" pitchFamily="34" charset="0"/>
                <a:cs typeface="Calibri" panose="020F0502020204030204" pitchFamily="34" charset="0"/>
              </a:rPr>
              <a:t>Παραολυμπιακούς</a:t>
            </a:r>
            <a:r>
              <a:rPr lang="el-GR" sz="2400" dirty="0">
                <a:latin typeface="Calibri" panose="020F0502020204030204" pitchFamily="34" charset="0"/>
                <a:cs typeface="Calibri" panose="020F0502020204030204" pitchFamily="34" charset="0"/>
              </a:rPr>
              <a:t> Αγώνες το 1976 κατά τη διάρκεια των </a:t>
            </a:r>
            <a:r>
              <a:rPr lang="el-GR" sz="2400" dirty="0" err="1">
                <a:latin typeface="Calibri" panose="020F0502020204030204" pitchFamily="34" charset="0"/>
                <a:cs typeface="Calibri" panose="020F0502020204030204" pitchFamily="34" charset="0"/>
              </a:rPr>
              <a:t>Παραολυμπιακών</a:t>
            </a:r>
            <a:r>
              <a:rPr lang="el-GR" sz="2400" dirty="0">
                <a:latin typeface="Calibri" panose="020F0502020204030204" pitchFamily="34" charset="0"/>
                <a:cs typeface="Calibri" panose="020F0502020204030204" pitchFamily="34" charset="0"/>
              </a:rPr>
              <a:t> Αγώνων του Τορόντο. Το πρώτο Πρωτάθλημα </a:t>
            </a:r>
            <a:r>
              <a:rPr lang="el-GR" sz="2400" dirty="0" err="1">
                <a:latin typeface="Calibri" panose="020F0502020204030204" pitchFamily="34" charset="0"/>
                <a:cs typeface="Calibri" panose="020F0502020204030204" pitchFamily="34" charset="0"/>
              </a:rPr>
              <a:t>Γκόλμπολ</a:t>
            </a:r>
            <a:r>
              <a:rPr lang="el-GR" sz="2400" dirty="0">
                <a:latin typeface="Calibri" panose="020F0502020204030204" pitchFamily="34" charset="0"/>
                <a:cs typeface="Calibri" panose="020F0502020204030204" pitchFamily="34" charset="0"/>
              </a:rPr>
              <a:t> διεξήχθη το 1978, ενώ στο πρόγραμμα των </a:t>
            </a:r>
            <a:r>
              <a:rPr lang="el-GR" sz="2400" dirty="0" err="1">
                <a:latin typeface="Calibri" panose="020F0502020204030204" pitchFamily="34" charset="0"/>
                <a:cs typeface="Calibri" panose="020F0502020204030204" pitchFamily="34" charset="0"/>
              </a:rPr>
              <a:t>Παραολυμπιακών</a:t>
            </a:r>
            <a:r>
              <a:rPr lang="el-GR" sz="2400" dirty="0">
                <a:latin typeface="Calibri" panose="020F0502020204030204" pitchFamily="34" charset="0"/>
                <a:cs typeface="Calibri" panose="020F0502020204030204" pitchFamily="34" charset="0"/>
              </a:rPr>
              <a:t> Αγώνων μπήκε το 1980, στους Αγώνες του </a:t>
            </a:r>
            <a:r>
              <a:rPr lang="el-GR" sz="2400" dirty="0" err="1">
                <a:latin typeface="Calibri" panose="020F0502020204030204" pitchFamily="34" charset="0"/>
                <a:cs typeface="Calibri" panose="020F0502020204030204" pitchFamily="34" charset="0"/>
              </a:rPr>
              <a:t>Άρνεμ</a:t>
            </a:r>
            <a:r>
              <a:rPr lang="el-GR" sz="2400" dirty="0">
                <a:latin typeface="Calibri" panose="020F0502020204030204" pitchFamily="34" charset="0"/>
                <a:cs typeface="Calibri" panose="020F0502020204030204" pitchFamily="34" charset="0"/>
              </a:rPr>
              <a:t> της Ολλανδίας. Είναι ένα από τα τρία αθλήματα των </a:t>
            </a:r>
            <a:r>
              <a:rPr lang="el-GR" sz="2400" dirty="0" err="1">
                <a:latin typeface="Calibri" panose="020F0502020204030204" pitchFamily="34" charset="0"/>
                <a:cs typeface="Calibri" panose="020F0502020204030204" pitchFamily="34" charset="0"/>
              </a:rPr>
              <a:t>Παραολυμπιακών</a:t>
            </a:r>
            <a:r>
              <a:rPr lang="el-GR" sz="2400" dirty="0">
                <a:latin typeface="Calibri" panose="020F0502020204030204" pitchFamily="34" charset="0"/>
                <a:cs typeface="Calibri" panose="020F0502020204030204" pitchFamily="34" charset="0"/>
              </a:rPr>
              <a:t> Αγώνων που δεν έχει αντίστοιχο Ολυμπιακό άθλημα.</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586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B3D5B-8EEA-794F-B75B-758C9AF0279A}"/>
              </a:ext>
            </a:extLst>
          </p:cNvPr>
          <p:cNvSpPr>
            <a:spLocks noGrp="1"/>
          </p:cNvSpPr>
          <p:nvPr>
            <p:ph type="title"/>
          </p:nvPr>
        </p:nvSpPr>
        <p:spPr/>
        <p:txBody>
          <a:bodyPr/>
          <a:lstStyle/>
          <a:p>
            <a:endParaRPr lang="en-GR"/>
          </a:p>
        </p:txBody>
      </p:sp>
      <p:sp>
        <p:nvSpPr>
          <p:cNvPr id="3" name="Content Placeholder 2">
            <a:extLst>
              <a:ext uri="{FF2B5EF4-FFF2-40B4-BE49-F238E27FC236}">
                <a16:creationId xmlns:a16="http://schemas.microsoft.com/office/drawing/2014/main" id="{2E20E691-C525-7B4E-8B0F-AB5229BD8CE6}"/>
              </a:ext>
            </a:extLst>
          </p:cNvPr>
          <p:cNvSpPr>
            <a:spLocks noGrp="1"/>
          </p:cNvSpPr>
          <p:nvPr>
            <p:ph idx="1"/>
          </p:nvPr>
        </p:nvSpPr>
        <p:spPr/>
        <p:txBody>
          <a:bodyPr>
            <a:normAutofit/>
          </a:bodyPr>
          <a:lstStyle/>
          <a:p>
            <a:pPr marL="0" indent="0" algn="just">
              <a:buNone/>
            </a:pPr>
            <a:r>
              <a:rPr lang="el-GR" sz="2400" dirty="0">
                <a:latin typeface="Calibri" panose="020F0502020204030204" pitchFamily="34" charset="0"/>
                <a:cs typeface="Calibri" panose="020F0502020204030204" pitchFamily="34" charset="0"/>
              </a:rPr>
              <a:t>Σύμφωνα με τους κανόνες</a:t>
            </a:r>
            <a:r>
              <a:rPr lang="en-GB"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το </a:t>
            </a:r>
            <a:r>
              <a:rPr lang="el-GR" sz="2400" dirty="0" err="1">
                <a:latin typeface="Calibri" panose="020F0502020204030204" pitchFamily="34" charset="0"/>
                <a:cs typeface="Calibri" panose="020F0502020204030204" pitchFamily="34" charset="0"/>
              </a:rPr>
              <a:t>γκόλμπολ</a:t>
            </a:r>
            <a:r>
              <a:rPr lang="el-GR" sz="2400" dirty="0">
                <a:latin typeface="Calibri" panose="020F0502020204030204" pitchFamily="34" charset="0"/>
                <a:cs typeface="Calibri" panose="020F0502020204030204" pitchFamily="34" charset="0"/>
              </a:rPr>
              <a:t> παίζεται σε ένα γήπεδο διαστάσεων 18</a:t>
            </a:r>
            <a:r>
              <a:rPr lang="en-GB" sz="2400" dirty="0">
                <a:latin typeface="Calibri" panose="020F0502020204030204" pitchFamily="34" charset="0"/>
                <a:cs typeface="Calibri" panose="020F0502020204030204" pitchFamily="34" charset="0"/>
              </a:rPr>
              <a:t>m x 9m. </a:t>
            </a:r>
            <a:r>
              <a:rPr lang="el-GR" sz="2400" dirty="0">
                <a:latin typeface="Calibri" panose="020F0502020204030204" pitchFamily="34" charset="0"/>
                <a:cs typeface="Calibri" panose="020F0502020204030204" pitchFamily="34" charset="0"/>
              </a:rPr>
              <a:t>Η γραμμή των 9 μέτρων αποτελεί και τη γραμμή του γκολ. Η μπάλα ζυγίζει 1,25 </a:t>
            </a:r>
            <a:r>
              <a:rPr lang="en-GB" sz="2400" dirty="0">
                <a:latin typeface="Calibri" panose="020F0502020204030204" pitchFamily="34" charset="0"/>
                <a:cs typeface="Calibri" panose="020F0502020204030204" pitchFamily="34" charset="0"/>
              </a:rPr>
              <a:t>kg </a:t>
            </a:r>
            <a:r>
              <a:rPr lang="el-GR" sz="2400" dirty="0">
                <a:latin typeface="Calibri" panose="020F0502020204030204" pitchFamily="34" charset="0"/>
                <a:cs typeface="Calibri" panose="020F0502020204030204" pitchFamily="34" charset="0"/>
              </a:rPr>
              <a:t>και η περιφέρεια της είναι περίπου 76</a:t>
            </a:r>
            <a:r>
              <a:rPr lang="en-GB" sz="2400" dirty="0">
                <a:latin typeface="Calibri" panose="020F0502020204030204" pitchFamily="34" charset="0"/>
                <a:cs typeface="Calibri" panose="020F0502020204030204" pitchFamily="34" charset="0"/>
              </a:rPr>
              <a:t>cm. </a:t>
            </a:r>
            <a:r>
              <a:rPr lang="el-GR" sz="2400" dirty="0">
                <a:latin typeface="Calibri" panose="020F0502020204030204" pitchFamily="34" charset="0"/>
                <a:cs typeface="Calibri" panose="020F0502020204030204" pitchFamily="34" charset="0"/>
              </a:rPr>
              <a:t>Στο εσωτερικό της έχει κουδουνάκια ώστε οι αθλητές να αντιλαμβάνονται την κίνησή της.</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Οι συμμετέχοντες αγωνίζονται σε ομάδες των τριών, και προσπαθούν να προωθήσουν τη μπάλα προς το τέρμα της αντίπαλης ομάδας. Ο αγώνας αποτελείται από δύο ημίχρονα των 12 λεπτών. Όλοι οι παίκτες αγωνίζονται με δεμένα μάτια καθ' όλη τη διάρκεια του αγώνα, έτσι ώστε οι παίκτες με μειωμένη όραση να αγωνίζονται ισότιμα με τους τυφλούς παίκτες. Σε κάθε παιχνίδι επιτρέπονται μέχρι τρεις αναπληρωματικοί.</a:t>
            </a:r>
            <a:endParaRPr lang="en-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694586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1497</TotalTime>
  <Words>1425</Words>
  <Application>Microsoft Macintosh PowerPoint</Application>
  <PresentationFormat>Widescreen</PresentationFormat>
  <Paragraphs>43</Paragraphs>
  <Slides>18</Slides>
  <Notes>0</Notes>
  <HiddenSlides>0</HiddenSlides>
  <MMClips>7</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Αθλήματα θερινών Παραολυμπιακών αγώνων</vt:lpstr>
      <vt:lpstr>Αθλήματα</vt:lpstr>
      <vt:lpstr>Αντισφαίριση με αμαξίδιο</vt:lpstr>
      <vt:lpstr>PowerPoint Presentation</vt:lpstr>
      <vt:lpstr>Άρση βαρών σε πάγκο</vt:lpstr>
      <vt:lpstr>PowerPoint Presentation</vt:lpstr>
      <vt:lpstr>PowerPoint Presentation</vt:lpstr>
      <vt:lpstr>Goalball</vt:lpstr>
      <vt:lpstr>PowerPoint Presentation</vt:lpstr>
      <vt:lpstr>PowerPoint Presentation</vt:lpstr>
      <vt:lpstr>Επιτραπέζια Αντισφαίριση</vt:lpstr>
      <vt:lpstr>PowerPoint Presentation</vt:lpstr>
      <vt:lpstr>Ιππασία</vt:lpstr>
      <vt:lpstr>PowerPoint Presentation</vt:lpstr>
      <vt:lpstr>Ιστιοπλοΐα</vt:lpstr>
      <vt:lpstr>PowerPoint Presentation</vt:lpstr>
      <vt:lpstr>Καλαθοσφαίριση με αμαξίδιο</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Νευρική ανορεξία</dc:title>
  <dc:creator>Gerasimos Grivas</dc:creator>
  <cp:lastModifiedBy>Gerasimos Grivas</cp:lastModifiedBy>
  <cp:revision>41</cp:revision>
  <dcterms:created xsi:type="dcterms:W3CDTF">2021-02-07T09:54:41Z</dcterms:created>
  <dcterms:modified xsi:type="dcterms:W3CDTF">2021-03-09T05:55:28Z</dcterms:modified>
</cp:coreProperties>
</file>