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7"/>
  </p:notesMasterIdLst>
  <p:sldIdLst>
    <p:sldId id="257" r:id="rId2"/>
    <p:sldId id="258" r:id="rId3"/>
    <p:sldId id="259" r:id="rId4"/>
    <p:sldId id="260" r:id="rId5"/>
    <p:sldId id="263" r:id="rId6"/>
    <p:sldId id="265" r:id="rId7"/>
    <p:sldId id="264" r:id="rId8"/>
    <p:sldId id="266" r:id="rId9"/>
    <p:sldId id="267" r:id="rId10"/>
    <p:sldId id="268" r:id="rId11"/>
    <p:sldId id="269" r:id="rId12"/>
    <p:sldId id="271" r:id="rId13"/>
    <p:sldId id="270" r:id="rId14"/>
    <p:sldId id="272"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6"/>
    <p:restoredTop sz="94674"/>
  </p:normalViewPr>
  <p:slideViewPr>
    <p:cSldViewPr snapToGrid="0" snapToObjects="1">
      <p:cViewPr varScale="1">
        <p:scale>
          <a:sx n="118" d="100"/>
          <a:sy n="118" d="100"/>
        </p:scale>
        <p:origin x="216"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49E4B-3B03-CD41-9AE4-2220969F0B9D}" type="datetimeFigureOut">
              <a:rPr lang="en-GR" smtClean="0"/>
              <a:t>11/3/21</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9077A-665C-3A4C-A62B-1614E5902D1C}" type="slidenum">
              <a:rPr lang="en-GR" smtClean="0"/>
              <a:t>‹#›</a:t>
            </a:fld>
            <a:endParaRPr lang="en-GR"/>
          </a:p>
        </p:txBody>
      </p:sp>
    </p:spTree>
    <p:extLst>
      <p:ext uri="{BB962C8B-B14F-4D97-AF65-F5344CB8AC3E}">
        <p14:creationId xmlns:p14="http://schemas.microsoft.com/office/powerpoint/2010/main" val="184052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6C49077A-665C-3A4C-A62B-1614E5902D1C}" type="slidenum">
              <a:rPr lang="en-GR" smtClean="0"/>
              <a:t>7</a:t>
            </a:fld>
            <a:endParaRPr lang="en-GR"/>
          </a:p>
        </p:txBody>
      </p:sp>
    </p:spTree>
    <p:extLst>
      <p:ext uri="{BB962C8B-B14F-4D97-AF65-F5344CB8AC3E}">
        <p14:creationId xmlns:p14="http://schemas.microsoft.com/office/powerpoint/2010/main" val="95460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11/3/21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3497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11/3/21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44455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11/3/21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96236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11/3/21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753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663BC0C-7FDF-3842-86F6-740FCB282DFC}" type="datetimeFigureOut">
              <a:rPr lang="en-GR" smtClean="0"/>
              <a:t>11/3/21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7159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663BC0C-7FDF-3842-86F6-740FCB282DFC}" type="datetimeFigureOut">
              <a:rPr lang="en-GR" smtClean="0"/>
              <a:t>11/3/21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1647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663BC0C-7FDF-3842-86F6-740FCB282DFC}" type="datetimeFigureOut">
              <a:rPr lang="en-GR" smtClean="0"/>
              <a:t>11/3/21</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976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63BC0C-7FDF-3842-86F6-740FCB282DFC}" type="datetimeFigureOut">
              <a:rPr lang="en-GR" smtClean="0"/>
              <a:t>11/3/21</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2496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3BC0C-7FDF-3842-86F6-740FCB282DFC}" type="datetimeFigureOut">
              <a:rPr lang="en-GR" smtClean="0"/>
              <a:t>11/3/21</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14130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11/3/21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68035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11/3/21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8711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3BC0C-7FDF-3842-86F6-740FCB282DFC}" type="datetimeFigureOut">
              <a:rPr lang="en-GR" smtClean="0"/>
              <a:t>11/3/21</a:t>
            </a:fld>
            <a:endParaRPr lang="en-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A580-6728-F344-86B7-F01AC041D657}" type="slidenum">
              <a:rPr lang="en-GR" smtClean="0"/>
              <a:t>‹#›</a:t>
            </a:fld>
            <a:endParaRPr lang="en-GR"/>
          </a:p>
        </p:txBody>
      </p:sp>
    </p:spTree>
    <p:extLst>
      <p:ext uri="{BB962C8B-B14F-4D97-AF65-F5344CB8AC3E}">
        <p14:creationId xmlns:p14="http://schemas.microsoft.com/office/powerpoint/2010/main" val="61026694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jBLpJujGSYE?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uXLSzwJoT4M?feature=oembe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APvDwZDffPU?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5Vh5g8wUWUI?start=52&amp;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rKw9kavRFbU?feature=oembed"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537B-131B-0947-AAE6-8E0A7A25BDDC}"/>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 θερινών </a:t>
            </a:r>
            <a:r>
              <a:rPr lang="el-GR" sz="2800" dirty="0" err="1">
                <a:solidFill>
                  <a:srgbClr val="FF0000"/>
                </a:solidFill>
                <a:latin typeface="Calibri" panose="020F0502020204030204" pitchFamily="34" charset="0"/>
                <a:cs typeface="Calibri" panose="020F0502020204030204" pitchFamily="34" charset="0"/>
              </a:rPr>
              <a:t>Παραολυμπιακών</a:t>
            </a:r>
            <a:r>
              <a:rPr lang="el-GR" sz="2800" dirty="0">
                <a:solidFill>
                  <a:srgbClr val="FF0000"/>
                </a:solidFill>
                <a:latin typeface="Calibri" panose="020F0502020204030204" pitchFamily="34" charset="0"/>
                <a:cs typeface="Calibri" panose="020F0502020204030204" pitchFamily="34" charset="0"/>
              </a:rPr>
              <a:t> αγώνων</a:t>
            </a:r>
            <a:endParaRPr lang="en-GR" sz="28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275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Wheelchair Fencing Highlights | Rio 2016 Paralympic Games">
            <a:hlinkClick r:id="" action="ppaction://media"/>
            <a:extLst>
              <a:ext uri="{FF2B5EF4-FFF2-40B4-BE49-F238E27FC236}">
                <a16:creationId xmlns:a16="http://schemas.microsoft.com/office/drawing/2014/main" id="{54C61706-BDDB-0B45-A1C3-BB71C7B53EB4}"/>
              </a:ext>
            </a:extLst>
          </p:cNvPr>
          <p:cNvPicPr>
            <a:picLocks noRot="1" noChangeAspect="1"/>
          </p:cNvPicPr>
          <p:nvPr>
            <a:videoFile r:link="rId1"/>
          </p:nvPr>
        </p:nvPicPr>
        <p:blipFill>
          <a:blip r:embed="rId3"/>
          <a:stretch>
            <a:fillRect/>
          </a:stretch>
        </p:blipFill>
        <p:spPr>
          <a:xfrm>
            <a:off x="26973" y="0"/>
            <a:ext cx="12165027" cy="6873240"/>
          </a:xfrm>
          <a:prstGeom prst="rect">
            <a:avLst/>
          </a:prstGeom>
        </p:spPr>
      </p:pic>
    </p:spTree>
    <p:extLst>
      <p:ext uri="{BB962C8B-B14F-4D97-AF65-F5344CB8AC3E}">
        <p14:creationId xmlns:p14="http://schemas.microsoft.com/office/powerpoint/2010/main" val="112634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5006D-6254-F64A-94B6-C39FE6BD8F5A}"/>
              </a:ext>
            </a:extLst>
          </p:cNvPr>
          <p:cNvSpPr>
            <a:spLocks noGrp="1"/>
          </p:cNvSpPr>
          <p:nvPr>
            <p:ph type="title"/>
          </p:nvPr>
        </p:nvSpPr>
        <p:spPr/>
        <p:txBody>
          <a:bodyPr>
            <a:normAutofit/>
          </a:bodyPr>
          <a:lstStyle/>
          <a:p>
            <a:pPr algn="ctr"/>
            <a:r>
              <a:rPr lang="el-GR" sz="2800" dirty="0" err="1">
                <a:solidFill>
                  <a:srgbClr val="FF0000"/>
                </a:solidFill>
                <a:latin typeface="Calibri" panose="020F0502020204030204" pitchFamily="34" charset="0"/>
                <a:cs typeface="Calibri" panose="020F0502020204030204" pitchFamily="34" charset="0"/>
              </a:rPr>
              <a:t>Πετοσφαίριση</a:t>
            </a:r>
            <a:r>
              <a:rPr lang="el-GR" sz="2800" dirty="0">
                <a:solidFill>
                  <a:srgbClr val="FF0000"/>
                </a:solidFill>
                <a:latin typeface="Calibri" panose="020F0502020204030204" pitchFamily="34" charset="0"/>
                <a:cs typeface="Calibri" panose="020F0502020204030204" pitchFamily="34" charset="0"/>
              </a:rPr>
              <a:t> καθιστών</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22C1822E-C493-9241-8D3C-DB8D0CAF2C35}"/>
              </a:ext>
            </a:extLst>
          </p:cNvPr>
          <p:cNvSpPr>
            <a:spLocks noGrp="1"/>
          </p:cNvSpPr>
          <p:nvPr>
            <p:ph idx="1"/>
          </p:nvPr>
        </p:nvSpPr>
        <p:spPr/>
        <p:txBody>
          <a:bodyPr>
            <a:normAutofit fontScale="77500" lnSpcReduction="20000"/>
          </a:bodyPr>
          <a:lstStyle/>
          <a:p>
            <a:pPr marL="0" indent="-230400" algn="just">
              <a:lnSpc>
                <a:spcPct val="110000"/>
              </a:lnSpc>
              <a:buNone/>
            </a:pPr>
            <a:r>
              <a:rPr lang="el-GR" dirty="0">
                <a:latin typeface="Calibri" panose="020F0502020204030204" pitchFamily="34" charset="0"/>
                <a:cs typeface="Calibri" panose="020F0502020204030204" pitchFamily="34" charset="0"/>
              </a:rPr>
              <a:t>Στόχος κάθε ομάδας είναι να περάσει τη μπάλα πάνω από το δίχτυ και μέσα από το διάστημα που ορίζουν οι αντένες, και να ακουμπήσει στο έδαφος του γηπέδου της αντιπάλου ομάδας. Κάθε ομάδα επιτρέπεται να έχει μέχρι τρεις επαφές με τη μπάλα, προτού την επιστρέψει προς την αντίπαλη ομάδα. Η προσπάθεια για μπλοκ δεν θεωρείται επαφή. Ένας αγώνας αποτελείται το πολύ από πέντε σετ. Καθένα από τα τέσσερα πρώτα σετ ολοκληρώνεται όταν μία ομάδα συγκεντρώσει 25 πόντους, έχοντας διαφορά τουλάχιστον δύο πόντων από την αντίπαλη ομάδα (π.χ. 25-23). Σε περίπτωση ισοπαλίας 24-24, το σετ συνεχίζεται έως ότου μία από τις δύο ομάδες αποκτήσει προβάδισμα δύο πόντων και ανακηρυχθεί νικήτρια του σετ (π.χ. 26-24). Σε περίπτωση ισοπαλίας 2-2 σετ, διεξάγεται και πέμπτο σετ, το οποίο ολοκληρώνεται όταν μία ομάδα συγκεντρώσει 15 πόντους, έχοντας διαφορά τουλάχιστον δύο πόντων από την αντίπαλη ομάδα (π.χ. 15-13). Σε περίπτωση ισοπαλίας 14-14, το σετ συνεχίζεται έως ότου μία από τις δύο ομάδες αποκτήσει προβάδισμα δύο πόντων και ανακηρυχθεί νικήτρια του σετ (π.χ. 16-14). Νικήτρια ομάδα του αγώνα ανακηρύσσεται εκείνη που θα φτάσει σε τρία νικηφόρα σετ.</a:t>
            </a:r>
            <a:endParaRPr lang="en-G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992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2078F-98AD-BD49-AEFB-25724B47CF95}"/>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78C91714-7710-4946-9063-74501D5446DC}"/>
              </a:ext>
            </a:extLst>
          </p:cNvPr>
          <p:cNvSpPr>
            <a:spLocks noGrp="1"/>
          </p:cNvSpPr>
          <p:nvPr>
            <p:ph idx="1"/>
          </p:nvPr>
        </p:nvSpPr>
        <p:spPr>
          <a:xfrm>
            <a:off x="838200" y="1825624"/>
            <a:ext cx="10515600" cy="5032375"/>
          </a:xfrm>
        </p:spPr>
        <p:txBody>
          <a:bodyPr>
            <a:normAutofit fontScale="92500" lnSpcReduction="10000"/>
          </a:bodyPr>
          <a:lstStyle/>
          <a:p>
            <a:pPr marL="0" indent="0" algn="just">
              <a:lnSpc>
                <a:spcPct val="100000"/>
              </a:lnSpc>
              <a:buNone/>
            </a:pPr>
            <a:r>
              <a:rPr lang="el-GR" sz="2400" dirty="0">
                <a:latin typeface="Calibri" panose="020F0502020204030204" pitchFamily="34" charset="0"/>
                <a:cs typeface="Calibri" panose="020F0502020204030204" pitchFamily="34" charset="0"/>
              </a:rPr>
              <a:t>Σε όλη τη διάρκεια του παιχνιδιού, οι παίκτες που βρίσκονται σε αμυντική προσπάθεια πρέπει να έχουν επαφή με το έδαφος, με κάποιο μέρος του σώματος μεταξύ λεκάνης και ώμων. Σε ορισμένες περιπτώσεις αμυντικής ενέργειας στο πίσω μέρος του γηπέδου, όπως για παράδειγμα κατά το «σώσιμο της μπάλας», οι αθλητές έχουν δικαίωμα να χάσουν για λίγο χρόνο την επαφή με το έδαφος. Παρόλα αυτά δεν επιτρέπεται να σηκωθούν όρθιοι, να σηκώσουν το σώμα ή να κάνουν βήματα. Στην </a:t>
            </a:r>
            <a:r>
              <a:rPr lang="el-GR" sz="2400" dirty="0" err="1">
                <a:latin typeface="Calibri" panose="020F0502020204030204" pitchFamily="34" charset="0"/>
                <a:cs typeface="Calibri" panose="020F0502020204030204" pitchFamily="34" charset="0"/>
              </a:rPr>
              <a:t>Πετοσφαίριση</a:t>
            </a:r>
            <a:r>
              <a:rPr lang="el-GR" sz="2400" dirty="0">
                <a:latin typeface="Calibri" panose="020F0502020204030204" pitchFamily="34" charset="0"/>
                <a:cs typeface="Calibri" panose="020F0502020204030204" pitchFamily="34" charset="0"/>
              </a:rPr>
              <a:t> καθιστών οι αθλητές και αθλήτριες δεν κατατάσσονται σε αγωνιστικές κατηγορίες όπως συμβαίνει σε πολλά άλλα αθλήματα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Υπάρχει μόνο η κατάταξη με βάση την ελάχιστη αναπηρία. Δηλαδή οι αθλητές πρέπει απλώς να τηρούν έναν ελάχιστο βαθμό αναπηρίας για να μπορούν να αγωνίζονται στην </a:t>
            </a:r>
            <a:r>
              <a:rPr lang="el-GR" sz="2400" dirty="0" err="1">
                <a:latin typeface="Calibri" panose="020F0502020204030204" pitchFamily="34" charset="0"/>
                <a:cs typeface="Calibri" panose="020F0502020204030204" pitchFamily="34" charset="0"/>
              </a:rPr>
              <a:t>Πετοσφαίριση</a:t>
            </a:r>
            <a:r>
              <a:rPr lang="el-GR" sz="2400" dirty="0">
                <a:latin typeface="Calibri" panose="020F0502020204030204" pitchFamily="34" charset="0"/>
                <a:cs typeface="Calibri" panose="020F0502020204030204" pitchFamily="34" charset="0"/>
              </a:rPr>
              <a:t> καθιστών.</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Στην </a:t>
            </a:r>
            <a:r>
              <a:rPr lang="el-GR" sz="2400" dirty="0" err="1">
                <a:latin typeface="Calibri" panose="020F0502020204030204" pitchFamily="34" charset="0"/>
                <a:cs typeface="Calibri" panose="020F0502020204030204" pitchFamily="34" charset="0"/>
              </a:rPr>
              <a:t>Πετοσφαίριση</a:t>
            </a:r>
            <a:r>
              <a:rPr lang="el-GR" sz="2400" dirty="0">
                <a:latin typeface="Calibri" panose="020F0502020204030204" pitchFamily="34" charset="0"/>
                <a:cs typeface="Calibri" panose="020F0502020204030204" pitchFamily="34" charset="0"/>
              </a:rPr>
              <a:t> καθιστών μπορούν να αγωνιστούν αθλητές με κινητικές αναπηρίες όπως:</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ακρωτηριασμούς,</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εγκεφαλική παράλυση,</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κάκωση νωτιαίου μυελού και</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άλλες κινητικές αναπηρίες</a:t>
            </a:r>
            <a:r>
              <a:rPr lang="en-GB" sz="2400" dirty="0">
                <a:latin typeface="Calibri" panose="020F0502020204030204" pitchFamily="34" charset="0"/>
                <a:cs typeface="Calibri" panose="020F0502020204030204" pitchFamily="34" charset="0"/>
              </a:rPr>
              <a:t>.</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4348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 A-Z: Sitting volleyball">
            <a:hlinkClick r:id="" action="ppaction://media"/>
            <a:extLst>
              <a:ext uri="{FF2B5EF4-FFF2-40B4-BE49-F238E27FC236}">
                <a16:creationId xmlns:a16="http://schemas.microsoft.com/office/drawing/2014/main" id="{6FAE3A3B-565F-5B4F-AAF6-D4E9BEDB4473}"/>
              </a:ext>
            </a:extLst>
          </p:cNvPr>
          <p:cNvPicPr>
            <a:picLocks noRot="1" noChangeAspect="1"/>
          </p:cNvPicPr>
          <p:nvPr>
            <a:videoFile r:link="rId1"/>
          </p:nvPr>
        </p:nvPicPr>
        <p:blipFill>
          <a:blip r:embed="rId3"/>
          <a:stretch>
            <a:fillRect/>
          </a:stretch>
        </p:blipFill>
        <p:spPr>
          <a:xfrm>
            <a:off x="26973" y="0"/>
            <a:ext cx="12165027" cy="6873240"/>
          </a:xfrm>
          <a:prstGeom prst="rect">
            <a:avLst/>
          </a:prstGeom>
        </p:spPr>
      </p:pic>
    </p:spTree>
    <p:extLst>
      <p:ext uri="{BB962C8B-B14F-4D97-AF65-F5344CB8AC3E}">
        <p14:creationId xmlns:p14="http://schemas.microsoft.com/office/powerpoint/2010/main" val="81354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F9306-B72F-DF48-BECA-1106CA7B37AF}"/>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Ποδηλασία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DBCA3EE-690D-AE44-BF14-6B1F23D13D74}"/>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Η Ποδηλασία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περιλαμβάνει δύο αγωνίσματα: τη Ποδηλασία Δρόμου και τη Ποδηλασία Πίστας. Οι αγώνες Ποδηλασίας Δρόμου διεξάγονται σε δημόσιους δρόμους, ενώ οι αγώνες Ποδηλασίας Πίστας διεξάγονται σε ποδηλατοδρόμιο. Μολονότι οι κανονισμοί που διέπουν το άθλημα είναι ίδιοι με αυτούς του Ολυμπιακού αθλήματος, σε ορισμένες περιπτώσεις επιτρέπονται μετατροπές στα ποδήλατα για αθλητές με συγκεκριμένους περιορισμούς.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Εκτός από ποδηλάτες με μειωμένη όραση ή τυφλούς, παίρνουν μέρος και ποδηλάτες με εγκεφαλική παράλυση, με κάκωση του νωτιαίου μυελού, με ακρωτηριασμό ή άλλη κινητική αναπηρία.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5768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How much do you know about Para cyling? | Sport Explained: Cycling | Paralympic Games">
            <a:hlinkClick r:id="" action="ppaction://media"/>
            <a:extLst>
              <a:ext uri="{FF2B5EF4-FFF2-40B4-BE49-F238E27FC236}">
                <a16:creationId xmlns:a16="http://schemas.microsoft.com/office/drawing/2014/main" id="{79406C54-E71A-E845-B923-8CBB92916E47}"/>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249003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AFCF-75AA-5248-A308-97E97C2CFC81}"/>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FAA9D13-88F7-824E-AC2C-9E6E80102CAE}"/>
              </a:ext>
            </a:extLst>
          </p:cNvPr>
          <p:cNvSpPr>
            <a:spLocks noGrp="1"/>
          </p:cNvSpPr>
          <p:nvPr>
            <p:ph idx="1"/>
          </p:nvPr>
        </p:nvSpPr>
        <p:spPr>
          <a:xfrm>
            <a:off x="838200" y="1690688"/>
            <a:ext cx="5175325" cy="5032375"/>
          </a:xfrm>
        </p:spPr>
        <p:txBody>
          <a:bodyPr>
            <a:normAutofit/>
          </a:bodyPr>
          <a:lstStyle/>
          <a:p>
            <a:pPr algn="just">
              <a:buClr>
                <a:srgbClr val="FF0000"/>
              </a:buClr>
              <a:buFont typeface="Wingdings" pitchFamily="2" charset="2"/>
              <a:buChar char="Ø"/>
            </a:pPr>
            <a:r>
              <a:rPr lang="el-GR" sz="2400" dirty="0"/>
              <a:t>Αντισφαίριση με </a:t>
            </a:r>
            <a:r>
              <a:rPr lang="el-GR" sz="2400" dirty="0" err="1"/>
              <a:t>αμαξίδιο</a:t>
            </a:r>
            <a:endParaRPr lang="el-GR" sz="2400" dirty="0"/>
          </a:p>
          <a:p>
            <a:pPr algn="just">
              <a:buClr>
                <a:srgbClr val="FF0000"/>
              </a:buClr>
              <a:buFont typeface="Wingdings" pitchFamily="2" charset="2"/>
              <a:buChar char="Ø"/>
            </a:pPr>
            <a:r>
              <a:rPr lang="el-GR" sz="2400" dirty="0"/>
              <a:t>Άρση βαρών σε πάγκο</a:t>
            </a:r>
          </a:p>
          <a:p>
            <a:pPr algn="just">
              <a:buClr>
                <a:srgbClr val="FF0000"/>
              </a:buClr>
              <a:buFont typeface="Wingdings" pitchFamily="2" charset="2"/>
              <a:buChar char="Ø"/>
            </a:pPr>
            <a:r>
              <a:rPr lang="el-GR" sz="2400" dirty="0" err="1"/>
              <a:t>Γκόλμπολ</a:t>
            </a:r>
            <a:r>
              <a:rPr lang="el-GR" sz="2400" dirty="0"/>
              <a:t> (</a:t>
            </a:r>
            <a:r>
              <a:rPr lang="en-GB" sz="2400" dirty="0"/>
              <a:t>Goalball)</a:t>
            </a:r>
            <a:endParaRPr lang="el-GR" sz="2400" dirty="0"/>
          </a:p>
          <a:p>
            <a:pPr algn="just">
              <a:buClr>
                <a:srgbClr val="FF0000"/>
              </a:buClr>
              <a:buFont typeface="Wingdings" pitchFamily="2" charset="2"/>
              <a:buChar char="Ø"/>
            </a:pPr>
            <a:r>
              <a:rPr lang="el-GR" sz="2400" dirty="0"/>
              <a:t>Επιτραπέζια Αντισφαίριση</a:t>
            </a:r>
          </a:p>
          <a:p>
            <a:pPr algn="just">
              <a:buClr>
                <a:srgbClr val="FF0000"/>
              </a:buClr>
              <a:buFont typeface="Wingdings" pitchFamily="2" charset="2"/>
              <a:buChar char="Ø"/>
            </a:pPr>
            <a:r>
              <a:rPr lang="el-GR" sz="2400" dirty="0"/>
              <a:t>Ιππασία</a:t>
            </a:r>
          </a:p>
          <a:p>
            <a:pPr algn="just">
              <a:buClr>
                <a:srgbClr val="FF0000"/>
              </a:buClr>
              <a:buFont typeface="Wingdings" pitchFamily="2" charset="2"/>
              <a:buChar char="Ø"/>
            </a:pPr>
            <a:r>
              <a:rPr lang="el-GR" sz="2400" dirty="0"/>
              <a:t>Ιστιοπλοΐα</a:t>
            </a:r>
          </a:p>
          <a:p>
            <a:pPr algn="just">
              <a:buClr>
                <a:srgbClr val="FF0000"/>
              </a:buClr>
              <a:buFont typeface="Wingdings" pitchFamily="2" charset="2"/>
              <a:buChar char="Ø"/>
            </a:pPr>
            <a:r>
              <a:rPr lang="el-GR" sz="2400" dirty="0"/>
              <a:t>Καλαθοσφαίριση με </a:t>
            </a:r>
            <a:r>
              <a:rPr lang="el-GR" sz="2400" dirty="0" err="1"/>
              <a:t>αμαξίδιο</a:t>
            </a:r>
            <a:endParaRPr lang="el-GR" sz="2400" dirty="0"/>
          </a:p>
          <a:p>
            <a:pPr algn="just">
              <a:buClr>
                <a:srgbClr val="FF0000"/>
              </a:buClr>
              <a:buFont typeface="Wingdings" pitchFamily="2" charset="2"/>
              <a:buChar char="Ø"/>
            </a:pPr>
            <a:r>
              <a:rPr lang="el-GR" sz="2400" dirty="0"/>
              <a:t>Κολύμβηση</a:t>
            </a:r>
          </a:p>
          <a:p>
            <a:pPr algn="just">
              <a:buClr>
                <a:srgbClr val="FF0000"/>
              </a:buClr>
              <a:buFont typeface="Wingdings" pitchFamily="2" charset="2"/>
              <a:buChar char="Ø"/>
            </a:pPr>
            <a:r>
              <a:rPr lang="el-GR" sz="2400" dirty="0"/>
              <a:t>Μπότσια (</a:t>
            </a:r>
            <a:r>
              <a:rPr lang="en-GB" sz="2400" dirty="0"/>
              <a:t>Boccia)</a:t>
            </a:r>
            <a:endParaRPr lang="el-GR" sz="2400" dirty="0"/>
          </a:p>
          <a:p>
            <a:pPr algn="just">
              <a:buClr>
                <a:srgbClr val="FF0000"/>
              </a:buClr>
              <a:buFont typeface="Wingdings" pitchFamily="2" charset="2"/>
              <a:buChar char="Ø"/>
            </a:pPr>
            <a:r>
              <a:rPr lang="el-GR" sz="2400" dirty="0"/>
              <a:t>Ξιφασκία με </a:t>
            </a:r>
            <a:r>
              <a:rPr lang="el-GR" sz="2400" dirty="0" err="1"/>
              <a:t>αμαξίδιο</a:t>
            </a:r>
            <a:endParaRPr lang="el-GR" sz="2400" dirty="0"/>
          </a:p>
          <a:p>
            <a:pPr algn="just">
              <a:buClr>
                <a:srgbClr val="FF0000"/>
              </a:buClr>
              <a:buFont typeface="Wingdings" pitchFamily="2" charset="2"/>
              <a:buChar char="Ø"/>
            </a:pPr>
            <a:r>
              <a:rPr lang="el-GR" sz="2400" dirty="0" err="1"/>
              <a:t>Πετοσφαίριση</a:t>
            </a:r>
            <a:r>
              <a:rPr lang="el-GR" sz="2400" dirty="0"/>
              <a:t> (Καθιστών)</a:t>
            </a:r>
          </a:p>
          <a:p>
            <a:pPr algn="just">
              <a:buClr>
                <a:srgbClr val="FF0000"/>
              </a:buClr>
              <a:buFont typeface="Wingdings" pitchFamily="2" charset="2"/>
              <a:buChar char="Ø"/>
            </a:pPr>
            <a:endParaRPr lang="en-GR" sz="2400" dirty="0"/>
          </a:p>
        </p:txBody>
      </p:sp>
      <p:sp>
        <p:nvSpPr>
          <p:cNvPr id="4" name="TextBox 3">
            <a:extLst>
              <a:ext uri="{FF2B5EF4-FFF2-40B4-BE49-F238E27FC236}">
                <a16:creationId xmlns:a16="http://schemas.microsoft.com/office/drawing/2014/main" id="{EECEB648-1AEA-6C47-831C-7C282CE0A494}"/>
              </a:ext>
            </a:extLst>
          </p:cNvPr>
          <p:cNvSpPr txBox="1"/>
          <p:nvPr/>
        </p:nvSpPr>
        <p:spPr>
          <a:xfrm>
            <a:off x="6178477" y="1690688"/>
            <a:ext cx="5321448" cy="5031121"/>
          </a:xfrm>
          <a:prstGeom prst="rect">
            <a:avLst/>
          </a:prstGeom>
          <a:noFill/>
        </p:spPr>
        <p:txBody>
          <a:bodyPr wrap="square" rtlCol="0">
            <a:spAutoFit/>
          </a:bodyPr>
          <a:lstStyle/>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Ποδηλασία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5</a:t>
            </a:r>
            <a:r>
              <a:rPr lang="en-GB" sz="2400" dirty="0">
                <a:latin typeface="Calibri" panose="020F0502020204030204" pitchFamily="34" charset="0"/>
                <a:cs typeface="Calibri" panose="020F0502020204030204" pitchFamily="34" charset="0"/>
              </a:rPr>
              <a:t>x5</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7</a:t>
            </a:r>
            <a:r>
              <a:rPr lang="en-GB" sz="2400" dirty="0">
                <a:latin typeface="Calibri" panose="020F0502020204030204" pitchFamily="34" charset="0"/>
                <a:cs typeface="Calibri" panose="020F0502020204030204" pitchFamily="34" charset="0"/>
              </a:rPr>
              <a:t>x7</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Ράγκμπυ</a:t>
            </a:r>
            <a:r>
              <a:rPr lang="el-GR" sz="2400" dirty="0">
                <a:latin typeface="Calibri" panose="020F0502020204030204" pitchFamily="34" charset="0"/>
                <a:cs typeface="Calibri" panose="020F0502020204030204" pitchFamily="34" charset="0"/>
              </a:rPr>
              <a:t> με </a:t>
            </a:r>
            <a:r>
              <a:rPr lang="el-GR" sz="2400" dirty="0" err="1">
                <a:latin typeface="Calibri" panose="020F0502020204030204" pitchFamily="34" charset="0"/>
                <a:cs typeface="Calibri" panose="020F0502020204030204" pitchFamily="34" charset="0"/>
              </a:rPr>
              <a:t>αμαξίδιο</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Σκοποβολή</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Στίβος</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Τζούντο</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Τοξοβολία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Κωπηλασία (νέο άθλημα στο Πεκίνο)</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Τρίαθλο</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393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96DB-0087-B24B-BCFC-9A3DE817CB3C}"/>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Κολύμβηση</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E23BE68-EF3A-2142-ABE2-DF65015EFB0D}"/>
              </a:ext>
            </a:extLst>
          </p:cNvPr>
          <p:cNvSpPr>
            <a:spLocks noGrp="1"/>
          </p:cNvSpPr>
          <p:nvPr>
            <p:ph idx="1"/>
          </p:nvPr>
        </p:nvSpPr>
        <p:spPr>
          <a:xfrm>
            <a:off x="838200" y="1825625"/>
            <a:ext cx="10515600" cy="5328210"/>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Οι κολυμβητές και κολυμβήτριες με περιορισμούς όρασης κατατάσσονται σε τρεις κατηγορίες ανάλογα με το βαθμό οπτικής απώλειάς τους. Οι κατηγορίες είναι οι: </a:t>
            </a:r>
            <a:r>
              <a:rPr lang="en-GB" sz="2400" dirty="0">
                <a:latin typeface="Calibri" panose="020F0502020204030204" pitchFamily="34" charset="0"/>
                <a:cs typeface="Calibri" panose="020F0502020204030204" pitchFamily="34" charset="0"/>
              </a:rPr>
              <a:t>S11-SB11-SM11, S12-SB12-SM12 </a:t>
            </a:r>
            <a:r>
              <a:rPr lang="el-GR" sz="2400" dirty="0">
                <a:latin typeface="Calibri" panose="020F0502020204030204" pitchFamily="34" charset="0"/>
                <a:cs typeface="Calibri" panose="020F0502020204030204" pitchFamily="34" charset="0"/>
              </a:rPr>
              <a:t>και </a:t>
            </a:r>
            <a:r>
              <a:rPr lang="en-GB" sz="2400" dirty="0">
                <a:latin typeface="Calibri" panose="020F0502020204030204" pitchFamily="34" charset="0"/>
                <a:cs typeface="Calibri" panose="020F0502020204030204" pitchFamily="34" charset="0"/>
              </a:rPr>
              <a:t>S13-SB13-SM13. </a:t>
            </a:r>
            <a:r>
              <a:rPr lang="el-GR" sz="2400" dirty="0">
                <a:latin typeface="Calibri" panose="020F0502020204030204" pitchFamily="34" charset="0"/>
                <a:cs typeface="Calibri" panose="020F0502020204030204" pitchFamily="34" charset="0"/>
              </a:rPr>
              <a:t>Οι κατηγορίες με το γράμμα </a:t>
            </a:r>
            <a:r>
              <a:rPr lang="en-GB" sz="2400" dirty="0">
                <a:latin typeface="Calibri" panose="020F0502020204030204" pitchFamily="34" charset="0"/>
                <a:cs typeface="Calibri" panose="020F0502020204030204" pitchFamily="34" charset="0"/>
              </a:rPr>
              <a:t>S </a:t>
            </a:r>
            <a:r>
              <a:rPr lang="el-GR" sz="2400" dirty="0">
                <a:latin typeface="Calibri" panose="020F0502020204030204" pitchFamily="34" charset="0"/>
                <a:cs typeface="Calibri" panose="020F0502020204030204" pitchFamily="34" charset="0"/>
              </a:rPr>
              <a:t>αναφέρονται στο ελεύθερο, στο ύπτιο και στην πεταλούδα, οι κατηγορίες με </a:t>
            </a:r>
            <a:r>
              <a:rPr lang="en-GB" sz="2400" dirty="0">
                <a:latin typeface="Calibri" panose="020F0502020204030204" pitchFamily="34" charset="0"/>
                <a:cs typeface="Calibri" panose="020F0502020204030204" pitchFamily="34" charset="0"/>
              </a:rPr>
              <a:t>SB </a:t>
            </a:r>
            <a:r>
              <a:rPr lang="el-GR" sz="2400" dirty="0">
                <a:latin typeface="Calibri" panose="020F0502020204030204" pitchFamily="34" charset="0"/>
                <a:cs typeface="Calibri" panose="020F0502020204030204" pitchFamily="34" charset="0"/>
              </a:rPr>
              <a:t>στο πρόσθιο και οι κατηγορίες με </a:t>
            </a:r>
            <a:r>
              <a:rPr lang="en-GB" sz="2400" dirty="0">
                <a:latin typeface="Calibri" panose="020F0502020204030204" pitchFamily="34" charset="0"/>
                <a:cs typeface="Calibri" panose="020F0502020204030204" pitchFamily="34" charset="0"/>
              </a:rPr>
              <a:t>SM </a:t>
            </a:r>
            <a:r>
              <a:rPr lang="el-GR" sz="2400" dirty="0">
                <a:latin typeface="Calibri" panose="020F0502020204030204" pitchFamily="34" charset="0"/>
                <a:cs typeface="Calibri" panose="020F0502020204030204" pitchFamily="34" charset="0"/>
              </a:rPr>
              <a:t>στη μεικτή ατομική. Οι αγώνες που περιλαμβάνονται είναι:</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50μ., 100μ. και 400μ. ελεύθερο,</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100μ. Ύπτιο, 100μ. πρόσθιο, 100μ. Πεταλούδα, 200μ. μικτή ατομική, σκυταλοδρομία 4×100μ. ελεύθερο και 4×100μ. μικτή ομαδική. Κατά τη διάρκεια ενός αγώνα Κολύμβησης, κάθε τυφλός αθλητής έχει και έναν βοηθό προκειμένου να αντιληφθεί ότι πλησιάζει στο τοίχωμα της πισίνας, είτε για στροφή είτε για τον τερματισμό. Ο βοηθός, χρησιμοποιώντας ένα κοντάρι το οποίο στην άκρη του έχει δεμένο ένα μαλακό αντικείμενο, αγγίζει τον κολυμβητή στον ώμο ή στο κεφάλι, προκειμένου να τον προειδοποιήσει πως πλησιάζει στο τοίχωμα της πισίνας.</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416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Super swimming! | Our Top 5 moments from Para swimming | Paralympic Games">
            <a:hlinkClick r:id="" action="ppaction://media"/>
            <a:extLst>
              <a:ext uri="{FF2B5EF4-FFF2-40B4-BE49-F238E27FC236}">
                <a16:creationId xmlns:a16="http://schemas.microsoft.com/office/drawing/2014/main" id="{1A09FAA1-6283-9948-8570-2C9466ED9040}"/>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197778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B92E4-A422-FD48-AF66-2B9C1823A7A3}"/>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Μπότσια (</a:t>
            </a:r>
            <a:r>
              <a:rPr lang="en-GB" sz="2800" dirty="0">
                <a:solidFill>
                  <a:srgbClr val="FF0000"/>
                </a:solidFill>
                <a:latin typeface="Calibri" panose="020F0502020204030204" pitchFamily="34" charset="0"/>
                <a:cs typeface="Calibri" panose="020F0502020204030204" pitchFamily="34" charset="0"/>
              </a:rPr>
              <a:t>Boccia)</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373B1F6-7DB7-F749-8F66-ACE62E951268}"/>
              </a:ext>
            </a:extLst>
          </p:cNvPr>
          <p:cNvSpPr>
            <a:spLocks noGrp="1"/>
          </p:cNvSpPr>
          <p:nvPr>
            <p:ph idx="1"/>
          </p:nvPr>
        </p:nvSpPr>
        <p:spPr/>
        <p:txBody>
          <a:bodyPr>
            <a:normAutofit fontScale="85000" lnSpcReduction="10000"/>
          </a:bodyPr>
          <a:lstStyle/>
          <a:p>
            <a:pPr marL="0" indent="0" algn="just">
              <a:buNone/>
            </a:pPr>
            <a:r>
              <a:rPr lang="el-GR" dirty="0"/>
              <a:t>Σκοπός του παιχνιδιού είναι να ρίξουν οι παίκτες τις μπάλες τους, μπλε ή κόκκινες, όσο το δυνατόν πιο κοντά στην άσπρη μπάλα-στόχο. Η σειρά των παικτών καθορίζεται με κλήρωση. Ο αθλητής ή η ομάδα που κερδίζει την κλήρωση έχει το δικαίωμα να διαλέξει αν θα αγωνιστεί με τις κόκκινες ή τις μπλε μπάλες. Ο παίκτης που θα παίξει με τις κόκκινες μπάλες ξεκινάει πρώτος, ρίχνοντας πρώτα την άσπρη και στη συνέχεια μια κόκκινη μπάλα. Έτσι ξεκινάει ο πρώτος γύρος. Η προώθηση της μπάλας μπορεί να γίνει με το χέρι, με το πόδι ή με τη βοήθεια μιας συσκευής, όταν οι παίκτες παρουσιάζουν πολύ μεγάλο κινητικό περιορισμό στα άνω και κάτω άκρα.</a:t>
            </a:r>
            <a:r>
              <a:rPr lang="en-US" dirty="0"/>
              <a:t> </a:t>
            </a:r>
            <a:r>
              <a:rPr lang="el-GR" dirty="0"/>
              <a:t>Στους ατομικούς αγώνες κάθε αγώνας αποτελείται από τέσσερις γύρους και κάθε αθλητής έχει στη διάθεσή του έξι μπάλες. Στους αγώνες των ζευγαριών κάθε αγώνας αποτελείται από τέσσερις γύρους και κάθε αθλητής έχει στη διάθεσή του τρεις μπάλες (έξι μπάλες ανά ζευγάρι). Στους ομαδικούς αγώνες, κάθε αγώνας αποτελείται από έξι γύρους και καθένας από τους τρεις αθλητές της ομάδας, έχει στη διάθεσή του δύο μπάλες (έξι μπάλες ανά ομάδα).</a:t>
            </a:r>
            <a:endParaRPr lang="en-GR" dirty="0"/>
          </a:p>
        </p:txBody>
      </p:sp>
    </p:spTree>
    <p:extLst>
      <p:ext uri="{BB962C8B-B14F-4D97-AF65-F5344CB8AC3E}">
        <p14:creationId xmlns:p14="http://schemas.microsoft.com/office/powerpoint/2010/main" val="1730328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566F-3B56-0F40-B46E-D6148256FE8E}"/>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FCC1F7D5-5A4B-1947-B7DB-4C1F43195268}"/>
              </a:ext>
            </a:extLst>
          </p:cNvPr>
          <p:cNvSpPr>
            <a:spLocks noGrp="1"/>
          </p:cNvSpPr>
          <p:nvPr>
            <p:ph idx="1"/>
          </p:nvPr>
        </p:nvSpPr>
        <p:spPr>
          <a:xfrm>
            <a:off x="838200" y="1825624"/>
            <a:ext cx="10515600" cy="5032376"/>
          </a:xfrm>
        </p:spPr>
        <p:txBody>
          <a:bodyPr>
            <a:noAutofit/>
          </a:bodyPr>
          <a:lstStyle/>
          <a:p>
            <a:pPr marL="0" indent="-230400" algn="just">
              <a:buNone/>
            </a:pPr>
            <a:r>
              <a:rPr lang="el-GR" sz="2400" dirty="0"/>
              <a:t>Ένας γύρος ολοκληρώνεται όταν οι παίκτες εξαντλήσουν τις μπάλες τους. Στη συνέχεια, </a:t>
            </a:r>
            <a:r>
              <a:rPr lang="el-GR" sz="2400" dirty="0" err="1"/>
              <a:t>μετρώνται</a:t>
            </a:r>
            <a:r>
              <a:rPr lang="el-GR" sz="2400" dirty="0"/>
              <a:t> από το διαιτητή οι πιο κοντινές προς το στόχο αποστάσεις και συγκεντρώνεται η βαθμολογία για να αναδειχθεί ο νικητής. Για κάθε μπάλα που βρίσκεται πιο κοντά στον στόχο συγκριτικά με την πιο κοντινή μπάλα του αντιπάλου, ο αθλητής παίρνει έναν βαθμό. Σε περίπτωση που δυο μπάλες του ιδίου χρώματος,</a:t>
            </a:r>
            <a:r>
              <a:rPr lang="en-US" sz="2400" dirty="0"/>
              <a:t> </a:t>
            </a:r>
            <a:r>
              <a:rPr lang="el-GR" sz="2400" dirty="0"/>
              <a:t>π.χ. δύο κόκκινες, είναι πιο κοντά στον στόχο απ’ ό,τι η πιο κοντινή μπλε του αντιπάλου, τότε ο παίκτης παίρνει δυο βαθμούς. Εάν δύο ή περισσότερες μπάλες διαφορετικού χρώματος είναι στην ίδια απόσταση από το στόχο και δεν υπάρχει άλλη μπάλα πιο κοντά, τότε κάθε πλευρά θα λάβει από ένα βαθμό για κάθε μπάλα. Στο τέλος όλων των γύρων ο παίκτης, το ζευγάρι ή η ομάδα με τους περισσότερους βαθμούς είναι ο νικητής. Σε περίπτωση ισοπαλίας δίνεται παράταση.</a:t>
            </a:r>
            <a:r>
              <a:rPr lang="en-US" sz="2400" dirty="0"/>
              <a:t> </a:t>
            </a:r>
            <a:r>
              <a:rPr lang="el-GR" sz="2400" dirty="0"/>
              <a:t>Κάθε πλευρά (αθλητής, ζευγάρι ή ομάδα) έχει ένα συγκεκριμένο χρονικό όριο για να παίξει σε κάθε γύρο. Ο χρόνος μετράει από τη στιγμή που ο διαιτητής δείχνει ποια πλευρά θα παίξει και σταματάει τη στιγμή που κάθε μπάλα ακινητοποιείται στον αγωνιστικό χώρο ή περνάει τα όρια του.</a:t>
            </a:r>
            <a:endParaRPr lang="en-GR" sz="2400" dirty="0"/>
          </a:p>
        </p:txBody>
      </p:sp>
    </p:spTree>
    <p:extLst>
      <p:ext uri="{BB962C8B-B14F-4D97-AF65-F5344CB8AC3E}">
        <p14:creationId xmlns:p14="http://schemas.microsoft.com/office/powerpoint/2010/main" val="406113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All you need to know about Boccia | Sport Explained: Boccia | Paralympic Games">
            <a:hlinkClick r:id="" action="ppaction://media"/>
            <a:extLst>
              <a:ext uri="{FF2B5EF4-FFF2-40B4-BE49-F238E27FC236}">
                <a16:creationId xmlns:a16="http://schemas.microsoft.com/office/drawing/2014/main" id="{6F813F33-D3B5-AE42-BB02-D528A596DFF0}"/>
              </a:ext>
            </a:extLst>
          </p:cNvPr>
          <p:cNvPicPr>
            <a:picLocks noRot="1" noChangeAspect="1"/>
          </p:cNvPicPr>
          <p:nvPr>
            <a:videoFile r:link="rId1"/>
          </p:nvPr>
        </p:nvPicPr>
        <p:blipFill>
          <a:blip r:embed="rId4"/>
          <a:stretch>
            <a:fillRect/>
          </a:stretch>
        </p:blipFill>
        <p:spPr>
          <a:xfrm>
            <a:off x="0" y="-15240"/>
            <a:ext cx="12192000" cy="6888480"/>
          </a:xfrm>
          <a:prstGeom prst="rect">
            <a:avLst/>
          </a:prstGeom>
        </p:spPr>
      </p:pic>
    </p:spTree>
    <p:extLst>
      <p:ext uri="{BB962C8B-B14F-4D97-AF65-F5344CB8AC3E}">
        <p14:creationId xmlns:p14="http://schemas.microsoft.com/office/powerpoint/2010/main" val="191290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4415E-54EC-474D-9F84-C55BB87C5D5B}"/>
              </a:ext>
            </a:extLst>
          </p:cNvPr>
          <p:cNvSpPr>
            <a:spLocks noGrp="1"/>
          </p:cNvSpPr>
          <p:nvPr>
            <p:ph type="title"/>
          </p:nvPr>
        </p:nvSpPr>
        <p:spPr/>
        <p:txBody>
          <a:bodyPr>
            <a:normAutofit/>
          </a:bodyPr>
          <a:lstStyle/>
          <a:p>
            <a:pPr algn="ctr"/>
            <a:r>
              <a:rPr lang="el-GR" sz="2800" dirty="0" err="1">
                <a:solidFill>
                  <a:srgbClr val="FF0000"/>
                </a:solidFill>
                <a:latin typeface="Calibri" panose="020F0502020204030204" pitchFamily="34" charset="0"/>
                <a:cs typeface="Calibri" panose="020F0502020204030204" pitchFamily="34" charset="0"/>
              </a:rPr>
              <a:t>Ξιφασκ</a:t>
            </a:r>
            <a:r>
              <a:rPr lang="en-GR" sz="2800" dirty="0">
                <a:solidFill>
                  <a:srgbClr val="FF0000"/>
                </a:solidFill>
                <a:latin typeface="Calibri" panose="020F0502020204030204" pitchFamily="34" charset="0"/>
                <a:cs typeface="Calibri" panose="020F0502020204030204" pitchFamily="34" charset="0"/>
              </a:rPr>
              <a:t>ί</a:t>
            </a:r>
            <a:r>
              <a:rPr lang="el-GR" sz="2800" dirty="0">
                <a:solidFill>
                  <a:srgbClr val="FF0000"/>
                </a:solidFill>
                <a:latin typeface="Calibri" panose="020F0502020204030204" pitchFamily="34" charset="0"/>
                <a:cs typeface="Calibri" panose="020F0502020204030204" pitchFamily="34" charset="0"/>
              </a:rPr>
              <a:t>α με </a:t>
            </a:r>
            <a:r>
              <a:rPr lang="el-GR" sz="2800" dirty="0" err="1">
                <a:solidFill>
                  <a:srgbClr val="FF0000"/>
                </a:solidFill>
                <a:latin typeface="Calibri" panose="020F0502020204030204" pitchFamily="34" charset="0"/>
                <a:cs typeface="Calibri" panose="020F0502020204030204" pitchFamily="34" charset="0"/>
              </a:rPr>
              <a:t>αμαξίδιο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0F4ABF1-1A71-6F49-98AF-EEB79625DC64}"/>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Οι αθλητές, εντάσσονται ανάλογα με την κινητική τους ικανότητα σε τρεις κατηγορίες: Α, Β και </a:t>
            </a:r>
            <a:r>
              <a:rPr lang="en-GB" sz="2400" dirty="0">
                <a:latin typeface="Calibri" panose="020F0502020204030204" pitchFamily="34" charset="0"/>
                <a:cs typeface="Calibri" panose="020F0502020204030204" pitchFamily="34" charset="0"/>
              </a:rPr>
              <a:t>C. </a:t>
            </a:r>
            <a:r>
              <a:rPr lang="el-GR" sz="2400" dirty="0">
                <a:latin typeface="Calibri" panose="020F0502020204030204" pitchFamily="34" charset="0"/>
                <a:cs typeface="Calibri" panose="020F0502020204030204" pitchFamily="34" charset="0"/>
              </a:rPr>
              <a:t>Στην κατηγορία Α ανήκουν αθλητές οι οποίοι έχουν ισορροπία όταν κάθονται, μπορούν να κινήσουν τον κορμό προς όλες τις κατευθύνσεις και δεν έχουν περιορισμό στο χέρι με το οποίο αγωνίζονται. Στην κατηγορία Β, η ισορροπία είναι περιορισμένη, γι’ αυτό και οι αθλητές χρειάζονται στήριξη. Τέλος, στη κατηγορία </a:t>
            </a:r>
            <a:r>
              <a:rPr lang="en-GB" sz="2400" dirty="0">
                <a:latin typeface="Calibri" panose="020F0502020204030204" pitchFamily="34" charset="0"/>
                <a:cs typeface="Calibri" panose="020F0502020204030204" pitchFamily="34" charset="0"/>
              </a:rPr>
              <a:t>C </a:t>
            </a:r>
            <a:r>
              <a:rPr lang="el-GR" sz="2400" dirty="0">
                <a:latin typeface="Calibri" panose="020F0502020204030204" pitchFamily="34" charset="0"/>
                <a:cs typeface="Calibri" panose="020F0502020204030204" pitchFamily="34" charset="0"/>
              </a:rPr>
              <a:t>εντάσσονται αθλητές με μεγαλύτερο περιορισμό στις κινήσεις του κορμού και στο χέρι με το οποίο αγωνίζονται, όπως, για παράδειγμα, αθλητές με τετραπληγία.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διεξάγονται μόνο τα αγωνίσματα της κατηγορίας Α και Β.</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7063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A694B-A2C6-E342-8EFD-4AC4CEFE800B}"/>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7DBE82FC-8B36-1846-8D01-6238F4270049}"/>
              </a:ext>
            </a:extLst>
          </p:cNvPr>
          <p:cNvSpPr>
            <a:spLocks noGrp="1"/>
          </p:cNvSpPr>
          <p:nvPr>
            <p:ph idx="1"/>
          </p:nvPr>
        </p:nvSpPr>
        <p:spPr>
          <a:xfrm>
            <a:off x="838200" y="1825625"/>
            <a:ext cx="10515600" cy="4667250"/>
          </a:xfrm>
        </p:spPr>
        <p:txBody>
          <a:bodyPr>
            <a:normAutofit fontScale="85000" lnSpcReduction="10000"/>
          </a:bodyPr>
          <a:lstStyle/>
          <a:p>
            <a:pPr algn="just">
              <a:buClr>
                <a:srgbClr val="FF0000"/>
              </a:buClr>
              <a:buFont typeface="Wingdings" pitchFamily="2" charset="2"/>
              <a:buChar char="Ø"/>
            </a:pPr>
            <a:r>
              <a:rPr lang="el-GR" dirty="0"/>
              <a:t>Στα ατομικά αγωνίσματα, και συγκεκριμένα στον προκριματικό γύρο των ομίλων, κάθε αγώνας διαρκεί μάξιμουμ 4 λεπτά. Νικητής αναδεικνύεται όποιος δώσει πρώτος 5 χτυπήματα. Κατόπιν, εφαρμόζεται το σύστημα ευθέως αποκλεισμού όπου κάθε αγώνας διαρκεί τρεις γύρους των 3 λεπτών. Μεταξύ των γύρων υπάρχει διάλειμμα 1 λεπτού. Νικητής αναδεικνύεται ο ξιφομάχος που θα κάνει πρώτος 15 (ή τις περισσότερες) έγκυρες επαφές επί του αντιπάλου μέχρι το τέλος του αγώνα. Σε περίπτωση ισοπαλίας, δίνεται παράταση 1 λεπτού και νικητής αναδεικνύεται ο αθλητής που θα πετύχει πρώτος χτύπημα επί του αντιπάλου του.</a:t>
            </a:r>
          </a:p>
          <a:p>
            <a:pPr algn="just">
              <a:buClr>
                <a:srgbClr val="FF0000"/>
              </a:buClr>
              <a:buFont typeface="Wingdings" pitchFamily="2" charset="2"/>
              <a:buChar char="Ø"/>
            </a:pPr>
            <a:r>
              <a:rPr lang="el-GR" dirty="0"/>
              <a:t>Στα ομαδικά αγωνίσματα κάθε ομάδα αποτελείται από τρεις ξιφομάχους των κατηγοριών Α και Β. Τουλάχιστον, ένας από τους τρεις αθλητές πρέπει να ανήκει στην κατηγορία Β. Αθλητές της κατηγορίας </a:t>
            </a:r>
            <a:r>
              <a:rPr lang="en-GB" dirty="0"/>
              <a:t>C </a:t>
            </a:r>
            <a:r>
              <a:rPr lang="el-GR" dirty="0"/>
              <a:t>δεν συμμετέχουν στα ομαδικά αγωνίσματα. Νικήτρια είναι η ομάδα που θα πετύχει πρώτη συνολικά 45 επαφές επί των αθλητών της αντιπάλου ή θα καταφέρει τις περισσότερες επαφές μέχρι το τέλος του αγώνα.</a:t>
            </a:r>
            <a:endParaRPr lang="en-GR" dirty="0"/>
          </a:p>
        </p:txBody>
      </p:sp>
    </p:spTree>
    <p:extLst>
      <p:ext uri="{BB962C8B-B14F-4D97-AF65-F5344CB8AC3E}">
        <p14:creationId xmlns:p14="http://schemas.microsoft.com/office/powerpoint/2010/main" val="24346155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2602</TotalTime>
  <Words>1414</Words>
  <Application>Microsoft Macintosh PowerPoint</Application>
  <PresentationFormat>Widescreen</PresentationFormat>
  <Paragraphs>43</Paragraphs>
  <Slides>15</Slides>
  <Notes>1</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Αθλήματα θερινών Παραολυμπιακών αγώνων</vt:lpstr>
      <vt:lpstr>Αθλήματα</vt:lpstr>
      <vt:lpstr>Κολύμβηση</vt:lpstr>
      <vt:lpstr>PowerPoint Presentation</vt:lpstr>
      <vt:lpstr>Μπότσια (Boccia)</vt:lpstr>
      <vt:lpstr>PowerPoint Presentation</vt:lpstr>
      <vt:lpstr>PowerPoint Presentation</vt:lpstr>
      <vt:lpstr>Ξιφασκία με αμαξίδιο</vt:lpstr>
      <vt:lpstr>PowerPoint Presentation</vt:lpstr>
      <vt:lpstr>PowerPoint Presentation</vt:lpstr>
      <vt:lpstr>Πετοσφαίριση καθιστών</vt:lpstr>
      <vt:lpstr>PowerPoint Presentation</vt:lpstr>
      <vt:lpstr>PowerPoint Presentation</vt:lpstr>
      <vt:lpstr>Ποδηλασία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Νευρική ανορεξία</dc:title>
  <dc:creator>Gerasimos Grivas</dc:creator>
  <cp:lastModifiedBy>Gerasimos Grivas</cp:lastModifiedBy>
  <cp:revision>64</cp:revision>
  <dcterms:created xsi:type="dcterms:W3CDTF">2021-02-07T09:54:41Z</dcterms:created>
  <dcterms:modified xsi:type="dcterms:W3CDTF">2021-03-11T15:10:41Z</dcterms:modified>
</cp:coreProperties>
</file>