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0"/>
  </p:notesMasterIdLst>
  <p:sldIdLst>
    <p:sldId id="257" r:id="rId2"/>
    <p:sldId id="258"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90" r:id="rId18"/>
    <p:sldId id="28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6"/>
    <p:restoredTop sz="94715"/>
  </p:normalViewPr>
  <p:slideViewPr>
    <p:cSldViewPr snapToGrid="0" snapToObjects="1">
      <p:cViewPr varScale="1">
        <p:scale>
          <a:sx n="117" d="100"/>
          <a:sy n="117" d="100"/>
        </p:scale>
        <p:origin x="2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49E4B-3B03-CD41-9AE4-2220969F0B9D}" type="datetimeFigureOut">
              <a:rPr lang="en-GR" smtClean="0"/>
              <a:t>12/3/21</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9077A-665C-3A4C-A62B-1614E5902D1C}" type="slidenum">
              <a:rPr lang="en-GR" smtClean="0"/>
              <a:t>‹#›</a:t>
            </a:fld>
            <a:endParaRPr lang="en-GR"/>
          </a:p>
        </p:txBody>
      </p:sp>
    </p:spTree>
    <p:extLst>
      <p:ext uri="{BB962C8B-B14F-4D97-AF65-F5344CB8AC3E}">
        <p14:creationId xmlns:p14="http://schemas.microsoft.com/office/powerpoint/2010/main" val="184052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12/3/21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3497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12/3/21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44455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12/3/21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96236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12/3/21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753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663BC0C-7FDF-3842-86F6-740FCB282DFC}" type="datetimeFigureOut">
              <a:rPr lang="en-GR" smtClean="0"/>
              <a:t>12/3/21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7159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663BC0C-7FDF-3842-86F6-740FCB282DFC}" type="datetimeFigureOut">
              <a:rPr lang="en-GR" smtClean="0"/>
              <a:t>12/3/21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1647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663BC0C-7FDF-3842-86F6-740FCB282DFC}" type="datetimeFigureOut">
              <a:rPr lang="en-GR" smtClean="0"/>
              <a:t>12/3/21</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976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63BC0C-7FDF-3842-86F6-740FCB282DFC}" type="datetimeFigureOut">
              <a:rPr lang="en-GR" smtClean="0"/>
              <a:t>12/3/21</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2496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3BC0C-7FDF-3842-86F6-740FCB282DFC}" type="datetimeFigureOut">
              <a:rPr lang="en-GR" smtClean="0"/>
              <a:t>12/3/21</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14130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12/3/21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68035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12/3/21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8711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3BC0C-7FDF-3842-86F6-740FCB282DFC}" type="datetimeFigureOut">
              <a:rPr lang="en-GR" smtClean="0"/>
              <a:t>12/3/21</a:t>
            </a:fld>
            <a:endParaRPr lang="en-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A580-6728-F344-86B7-F01AC041D657}" type="slidenum">
              <a:rPr lang="en-GR" smtClean="0"/>
              <a:t>‹#›</a:t>
            </a:fld>
            <a:endParaRPr lang="en-GR"/>
          </a:p>
        </p:txBody>
      </p:sp>
    </p:spTree>
    <p:extLst>
      <p:ext uri="{BB962C8B-B14F-4D97-AF65-F5344CB8AC3E}">
        <p14:creationId xmlns:p14="http://schemas.microsoft.com/office/powerpoint/2010/main" val="61026694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tSzFmlWgVsM?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A2g0bG5JHb0?feature=oembed"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SmRVtp9QF0?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Dk2PeDB9Bm4?start=68&amp;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zH99A98rIz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537B-131B-0947-AAE6-8E0A7A25BDDC}"/>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 θερινών </a:t>
            </a:r>
            <a:r>
              <a:rPr lang="el-GR" sz="2800" dirty="0" err="1">
                <a:solidFill>
                  <a:srgbClr val="FF0000"/>
                </a:solidFill>
                <a:latin typeface="Calibri" panose="020F0502020204030204" pitchFamily="34" charset="0"/>
                <a:cs typeface="Calibri" panose="020F0502020204030204" pitchFamily="34" charset="0"/>
              </a:rPr>
              <a:t>Παραολυμπιακών</a:t>
            </a:r>
            <a:r>
              <a:rPr lang="el-GR" sz="2800" dirty="0">
                <a:solidFill>
                  <a:srgbClr val="FF0000"/>
                </a:solidFill>
                <a:latin typeface="Calibri" panose="020F0502020204030204" pitchFamily="34" charset="0"/>
                <a:cs typeface="Calibri" panose="020F0502020204030204" pitchFamily="34" charset="0"/>
              </a:rPr>
              <a:t> αγώνων</a:t>
            </a:r>
            <a:endParaRPr lang="en-GR" sz="28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275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B4E8D-3A1F-AF47-BECD-55A7EA90D4BD}"/>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Ρ</a:t>
            </a:r>
            <a:r>
              <a:rPr lang="en-GR" sz="2800" dirty="0">
                <a:solidFill>
                  <a:srgbClr val="FF0000"/>
                </a:solidFill>
                <a:latin typeface="Calibri" panose="020F0502020204030204" pitchFamily="34" charset="0"/>
                <a:cs typeface="Calibri" panose="020F0502020204030204" pitchFamily="34" charset="0"/>
              </a:rPr>
              <a:t>ά</a:t>
            </a:r>
            <a:r>
              <a:rPr lang="el-GR" sz="2800" dirty="0" err="1">
                <a:solidFill>
                  <a:srgbClr val="FF0000"/>
                </a:solidFill>
                <a:latin typeface="Calibri" panose="020F0502020204030204" pitchFamily="34" charset="0"/>
                <a:cs typeface="Calibri" panose="020F0502020204030204" pitchFamily="34" charset="0"/>
              </a:rPr>
              <a:t>γκμπι</a:t>
            </a:r>
            <a:r>
              <a:rPr lang="el-GR" sz="2800" dirty="0">
                <a:solidFill>
                  <a:srgbClr val="FF0000"/>
                </a:solidFill>
                <a:latin typeface="Calibri" panose="020F0502020204030204" pitchFamily="34" charset="0"/>
                <a:cs typeface="Calibri" panose="020F0502020204030204" pitchFamily="34" charset="0"/>
              </a:rPr>
              <a:t> με </a:t>
            </a:r>
            <a:r>
              <a:rPr lang="el-GR" sz="2800" dirty="0" err="1">
                <a:solidFill>
                  <a:srgbClr val="FF0000"/>
                </a:solidFill>
                <a:latin typeface="Calibri" panose="020F0502020204030204" pitchFamily="34" charset="0"/>
                <a:cs typeface="Calibri" panose="020F0502020204030204" pitchFamily="34" charset="0"/>
              </a:rPr>
              <a:t>αμαξίδιο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660E9BB-C0DA-5E4B-8808-B9540200D599}"/>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Το Ράγκμπι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πρωτοεμφανίστηκε το 1977 στον Καναδά και έγινε </a:t>
            </a:r>
            <a:r>
              <a:rPr lang="el-GR" sz="2400" dirty="0" err="1">
                <a:latin typeface="Calibri" panose="020F0502020204030204" pitchFamily="34" charset="0"/>
                <a:cs typeface="Calibri" panose="020F0502020204030204" pitchFamily="34" charset="0"/>
              </a:rPr>
              <a:t>Παραολυμπιακό</a:t>
            </a:r>
            <a:r>
              <a:rPr lang="el-GR" sz="2400" dirty="0">
                <a:latin typeface="Calibri" panose="020F0502020204030204" pitchFamily="34" charset="0"/>
                <a:cs typeface="Calibri" panose="020F0502020204030204" pitchFamily="34" charset="0"/>
              </a:rPr>
              <a:t> άθλημα το 1994. Απευθύνεται αποκλειστικά σε ανθρώπους με τετραπληγία, δηλαδή σε όσους έχουν περιορισμό κίνησης ή παράλυση και στα τέσσερα άκρα του σώματός τους, για παράδειγμα λόγω βλάβης στο Νωτιαίο Μυελό, Εγκεφαλικής Παράλυσης, Πολιομυελίτιδας, Ακρωτηριασμό κτλ. Αξίζει να σημειωθεί πως είναι το μοναδικό ομαδικό άθλημα για ανθρώπους με τετραπληγία.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1420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2448D-F788-7A4B-9E53-358DC033420A}"/>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F76AB65C-277D-7F48-8FDA-0B9DAC4ABE49}"/>
              </a:ext>
            </a:extLst>
          </p:cNvPr>
          <p:cNvSpPr>
            <a:spLocks noGrp="1"/>
          </p:cNvSpPr>
          <p:nvPr>
            <p:ph idx="1"/>
          </p:nvPr>
        </p:nvSpPr>
        <p:spPr>
          <a:xfrm>
            <a:off x="838200" y="1825625"/>
            <a:ext cx="10515600" cy="2974975"/>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Οι αθλητές χρησιμοποιούν ειδικά αθλητικά </a:t>
            </a:r>
            <a:r>
              <a:rPr lang="el-GR" sz="2400" dirty="0" err="1">
                <a:latin typeface="Calibri" panose="020F0502020204030204" pitchFamily="34" charset="0"/>
                <a:cs typeface="Calibri" panose="020F0502020204030204" pitchFamily="34" charset="0"/>
              </a:rPr>
              <a:t>αμαξίδια</a:t>
            </a:r>
            <a:r>
              <a:rPr lang="el-GR" sz="2400" dirty="0">
                <a:latin typeface="Calibri" panose="020F0502020204030204" pitchFamily="34" charset="0"/>
                <a:cs typeface="Calibri" panose="020F0502020204030204" pitchFamily="34" charset="0"/>
              </a:rPr>
              <a:t>, τα οποία μοιάζουν με άρματα μάχης, ενώ φοράνε ειδικά γάντια στα οποία τοποθετούν κόλλα για να έχουν καλύτερη επαφή με τη μπάλα. Το Ράγκμπι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παίζεται σε κλειστό γήπεδο με παρκέ.</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Σκοπός του παιχνιδιού είναι ένας από τους παίκτες της ομάδας να διασχίσει την γραμμή του αντίπαλου τέρματος έχοντας τη μπάλα στη κατοχή του. Η κάθε ομάδα αποτελείται από 4 βασικούς παίκτες και 8 αναπληρωματικούς. Η διάρκεια του παιχνιδιού είναι 4 περίοδοι των 8 λεπτών. Επιτρέπεται οποιαδήποτε επαφή </a:t>
            </a:r>
            <a:r>
              <a:rPr lang="el-GR" sz="2400" dirty="0" err="1">
                <a:latin typeface="Calibri" panose="020F0502020204030204" pitchFamily="34" charset="0"/>
                <a:cs typeface="Calibri" panose="020F0502020204030204" pitchFamily="34" charset="0"/>
              </a:rPr>
              <a:t>αμαξιδίων</a:t>
            </a:r>
            <a:r>
              <a:rPr lang="el-GR" sz="2400" dirty="0">
                <a:latin typeface="Calibri" panose="020F0502020204030204" pitchFamily="34" charset="0"/>
                <a:cs typeface="Calibri" panose="020F0502020204030204" pitchFamily="34" charset="0"/>
              </a:rPr>
              <a:t>, ενώ απαγορεύεται κάθε σωματική επαφή.</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3439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Wheelchair Rugby">
            <a:hlinkClick r:id="" action="ppaction://media"/>
            <a:extLst>
              <a:ext uri="{FF2B5EF4-FFF2-40B4-BE49-F238E27FC236}">
                <a16:creationId xmlns:a16="http://schemas.microsoft.com/office/drawing/2014/main" id="{FA02D64B-A4E5-0743-AAAD-F24C47751F8E}"/>
              </a:ext>
            </a:extLst>
          </p:cNvPr>
          <p:cNvPicPr>
            <a:picLocks noRot="1" noChangeAspect="1"/>
          </p:cNvPicPr>
          <p:nvPr>
            <a:videoFile r:link="rId1"/>
          </p:nvPr>
        </p:nvPicPr>
        <p:blipFill>
          <a:blip r:embed="rId3"/>
          <a:stretch>
            <a:fillRect/>
          </a:stretch>
        </p:blipFill>
        <p:spPr>
          <a:xfrm>
            <a:off x="26973" y="0"/>
            <a:ext cx="12165027" cy="6873240"/>
          </a:xfrm>
          <a:prstGeom prst="rect">
            <a:avLst/>
          </a:prstGeom>
        </p:spPr>
      </p:pic>
    </p:spTree>
    <p:extLst>
      <p:ext uri="{BB962C8B-B14F-4D97-AF65-F5344CB8AC3E}">
        <p14:creationId xmlns:p14="http://schemas.microsoft.com/office/powerpoint/2010/main" val="390593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9CD60-50F2-8E44-9258-A073D40B1D58}"/>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 Σκοποβολή</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A104081-EF3A-0B4B-9118-2E2DD50A8183}"/>
              </a:ext>
            </a:extLst>
          </p:cNvPr>
          <p:cNvSpPr>
            <a:spLocks noGrp="1"/>
          </p:cNvSpPr>
          <p:nvPr>
            <p:ph idx="1"/>
          </p:nvPr>
        </p:nvSpPr>
        <p:spPr>
          <a:xfrm>
            <a:off x="838200" y="1825624"/>
            <a:ext cx="10515600" cy="5032375"/>
          </a:xfrm>
        </p:spPr>
        <p:txBody>
          <a:bodyPr>
            <a:normAutofit lnSpcReduction="10000"/>
          </a:bodyPr>
          <a:lstStyle/>
          <a:p>
            <a:pPr marL="0" indent="0" algn="just">
              <a:buNone/>
            </a:pPr>
            <a:r>
              <a:rPr lang="el-GR" sz="2400" dirty="0">
                <a:latin typeface="Calibri" panose="020F0502020204030204" pitchFamily="34" charset="0"/>
                <a:cs typeface="Calibri" panose="020F0502020204030204" pitchFamily="34" charset="0"/>
              </a:rPr>
              <a:t>Η Σκοποβολή συμπεριελήφθη στο πρόγραμμα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το 1980 στο </a:t>
            </a:r>
            <a:r>
              <a:rPr lang="en-GB" sz="2400" dirty="0">
                <a:latin typeface="Calibri" panose="020F0502020204030204" pitchFamily="34" charset="0"/>
                <a:cs typeface="Calibri" panose="020F0502020204030204" pitchFamily="34" charset="0"/>
              </a:rPr>
              <a:t>Arnhem </a:t>
            </a:r>
            <a:r>
              <a:rPr lang="el-GR" sz="2400" dirty="0">
                <a:latin typeface="Calibri" panose="020F0502020204030204" pitchFamily="34" charset="0"/>
                <a:cs typeface="Calibri" panose="020F0502020204030204" pitchFamily="34" charset="0"/>
              </a:rPr>
              <a:t>και </a:t>
            </a:r>
            <a:r>
              <a:rPr lang="el-GR" sz="2400" dirty="0" err="1">
                <a:latin typeface="Calibri" panose="020F0502020204030204" pitchFamily="34" charset="0"/>
                <a:cs typeface="Calibri" panose="020F0502020204030204" pitchFamily="34" charset="0"/>
              </a:rPr>
              <a:t>διέπεται</a:t>
            </a:r>
            <a:r>
              <a:rPr lang="el-GR" sz="2400" dirty="0">
                <a:latin typeface="Calibri" panose="020F0502020204030204" pitchFamily="34" charset="0"/>
                <a:cs typeface="Calibri" panose="020F0502020204030204" pitchFamily="34" charset="0"/>
              </a:rPr>
              <a:t> από αντίστοιχους κανονισμούς με αυτούς της Ολυμπιακής Σκοποβολής. Έχουν γίνει ορισμένες προσαρμογές σε κάποια σημεία διεξαγωγής του αθλήματος προς διευκόλυνση των σκοπευτών με αναπηρία.</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Οι σκοπευτές και οι σκοπεύτριες, λόγω των διαφορετικών τύπων κινητικής αναπηρίας που παρουσιάζουν (ακρωτηριασμό, παραπληγία, τετραπληγία ή άλλη αναπηρία) κατατάσσονται σε περισσότερες από μια κατηγορίες. Ανάλογα με τις δυνατότητες και τους περιορισμούς που υπάρχουν (λειτουργικότητα κορμού, ισορροπία στο κάθισμα, μυϊκή δύναμη, κινητικότητα άνω-κάτω άκρων κ.ά.), καθώς επίσης και τις δεξιότητες που είναι απαραίτητες στη σκοποβολή, οι αθλητές χωρίζονται σε δύο γενικές κατηγορίες: την </a:t>
            </a:r>
            <a:r>
              <a:rPr lang="en-US" sz="2400" dirty="0">
                <a:latin typeface="Calibri" panose="020F0502020204030204" pitchFamily="34" charset="0"/>
                <a:cs typeface="Calibri" panose="020F0502020204030204" pitchFamily="34" charset="0"/>
              </a:rPr>
              <a:t>SH1 </a:t>
            </a:r>
            <a:r>
              <a:rPr lang="el-GR" sz="2400" dirty="0">
                <a:latin typeface="Calibri" panose="020F0502020204030204" pitchFamily="34" charset="0"/>
                <a:cs typeface="Calibri" panose="020F0502020204030204" pitchFamily="34" charset="0"/>
              </a:rPr>
              <a:t>και την </a:t>
            </a:r>
            <a:r>
              <a:rPr lang="en-US" sz="2400" dirty="0">
                <a:latin typeface="Calibri" panose="020F0502020204030204" pitchFamily="34" charset="0"/>
                <a:cs typeface="Calibri" panose="020F0502020204030204" pitchFamily="34" charset="0"/>
              </a:rPr>
              <a:t>SH2. </a:t>
            </a:r>
            <a:r>
              <a:rPr lang="el-GR" sz="2400" dirty="0">
                <a:latin typeface="Calibri" panose="020F0502020204030204" pitchFamily="34" charset="0"/>
                <a:cs typeface="Calibri" panose="020F0502020204030204" pitchFamily="34" charset="0"/>
              </a:rPr>
              <a:t>Βασική διαφορά μεταξύ των δύο είναι ότι στην </a:t>
            </a:r>
            <a:r>
              <a:rPr lang="en-US" sz="2400" dirty="0">
                <a:latin typeface="Calibri" panose="020F0502020204030204" pitchFamily="34" charset="0"/>
                <a:cs typeface="Calibri" panose="020F0502020204030204" pitchFamily="34" charset="0"/>
              </a:rPr>
              <a:t>SH2 </a:t>
            </a:r>
            <a:r>
              <a:rPr lang="el-GR" sz="2400" dirty="0">
                <a:latin typeface="Calibri" panose="020F0502020204030204" pitchFamily="34" charset="0"/>
                <a:cs typeface="Calibri" panose="020F0502020204030204" pitchFamily="34" charset="0"/>
              </a:rPr>
              <a:t>επιτρέπεται ειδικό στήριγμα με συγκεκριμένες προδιαγραφές για να στηρίζεται το όπλο.</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Για την αγωνιστική καρέκλα, η οποία μπορεί να είναι αναπηρικό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ή σκαμνί, ισχύουν, ανάλογα με την κατηγορία, προδιαγραφές που αφορούν στην πλάτη της καρέκλας και τα στηρίγματα που χρησιμοποιούνται (τραπεζάκι ή πάγκος).</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3171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7BF4A-1920-D049-AB05-F2E9D797D2D6}"/>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0E624E97-2D9A-AB40-B52A-ED455E61702B}"/>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Κάθε αγώνισμα αποτελείται από έναν γύρο κατάταξης και έναν τελικό γύρο. Η βαθμολογία του τελικού γύρου προστίθεται στη βαθμολογία του γύρου κατάταξης (προκριματικού), και ο αθλητής ο οποίος έχει συγκεντρώσει στο τέλος του αγώνα τους περισσότερους βαθμούς ανακηρύσσεται νικητής.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Οι διαγωνιζόμενοι κερδίζουν βαθμούς ανάλογα με την αξία των βολών τους. Ο στόχος αποτελείται από 10 ομόκεντρους κύκλους με βαθμολογία από το 1 έως το 10. Ο κεντρικός κύκλος δίνει 10 βαθμούς, ο επόμενος εννέα και ο τελευταίος εξωτερικά έναν. Στους τελικούς αγώνες, η βαθμολογία εκφράζεται όχι μόνο με ακεραίους αλλά και με δεκαδικούς αριθμούς, αφού οι 10 ομόκεντροι κύκλοι του στόχου διαιρούνται σε περισσότερους κύκλους με το 10,9 να αποτελεί τον υψηλότερο βαθμό για μία βολή.</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039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Shooting">
            <a:hlinkClick r:id="" action="ppaction://media"/>
            <a:extLst>
              <a:ext uri="{FF2B5EF4-FFF2-40B4-BE49-F238E27FC236}">
                <a16:creationId xmlns:a16="http://schemas.microsoft.com/office/drawing/2014/main" id="{C57D2944-315A-E249-8013-4C8BD2F94216}"/>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61422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4D7BB-7634-0442-8475-9792C1815280}"/>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Στίβος</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4AC0FB02-FF50-624D-95E3-4AC2B9FFB7EA}"/>
              </a:ext>
            </a:extLst>
          </p:cNvPr>
          <p:cNvSpPr>
            <a:spLocks noGrp="1"/>
          </p:cNvSpPr>
          <p:nvPr>
            <p:ph idx="1"/>
          </p:nvPr>
        </p:nvSpPr>
        <p:spPr>
          <a:xfrm>
            <a:off x="838200" y="1825625"/>
            <a:ext cx="10515600" cy="4667250"/>
          </a:xfrm>
        </p:spPr>
        <p:txBody>
          <a:bodyPr>
            <a:normAutofit fontScale="70000" lnSpcReduction="20000"/>
          </a:bodyPr>
          <a:lstStyle/>
          <a:p>
            <a:pPr marL="0" indent="0" algn="just">
              <a:lnSpc>
                <a:spcPct val="110000"/>
              </a:lnSpc>
              <a:buNone/>
            </a:pPr>
            <a:r>
              <a:rPr lang="el-GR" dirty="0"/>
              <a:t>Οι αθλητές ταξινομούνται βάση τον τύπο της αναπηρίας τους σε διαφορετικές κατηγορίες:</a:t>
            </a:r>
          </a:p>
          <a:p>
            <a:pPr algn="just">
              <a:lnSpc>
                <a:spcPct val="110000"/>
              </a:lnSpc>
              <a:buClr>
                <a:srgbClr val="FF0000"/>
              </a:buClr>
              <a:buFont typeface="Wingdings" pitchFamily="2" charset="2"/>
              <a:buChar char="Ø"/>
            </a:pPr>
            <a:r>
              <a:rPr lang="el-GR" dirty="0"/>
              <a:t>Αθλητές με εγκεφαλική παράλυση κατατάσσονται στις κατηγορίες 32 έως 38. Στις κατηγορίες 32 έως και 34, οι αθλητές αγωνίζονται με αγωνιστικό </a:t>
            </a:r>
            <a:r>
              <a:rPr lang="el-GR" dirty="0" err="1"/>
              <a:t>αμαξίδιο</a:t>
            </a:r>
            <a:r>
              <a:rPr lang="el-GR" dirty="0"/>
              <a:t>, ενώ στις κατηγορίες από 35 έως 38 αγωνίζονται όρθιοι.</a:t>
            </a:r>
          </a:p>
          <a:p>
            <a:pPr algn="just">
              <a:lnSpc>
                <a:spcPct val="110000"/>
              </a:lnSpc>
              <a:buClr>
                <a:srgbClr val="FF0000"/>
              </a:buClr>
              <a:buFont typeface="Wingdings" pitchFamily="2" charset="2"/>
              <a:buChar char="Ø"/>
            </a:pPr>
            <a:r>
              <a:rPr lang="el-GR" dirty="0"/>
              <a:t>Αθλητές με κάκωση του νωτιαίου μυελού ή άλλη κινητική αναπηρία, εκτός από εγκεφαλική παράλυση, εντάσσονται, ανάλογα με το κινητικό τους προφίλ, στις κατηγορίες από 51 έως 54 για τους αγώνες δρόμων και από 51 έως 58 για τους αγώνες ρίψεων. Στις κατηγορίες αυτές οι αθλητές αγωνίζονται με </a:t>
            </a:r>
            <a:r>
              <a:rPr lang="el-GR" dirty="0" err="1"/>
              <a:t>αμαξίδιο</a:t>
            </a:r>
            <a:r>
              <a:rPr lang="en-US" dirty="0"/>
              <a:t>.</a:t>
            </a:r>
            <a:endParaRPr lang="el-GR" dirty="0"/>
          </a:p>
          <a:p>
            <a:pPr algn="just">
              <a:lnSpc>
                <a:spcPct val="110000"/>
              </a:lnSpc>
              <a:buClr>
                <a:srgbClr val="FF0000"/>
              </a:buClr>
              <a:buFont typeface="Wingdings" pitchFamily="2" charset="2"/>
              <a:buChar char="Ø"/>
            </a:pPr>
            <a:r>
              <a:rPr lang="el-GR" dirty="0"/>
              <a:t>Αθλητές με ακρωτηριασμό σε ένα ή περισσότερα μέλη, καθώς και αθλητές με άλλη κινητική αναπηρία</a:t>
            </a:r>
            <a:r>
              <a:rPr lang="en-GB" dirty="0"/>
              <a:t> </a:t>
            </a:r>
            <a:r>
              <a:rPr lang="el-GR" dirty="0"/>
              <a:t>που αγωνίζονται όρθιοι, ανήκουν στις κατηγορίες από 42 έως 46.</a:t>
            </a:r>
          </a:p>
          <a:p>
            <a:pPr algn="just">
              <a:lnSpc>
                <a:spcPct val="110000"/>
              </a:lnSpc>
              <a:buClr>
                <a:srgbClr val="FF0000"/>
              </a:buClr>
              <a:buFont typeface="Wingdings" pitchFamily="2" charset="2"/>
              <a:buChar char="Ø"/>
            </a:pPr>
            <a:r>
              <a:rPr lang="el-GR" dirty="0"/>
              <a:t>Αθλητές τυφλοί ή με μερική όραση κατατάσσονται, σε τρεις κατηγορίες 11, 12 και 13.</a:t>
            </a:r>
          </a:p>
          <a:p>
            <a:pPr algn="just">
              <a:lnSpc>
                <a:spcPct val="110000"/>
              </a:lnSpc>
              <a:buClr>
                <a:srgbClr val="FF0000"/>
              </a:buClr>
              <a:buFont typeface="Wingdings" pitchFamily="2" charset="2"/>
              <a:buChar char="Ø"/>
            </a:pPr>
            <a:r>
              <a:rPr lang="el-GR" dirty="0"/>
              <a:t>Αθλητές με νανισμό λόγω </a:t>
            </a:r>
            <a:r>
              <a:rPr lang="el-GR" dirty="0" err="1"/>
              <a:t>αχονδροπλασίας</a:t>
            </a:r>
            <a:r>
              <a:rPr lang="el-GR" dirty="0"/>
              <a:t> αγωνίζονται μόνο στις ρίψεις, στην κατηγορία 40.</a:t>
            </a:r>
            <a:endParaRPr lang="en-GR" dirty="0"/>
          </a:p>
        </p:txBody>
      </p:sp>
    </p:spTree>
    <p:extLst>
      <p:ext uri="{BB962C8B-B14F-4D97-AF65-F5344CB8AC3E}">
        <p14:creationId xmlns:p14="http://schemas.microsoft.com/office/powerpoint/2010/main" val="3095828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15D9-5722-4A45-942F-D14352BBD96F}"/>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8ED3023A-31DB-4845-8399-1CE1DAC34BA5}"/>
              </a:ext>
            </a:extLst>
          </p:cNvPr>
          <p:cNvSpPr>
            <a:spLocks noGrp="1"/>
          </p:cNvSpPr>
          <p:nvPr>
            <p:ph idx="1"/>
          </p:nvPr>
        </p:nvSpPr>
        <p:spPr>
          <a:xfrm>
            <a:off x="838200" y="1825624"/>
            <a:ext cx="10515600" cy="4564289"/>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Το αγωνιστικό πρόγραμμα περιλαμβάνει 36 αγώνες: 18 ανδρών και 18 γυναικών:</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Γυναίκες: Δρόμοι (100 μέτρα, 200 μέτρα, 400 μέτρα, 800 μέτρα, 1.500 μέτρα, 5.000 μέτρα, 10.000 μέτρα, 4</a:t>
            </a:r>
            <a:r>
              <a:rPr lang="en-GB" sz="2400" dirty="0">
                <a:latin typeface="Calibri" panose="020F0502020204030204" pitchFamily="34" charset="0"/>
                <a:cs typeface="Calibri" panose="020F0502020204030204" pitchFamily="34" charset="0"/>
              </a:rPr>
              <a:t>x100 </a:t>
            </a:r>
            <a:r>
              <a:rPr lang="el-GR" sz="2400" dirty="0">
                <a:latin typeface="Calibri" panose="020F0502020204030204" pitchFamily="34" charset="0"/>
                <a:cs typeface="Calibri" panose="020F0502020204030204" pitchFamily="34" charset="0"/>
              </a:rPr>
              <a:t>μέτρα σκυταλοδρομία, 4</a:t>
            </a:r>
            <a:r>
              <a:rPr lang="en-GB" sz="2400" dirty="0">
                <a:latin typeface="Calibri" panose="020F0502020204030204" pitchFamily="34" charset="0"/>
                <a:cs typeface="Calibri" panose="020F0502020204030204" pitchFamily="34" charset="0"/>
              </a:rPr>
              <a:t>x400 </a:t>
            </a:r>
            <a:r>
              <a:rPr lang="el-GR" sz="2400" dirty="0">
                <a:latin typeface="Calibri" panose="020F0502020204030204" pitchFamily="34" charset="0"/>
                <a:cs typeface="Calibri" panose="020F0502020204030204" pitchFamily="34" charset="0"/>
              </a:rPr>
              <a:t>μέτρα σκυταλοδρομία), ‘</a:t>
            </a:r>
            <a:r>
              <a:rPr lang="el-GR" sz="2400" dirty="0" err="1">
                <a:latin typeface="Calibri" panose="020F0502020204030204" pitchFamily="34" charset="0"/>
                <a:cs typeface="Calibri" panose="020F0502020204030204" pitchFamily="34" charset="0"/>
              </a:rPr>
              <a:t>Αλματα</a:t>
            </a:r>
            <a:r>
              <a:rPr lang="el-GR" sz="2400" dirty="0">
                <a:latin typeface="Calibri" panose="020F0502020204030204" pitchFamily="34" charset="0"/>
                <a:cs typeface="Calibri" panose="020F0502020204030204" pitchFamily="34" charset="0"/>
              </a:rPr>
              <a:t> (άλμα εις ύψος, άλμα εις μήκος, άλμα τριπλούν), Ρίψεις (σφαιροβολία, δισκοβολία, ακοντισμός και κορίνα – </a:t>
            </a:r>
            <a:r>
              <a:rPr lang="en-GB" sz="2400" dirty="0">
                <a:latin typeface="Calibri" panose="020F0502020204030204" pitchFamily="34" charset="0"/>
                <a:cs typeface="Calibri" panose="020F0502020204030204" pitchFamily="34" charset="0"/>
              </a:rPr>
              <a:t>club), </a:t>
            </a:r>
            <a:r>
              <a:rPr lang="el-GR" sz="2400" dirty="0">
                <a:latin typeface="Calibri" panose="020F0502020204030204" pitchFamily="34" charset="0"/>
                <a:cs typeface="Calibri" panose="020F0502020204030204" pitchFamily="34" charset="0"/>
              </a:rPr>
              <a:t>Πένταθλο και Μαραθώνιος.</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a:t>
            </a:r>
            <a:r>
              <a:rPr lang="el-GR" sz="2400" dirty="0" err="1">
                <a:latin typeface="Calibri" panose="020F0502020204030204" pitchFamily="34" charset="0"/>
                <a:cs typeface="Calibri" panose="020F0502020204030204" pitchFamily="34" charset="0"/>
              </a:rPr>
              <a:t>Ανδρες</a:t>
            </a:r>
            <a:r>
              <a:rPr lang="el-GR" sz="2400" dirty="0">
                <a:latin typeface="Calibri" panose="020F0502020204030204" pitchFamily="34" charset="0"/>
                <a:cs typeface="Calibri" panose="020F0502020204030204" pitchFamily="34" charset="0"/>
              </a:rPr>
              <a:t>: Δρόμοι (100 μέτρα, 200 μέτρα, 400 μέτρα, 800 μέτρα, 1.500 μέτρα, 5.000 μέτρα, 10.000 μέτρα, 4</a:t>
            </a:r>
            <a:r>
              <a:rPr lang="en-GB" sz="2400" dirty="0">
                <a:latin typeface="Calibri" panose="020F0502020204030204" pitchFamily="34" charset="0"/>
                <a:cs typeface="Calibri" panose="020F0502020204030204" pitchFamily="34" charset="0"/>
              </a:rPr>
              <a:t>x100 </a:t>
            </a:r>
            <a:r>
              <a:rPr lang="el-GR" sz="2400" dirty="0">
                <a:latin typeface="Calibri" panose="020F0502020204030204" pitchFamily="34" charset="0"/>
                <a:cs typeface="Calibri" panose="020F0502020204030204" pitchFamily="34" charset="0"/>
              </a:rPr>
              <a:t>μέτρα σκυταλοδρομία, 4</a:t>
            </a:r>
            <a:r>
              <a:rPr lang="en-GB" sz="2400" dirty="0">
                <a:latin typeface="Calibri" panose="020F0502020204030204" pitchFamily="34" charset="0"/>
                <a:cs typeface="Calibri" panose="020F0502020204030204" pitchFamily="34" charset="0"/>
              </a:rPr>
              <a:t>x400 </a:t>
            </a:r>
            <a:r>
              <a:rPr lang="el-GR" sz="2400" dirty="0">
                <a:latin typeface="Calibri" panose="020F0502020204030204" pitchFamily="34" charset="0"/>
                <a:cs typeface="Calibri" panose="020F0502020204030204" pitchFamily="34" charset="0"/>
              </a:rPr>
              <a:t>μέτρα σκυταλοδρομία), ‘</a:t>
            </a:r>
            <a:r>
              <a:rPr lang="el-GR" sz="2400" dirty="0" err="1">
                <a:latin typeface="Calibri" panose="020F0502020204030204" pitchFamily="34" charset="0"/>
                <a:cs typeface="Calibri" panose="020F0502020204030204" pitchFamily="34" charset="0"/>
              </a:rPr>
              <a:t>Αλματα</a:t>
            </a:r>
            <a:r>
              <a:rPr lang="el-GR" sz="2400" dirty="0">
                <a:latin typeface="Calibri" panose="020F0502020204030204" pitchFamily="34" charset="0"/>
                <a:cs typeface="Calibri" panose="020F0502020204030204" pitchFamily="34" charset="0"/>
              </a:rPr>
              <a:t> (άλμα εις ύψος, άλμα εις μήκος, άλμα τριπλούν), Ρίψεις (σφαιροβολία, δισκοβολία, ακοντισμός και </a:t>
            </a:r>
            <a:r>
              <a:rPr lang="el-GR" sz="2400" dirty="0" err="1">
                <a:latin typeface="Calibri" panose="020F0502020204030204" pitchFamily="34" charset="0"/>
                <a:cs typeface="Calibri" panose="020F0502020204030204" pitchFamily="34" charset="0"/>
              </a:rPr>
              <a:t>κορ</a:t>
            </a:r>
            <a:r>
              <a:rPr lang="en-US" sz="2400" dirty="0" err="1">
                <a:latin typeface="Calibri" panose="020F0502020204030204" pitchFamily="34" charset="0"/>
                <a:cs typeface="Calibri" panose="020F0502020204030204" pitchFamily="34" charset="0"/>
              </a:rPr>
              <a:t>ί</a:t>
            </a:r>
            <a:r>
              <a:rPr lang="el-GR" sz="2400" dirty="0">
                <a:latin typeface="Calibri" panose="020F0502020204030204" pitchFamily="34" charset="0"/>
                <a:cs typeface="Calibri" panose="020F0502020204030204" pitchFamily="34" charset="0"/>
              </a:rPr>
              <a:t>να – </a:t>
            </a:r>
            <a:r>
              <a:rPr lang="en-GB" sz="2400" dirty="0">
                <a:latin typeface="Calibri" panose="020F0502020204030204" pitchFamily="34" charset="0"/>
                <a:cs typeface="Calibri" panose="020F0502020204030204" pitchFamily="34" charset="0"/>
              </a:rPr>
              <a:t>club), </a:t>
            </a:r>
            <a:r>
              <a:rPr lang="el-GR" sz="2400" dirty="0">
                <a:latin typeface="Calibri" panose="020F0502020204030204" pitchFamily="34" charset="0"/>
                <a:cs typeface="Calibri" panose="020F0502020204030204" pitchFamily="34" charset="0"/>
              </a:rPr>
              <a:t>Πένταθλο και Μαραθώνιος.</a:t>
            </a:r>
          </a:p>
        </p:txBody>
      </p:sp>
    </p:spTree>
    <p:extLst>
      <p:ext uri="{BB962C8B-B14F-4D97-AF65-F5344CB8AC3E}">
        <p14:creationId xmlns:p14="http://schemas.microsoft.com/office/powerpoint/2010/main" val="461262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Athletics">
            <a:hlinkClick r:id="" action="ppaction://media"/>
            <a:extLst>
              <a:ext uri="{FF2B5EF4-FFF2-40B4-BE49-F238E27FC236}">
                <a16:creationId xmlns:a16="http://schemas.microsoft.com/office/drawing/2014/main" id="{8F47E0D3-EC79-5B40-A75D-5F03244FEE14}"/>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290199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AFCF-75AA-5248-A308-97E97C2CFC81}"/>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FAA9D13-88F7-824E-AC2C-9E6E80102CAE}"/>
              </a:ext>
            </a:extLst>
          </p:cNvPr>
          <p:cNvSpPr>
            <a:spLocks noGrp="1"/>
          </p:cNvSpPr>
          <p:nvPr>
            <p:ph idx="1"/>
          </p:nvPr>
        </p:nvSpPr>
        <p:spPr>
          <a:xfrm>
            <a:off x="838200" y="1690688"/>
            <a:ext cx="5175325" cy="5032375"/>
          </a:xfrm>
        </p:spPr>
        <p:txBody>
          <a:bodyPr>
            <a:normAutofit/>
          </a:bodyPr>
          <a:lstStyle/>
          <a:p>
            <a:pPr algn="just">
              <a:buClr>
                <a:srgbClr val="FF0000"/>
              </a:buClr>
              <a:buFont typeface="Wingdings" pitchFamily="2" charset="2"/>
              <a:buChar char="Ø"/>
            </a:pPr>
            <a:r>
              <a:rPr lang="el-GR" sz="2400" dirty="0"/>
              <a:t>Αντισφαίριση με </a:t>
            </a:r>
            <a:r>
              <a:rPr lang="el-GR" sz="2400" dirty="0" err="1"/>
              <a:t>αμαξίδιο</a:t>
            </a:r>
            <a:endParaRPr lang="el-GR" sz="2400" dirty="0"/>
          </a:p>
          <a:p>
            <a:pPr algn="just">
              <a:buClr>
                <a:srgbClr val="FF0000"/>
              </a:buClr>
              <a:buFont typeface="Wingdings" pitchFamily="2" charset="2"/>
              <a:buChar char="Ø"/>
            </a:pPr>
            <a:r>
              <a:rPr lang="el-GR" sz="2400" dirty="0"/>
              <a:t>Άρση βαρών σε πάγκο</a:t>
            </a:r>
          </a:p>
          <a:p>
            <a:pPr algn="just">
              <a:buClr>
                <a:srgbClr val="FF0000"/>
              </a:buClr>
              <a:buFont typeface="Wingdings" pitchFamily="2" charset="2"/>
              <a:buChar char="Ø"/>
            </a:pPr>
            <a:r>
              <a:rPr lang="el-GR" sz="2400" dirty="0" err="1"/>
              <a:t>Γκόλμπολ</a:t>
            </a:r>
            <a:r>
              <a:rPr lang="el-GR" sz="2400" dirty="0"/>
              <a:t> (</a:t>
            </a:r>
            <a:r>
              <a:rPr lang="en-GB" sz="2400" dirty="0"/>
              <a:t>Goalball)</a:t>
            </a:r>
            <a:endParaRPr lang="el-GR" sz="2400" dirty="0"/>
          </a:p>
          <a:p>
            <a:pPr algn="just">
              <a:buClr>
                <a:srgbClr val="FF0000"/>
              </a:buClr>
              <a:buFont typeface="Wingdings" pitchFamily="2" charset="2"/>
              <a:buChar char="Ø"/>
            </a:pPr>
            <a:r>
              <a:rPr lang="el-GR" sz="2400" dirty="0"/>
              <a:t>Επιτραπέζια Αντισφαίριση</a:t>
            </a:r>
          </a:p>
          <a:p>
            <a:pPr algn="just">
              <a:buClr>
                <a:srgbClr val="FF0000"/>
              </a:buClr>
              <a:buFont typeface="Wingdings" pitchFamily="2" charset="2"/>
              <a:buChar char="Ø"/>
            </a:pPr>
            <a:r>
              <a:rPr lang="el-GR" sz="2400" dirty="0"/>
              <a:t>Ιππασία</a:t>
            </a:r>
          </a:p>
          <a:p>
            <a:pPr algn="just">
              <a:buClr>
                <a:srgbClr val="FF0000"/>
              </a:buClr>
              <a:buFont typeface="Wingdings" pitchFamily="2" charset="2"/>
              <a:buChar char="Ø"/>
            </a:pPr>
            <a:r>
              <a:rPr lang="el-GR" sz="2400" dirty="0"/>
              <a:t>Ιστιοπλοΐα</a:t>
            </a:r>
          </a:p>
          <a:p>
            <a:pPr algn="just">
              <a:buClr>
                <a:srgbClr val="FF0000"/>
              </a:buClr>
              <a:buFont typeface="Wingdings" pitchFamily="2" charset="2"/>
              <a:buChar char="Ø"/>
            </a:pPr>
            <a:r>
              <a:rPr lang="el-GR" sz="2400" dirty="0"/>
              <a:t>Καλαθοσφαίριση με </a:t>
            </a:r>
            <a:r>
              <a:rPr lang="el-GR" sz="2400" dirty="0" err="1"/>
              <a:t>αμαξίδιο</a:t>
            </a:r>
            <a:endParaRPr lang="el-GR" sz="2400" dirty="0"/>
          </a:p>
          <a:p>
            <a:pPr algn="just">
              <a:buClr>
                <a:srgbClr val="FF0000"/>
              </a:buClr>
              <a:buFont typeface="Wingdings" pitchFamily="2" charset="2"/>
              <a:buChar char="Ø"/>
            </a:pPr>
            <a:r>
              <a:rPr lang="el-GR" sz="2400" dirty="0"/>
              <a:t>Κολύμβηση</a:t>
            </a:r>
          </a:p>
          <a:p>
            <a:pPr algn="just">
              <a:buClr>
                <a:srgbClr val="FF0000"/>
              </a:buClr>
              <a:buFont typeface="Wingdings" pitchFamily="2" charset="2"/>
              <a:buChar char="Ø"/>
            </a:pPr>
            <a:r>
              <a:rPr lang="el-GR" sz="2400" dirty="0"/>
              <a:t>Μπότσια (</a:t>
            </a:r>
            <a:r>
              <a:rPr lang="en-GB" sz="2400" dirty="0"/>
              <a:t>Boccia)</a:t>
            </a:r>
            <a:endParaRPr lang="el-GR" sz="2400" dirty="0"/>
          </a:p>
          <a:p>
            <a:pPr algn="just">
              <a:buClr>
                <a:srgbClr val="FF0000"/>
              </a:buClr>
              <a:buFont typeface="Wingdings" pitchFamily="2" charset="2"/>
              <a:buChar char="Ø"/>
            </a:pPr>
            <a:r>
              <a:rPr lang="el-GR" sz="2400" dirty="0"/>
              <a:t>Ξιφασκία με </a:t>
            </a:r>
            <a:r>
              <a:rPr lang="el-GR" sz="2400" dirty="0" err="1"/>
              <a:t>αμαξίδιο</a:t>
            </a:r>
            <a:endParaRPr lang="el-GR" sz="2400" dirty="0"/>
          </a:p>
          <a:p>
            <a:pPr algn="just">
              <a:buClr>
                <a:srgbClr val="FF0000"/>
              </a:buClr>
              <a:buFont typeface="Wingdings" pitchFamily="2" charset="2"/>
              <a:buChar char="Ø"/>
            </a:pPr>
            <a:r>
              <a:rPr lang="el-GR" sz="2400" dirty="0" err="1"/>
              <a:t>Πετοσφαίριση</a:t>
            </a:r>
            <a:r>
              <a:rPr lang="el-GR" sz="2400" dirty="0"/>
              <a:t> (Καθιστών)</a:t>
            </a:r>
          </a:p>
          <a:p>
            <a:pPr algn="just">
              <a:buClr>
                <a:srgbClr val="FF0000"/>
              </a:buClr>
              <a:buFont typeface="Wingdings" pitchFamily="2" charset="2"/>
              <a:buChar char="Ø"/>
            </a:pPr>
            <a:endParaRPr lang="en-GR" sz="2400" dirty="0"/>
          </a:p>
        </p:txBody>
      </p:sp>
      <p:sp>
        <p:nvSpPr>
          <p:cNvPr id="4" name="TextBox 3">
            <a:extLst>
              <a:ext uri="{FF2B5EF4-FFF2-40B4-BE49-F238E27FC236}">
                <a16:creationId xmlns:a16="http://schemas.microsoft.com/office/drawing/2014/main" id="{EECEB648-1AEA-6C47-831C-7C282CE0A494}"/>
              </a:ext>
            </a:extLst>
          </p:cNvPr>
          <p:cNvSpPr txBox="1"/>
          <p:nvPr/>
        </p:nvSpPr>
        <p:spPr>
          <a:xfrm>
            <a:off x="6178477" y="1690688"/>
            <a:ext cx="5321448" cy="5031121"/>
          </a:xfrm>
          <a:prstGeom prst="rect">
            <a:avLst/>
          </a:prstGeom>
          <a:noFill/>
        </p:spPr>
        <p:txBody>
          <a:bodyPr wrap="square" rtlCol="0">
            <a:spAutoFit/>
          </a:bodyPr>
          <a:lstStyle/>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Ποδηλασία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5</a:t>
            </a:r>
            <a:r>
              <a:rPr lang="en-GB" sz="2400" dirty="0">
                <a:latin typeface="Calibri" panose="020F0502020204030204" pitchFamily="34" charset="0"/>
                <a:cs typeface="Calibri" panose="020F0502020204030204" pitchFamily="34" charset="0"/>
              </a:rPr>
              <a:t>x5</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7</a:t>
            </a:r>
            <a:r>
              <a:rPr lang="en-GB" sz="2400" dirty="0">
                <a:latin typeface="Calibri" panose="020F0502020204030204" pitchFamily="34" charset="0"/>
                <a:cs typeface="Calibri" panose="020F0502020204030204" pitchFamily="34" charset="0"/>
              </a:rPr>
              <a:t>x7</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Ράγκμπι με </a:t>
            </a:r>
            <a:r>
              <a:rPr lang="el-GR" sz="2400" dirty="0" err="1">
                <a:latin typeface="Calibri" panose="020F0502020204030204" pitchFamily="34" charset="0"/>
                <a:cs typeface="Calibri" panose="020F0502020204030204" pitchFamily="34" charset="0"/>
              </a:rPr>
              <a:t>αμαξίδιο</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Σκοποβολή</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Στίβος</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Τζούντο</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Τοξοβολία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Κωπηλασία (νέο άθλημα στο Πεκίνο)</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Τρίαθλο</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393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4FCEC-FC55-B143-A25A-DECBB476F92E}"/>
              </a:ext>
            </a:extLst>
          </p:cNvPr>
          <p:cNvSpPr>
            <a:spLocks noGrp="1"/>
          </p:cNvSpPr>
          <p:nvPr>
            <p:ph type="title"/>
          </p:nvPr>
        </p:nvSpPr>
        <p:spPr/>
        <p:txBody>
          <a:bodyPr>
            <a:normAutofit/>
          </a:bodyPr>
          <a:lstStyle/>
          <a:p>
            <a:pPr algn="ctr"/>
            <a:r>
              <a:rPr lang="el-GR" sz="2800" dirty="0" err="1">
                <a:solidFill>
                  <a:srgbClr val="FF0000"/>
                </a:solidFill>
                <a:latin typeface="Calibri" panose="020F0502020204030204" pitchFamily="34" charset="0"/>
                <a:cs typeface="Calibri" panose="020F0502020204030204" pitchFamily="34" charset="0"/>
              </a:rPr>
              <a:t>Ποδ</a:t>
            </a:r>
            <a:r>
              <a:rPr lang="en-GR" sz="2800" dirty="0">
                <a:solidFill>
                  <a:srgbClr val="FF0000"/>
                </a:solidFill>
                <a:latin typeface="Calibri" panose="020F0502020204030204" pitchFamily="34" charset="0"/>
                <a:cs typeface="Calibri" panose="020F0502020204030204" pitchFamily="34" charset="0"/>
              </a:rPr>
              <a:t>ό</a:t>
            </a:r>
            <a:r>
              <a:rPr lang="el-GR" sz="2800" dirty="0" err="1">
                <a:solidFill>
                  <a:srgbClr val="FF0000"/>
                </a:solidFill>
                <a:latin typeface="Calibri" panose="020F0502020204030204" pitchFamily="34" charset="0"/>
                <a:cs typeface="Calibri" panose="020F0502020204030204" pitchFamily="34" charset="0"/>
              </a:rPr>
              <a:t>σφαιρο</a:t>
            </a:r>
            <a:r>
              <a:rPr lang="el-GR" sz="2800" dirty="0">
                <a:solidFill>
                  <a:srgbClr val="FF0000"/>
                </a:solidFill>
                <a:latin typeface="Calibri" panose="020F0502020204030204" pitchFamily="34" charset="0"/>
                <a:cs typeface="Calibri" panose="020F0502020204030204" pitchFamily="34" charset="0"/>
              </a:rPr>
              <a:t> </a:t>
            </a:r>
            <a:r>
              <a:rPr lang="en-US" sz="2800" dirty="0">
                <a:solidFill>
                  <a:srgbClr val="FF0000"/>
                </a:solidFill>
                <a:latin typeface="Calibri" panose="020F0502020204030204" pitchFamily="34" charset="0"/>
                <a:cs typeface="Calibri" panose="020F0502020204030204" pitchFamily="34" charset="0"/>
              </a:rPr>
              <a:t>5X5</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74BE86B-24C1-5747-ADBF-B6A5EFF5D72E}"/>
              </a:ext>
            </a:extLst>
          </p:cNvPr>
          <p:cNvSpPr>
            <a:spLocks noGrp="1"/>
          </p:cNvSpPr>
          <p:nvPr>
            <p:ph idx="1"/>
          </p:nvPr>
        </p:nvSpPr>
        <p:spPr>
          <a:xfrm>
            <a:off x="838200" y="1825625"/>
            <a:ext cx="10515600" cy="4858204"/>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Κάθε ομάδα αποτελείται από οχτώ ποδοσφαιριστές και δύο τερματοφύλακες. Κατά τη διάρκεια ενός ποδοσφαιρικού αγώνα, παίζουν πέντε αθλητές για κάθε ομάδα, εκ των οποίων οι τέσσερις είναι τυφλοί αθλητές της κατηγορίας Β1 και ο πέμπτος είναι ο τερματοφύλακας ο οποίος μπορεί να ανήκει στην κατηγορία Β2 ή Β3. Επίσης, επιτρέπεται να γίνουν μέχρι πέντε αλλαγές από σύνολο πέντε αναπληρωματικών ποδοσφαιριστών. Οι ποδοσφαιριστές, με εξαίρεση τον τερματοφύλακα, στη διάρκεια ενός αγώνα φορούν </a:t>
            </a:r>
            <a:r>
              <a:rPr lang="el-GR" sz="2400" dirty="0" err="1">
                <a:latin typeface="Calibri" panose="020F0502020204030204" pitchFamily="34" charset="0"/>
                <a:cs typeface="Calibri" panose="020F0502020204030204" pitchFamily="34" charset="0"/>
              </a:rPr>
              <a:t>οφθαλμεπίδεσμο</a:t>
            </a:r>
            <a:r>
              <a:rPr lang="el-GR" sz="2400" dirty="0">
                <a:latin typeface="Calibri" panose="020F0502020204030204" pitchFamily="34" charset="0"/>
                <a:cs typeface="Calibri" panose="020F0502020204030204" pitchFamily="34" charset="0"/>
              </a:rPr>
              <a:t> ή μάσκα που καλύπτει τα μάτια τους, έτσι ώστε να εξασφαλίζεται η ισότητα μεταξύ των αθλητών με διαφορετικό βαθμό απώλειας όρασης. Σε περίπτωση που κάποιος αθλητής ακουμπήσει τον </a:t>
            </a:r>
            <a:r>
              <a:rPr lang="el-GR" sz="2400" dirty="0" err="1">
                <a:latin typeface="Calibri" panose="020F0502020204030204" pitchFamily="34" charset="0"/>
                <a:cs typeface="Calibri" panose="020F0502020204030204" pitchFamily="34" charset="0"/>
              </a:rPr>
              <a:t>οφθαλμεπίδεσμο</a:t>
            </a:r>
            <a:r>
              <a:rPr lang="el-GR" sz="2400" dirty="0">
                <a:latin typeface="Calibri" panose="020F0502020204030204" pitchFamily="34" charset="0"/>
                <a:cs typeface="Calibri" panose="020F0502020204030204" pitchFamily="34" charset="0"/>
              </a:rPr>
              <a:t> ή τη μάσκα, χρεώνεται με παράβαση (φάουλ). Εφόσον ένας παίκτης συγκεντρώσει πέντε προσωπικά φάουλ αποκλείεται από τον αγώνα και αντικαθίσταται από άλλον παίκτη. Σε περίπτωση που ο τερματοφύλακας βγει έξω από τα όρια της περιοχής του, τότε χρεώνεται παράβαση στην ομάδα.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241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42533-1AC4-9340-845C-935FA184D292}"/>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84750961-5D8D-3743-9B8D-AC784487ABDE}"/>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Ένας αγώνας Ποδοσφαίρου έχει διάρκεια 50 λεπτών και πραγματοποιείται σε δύο ημίχρονα των 25 λεπτών, με ένα ενδιάμεσο διάλειμμα 10 λεπτών. Στόχος των δύο ομάδων είναι να σημειώσουν γκολ στο αντίπαλο τέρμα, χωρίς να παραβιάζουν τους κανονισμούς του αθλήματος. Σε περίπτωση ισοπαλίας κατά τον ημιτελικό ή τελικό μετά την ολοκλήρωση των δύο 25λεπτων ημιχρόνων, ακολουθεί παράταση δύο 10λεπτων περιόδων. Εάν δεν αναδειχτεί νικητής μετά την παράταση, οι ομάδες προχωρούν στη διαδικασία των πέναλτι.</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633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Paralympic Sports A-Z: Football 5-a-side">
            <a:hlinkClick r:id="" action="ppaction://media"/>
            <a:extLst>
              <a:ext uri="{FF2B5EF4-FFF2-40B4-BE49-F238E27FC236}">
                <a16:creationId xmlns:a16="http://schemas.microsoft.com/office/drawing/2014/main" id="{1355B88A-F0F7-2249-8E68-07BCA3980851}"/>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58150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59792-B238-6347-924F-0AF36E872576}"/>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Ποδόσφαιρο 7Χ7</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26EF7E6-4185-8B49-A2E9-59A7EEB81589}"/>
              </a:ext>
            </a:extLst>
          </p:cNvPr>
          <p:cNvSpPr>
            <a:spLocks noGrp="1"/>
          </p:cNvSpPr>
          <p:nvPr>
            <p:ph idx="1"/>
          </p:nvPr>
        </p:nvSpPr>
        <p:spPr/>
        <p:txBody>
          <a:bodyPr>
            <a:normAutofit/>
          </a:bodyPr>
          <a:lstStyle/>
          <a:p>
            <a:pPr marL="0" indent="0" algn="just">
              <a:buNone/>
            </a:pPr>
            <a:r>
              <a:rPr lang="el-GR" sz="2400" dirty="0"/>
              <a:t>Το Ποδόσφαιρο είναι ένα από τα πιο δημοφιλή αθλήματα στον κόσμο και το Ποδόσφαιρο 7Χ7 αποτελεί ένα από τα πιο θεαματικά αθλήματα για αθλητές με κινητικές αναπηρίες. Ξεκινώντας από το 1978, το Ποδόσφαιρο 7Χ7 έχει εξαπλωθεί σε πάρα πολλές χώρες, προσελκύοντας ολοένα και περισσότερους φιλάθλους.</a:t>
            </a:r>
            <a:br>
              <a:rPr lang="el-GR" sz="2400" dirty="0"/>
            </a:br>
            <a:r>
              <a:rPr lang="el-GR" sz="2400" dirty="0"/>
              <a:t>Στο Ποδόσφαιρο 7Χ7 συμμετέχουν αθλητές με εγκεφαλική παράλυση. Κάθε ποδοσφαιρικός αγώνας παίζεται από δύο ομάδες των 12 αθλητών εκ των οποίων εφτά, συμπεριλαμβανομένου και του τερματοφύλακα, βρίσκονται μέσα στον αγωνιστικό χώρο. Ο αγώνας έχει διάρκεια 60 λεπτά και πραγματοποιείται σε δύο ημίχρονα των 30 λεπτών, με ένα ενδιάμεσο διάλειμμα 15 λεπτών. Η ομάδα που πετυχαίνει τα περισσότερα γκολ κατά τη διάρκεια του αγώνα είναι η νικήτρια.</a:t>
            </a:r>
            <a:endParaRPr lang="en-GR" sz="2400" dirty="0"/>
          </a:p>
        </p:txBody>
      </p:sp>
    </p:spTree>
    <p:extLst>
      <p:ext uri="{BB962C8B-B14F-4D97-AF65-F5344CB8AC3E}">
        <p14:creationId xmlns:p14="http://schemas.microsoft.com/office/powerpoint/2010/main" val="60821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0795F-E2B0-464C-8535-14415D9B8183}"/>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0DEEA39C-32A7-D240-9087-2E239133EB31}"/>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Κάθε ποδοσφαιρικός αγώνας παίζεται από δύο ομάδες των εφτά αθλητών, ένας εκ των οποίων είναι ο τερματοφύλακας. Κατά τη διάρκεια του αγώνα επιτρέπονται τρεις αλλαγές για κάθε ομάδα, από ένα σύνολο πέντε αναπληρωματικών ποδοσφαιριστών. Παρόλα αυτά η προαναφερθείσα αναλογία αθλητών από τις διάφορες κατηγορίες θα πρέπει να διατηρείται καθ’ όλη τη διάρκεια του αγώνα. Κανένας αγώνας δεν ξεκινά με λιγότερους από πέντε αναπληρωματικούς αθλητές ανά ομάδα, ενώ δεν μπορεί να συνεχιστεί παιχνίδι με λιγότερους από τέσσερις αθλητές εντός γηπέδου. Κάθε παίκτης αναγνωρίζεται από τον αριθμό που φέρει στο πίσω μέρος της φανέλας του.</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7848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98D59-67BE-9A4B-A8CB-B7BCDFA75A3F}"/>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76268F09-C485-334D-921F-4DF7E0F952E2}"/>
              </a:ext>
            </a:extLst>
          </p:cNvPr>
          <p:cNvSpPr>
            <a:spLocks noGrp="1"/>
          </p:cNvSpPr>
          <p:nvPr>
            <p:ph idx="1"/>
          </p:nvPr>
        </p:nvSpPr>
        <p:spPr>
          <a:xfrm>
            <a:off x="838200" y="1825624"/>
            <a:ext cx="10515600" cy="5032375"/>
          </a:xfrm>
        </p:spPr>
        <p:txBody>
          <a:bodyPr>
            <a:noAutofit/>
          </a:bodyPr>
          <a:lstStyle/>
          <a:p>
            <a:pPr algn="just">
              <a:lnSpc>
                <a:spcPct val="110000"/>
              </a:lnSpc>
              <a:buClr>
                <a:srgbClr val="FF0000"/>
              </a:buClr>
              <a:buFont typeface="Wingdings" pitchFamily="2" charset="2"/>
              <a:buChar char="Ø"/>
            </a:pPr>
            <a:r>
              <a:rPr lang="en-GB" sz="1600" dirty="0">
                <a:latin typeface="Calibri" panose="020F0502020204030204" pitchFamily="34" charset="0"/>
                <a:cs typeface="Calibri" panose="020F0502020204030204" pitchFamily="34" charset="0"/>
              </a:rPr>
              <a:t>C5: </a:t>
            </a:r>
            <a:r>
              <a:rPr lang="el-GR" sz="1600" dirty="0">
                <a:latin typeface="Calibri" panose="020F0502020204030204" pitchFamily="34" charset="0"/>
                <a:cs typeface="Calibri" panose="020F0502020204030204" pitchFamily="34" charset="0"/>
              </a:rPr>
              <a:t>Στην κατηγορία αυτή εντάσσονται αθλητές οι οποίοι μπορεί να χρειάζονται βοηθήματα για τη βάδιση, αλλά όχι κατά την στάση ή όταν εκτελούν σουτ. Συνήθως, μια μικρή μετατόπιση του κέντρου βάρους του αθλητή οδηγεί στο χάσιμο της ισορροπίας.</a:t>
            </a:r>
          </a:p>
          <a:p>
            <a:pPr algn="just">
              <a:lnSpc>
                <a:spcPct val="110000"/>
              </a:lnSpc>
              <a:buClr>
                <a:srgbClr val="FF0000"/>
              </a:buClr>
              <a:buFont typeface="Wingdings" pitchFamily="2" charset="2"/>
              <a:buChar char="Ø"/>
            </a:pPr>
            <a:r>
              <a:rPr lang="en-GB" sz="1600" dirty="0">
                <a:latin typeface="Calibri" panose="020F0502020204030204" pitchFamily="34" charset="0"/>
                <a:cs typeface="Calibri" panose="020F0502020204030204" pitchFamily="34" charset="0"/>
              </a:rPr>
              <a:t>C6: </a:t>
            </a:r>
            <a:r>
              <a:rPr lang="el-GR" sz="1600" dirty="0">
                <a:latin typeface="Calibri" panose="020F0502020204030204" pitchFamily="34" charset="0"/>
                <a:cs typeface="Calibri" panose="020F0502020204030204" pitchFamily="34" charset="0"/>
              </a:rPr>
              <a:t>Αθλητές με </a:t>
            </a:r>
            <a:r>
              <a:rPr lang="el-GR" sz="1600" dirty="0" err="1">
                <a:latin typeface="Calibri" panose="020F0502020204030204" pitchFamily="34" charset="0"/>
                <a:cs typeface="Calibri" panose="020F0502020204030204" pitchFamily="34" charset="0"/>
              </a:rPr>
              <a:t>αθέτωση</a:t>
            </a:r>
            <a:r>
              <a:rPr lang="el-GR" sz="1600" dirty="0">
                <a:latin typeface="Calibri" panose="020F0502020204030204" pitchFamily="34" charset="0"/>
                <a:cs typeface="Calibri" panose="020F0502020204030204" pitchFamily="34" charset="0"/>
              </a:rPr>
              <a:t>. Οι αθλητές αυτής της κατηγορίας μολονότι βαδίζουν χωρίς βοηθήματα, έχουν ορατό περιορισμό στο βάδισμα. Στην κατηγορία </a:t>
            </a:r>
            <a:r>
              <a:rPr lang="en-GB" sz="1600" dirty="0">
                <a:latin typeface="Calibri" panose="020F0502020204030204" pitchFamily="34" charset="0"/>
                <a:cs typeface="Calibri" panose="020F0502020204030204" pitchFamily="34" charset="0"/>
              </a:rPr>
              <a:t>C6 </a:t>
            </a:r>
            <a:r>
              <a:rPr lang="el-GR" sz="1600" dirty="0">
                <a:latin typeface="Calibri" panose="020F0502020204030204" pitchFamily="34" charset="0"/>
                <a:cs typeface="Calibri" panose="020F0502020204030204" pitchFamily="34" charset="0"/>
              </a:rPr>
              <a:t>οι αθλητές έχουν συνήθως προβλήματα ελέγχου στα άνω άκρα αλλά έχουν καλύτερο συντονισμό στα κάτω άκρα, ειδικότερα όταν τρέχουν.</a:t>
            </a:r>
          </a:p>
          <a:p>
            <a:pPr algn="just">
              <a:lnSpc>
                <a:spcPct val="110000"/>
              </a:lnSpc>
              <a:buClr>
                <a:srgbClr val="FF0000"/>
              </a:buClr>
              <a:buFont typeface="Wingdings" pitchFamily="2" charset="2"/>
              <a:buChar char="Ø"/>
            </a:pPr>
            <a:r>
              <a:rPr lang="en-GB" sz="1600" dirty="0">
                <a:latin typeface="Calibri" panose="020F0502020204030204" pitchFamily="34" charset="0"/>
                <a:cs typeface="Calibri" panose="020F0502020204030204" pitchFamily="34" charset="0"/>
              </a:rPr>
              <a:t>C7: </a:t>
            </a:r>
            <a:r>
              <a:rPr lang="el-GR" sz="1600" dirty="0">
                <a:latin typeface="Calibri" panose="020F0502020204030204" pitchFamily="34" charset="0"/>
                <a:cs typeface="Calibri" panose="020F0502020204030204" pitchFamily="34" charset="0"/>
              </a:rPr>
              <a:t>Αθλητές με ημιπληγία. Μολονότι οι αθλητές αυτής της κατηγορίας βαδίζουν χωρίς βοηθήματα, έχουν ορατό περιορισμό στο βάδισμα. Η λειτουργία της μιας πλευράς του αθλητή συνήθως παρουσιάζει καλή λειτουργικότητα.</a:t>
            </a:r>
          </a:p>
          <a:p>
            <a:pPr algn="just">
              <a:lnSpc>
                <a:spcPct val="110000"/>
              </a:lnSpc>
              <a:buClr>
                <a:srgbClr val="FF0000"/>
              </a:buClr>
              <a:buFont typeface="Wingdings" pitchFamily="2" charset="2"/>
              <a:buChar char="Ø"/>
            </a:pPr>
            <a:r>
              <a:rPr lang="en-GB" sz="1600" dirty="0">
                <a:latin typeface="Calibri" panose="020F0502020204030204" pitchFamily="34" charset="0"/>
                <a:cs typeface="Calibri" panose="020F0502020204030204" pitchFamily="34" charset="0"/>
              </a:rPr>
              <a:t>C8: </a:t>
            </a:r>
            <a:r>
              <a:rPr lang="el-GR" sz="1600" dirty="0">
                <a:latin typeface="Calibri" panose="020F0502020204030204" pitchFamily="34" charset="0"/>
                <a:cs typeface="Calibri" panose="020F0502020204030204" pitchFamily="34" charset="0"/>
              </a:rPr>
              <a:t>Αθλητές με μικρό βαθμό ημιπληγίας. Οι αθλητές αυτής της κατηγορίας βαδίζουν και τρέχουν ελεύθερα χωρίς βοηθήματα και χωρίς ορατό περιορισμό. Η κινητική λειτουργικότητα τους παρουσιάζει ελάχιστη μείωση που μπορεί να οφείλεται σε αποσυντονισμό των χεριών ή του ενός ποδιού.</a:t>
            </a:r>
          </a:p>
          <a:p>
            <a:pPr algn="just">
              <a:lnSpc>
                <a:spcPct val="110000"/>
              </a:lnSpc>
              <a:buClr>
                <a:srgbClr val="FF0000"/>
              </a:buClr>
              <a:buFont typeface="Wingdings" pitchFamily="2" charset="2"/>
              <a:buChar char="Ø"/>
            </a:pPr>
            <a:r>
              <a:rPr lang="el-GR" sz="1600" dirty="0">
                <a:latin typeface="Calibri" panose="020F0502020204030204" pitchFamily="34" charset="0"/>
                <a:cs typeface="Calibri" panose="020F0502020204030204" pitchFamily="34" charset="0"/>
              </a:rPr>
              <a:t>Σε κάθε ομάδα πρέπει να αγωνίζεται κατά τη διάρκεια όλου του παιχνιδιού ένας τουλάχιστον ποδοσφαιριστής από τη κατηγορία </a:t>
            </a:r>
            <a:r>
              <a:rPr lang="en-GB" sz="1600" dirty="0">
                <a:latin typeface="Calibri" panose="020F0502020204030204" pitchFamily="34" charset="0"/>
                <a:cs typeface="Calibri" panose="020F0502020204030204" pitchFamily="34" charset="0"/>
              </a:rPr>
              <a:t>C5 </a:t>
            </a:r>
            <a:r>
              <a:rPr lang="el-GR" sz="1600" dirty="0">
                <a:latin typeface="Calibri" panose="020F0502020204030204" pitchFamily="34" charset="0"/>
                <a:cs typeface="Calibri" panose="020F0502020204030204" pitchFamily="34" charset="0"/>
              </a:rPr>
              <a:t>ή </a:t>
            </a:r>
            <a:r>
              <a:rPr lang="en-GB" sz="1600" dirty="0">
                <a:latin typeface="Calibri" panose="020F0502020204030204" pitchFamily="34" charset="0"/>
                <a:cs typeface="Calibri" panose="020F0502020204030204" pitchFamily="34" charset="0"/>
              </a:rPr>
              <a:t>C6. </a:t>
            </a:r>
            <a:r>
              <a:rPr lang="el-GR" sz="1600" dirty="0">
                <a:latin typeface="Calibri" panose="020F0502020204030204" pitchFamily="34" charset="0"/>
                <a:cs typeface="Calibri" panose="020F0502020204030204" pitchFamily="34" charset="0"/>
              </a:rPr>
              <a:t>Εάν δεν υπάρχει, η ομάδα είναι υποχρεωμένη να παίξει με έξι παίκτες. Επίσης δεν επιτρέπεται να παίζουν στη διάρκεια ενός αγώνα πάνω από τρεις παίκτες της κατηγορίας </a:t>
            </a:r>
            <a:r>
              <a:rPr lang="en-GB" sz="1600" dirty="0">
                <a:latin typeface="Calibri" panose="020F0502020204030204" pitchFamily="34" charset="0"/>
                <a:cs typeface="Calibri" panose="020F0502020204030204" pitchFamily="34" charset="0"/>
              </a:rPr>
              <a:t>C8.</a:t>
            </a:r>
            <a:endParaRPr lang="en-G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379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Football 7-a-side">
            <a:hlinkClick r:id="" action="ppaction://media"/>
            <a:extLst>
              <a:ext uri="{FF2B5EF4-FFF2-40B4-BE49-F238E27FC236}">
                <a16:creationId xmlns:a16="http://schemas.microsoft.com/office/drawing/2014/main" id="{0FB59DE3-09CB-6145-B68E-FA7B56726CAB}"/>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249806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2934</TotalTime>
  <Words>1554</Words>
  <Application>Microsoft Macintosh PowerPoint</Application>
  <PresentationFormat>Widescreen</PresentationFormat>
  <Paragraphs>51</Paragraphs>
  <Slides>18</Slides>
  <Notes>0</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Αθλήματα θερινών Παραολυμπιακών αγώνων</vt:lpstr>
      <vt:lpstr>Αθλήματα</vt:lpstr>
      <vt:lpstr>Ποδόσφαιρο 5X5</vt:lpstr>
      <vt:lpstr>PowerPoint Presentation</vt:lpstr>
      <vt:lpstr>PowerPoint Presentation</vt:lpstr>
      <vt:lpstr>Ποδόσφαιρο 7Χ7</vt:lpstr>
      <vt:lpstr>PowerPoint Presentation</vt:lpstr>
      <vt:lpstr>PowerPoint Presentation</vt:lpstr>
      <vt:lpstr>PowerPoint Presentation</vt:lpstr>
      <vt:lpstr>Ράγκμπι με αμαξίδιο</vt:lpstr>
      <vt:lpstr>PowerPoint Presentation</vt:lpstr>
      <vt:lpstr>PowerPoint Presentation</vt:lpstr>
      <vt:lpstr> Σκοποβολή</vt:lpstr>
      <vt:lpstr>PowerPoint Presentation</vt:lpstr>
      <vt:lpstr>PowerPoint Presentation</vt:lpstr>
      <vt:lpstr>Στίβος</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Νευρική ανορεξία</dc:title>
  <dc:creator>Gerasimos Grivas</dc:creator>
  <cp:lastModifiedBy>Gerasimos Grivas</cp:lastModifiedBy>
  <cp:revision>73</cp:revision>
  <dcterms:created xsi:type="dcterms:W3CDTF">2021-02-07T09:54:41Z</dcterms:created>
  <dcterms:modified xsi:type="dcterms:W3CDTF">2021-03-12T10:46:45Z</dcterms:modified>
</cp:coreProperties>
</file>