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8"/>
  </p:notesMasterIdLst>
  <p:sldIdLst>
    <p:sldId id="257" r:id="rId2"/>
    <p:sldId id="258" r:id="rId3"/>
    <p:sldId id="259" r:id="rId4"/>
    <p:sldId id="261" r:id="rId5"/>
    <p:sldId id="262" r:id="rId6"/>
    <p:sldId id="260" r:id="rId7"/>
    <p:sldId id="263" r:id="rId8"/>
    <p:sldId id="265" r:id="rId9"/>
    <p:sldId id="266" r:id="rId10"/>
    <p:sldId id="264" r:id="rId11"/>
    <p:sldId id="267" r:id="rId12"/>
    <p:sldId id="270" r:id="rId13"/>
    <p:sldId id="268" r:id="rId14"/>
    <p:sldId id="271" r:id="rId15"/>
    <p:sldId id="269"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AB4F584-E993-F048-9993-DC178DF5BB40}">
          <p14:sldIdLst>
            <p14:sldId id="257"/>
            <p14:sldId id="258"/>
            <p14:sldId id="259"/>
            <p14:sldId id="261"/>
            <p14:sldId id="262"/>
            <p14:sldId id="260"/>
            <p14:sldId id="263"/>
            <p14:sldId id="265"/>
            <p14:sldId id="266"/>
            <p14:sldId id="264"/>
            <p14:sldId id="267"/>
            <p14:sldId id="270"/>
            <p14:sldId id="268"/>
            <p14:sldId id="271"/>
            <p14:sldId id="269"/>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46"/>
    <p:restoredTop sz="94715"/>
  </p:normalViewPr>
  <p:slideViewPr>
    <p:cSldViewPr snapToGrid="0" snapToObjects="1">
      <p:cViewPr varScale="1">
        <p:scale>
          <a:sx n="117" d="100"/>
          <a:sy n="117" d="100"/>
        </p:scale>
        <p:origin x="21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049E4B-3B03-CD41-9AE4-2220969F0B9D}" type="datetimeFigureOut">
              <a:rPr lang="en-GR" smtClean="0"/>
              <a:t>15/3/21</a:t>
            </a:fld>
            <a:endParaRPr lang="en-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49077A-665C-3A4C-A62B-1614E5902D1C}" type="slidenum">
              <a:rPr lang="en-GR" smtClean="0"/>
              <a:t>‹#›</a:t>
            </a:fld>
            <a:endParaRPr lang="en-GR"/>
          </a:p>
        </p:txBody>
      </p:sp>
    </p:spTree>
    <p:extLst>
      <p:ext uri="{BB962C8B-B14F-4D97-AF65-F5344CB8AC3E}">
        <p14:creationId xmlns:p14="http://schemas.microsoft.com/office/powerpoint/2010/main" val="1840525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15/3/21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93497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15/3/21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444551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15/3/21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962364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15/3/21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7531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663BC0C-7FDF-3842-86F6-740FCB282DFC}" type="datetimeFigureOut">
              <a:rPr lang="en-GR" smtClean="0"/>
              <a:t>15/3/21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715954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663BC0C-7FDF-3842-86F6-740FCB282DFC}" type="datetimeFigureOut">
              <a:rPr lang="en-GR" smtClean="0"/>
              <a:t>15/3/21</a:t>
            </a:fld>
            <a:endParaRPr lang="en-GR"/>
          </a:p>
        </p:txBody>
      </p:sp>
      <p:sp>
        <p:nvSpPr>
          <p:cNvPr id="6" name="Footer Placeholder 5"/>
          <p:cNvSpPr>
            <a:spLocks noGrp="1"/>
          </p:cNvSpPr>
          <p:nvPr>
            <p:ph type="ftr" sz="quarter" idx="11"/>
          </p:nvPr>
        </p:nvSpPr>
        <p:spPr/>
        <p:txBody>
          <a:bodyPr/>
          <a:lstStyle/>
          <a:p>
            <a:endParaRPr lang="en-GR"/>
          </a:p>
        </p:txBody>
      </p:sp>
      <p:sp>
        <p:nvSpPr>
          <p:cNvPr id="7" name="Slide Number Placeholder 6"/>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16472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663BC0C-7FDF-3842-86F6-740FCB282DFC}" type="datetimeFigureOut">
              <a:rPr lang="en-GR" smtClean="0"/>
              <a:t>15/3/21</a:t>
            </a:fld>
            <a:endParaRPr lang="en-GR"/>
          </a:p>
        </p:txBody>
      </p:sp>
      <p:sp>
        <p:nvSpPr>
          <p:cNvPr id="8" name="Footer Placeholder 7"/>
          <p:cNvSpPr>
            <a:spLocks noGrp="1"/>
          </p:cNvSpPr>
          <p:nvPr>
            <p:ph type="ftr" sz="quarter" idx="11"/>
          </p:nvPr>
        </p:nvSpPr>
        <p:spPr/>
        <p:txBody>
          <a:bodyPr/>
          <a:lstStyle/>
          <a:p>
            <a:endParaRPr lang="en-GR"/>
          </a:p>
        </p:txBody>
      </p:sp>
      <p:sp>
        <p:nvSpPr>
          <p:cNvPr id="9" name="Slide Number Placeholder 8"/>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99769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663BC0C-7FDF-3842-86F6-740FCB282DFC}" type="datetimeFigureOut">
              <a:rPr lang="en-GR" smtClean="0"/>
              <a:t>15/3/21</a:t>
            </a:fld>
            <a:endParaRPr lang="en-GR"/>
          </a:p>
        </p:txBody>
      </p:sp>
      <p:sp>
        <p:nvSpPr>
          <p:cNvPr id="4" name="Footer Placeholder 3"/>
          <p:cNvSpPr>
            <a:spLocks noGrp="1"/>
          </p:cNvSpPr>
          <p:nvPr>
            <p:ph type="ftr" sz="quarter" idx="11"/>
          </p:nvPr>
        </p:nvSpPr>
        <p:spPr/>
        <p:txBody>
          <a:bodyPr/>
          <a:lstStyle/>
          <a:p>
            <a:endParaRPr lang="en-GR"/>
          </a:p>
        </p:txBody>
      </p:sp>
      <p:sp>
        <p:nvSpPr>
          <p:cNvPr id="5" name="Slide Number Placeholder 4"/>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2496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3BC0C-7FDF-3842-86F6-740FCB282DFC}" type="datetimeFigureOut">
              <a:rPr lang="en-GR" smtClean="0"/>
              <a:t>15/3/21</a:t>
            </a:fld>
            <a:endParaRPr lang="en-GR"/>
          </a:p>
        </p:txBody>
      </p:sp>
      <p:sp>
        <p:nvSpPr>
          <p:cNvPr id="3" name="Footer Placeholder 2"/>
          <p:cNvSpPr>
            <a:spLocks noGrp="1"/>
          </p:cNvSpPr>
          <p:nvPr>
            <p:ph type="ftr" sz="quarter" idx="11"/>
          </p:nvPr>
        </p:nvSpPr>
        <p:spPr/>
        <p:txBody>
          <a:bodyPr/>
          <a:lstStyle/>
          <a:p>
            <a:endParaRPr lang="en-GR"/>
          </a:p>
        </p:txBody>
      </p:sp>
      <p:sp>
        <p:nvSpPr>
          <p:cNvPr id="4" name="Slide Number Placeholder 3"/>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1141304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663BC0C-7FDF-3842-86F6-740FCB282DFC}" type="datetimeFigureOut">
              <a:rPr lang="en-GR" smtClean="0"/>
              <a:t>15/3/21</a:t>
            </a:fld>
            <a:endParaRPr lang="en-GR"/>
          </a:p>
        </p:txBody>
      </p:sp>
      <p:sp>
        <p:nvSpPr>
          <p:cNvPr id="6" name="Footer Placeholder 5"/>
          <p:cNvSpPr>
            <a:spLocks noGrp="1"/>
          </p:cNvSpPr>
          <p:nvPr>
            <p:ph type="ftr" sz="quarter" idx="11"/>
          </p:nvPr>
        </p:nvSpPr>
        <p:spPr/>
        <p:txBody>
          <a:bodyPr/>
          <a:lstStyle/>
          <a:p>
            <a:endParaRPr lang="en-GR"/>
          </a:p>
        </p:txBody>
      </p:sp>
      <p:sp>
        <p:nvSpPr>
          <p:cNvPr id="7" name="Slide Number Placeholder 6"/>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168035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663BC0C-7FDF-3842-86F6-740FCB282DFC}" type="datetimeFigureOut">
              <a:rPr lang="en-GR" smtClean="0"/>
              <a:t>15/3/21</a:t>
            </a:fld>
            <a:endParaRPr lang="en-GR"/>
          </a:p>
        </p:txBody>
      </p:sp>
      <p:sp>
        <p:nvSpPr>
          <p:cNvPr id="6" name="Footer Placeholder 5"/>
          <p:cNvSpPr>
            <a:spLocks noGrp="1"/>
          </p:cNvSpPr>
          <p:nvPr>
            <p:ph type="ftr" sz="quarter" idx="11"/>
          </p:nvPr>
        </p:nvSpPr>
        <p:spPr/>
        <p:txBody>
          <a:bodyPr/>
          <a:lstStyle/>
          <a:p>
            <a:endParaRPr lang="en-GR"/>
          </a:p>
        </p:txBody>
      </p:sp>
      <p:sp>
        <p:nvSpPr>
          <p:cNvPr id="7" name="Slide Number Placeholder 6"/>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1871158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63BC0C-7FDF-3842-86F6-740FCB282DFC}" type="datetimeFigureOut">
              <a:rPr lang="en-GR" smtClean="0"/>
              <a:t>15/3/21</a:t>
            </a:fld>
            <a:endParaRPr lang="en-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64A580-6728-F344-86B7-F01AC041D657}" type="slidenum">
              <a:rPr lang="en-GR" smtClean="0"/>
              <a:t>‹#›</a:t>
            </a:fld>
            <a:endParaRPr lang="en-GR"/>
          </a:p>
        </p:txBody>
      </p:sp>
    </p:spTree>
    <p:extLst>
      <p:ext uri="{BB962C8B-B14F-4D97-AF65-F5344CB8AC3E}">
        <p14:creationId xmlns:p14="http://schemas.microsoft.com/office/powerpoint/2010/main" val="61026694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e_9IatK2PFs?feature=oemb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I66Dac5_DMY?feature=oembe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QelANCUJhwo?feature=oembe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UxSQGWlCC4Q?feature=oembe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CR8Se8b0wrg?feature=oembe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F537B-131B-0947-AAE6-8E0A7A25BDDC}"/>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Αθλήματα θερινών </a:t>
            </a:r>
            <a:r>
              <a:rPr lang="el-GR" sz="2800" dirty="0" err="1">
                <a:solidFill>
                  <a:srgbClr val="FF0000"/>
                </a:solidFill>
                <a:latin typeface="Calibri" panose="020F0502020204030204" pitchFamily="34" charset="0"/>
                <a:cs typeface="Calibri" panose="020F0502020204030204" pitchFamily="34" charset="0"/>
              </a:rPr>
              <a:t>Παραολυμπιακών</a:t>
            </a:r>
            <a:r>
              <a:rPr lang="el-GR" sz="2800" dirty="0">
                <a:solidFill>
                  <a:srgbClr val="FF0000"/>
                </a:solidFill>
                <a:latin typeface="Calibri" panose="020F0502020204030204" pitchFamily="34" charset="0"/>
                <a:cs typeface="Calibri" panose="020F0502020204030204" pitchFamily="34" charset="0"/>
              </a:rPr>
              <a:t> αγώνων</a:t>
            </a:r>
            <a:endParaRPr lang="en-GR" sz="2800"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2755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Paralympic Sport A-Z: Archery">
            <a:hlinkClick r:id="" action="ppaction://media"/>
            <a:extLst>
              <a:ext uri="{FF2B5EF4-FFF2-40B4-BE49-F238E27FC236}">
                <a16:creationId xmlns:a16="http://schemas.microsoft.com/office/drawing/2014/main" id="{158F55E0-209A-434D-ADBD-88AB96186F75}"/>
              </a:ext>
            </a:extLst>
          </p:cNvPr>
          <p:cNvPicPr>
            <a:picLocks noRot="1" noChangeAspect="1"/>
          </p:cNvPicPr>
          <p:nvPr>
            <a:videoFile r:link="rId1"/>
          </p:nvPr>
        </p:nvPicPr>
        <p:blipFill>
          <a:blip r:embed="rId3"/>
          <a:stretch>
            <a:fillRect/>
          </a:stretch>
        </p:blipFill>
        <p:spPr>
          <a:xfrm>
            <a:off x="26973" y="0"/>
            <a:ext cx="12138054" cy="6858000"/>
          </a:xfrm>
          <a:prstGeom prst="rect">
            <a:avLst/>
          </a:prstGeom>
        </p:spPr>
      </p:pic>
    </p:spTree>
    <p:extLst>
      <p:ext uri="{BB962C8B-B14F-4D97-AF65-F5344CB8AC3E}">
        <p14:creationId xmlns:p14="http://schemas.microsoft.com/office/powerpoint/2010/main" val="220901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3027C-2821-8B43-B8D3-00CA9EAB713B}"/>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Κωπηλασία</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12638032-C017-6B49-9523-A5DBDFB705CD}"/>
              </a:ext>
            </a:extLst>
          </p:cNvPr>
          <p:cNvSpPr>
            <a:spLocks noGrp="1"/>
          </p:cNvSpPr>
          <p:nvPr>
            <p:ph idx="1"/>
          </p:nvPr>
        </p:nvSpPr>
        <p:spPr>
          <a:xfrm>
            <a:off x="838200" y="1825625"/>
            <a:ext cx="10515600" cy="4923518"/>
          </a:xfrm>
        </p:spPr>
        <p:txBody>
          <a:bodyPr>
            <a:normAutofit/>
          </a:bodyPr>
          <a:lstStyle/>
          <a:p>
            <a:pPr marL="0" indent="0" algn="just">
              <a:buNone/>
            </a:pPr>
            <a:r>
              <a:rPr lang="el-GR" sz="2400" dirty="0">
                <a:latin typeface="Calibri" panose="020F0502020204030204" pitchFamily="34" charset="0"/>
                <a:cs typeface="Calibri" panose="020F0502020204030204" pitchFamily="34" charset="0"/>
              </a:rPr>
              <a:t>Η Κωπηλασία είναι το άθλημα που προστέθηκε στο </a:t>
            </a:r>
            <a:r>
              <a:rPr lang="el-GR" sz="2400" dirty="0" err="1">
                <a:latin typeface="Calibri" panose="020F0502020204030204" pitchFamily="34" charset="0"/>
                <a:cs typeface="Calibri" panose="020F0502020204030204" pitchFamily="34" charset="0"/>
              </a:rPr>
              <a:t>Παραολυμπιακό</a:t>
            </a:r>
            <a:r>
              <a:rPr lang="el-GR" sz="2400" dirty="0">
                <a:latin typeface="Calibri" panose="020F0502020204030204" pitchFamily="34" charset="0"/>
                <a:cs typeface="Calibri" panose="020F0502020204030204" pitchFamily="34" charset="0"/>
              </a:rPr>
              <a:t> πρόγραμμα το 2005 και διοργανώθηκε για πρώτη φορά σε </a:t>
            </a:r>
            <a:r>
              <a:rPr lang="el-GR" sz="2400" dirty="0" err="1">
                <a:latin typeface="Calibri" panose="020F0502020204030204" pitchFamily="34" charset="0"/>
                <a:cs typeface="Calibri" panose="020F0502020204030204" pitchFamily="34" charset="0"/>
              </a:rPr>
              <a:t>Παραολυμπιακό</a:t>
            </a:r>
            <a:r>
              <a:rPr lang="el-GR" sz="2400" dirty="0">
                <a:latin typeface="Calibri" panose="020F0502020204030204" pitchFamily="34" charset="0"/>
                <a:cs typeface="Calibri" panose="020F0502020204030204" pitchFamily="34" charset="0"/>
              </a:rPr>
              <a:t> επίπεδο στους Αγώνες του </a:t>
            </a:r>
            <a:r>
              <a:rPr lang="el-GR" sz="2400" dirty="0" err="1">
                <a:latin typeface="Calibri" panose="020F0502020204030204" pitchFamily="34" charset="0"/>
                <a:cs typeface="Calibri" panose="020F0502020204030204" pitchFamily="34" charset="0"/>
              </a:rPr>
              <a:t>Πεκίνου</a:t>
            </a:r>
            <a:r>
              <a:rPr lang="el-GR" sz="2400" dirty="0">
                <a:latin typeface="Calibri" panose="020F0502020204030204" pitchFamily="34" charset="0"/>
                <a:cs typeface="Calibri" panose="020F0502020204030204" pitchFamily="34" charset="0"/>
              </a:rPr>
              <a:t> το 2008. Η Διεθνής Ομοσπονδία Κωπηλασίας (</a:t>
            </a:r>
            <a:r>
              <a:rPr lang="en-GB" sz="2400" dirty="0">
                <a:latin typeface="Calibri" panose="020F0502020204030204" pitchFamily="34" charset="0"/>
                <a:cs typeface="Calibri" panose="020F0502020204030204" pitchFamily="34" charset="0"/>
              </a:rPr>
              <a:t>FISA) </a:t>
            </a:r>
            <a:r>
              <a:rPr lang="el-GR" sz="2400" dirty="0">
                <a:latin typeface="Calibri" panose="020F0502020204030204" pitchFamily="34" charset="0"/>
                <a:cs typeface="Calibri" panose="020F0502020204030204" pitchFamily="34" charset="0"/>
              </a:rPr>
              <a:t>είναι η αρχή που αναπτύσσει το άθλημα της Κωπηλασίας για αθλητές με και χωρίς αναπηρία. Η Κωπηλασία προσφέρεται για αθλητές με αναπηρία οι οποίοι κατατάσσονται σύμφωνα με τα κριτήρια των κανονισμών κατάταξης σε κατηγορία (</a:t>
            </a:r>
            <a:r>
              <a:rPr lang="en-GB" sz="2400" dirty="0">
                <a:latin typeface="Calibri" panose="020F0502020204030204" pitchFamily="34" charset="0"/>
                <a:cs typeface="Calibri" panose="020F0502020204030204" pitchFamily="34" charset="0"/>
              </a:rPr>
              <a:t>classification regulations). </a:t>
            </a:r>
            <a:r>
              <a:rPr lang="el-GR" sz="2400" dirty="0">
                <a:latin typeface="Calibri" panose="020F0502020204030204" pitchFamily="34" charset="0"/>
                <a:cs typeface="Calibri" panose="020F0502020204030204" pitchFamily="34" charset="0"/>
              </a:rPr>
              <a:t>Στην Κωπηλασία για αθλητές με αναπηρία μπορούν να συμμετάσχουν άνδρες και γυναίκες, και είναι χωρισμένη σε 4 κατηγορίες σκαφών οι οποίες αποτελούν και μέρος του Προγράμματος Παγκοσμίου Πρωταθλήματος της </a:t>
            </a:r>
            <a:r>
              <a:rPr lang="en-GB" sz="2400" dirty="0">
                <a:latin typeface="Calibri" panose="020F0502020204030204" pitchFamily="34" charset="0"/>
                <a:cs typeface="Calibri" panose="020F0502020204030204" pitchFamily="34" charset="0"/>
              </a:rPr>
              <a:t>FISA: LTA4+, TA2x, AW1x </a:t>
            </a:r>
            <a:r>
              <a:rPr lang="el-GR" sz="2400" dirty="0">
                <a:latin typeface="Calibri" panose="020F0502020204030204" pitchFamily="34" charset="0"/>
                <a:cs typeface="Calibri" panose="020F0502020204030204" pitchFamily="34" charset="0"/>
              </a:rPr>
              <a:t>και </a:t>
            </a:r>
            <a:r>
              <a:rPr lang="en-GB" sz="2400" dirty="0">
                <a:latin typeface="Calibri" panose="020F0502020204030204" pitchFamily="34" charset="0"/>
                <a:cs typeface="Calibri" panose="020F0502020204030204" pitchFamily="34" charset="0"/>
              </a:rPr>
              <a:t>AM1x. </a:t>
            </a:r>
            <a:r>
              <a:rPr lang="el-GR" sz="2400" dirty="0">
                <a:latin typeface="Calibri" panose="020F0502020204030204" pitchFamily="34" charset="0"/>
                <a:cs typeface="Calibri" panose="020F0502020204030204" pitchFamily="34" charset="0"/>
              </a:rPr>
              <a:t>Στα σκάφη </a:t>
            </a:r>
            <a:r>
              <a:rPr lang="en-GB" sz="2400" dirty="0">
                <a:latin typeface="Calibri" panose="020F0502020204030204" pitchFamily="34" charset="0"/>
                <a:cs typeface="Calibri" panose="020F0502020204030204" pitchFamily="34" charset="0"/>
              </a:rPr>
              <a:t>LTA4+ </a:t>
            </a:r>
            <a:r>
              <a:rPr lang="el-GR" sz="2400" dirty="0">
                <a:latin typeface="Calibri" panose="020F0502020204030204" pitchFamily="34" charset="0"/>
                <a:cs typeface="Calibri" panose="020F0502020204030204" pitchFamily="34" charset="0"/>
              </a:rPr>
              <a:t>και </a:t>
            </a:r>
            <a:r>
              <a:rPr lang="en-GB" sz="2400" dirty="0">
                <a:latin typeface="Calibri" panose="020F0502020204030204" pitchFamily="34" charset="0"/>
                <a:cs typeface="Calibri" panose="020F0502020204030204" pitchFamily="34" charset="0"/>
              </a:rPr>
              <a:t>TA2x </a:t>
            </a:r>
            <a:r>
              <a:rPr lang="el-GR" sz="2400" dirty="0">
                <a:latin typeface="Calibri" panose="020F0502020204030204" pitchFamily="34" charset="0"/>
                <a:cs typeface="Calibri" panose="020F0502020204030204" pitchFamily="34" charset="0"/>
              </a:rPr>
              <a:t>συμμετέχουν μικτά πληρώματα. Οι αγώνες διεξάγονται στην απόσταση των 1000 μέτρων και στις τέσσερις κατηγορίες σκαφών.</a:t>
            </a:r>
          </a:p>
          <a:p>
            <a:pPr algn="just"/>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8583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Paralympic Sports A-Z: Rowing">
            <a:hlinkClick r:id="" action="ppaction://media"/>
            <a:extLst>
              <a:ext uri="{FF2B5EF4-FFF2-40B4-BE49-F238E27FC236}">
                <a16:creationId xmlns:a16="http://schemas.microsoft.com/office/drawing/2014/main" id="{4A8790BD-BAB7-574A-B648-7F0F867D65BA}"/>
              </a:ext>
            </a:extLst>
          </p:cNvPr>
          <p:cNvPicPr>
            <a:picLocks noRot="1" noChangeAspect="1"/>
          </p:cNvPicPr>
          <p:nvPr>
            <a:videoFile r:link="rId1"/>
          </p:nvPr>
        </p:nvPicPr>
        <p:blipFill>
          <a:blip r:embed="rId3"/>
          <a:stretch>
            <a:fillRect/>
          </a:stretch>
        </p:blipFill>
        <p:spPr>
          <a:xfrm>
            <a:off x="26973" y="0"/>
            <a:ext cx="12165027" cy="6873240"/>
          </a:xfrm>
          <a:prstGeom prst="rect">
            <a:avLst/>
          </a:prstGeom>
        </p:spPr>
      </p:pic>
    </p:spTree>
    <p:extLst>
      <p:ext uri="{BB962C8B-B14F-4D97-AF65-F5344CB8AC3E}">
        <p14:creationId xmlns:p14="http://schemas.microsoft.com/office/powerpoint/2010/main" val="328568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039DE-CDDA-F942-9C87-7FD00C0F398F}"/>
              </a:ext>
            </a:extLst>
          </p:cNvPr>
          <p:cNvSpPr>
            <a:spLocks noGrp="1"/>
          </p:cNvSpPr>
          <p:nvPr>
            <p:ph type="title"/>
          </p:nvPr>
        </p:nvSpPr>
        <p:spPr/>
        <p:txBody>
          <a:bodyPr>
            <a:normAutofit/>
          </a:bodyPr>
          <a:lstStyle/>
          <a:p>
            <a:pPr algn="ctr"/>
            <a:r>
              <a:rPr lang="el-GR" sz="2800" dirty="0" err="1">
                <a:solidFill>
                  <a:srgbClr val="FF0000"/>
                </a:solidFill>
                <a:latin typeface="Calibri" panose="020F0502020204030204" pitchFamily="34" charset="0"/>
                <a:cs typeface="Calibri" panose="020F0502020204030204" pitchFamily="34" charset="0"/>
              </a:rPr>
              <a:t>Τρίαθλο</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E9FCB33C-D745-E54D-B9E0-4099294279C2}"/>
              </a:ext>
            </a:extLst>
          </p:cNvPr>
          <p:cNvSpPr>
            <a:spLocks noGrp="1"/>
          </p:cNvSpPr>
          <p:nvPr>
            <p:ph idx="1"/>
          </p:nvPr>
        </p:nvSpPr>
        <p:spPr>
          <a:xfrm>
            <a:off x="838200" y="1825625"/>
            <a:ext cx="10515600" cy="4923518"/>
          </a:xfrm>
        </p:spPr>
        <p:txBody>
          <a:bodyPr>
            <a:noAutofit/>
          </a:bodyPr>
          <a:lstStyle/>
          <a:p>
            <a:pPr algn="just">
              <a:buClr>
                <a:srgbClr val="FF0000"/>
              </a:buClr>
              <a:buFont typeface="Wingdings" pitchFamily="2" charset="2"/>
              <a:buChar char="Ø"/>
            </a:pPr>
            <a:r>
              <a:rPr lang="el-GR" sz="2400" dirty="0"/>
              <a:t>Το </a:t>
            </a:r>
            <a:r>
              <a:rPr lang="el-GR" sz="2400" dirty="0" err="1"/>
              <a:t>τρίαθλο</a:t>
            </a:r>
            <a:r>
              <a:rPr lang="el-GR" sz="2400" dirty="0"/>
              <a:t> έκανε το </a:t>
            </a:r>
            <a:r>
              <a:rPr lang="el-GR" sz="2400" dirty="0" err="1"/>
              <a:t>Παραολυμπιακό</a:t>
            </a:r>
            <a:r>
              <a:rPr lang="el-GR" sz="2400" dirty="0"/>
              <a:t> του ντεμπούτο στους </a:t>
            </a:r>
            <a:r>
              <a:rPr lang="el-GR" sz="2400" dirty="0" err="1"/>
              <a:t>Παραολυμπιακούς</a:t>
            </a:r>
            <a:r>
              <a:rPr lang="el-GR" sz="2400" dirty="0"/>
              <a:t> Αγώνες του Ρίο ντε </a:t>
            </a:r>
            <a:r>
              <a:rPr lang="el-GR" sz="2400" dirty="0" err="1"/>
              <a:t>Τζανέιρο</a:t>
            </a:r>
            <a:r>
              <a:rPr lang="el-GR" sz="2400" dirty="0"/>
              <a:t> το 2016.</a:t>
            </a:r>
          </a:p>
          <a:p>
            <a:pPr algn="just">
              <a:buClr>
                <a:srgbClr val="FF0000"/>
              </a:buClr>
              <a:buFont typeface="Wingdings" pitchFamily="2" charset="2"/>
              <a:buChar char="Ø"/>
            </a:pPr>
            <a:r>
              <a:rPr lang="el-GR" sz="2400" dirty="0"/>
              <a:t>Οι αθλητές και αθλήτριες αγωνίζονται σε τρία αγωνίσματα: 750</a:t>
            </a:r>
            <a:r>
              <a:rPr lang="en-GB" sz="2400" dirty="0"/>
              <a:t>m </a:t>
            </a:r>
            <a:r>
              <a:rPr lang="el-GR" sz="2400" dirty="0"/>
              <a:t>κολύμβηση,  στη συνέχεια  20</a:t>
            </a:r>
            <a:r>
              <a:rPr lang="en-GB" sz="2400" dirty="0"/>
              <a:t>km </a:t>
            </a:r>
            <a:r>
              <a:rPr lang="el-GR" sz="2400" dirty="0"/>
              <a:t>ποδηλασία και  5</a:t>
            </a:r>
            <a:r>
              <a:rPr lang="en-GB" sz="2400" dirty="0"/>
              <a:t>km </a:t>
            </a:r>
            <a:r>
              <a:rPr lang="el-GR" sz="2400" dirty="0"/>
              <a:t>τρέξιμο. </a:t>
            </a:r>
          </a:p>
          <a:p>
            <a:pPr algn="just">
              <a:buClr>
                <a:srgbClr val="FF0000"/>
              </a:buClr>
              <a:buFont typeface="Wingdings" pitchFamily="2" charset="2"/>
              <a:buChar char="Ø"/>
            </a:pPr>
            <a:r>
              <a:rPr lang="el-GR" sz="2400" dirty="0"/>
              <a:t>Οι αγωνιστικές κατηγορίες στηρίζονται στο είδος της αναπηρίας. Αθλητές ή αθλήτριες μπορούν να χρησιμοποιήσουν ποδήλατο, </a:t>
            </a:r>
            <a:r>
              <a:rPr lang="el-GR" sz="2400" dirty="0" err="1"/>
              <a:t>χειρήλατο</a:t>
            </a:r>
            <a:r>
              <a:rPr lang="el-GR" sz="2400" dirty="0"/>
              <a:t> ή διπλό ποδήλατο (</a:t>
            </a:r>
            <a:r>
              <a:rPr lang="en-GB" sz="2400" dirty="0"/>
              <a:t>tandem) </a:t>
            </a:r>
            <a:r>
              <a:rPr lang="el-GR" sz="2400" dirty="0"/>
              <a:t>στο ποδηλατικό μέρος του αγώνα και επίσης  επιτρέπεται σε αθλητές με παραπληγία να χρησιμοποιούν αγωνιστικό </a:t>
            </a:r>
            <a:r>
              <a:rPr lang="el-GR" sz="2400" dirty="0" err="1"/>
              <a:t>αμαξίδιο</a:t>
            </a:r>
            <a:r>
              <a:rPr lang="el-GR" sz="2400" dirty="0"/>
              <a:t> στο δρομικό κομμάτι.</a:t>
            </a:r>
          </a:p>
          <a:p>
            <a:pPr algn="just">
              <a:buClr>
                <a:srgbClr val="FF0000"/>
              </a:buClr>
              <a:buFont typeface="Wingdings" pitchFamily="2" charset="2"/>
              <a:buChar char="Ø"/>
            </a:pPr>
            <a:r>
              <a:rPr lang="el-GR" sz="2400" dirty="0"/>
              <a:t>Το άθλημα αναπτύσσεται σε 37 χώρες και 27 χώρες διοργάνωσαν εθνικό πρωτάθλημα εντός του 2011.</a:t>
            </a:r>
          </a:p>
          <a:p>
            <a:pPr algn="just">
              <a:buClr>
                <a:srgbClr val="FF0000"/>
              </a:buClr>
              <a:buFont typeface="Wingdings" pitchFamily="2" charset="2"/>
              <a:buChar char="Ø"/>
            </a:pPr>
            <a:endParaRPr lang="en-GR" sz="2400" dirty="0"/>
          </a:p>
        </p:txBody>
      </p:sp>
    </p:spTree>
    <p:extLst>
      <p:ext uri="{BB962C8B-B14F-4D97-AF65-F5344CB8AC3E}">
        <p14:creationId xmlns:p14="http://schemas.microsoft.com/office/powerpoint/2010/main" val="2904505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Paralympic Sports A-Z: Triathlon">
            <a:hlinkClick r:id="" action="ppaction://media"/>
            <a:extLst>
              <a:ext uri="{FF2B5EF4-FFF2-40B4-BE49-F238E27FC236}">
                <a16:creationId xmlns:a16="http://schemas.microsoft.com/office/drawing/2014/main" id="{4B8E92EC-739F-3546-BE27-88711E580A1C}"/>
              </a:ext>
            </a:extLst>
          </p:cNvPr>
          <p:cNvPicPr>
            <a:picLocks noRot="1" noChangeAspect="1"/>
          </p:cNvPicPr>
          <p:nvPr>
            <a:videoFile r:link="rId1"/>
          </p:nvPr>
        </p:nvPicPr>
        <p:blipFill>
          <a:blip r:embed="rId3"/>
          <a:stretch>
            <a:fillRect/>
          </a:stretch>
        </p:blipFill>
        <p:spPr>
          <a:xfrm>
            <a:off x="26973" y="0"/>
            <a:ext cx="12138054" cy="6858000"/>
          </a:xfrm>
          <a:prstGeom prst="rect">
            <a:avLst/>
          </a:prstGeom>
        </p:spPr>
      </p:pic>
    </p:spTree>
    <p:extLst>
      <p:ext uri="{BB962C8B-B14F-4D97-AF65-F5344CB8AC3E}">
        <p14:creationId xmlns:p14="http://schemas.microsoft.com/office/powerpoint/2010/main" val="370840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43F97-D316-F141-B01F-3CCD71D306E4}"/>
              </a:ext>
            </a:extLst>
          </p:cNvPr>
          <p:cNvSpPr>
            <a:spLocks noGrp="1"/>
          </p:cNvSpPr>
          <p:nvPr>
            <p:ph type="title"/>
          </p:nvPr>
        </p:nvSpPr>
        <p:spPr/>
        <p:txBody>
          <a:bodyPr>
            <a:normAutofit/>
          </a:bodyPr>
          <a:lstStyle/>
          <a:p>
            <a:pPr algn="ctr"/>
            <a:r>
              <a:rPr lang="el-GR" sz="2800" dirty="0" err="1">
                <a:solidFill>
                  <a:srgbClr val="FF0000"/>
                </a:solidFill>
                <a:latin typeface="Calibri" panose="020F0502020204030204" pitchFamily="34" charset="0"/>
                <a:cs typeface="Calibri" panose="020F0502020204030204" pitchFamily="34" charset="0"/>
              </a:rPr>
              <a:t>Κανόε</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2611EDD-52E9-BD4C-B939-AE74F379EC34}"/>
              </a:ext>
            </a:extLst>
          </p:cNvPr>
          <p:cNvSpPr>
            <a:spLocks noGrp="1"/>
          </p:cNvSpPr>
          <p:nvPr>
            <p:ph idx="1"/>
          </p:nvPr>
        </p:nvSpPr>
        <p:spPr>
          <a:xfrm>
            <a:off x="838200" y="1825624"/>
            <a:ext cx="10515600" cy="5032375"/>
          </a:xfrm>
        </p:spPr>
        <p:txBody>
          <a:bodyPr>
            <a:normAutofit/>
          </a:bodyPr>
          <a:lstStyle/>
          <a:p>
            <a:pPr algn="just">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Το </a:t>
            </a:r>
            <a:r>
              <a:rPr lang="el-GR" sz="2400" dirty="0" err="1">
                <a:latin typeface="Calibri" panose="020F0502020204030204" pitchFamily="34" charset="0"/>
                <a:cs typeface="Calibri" panose="020F0502020204030204" pitchFamily="34" charset="0"/>
              </a:rPr>
              <a:t>κανόε</a:t>
            </a:r>
            <a:r>
              <a:rPr lang="el-GR" sz="2400" dirty="0">
                <a:latin typeface="Calibri" panose="020F0502020204030204" pitchFamily="34" charset="0"/>
                <a:cs typeface="Calibri" panose="020F0502020204030204" pitchFamily="34" charset="0"/>
              </a:rPr>
              <a:t>  συμπεριλήφθηκε στο </a:t>
            </a:r>
            <a:r>
              <a:rPr lang="el-GR" sz="2400" dirty="0" err="1">
                <a:latin typeface="Calibri" panose="020F0502020204030204" pitchFamily="34" charset="0"/>
                <a:cs typeface="Calibri" panose="020F0502020204030204" pitchFamily="34" charset="0"/>
              </a:rPr>
              <a:t>Παραολυμπιακό</a:t>
            </a:r>
            <a:r>
              <a:rPr lang="el-GR" sz="2400" dirty="0">
                <a:latin typeface="Calibri" panose="020F0502020204030204" pitchFamily="34" charset="0"/>
                <a:cs typeface="Calibri" panose="020F0502020204030204" pitchFamily="34" charset="0"/>
              </a:rPr>
              <a:t> πρόγραμμα των  για πρώτη φορά στους </a:t>
            </a:r>
            <a:r>
              <a:rPr lang="el-GR" sz="2400" dirty="0" err="1">
                <a:latin typeface="Calibri" panose="020F0502020204030204" pitchFamily="34" charset="0"/>
                <a:cs typeface="Calibri" panose="020F0502020204030204" pitchFamily="34" charset="0"/>
              </a:rPr>
              <a:t>Παραολυμπιακούς</a:t>
            </a:r>
            <a:r>
              <a:rPr lang="el-GR" sz="2400" dirty="0">
                <a:latin typeface="Calibri" panose="020F0502020204030204" pitchFamily="34" charset="0"/>
                <a:cs typeface="Calibri" panose="020F0502020204030204" pitchFamily="34" charset="0"/>
              </a:rPr>
              <a:t> Αγώνες του Ρίο ντε </a:t>
            </a:r>
            <a:r>
              <a:rPr lang="el-GR" sz="2400" dirty="0" err="1">
                <a:latin typeface="Calibri" panose="020F0502020204030204" pitchFamily="34" charset="0"/>
                <a:cs typeface="Calibri" panose="020F0502020204030204" pitchFamily="34" charset="0"/>
              </a:rPr>
              <a:t>Ζανέιρο</a:t>
            </a:r>
            <a:r>
              <a:rPr lang="el-GR" sz="2400" dirty="0">
                <a:latin typeface="Calibri" panose="020F0502020204030204" pitchFamily="34" charset="0"/>
                <a:cs typeface="Calibri" panose="020F0502020204030204" pitchFamily="34" charset="0"/>
              </a:rPr>
              <a:t> το 2016.</a:t>
            </a:r>
          </a:p>
          <a:p>
            <a:pPr algn="just">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Το άθλημα διεξάγεται όπως και για αθλητές χωρίς αναπηρία δίνοντας τη δυνατότητα σε αθλητές με διαφόρους βαθμούς αναπηρίας να απολαμβάνουν το άθλημα.</a:t>
            </a:r>
          </a:p>
          <a:p>
            <a:pPr algn="just">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Το σύστημα κατάταξης σε κατηγορίες (</a:t>
            </a:r>
            <a:r>
              <a:rPr lang="en-GB" sz="2400" dirty="0">
                <a:latin typeface="Calibri" panose="020F0502020204030204" pitchFamily="34" charset="0"/>
                <a:cs typeface="Calibri" panose="020F0502020204030204" pitchFamily="34" charset="0"/>
              </a:rPr>
              <a:t>classification system) </a:t>
            </a:r>
            <a:r>
              <a:rPr lang="el-GR" sz="2400" dirty="0">
                <a:latin typeface="Calibri" panose="020F0502020204030204" pitchFamily="34" charset="0"/>
                <a:cs typeface="Calibri" panose="020F0502020204030204" pitchFamily="34" charset="0"/>
              </a:rPr>
              <a:t>βασίζεται στη λειτουργική ικανότητα των αθλητών σχετικά με τη δυνατότητα να χειρίζονται το κουπί καθώς και την ικανότητα να σταθεροποιήσουν το σώμα τους μέσα στο </a:t>
            </a:r>
            <a:r>
              <a:rPr lang="el-GR" sz="2400" dirty="0" err="1">
                <a:latin typeface="Calibri" panose="020F0502020204030204" pitchFamily="34" charset="0"/>
                <a:cs typeface="Calibri" panose="020F0502020204030204" pitchFamily="34" charset="0"/>
              </a:rPr>
              <a:t>κανόε</a:t>
            </a:r>
            <a:r>
              <a:rPr lang="el-GR" sz="2400" dirty="0">
                <a:latin typeface="Calibri" panose="020F0502020204030204" pitchFamily="34" charset="0"/>
                <a:cs typeface="Calibri" panose="020F0502020204030204" pitchFamily="34" charset="0"/>
              </a:rPr>
              <a:t>.</a:t>
            </a:r>
          </a:p>
          <a:p>
            <a:pPr algn="just">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Αυτή τη στιγμή γίνονται οχτώ διαφορετικά αγωνίσματα αλλά καθώς αναπτύσσεται το άθλημα  μπορεί να ληφθούν υπόψη και περισσότερα για το </a:t>
            </a:r>
            <a:r>
              <a:rPr lang="el-GR" sz="2400" dirty="0" err="1">
                <a:latin typeface="Calibri" panose="020F0502020204030204" pitchFamily="34" charset="0"/>
                <a:cs typeface="Calibri" panose="020F0502020204030204" pitchFamily="34" charset="0"/>
              </a:rPr>
              <a:t>Παραολυμπιακό</a:t>
            </a:r>
            <a:r>
              <a:rPr lang="el-GR" sz="2400" dirty="0">
                <a:latin typeface="Calibri" panose="020F0502020204030204" pitchFamily="34" charset="0"/>
                <a:cs typeface="Calibri" panose="020F0502020204030204" pitchFamily="34" charset="0"/>
              </a:rPr>
              <a:t> πρόγραμμα.</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83275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Paralympic Sports A-Z: Canoe">
            <a:hlinkClick r:id="" action="ppaction://media"/>
            <a:extLst>
              <a:ext uri="{FF2B5EF4-FFF2-40B4-BE49-F238E27FC236}">
                <a16:creationId xmlns:a16="http://schemas.microsoft.com/office/drawing/2014/main" id="{9B96D0B5-93BF-F846-8DE1-EBEA6A2D5FFB}"/>
              </a:ext>
            </a:extLst>
          </p:cNvPr>
          <p:cNvPicPr>
            <a:picLocks noRot="1" noChangeAspect="1"/>
          </p:cNvPicPr>
          <p:nvPr>
            <a:videoFile r:link="rId1"/>
          </p:nvPr>
        </p:nvPicPr>
        <p:blipFill>
          <a:blip r:embed="rId3"/>
          <a:stretch>
            <a:fillRect/>
          </a:stretch>
        </p:blipFill>
        <p:spPr>
          <a:xfrm>
            <a:off x="26973" y="0"/>
            <a:ext cx="12138054" cy="6858000"/>
          </a:xfrm>
          <a:prstGeom prst="rect">
            <a:avLst/>
          </a:prstGeom>
        </p:spPr>
      </p:pic>
    </p:spTree>
    <p:extLst>
      <p:ext uri="{BB962C8B-B14F-4D97-AF65-F5344CB8AC3E}">
        <p14:creationId xmlns:p14="http://schemas.microsoft.com/office/powerpoint/2010/main" val="334228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AFCF-75AA-5248-A308-97E97C2CFC81}"/>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Αθλήματα</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1FAA9D13-88F7-824E-AC2C-9E6E80102CAE}"/>
              </a:ext>
            </a:extLst>
          </p:cNvPr>
          <p:cNvSpPr>
            <a:spLocks noGrp="1"/>
          </p:cNvSpPr>
          <p:nvPr>
            <p:ph idx="1"/>
          </p:nvPr>
        </p:nvSpPr>
        <p:spPr>
          <a:xfrm>
            <a:off x="838200" y="1690688"/>
            <a:ext cx="5175325" cy="5032375"/>
          </a:xfrm>
        </p:spPr>
        <p:txBody>
          <a:bodyPr>
            <a:normAutofit/>
          </a:bodyPr>
          <a:lstStyle/>
          <a:p>
            <a:pPr algn="just">
              <a:buClr>
                <a:srgbClr val="FF0000"/>
              </a:buClr>
              <a:buFont typeface="Wingdings" pitchFamily="2" charset="2"/>
              <a:buChar char="Ø"/>
            </a:pPr>
            <a:r>
              <a:rPr lang="el-GR" sz="2400" dirty="0"/>
              <a:t>Αντισφαίριση με </a:t>
            </a:r>
            <a:r>
              <a:rPr lang="el-GR" sz="2400" dirty="0" err="1"/>
              <a:t>αμαξίδιο</a:t>
            </a:r>
            <a:endParaRPr lang="el-GR" sz="2400" dirty="0"/>
          </a:p>
          <a:p>
            <a:pPr algn="just">
              <a:buClr>
                <a:srgbClr val="FF0000"/>
              </a:buClr>
              <a:buFont typeface="Wingdings" pitchFamily="2" charset="2"/>
              <a:buChar char="Ø"/>
            </a:pPr>
            <a:r>
              <a:rPr lang="el-GR" sz="2400" dirty="0"/>
              <a:t>Άρση βαρών σε πάγκο</a:t>
            </a:r>
          </a:p>
          <a:p>
            <a:pPr algn="just">
              <a:buClr>
                <a:srgbClr val="FF0000"/>
              </a:buClr>
              <a:buFont typeface="Wingdings" pitchFamily="2" charset="2"/>
              <a:buChar char="Ø"/>
            </a:pPr>
            <a:r>
              <a:rPr lang="el-GR" sz="2400" dirty="0" err="1"/>
              <a:t>Γκόλμπολ</a:t>
            </a:r>
            <a:r>
              <a:rPr lang="el-GR" sz="2400" dirty="0"/>
              <a:t> (</a:t>
            </a:r>
            <a:r>
              <a:rPr lang="en-GB" sz="2400" dirty="0"/>
              <a:t>Goalball)</a:t>
            </a:r>
            <a:endParaRPr lang="el-GR" sz="2400" dirty="0"/>
          </a:p>
          <a:p>
            <a:pPr algn="just">
              <a:buClr>
                <a:srgbClr val="FF0000"/>
              </a:buClr>
              <a:buFont typeface="Wingdings" pitchFamily="2" charset="2"/>
              <a:buChar char="Ø"/>
            </a:pPr>
            <a:r>
              <a:rPr lang="el-GR" sz="2400" dirty="0"/>
              <a:t>Επιτραπέζια Αντισφαίριση</a:t>
            </a:r>
          </a:p>
          <a:p>
            <a:pPr algn="just">
              <a:buClr>
                <a:srgbClr val="FF0000"/>
              </a:buClr>
              <a:buFont typeface="Wingdings" pitchFamily="2" charset="2"/>
              <a:buChar char="Ø"/>
            </a:pPr>
            <a:r>
              <a:rPr lang="el-GR" sz="2400" dirty="0"/>
              <a:t>Ιππασία</a:t>
            </a:r>
          </a:p>
          <a:p>
            <a:pPr algn="just">
              <a:buClr>
                <a:srgbClr val="FF0000"/>
              </a:buClr>
              <a:buFont typeface="Wingdings" pitchFamily="2" charset="2"/>
              <a:buChar char="Ø"/>
            </a:pPr>
            <a:r>
              <a:rPr lang="el-GR" sz="2400" dirty="0"/>
              <a:t>Ιστιοπλοΐα</a:t>
            </a:r>
          </a:p>
          <a:p>
            <a:pPr algn="just">
              <a:buClr>
                <a:srgbClr val="FF0000"/>
              </a:buClr>
              <a:buFont typeface="Wingdings" pitchFamily="2" charset="2"/>
              <a:buChar char="Ø"/>
            </a:pPr>
            <a:r>
              <a:rPr lang="el-GR" sz="2400" dirty="0"/>
              <a:t>Καλαθοσφαίριση με </a:t>
            </a:r>
            <a:r>
              <a:rPr lang="el-GR" sz="2400" dirty="0" err="1"/>
              <a:t>αμαξίδιο</a:t>
            </a:r>
            <a:endParaRPr lang="el-GR" sz="2400" dirty="0"/>
          </a:p>
          <a:p>
            <a:pPr algn="just">
              <a:buClr>
                <a:srgbClr val="FF0000"/>
              </a:buClr>
              <a:buFont typeface="Wingdings" pitchFamily="2" charset="2"/>
              <a:buChar char="Ø"/>
            </a:pPr>
            <a:r>
              <a:rPr lang="el-GR" sz="2400" dirty="0"/>
              <a:t>Κολύμβηση</a:t>
            </a:r>
          </a:p>
          <a:p>
            <a:pPr algn="just">
              <a:buClr>
                <a:srgbClr val="FF0000"/>
              </a:buClr>
              <a:buFont typeface="Wingdings" pitchFamily="2" charset="2"/>
              <a:buChar char="Ø"/>
            </a:pPr>
            <a:r>
              <a:rPr lang="el-GR" sz="2400" dirty="0"/>
              <a:t>Μπότσια (</a:t>
            </a:r>
            <a:r>
              <a:rPr lang="en-GB" sz="2400" dirty="0"/>
              <a:t>Boccia)</a:t>
            </a:r>
            <a:endParaRPr lang="el-GR" sz="2400" dirty="0"/>
          </a:p>
          <a:p>
            <a:pPr algn="just">
              <a:buClr>
                <a:srgbClr val="FF0000"/>
              </a:buClr>
              <a:buFont typeface="Wingdings" pitchFamily="2" charset="2"/>
              <a:buChar char="Ø"/>
            </a:pPr>
            <a:r>
              <a:rPr lang="el-GR" sz="2400" dirty="0"/>
              <a:t>Ξιφασκία με </a:t>
            </a:r>
            <a:r>
              <a:rPr lang="el-GR" sz="2400" dirty="0" err="1"/>
              <a:t>αμαξίδιο</a:t>
            </a:r>
            <a:endParaRPr lang="el-GR" sz="2400" dirty="0"/>
          </a:p>
          <a:p>
            <a:pPr algn="just">
              <a:buClr>
                <a:srgbClr val="FF0000"/>
              </a:buClr>
              <a:buFont typeface="Wingdings" pitchFamily="2" charset="2"/>
              <a:buChar char="Ø"/>
            </a:pPr>
            <a:r>
              <a:rPr lang="el-GR" sz="2400" dirty="0" err="1"/>
              <a:t>Πετοσφαίριση</a:t>
            </a:r>
            <a:r>
              <a:rPr lang="el-GR" sz="2400" dirty="0"/>
              <a:t> (Καθιστών)</a:t>
            </a:r>
          </a:p>
          <a:p>
            <a:pPr algn="just">
              <a:buClr>
                <a:srgbClr val="FF0000"/>
              </a:buClr>
              <a:buFont typeface="Wingdings" pitchFamily="2" charset="2"/>
              <a:buChar char="Ø"/>
            </a:pPr>
            <a:endParaRPr lang="en-GR" sz="2400" dirty="0"/>
          </a:p>
        </p:txBody>
      </p:sp>
      <p:sp>
        <p:nvSpPr>
          <p:cNvPr id="4" name="TextBox 3">
            <a:extLst>
              <a:ext uri="{FF2B5EF4-FFF2-40B4-BE49-F238E27FC236}">
                <a16:creationId xmlns:a16="http://schemas.microsoft.com/office/drawing/2014/main" id="{EECEB648-1AEA-6C47-831C-7C282CE0A494}"/>
              </a:ext>
            </a:extLst>
          </p:cNvPr>
          <p:cNvSpPr txBox="1"/>
          <p:nvPr/>
        </p:nvSpPr>
        <p:spPr>
          <a:xfrm>
            <a:off x="6178477" y="1690688"/>
            <a:ext cx="5321448" cy="5031121"/>
          </a:xfrm>
          <a:prstGeom prst="rect">
            <a:avLst/>
          </a:prstGeom>
          <a:noFill/>
        </p:spPr>
        <p:txBody>
          <a:bodyPr wrap="square" rtlCol="0">
            <a:spAutoFit/>
          </a:bodyPr>
          <a:lstStyle/>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Ποδηλασία</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Ποδόσφαιρο 5</a:t>
            </a:r>
            <a:r>
              <a:rPr lang="en-GB" sz="2400" dirty="0">
                <a:latin typeface="Calibri" panose="020F0502020204030204" pitchFamily="34" charset="0"/>
                <a:cs typeface="Calibri" panose="020F0502020204030204" pitchFamily="34" charset="0"/>
              </a:rPr>
              <a:t>x5</a:t>
            </a:r>
            <a:endParaRPr lang="el-GR" sz="2400" dirty="0">
              <a:latin typeface="Calibri" panose="020F0502020204030204" pitchFamily="34" charset="0"/>
              <a:cs typeface="Calibri" panose="020F0502020204030204" pitchFamily="34" charset="0"/>
            </a:endParaRP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Ποδόσφαιρο 7</a:t>
            </a:r>
            <a:r>
              <a:rPr lang="en-GB" sz="2400" dirty="0">
                <a:latin typeface="Calibri" panose="020F0502020204030204" pitchFamily="34" charset="0"/>
                <a:cs typeface="Calibri" panose="020F0502020204030204" pitchFamily="34" charset="0"/>
              </a:rPr>
              <a:t>x7</a:t>
            </a:r>
            <a:endParaRPr lang="el-GR" sz="2400" dirty="0">
              <a:latin typeface="Calibri" panose="020F0502020204030204" pitchFamily="34" charset="0"/>
              <a:cs typeface="Calibri" panose="020F0502020204030204" pitchFamily="34" charset="0"/>
            </a:endParaRP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Ράγκμπι με </a:t>
            </a:r>
            <a:r>
              <a:rPr lang="el-GR" sz="2400" dirty="0" err="1">
                <a:latin typeface="Calibri" panose="020F0502020204030204" pitchFamily="34" charset="0"/>
                <a:cs typeface="Calibri" panose="020F0502020204030204" pitchFamily="34" charset="0"/>
              </a:rPr>
              <a:t>αμαξίδιο</a:t>
            </a:r>
            <a:endParaRPr lang="el-GR" sz="2400" dirty="0">
              <a:latin typeface="Calibri" panose="020F0502020204030204" pitchFamily="34" charset="0"/>
              <a:cs typeface="Calibri" panose="020F0502020204030204" pitchFamily="34" charset="0"/>
            </a:endParaRP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Σκοποβολή</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Στίβος</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Τζούντο</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Τοξοβολία</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Κωπηλασία (νέο άθλημα στο Πεκίνο)</a:t>
            </a:r>
          </a:p>
          <a:p>
            <a:pPr marL="230400" indent="-230400" algn="just">
              <a:lnSpc>
                <a:spcPct val="90000"/>
              </a:lnSpc>
              <a:spcBef>
                <a:spcPts val="1000"/>
              </a:spcBef>
              <a:buClr>
                <a:srgbClr val="FF0000"/>
              </a:buClr>
              <a:buFont typeface="Wingdings" pitchFamily="2" charset="2"/>
              <a:buChar char="Ø"/>
            </a:pPr>
            <a:r>
              <a:rPr lang="el-GR" sz="2400" dirty="0" err="1">
                <a:latin typeface="Calibri" panose="020F0502020204030204" pitchFamily="34" charset="0"/>
                <a:cs typeface="Calibri" panose="020F0502020204030204" pitchFamily="34" charset="0"/>
              </a:rPr>
              <a:t>Τρίαθλο</a:t>
            </a:r>
            <a:r>
              <a:rPr lang="el-GR" sz="2400" dirty="0">
                <a:latin typeface="Calibri" panose="020F0502020204030204" pitchFamily="34" charset="0"/>
                <a:cs typeface="Calibri" panose="020F0502020204030204" pitchFamily="34" charset="0"/>
              </a:rPr>
              <a:t> (νέο άθλημα στο </a:t>
            </a:r>
            <a:r>
              <a:rPr lang="el-GR" sz="2400" dirty="0" err="1">
                <a:latin typeface="Calibri" panose="020F0502020204030204" pitchFamily="34" charset="0"/>
                <a:cs typeface="Calibri" panose="020F0502020204030204" pitchFamily="34" charset="0"/>
              </a:rPr>
              <a:t>Ριο</a:t>
            </a:r>
            <a:r>
              <a:rPr lang="el-GR" sz="2400" dirty="0">
                <a:latin typeface="Calibri" panose="020F0502020204030204" pitchFamily="34" charset="0"/>
                <a:cs typeface="Calibri" panose="020F0502020204030204" pitchFamily="34" charset="0"/>
              </a:rPr>
              <a:t>)</a:t>
            </a:r>
          </a:p>
          <a:p>
            <a:pPr marL="230400" indent="-230400" algn="just">
              <a:lnSpc>
                <a:spcPct val="90000"/>
              </a:lnSpc>
              <a:spcBef>
                <a:spcPts val="1000"/>
              </a:spcBef>
              <a:buClr>
                <a:srgbClr val="FF0000"/>
              </a:buClr>
              <a:buFont typeface="Wingdings" pitchFamily="2" charset="2"/>
              <a:buChar char="Ø"/>
            </a:pPr>
            <a:r>
              <a:rPr lang="el-GR" sz="2400" dirty="0" err="1">
                <a:latin typeface="Calibri" panose="020F0502020204030204" pitchFamily="34" charset="0"/>
                <a:cs typeface="Calibri" panose="020F0502020204030204" pitchFamily="34" charset="0"/>
              </a:rPr>
              <a:t>Κανόε</a:t>
            </a:r>
            <a:r>
              <a:rPr lang="el-GR" sz="2400" dirty="0">
                <a:latin typeface="Calibri" panose="020F0502020204030204" pitchFamily="34" charset="0"/>
                <a:cs typeface="Calibri" panose="020F0502020204030204" pitchFamily="34" charset="0"/>
              </a:rPr>
              <a:t> (νέο άθλημα στο </a:t>
            </a:r>
            <a:r>
              <a:rPr lang="el-GR" sz="2400" dirty="0" err="1">
                <a:latin typeface="Calibri" panose="020F0502020204030204" pitchFamily="34" charset="0"/>
                <a:cs typeface="Calibri" panose="020F0502020204030204" pitchFamily="34" charset="0"/>
              </a:rPr>
              <a:t>Ριο</a:t>
            </a:r>
            <a:r>
              <a:rPr lang="el-GR" sz="2400" dirty="0">
                <a:latin typeface="Calibri" panose="020F0502020204030204" pitchFamily="34" charset="0"/>
                <a:cs typeface="Calibri" panose="020F0502020204030204" pitchFamily="34" charset="0"/>
              </a:rPr>
              <a:t>)</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3935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5C683-B5DD-084D-92F0-A958F420A38E}"/>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Τζο</a:t>
            </a:r>
            <a:r>
              <a:rPr lang="en-GR" sz="2800" dirty="0">
                <a:solidFill>
                  <a:srgbClr val="FF0000"/>
                </a:solidFill>
                <a:latin typeface="Calibri" panose="020F0502020204030204" pitchFamily="34" charset="0"/>
                <a:cs typeface="Calibri" panose="020F0502020204030204" pitchFamily="34" charset="0"/>
              </a:rPr>
              <a:t>ύ</a:t>
            </a:r>
            <a:r>
              <a:rPr lang="el-GR" sz="2800" dirty="0">
                <a:solidFill>
                  <a:srgbClr val="FF0000"/>
                </a:solidFill>
                <a:latin typeface="Calibri" panose="020F0502020204030204" pitchFamily="34" charset="0"/>
                <a:cs typeface="Calibri" panose="020F0502020204030204" pitchFamily="34" charset="0"/>
              </a:rPr>
              <a:t>ντο</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80999B3A-FAA9-0A49-8ABA-5B5408F0A982}"/>
              </a:ext>
            </a:extLst>
          </p:cNvPr>
          <p:cNvSpPr>
            <a:spLocks noGrp="1"/>
          </p:cNvSpPr>
          <p:nvPr>
            <p:ph idx="1"/>
          </p:nvPr>
        </p:nvSpPr>
        <p:spPr>
          <a:xfrm>
            <a:off x="838200" y="1825625"/>
            <a:ext cx="10515600" cy="4667250"/>
          </a:xfrm>
        </p:spPr>
        <p:txBody>
          <a:bodyPr>
            <a:noAutofit/>
          </a:bodyPr>
          <a:lstStyle/>
          <a:p>
            <a:pPr marL="0" indent="0" algn="just">
              <a:buNone/>
            </a:pPr>
            <a:r>
              <a:rPr lang="el-GR" sz="2400" dirty="0">
                <a:latin typeface="Calibri" panose="020F0502020204030204" pitchFamily="34" charset="0"/>
                <a:cs typeface="Calibri" panose="020F0502020204030204" pitchFamily="34" charset="0"/>
              </a:rPr>
              <a:t>Σε έναν αγώνα Τζούντο </a:t>
            </a:r>
            <a:r>
              <a:rPr lang="el-GR" sz="2400" dirty="0" err="1">
                <a:latin typeface="Calibri" panose="020F0502020204030204" pitchFamily="34" charset="0"/>
                <a:cs typeface="Calibri" panose="020F0502020204030204" pitchFamily="34" charset="0"/>
              </a:rPr>
              <a:t>Παραολυμπιακών</a:t>
            </a:r>
            <a:r>
              <a:rPr lang="el-GR" sz="2400" dirty="0">
                <a:latin typeface="Calibri" panose="020F0502020204030204" pitchFamily="34" charset="0"/>
                <a:cs typeface="Calibri" panose="020F0502020204030204" pitchFamily="34" charset="0"/>
              </a:rPr>
              <a:t> Αγώνων εφαρμόζονται ουσιαστικά οι κανονισμοί της Διεθνούς Ομοσπονδίας Τζούντο</a:t>
            </a:r>
            <a:r>
              <a:rPr lang="en-GB"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Ένας αγώνας Τζούντο κερδίζεται άμεσα από έναν αθλητή και τερματίζεται, όταν πάρει Ι</a:t>
            </a:r>
            <a:r>
              <a:rPr lang="en-GB" sz="2400" dirty="0" err="1">
                <a:latin typeface="Calibri" panose="020F0502020204030204" pitchFamily="34" charset="0"/>
                <a:cs typeface="Calibri" panose="020F0502020204030204" pitchFamily="34" charset="0"/>
              </a:rPr>
              <a:t>ppon</a:t>
            </a:r>
            <a:r>
              <a:rPr lang="en-GB"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ένας βαθμός=10 πόντοι), αφού πραγματοποιήσει μία επιτυχημένη τεχνική. Υπάρχουν τεχνικές, οι οποίες αξιολογούνται με μικρότερης αξίας βαθμούς, όπως </a:t>
            </a:r>
            <a:r>
              <a:rPr lang="en-GB" sz="2400" dirty="0">
                <a:latin typeface="Calibri" panose="020F0502020204030204" pitchFamily="34" charset="0"/>
                <a:cs typeface="Calibri" panose="020F0502020204030204" pitchFamily="34" charset="0"/>
              </a:rPr>
              <a:t>waza-ari (7 </a:t>
            </a:r>
            <a:r>
              <a:rPr lang="el-GR" sz="2400" dirty="0">
                <a:latin typeface="Calibri" panose="020F0502020204030204" pitchFamily="34" charset="0"/>
                <a:cs typeface="Calibri" panose="020F0502020204030204" pitchFamily="34" charset="0"/>
              </a:rPr>
              <a:t>πόντους), </a:t>
            </a:r>
            <a:r>
              <a:rPr lang="en-GB" sz="2400" dirty="0" err="1">
                <a:latin typeface="Calibri" panose="020F0502020204030204" pitchFamily="34" charset="0"/>
                <a:cs typeface="Calibri" panose="020F0502020204030204" pitchFamily="34" charset="0"/>
              </a:rPr>
              <a:t>yuko</a:t>
            </a:r>
            <a:r>
              <a:rPr lang="en-GB" sz="2400" dirty="0">
                <a:latin typeface="Calibri" panose="020F0502020204030204" pitchFamily="34" charset="0"/>
                <a:cs typeface="Calibri" panose="020F0502020204030204" pitchFamily="34" charset="0"/>
              </a:rPr>
              <a:t> (5 </a:t>
            </a:r>
            <a:r>
              <a:rPr lang="el-GR" sz="2400" dirty="0">
                <a:latin typeface="Calibri" panose="020F0502020204030204" pitchFamily="34" charset="0"/>
                <a:cs typeface="Calibri" panose="020F0502020204030204" pitchFamily="34" charset="0"/>
              </a:rPr>
              <a:t>πόντους) και </a:t>
            </a:r>
            <a:r>
              <a:rPr lang="en-GB" sz="2400" dirty="0" err="1">
                <a:latin typeface="Calibri" panose="020F0502020204030204" pitchFamily="34" charset="0"/>
                <a:cs typeface="Calibri" panose="020F0502020204030204" pitchFamily="34" charset="0"/>
              </a:rPr>
              <a:t>koka</a:t>
            </a:r>
            <a:r>
              <a:rPr lang="en-GB" sz="2400" dirty="0">
                <a:latin typeface="Calibri" panose="020F0502020204030204" pitchFamily="34" charset="0"/>
                <a:cs typeface="Calibri" panose="020F0502020204030204" pitchFamily="34" charset="0"/>
              </a:rPr>
              <a:t> (3 </a:t>
            </a:r>
            <a:r>
              <a:rPr lang="el-GR" sz="2400" dirty="0">
                <a:latin typeface="Calibri" panose="020F0502020204030204" pitchFamily="34" charset="0"/>
                <a:cs typeface="Calibri" panose="020F0502020204030204" pitchFamily="34" charset="0"/>
              </a:rPr>
              <a:t>πόντους). Υπάρχουν και αντίστοιχης αξίας ποινές, που μπορούν να δοθούν σε ένα αθλητή, </a:t>
            </a:r>
            <a:r>
              <a:rPr lang="en-GB" sz="2400" dirty="0" err="1">
                <a:latin typeface="Calibri" panose="020F0502020204030204" pitchFamily="34" charset="0"/>
                <a:cs typeface="Calibri" panose="020F0502020204030204" pitchFamily="34" charset="0"/>
              </a:rPr>
              <a:t>hansoku</a:t>
            </a:r>
            <a:r>
              <a:rPr lang="en-GB" sz="2400" dirty="0">
                <a:latin typeface="Calibri" panose="020F0502020204030204" pitchFamily="34" charset="0"/>
                <a:cs typeface="Calibri" panose="020F0502020204030204" pitchFamily="34" charset="0"/>
              </a:rPr>
              <a:t> make (</a:t>
            </a:r>
            <a:r>
              <a:rPr lang="el-GR" sz="2400" dirty="0">
                <a:latin typeface="Calibri" panose="020F0502020204030204" pitchFamily="34" charset="0"/>
                <a:cs typeface="Calibri" panose="020F0502020204030204" pitchFamily="34" charset="0"/>
              </a:rPr>
              <a:t>Ι</a:t>
            </a:r>
            <a:r>
              <a:rPr lang="en-GB" sz="2400" dirty="0" err="1">
                <a:latin typeface="Calibri" panose="020F0502020204030204" pitchFamily="34" charset="0"/>
                <a:cs typeface="Calibri" panose="020F0502020204030204" pitchFamily="34" charset="0"/>
              </a:rPr>
              <a:t>ppon</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keikoku</a:t>
            </a:r>
            <a:r>
              <a:rPr lang="en-GB" sz="2400" dirty="0">
                <a:latin typeface="Calibri" panose="020F0502020204030204" pitchFamily="34" charset="0"/>
                <a:cs typeface="Calibri" panose="020F0502020204030204" pitchFamily="34" charset="0"/>
              </a:rPr>
              <a:t> (waza-ari), </a:t>
            </a:r>
            <a:r>
              <a:rPr lang="en-GB" sz="2400" dirty="0" err="1">
                <a:latin typeface="Calibri" panose="020F0502020204030204" pitchFamily="34" charset="0"/>
                <a:cs typeface="Calibri" panose="020F0502020204030204" pitchFamily="34" charset="0"/>
              </a:rPr>
              <a:t>chui</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yuko</a:t>
            </a:r>
            <a:r>
              <a:rPr lang="en-GB"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και </a:t>
            </a:r>
            <a:r>
              <a:rPr lang="en-GB" sz="2400" dirty="0" err="1">
                <a:latin typeface="Calibri" panose="020F0502020204030204" pitchFamily="34" charset="0"/>
                <a:cs typeface="Calibri" panose="020F0502020204030204" pitchFamily="34" charset="0"/>
              </a:rPr>
              <a:t>shido</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koka</a:t>
            </a:r>
            <a:r>
              <a:rPr lang="en-GB" sz="2400" dirty="0">
                <a:latin typeface="Calibri" panose="020F0502020204030204" pitchFamily="34" charset="0"/>
                <a:cs typeface="Calibri" panose="020F0502020204030204" pitchFamily="34" charset="0"/>
              </a:rPr>
              <a:t>).</a:t>
            </a:r>
            <a:r>
              <a:rPr lang="el-GR" sz="2400" dirty="0">
                <a:latin typeface="Calibri" panose="020F0502020204030204" pitchFamily="34" charset="0"/>
                <a:cs typeface="Calibri" panose="020F0502020204030204" pitchFamily="34" charset="0"/>
              </a:rPr>
              <a:t> Δύο </a:t>
            </a:r>
            <a:r>
              <a:rPr lang="en-GB" sz="2400" dirty="0">
                <a:latin typeface="Calibri" panose="020F0502020204030204" pitchFamily="34" charset="0"/>
                <a:cs typeface="Calibri" panose="020F0502020204030204" pitchFamily="34" charset="0"/>
              </a:rPr>
              <a:t>waza-ari </a:t>
            </a:r>
            <a:r>
              <a:rPr lang="el-GR" sz="2400" dirty="0">
                <a:latin typeface="Calibri" panose="020F0502020204030204" pitchFamily="34" charset="0"/>
                <a:cs typeface="Calibri" panose="020F0502020204030204" pitchFamily="34" charset="0"/>
              </a:rPr>
              <a:t>προστίθενται και ισοδυναμούν με Ι</a:t>
            </a:r>
            <a:r>
              <a:rPr lang="en-GB" sz="2400" dirty="0" err="1">
                <a:latin typeface="Calibri" panose="020F0502020204030204" pitchFamily="34" charset="0"/>
                <a:cs typeface="Calibri" panose="020F0502020204030204" pitchFamily="34" charset="0"/>
              </a:rPr>
              <a:t>ppon</a:t>
            </a:r>
            <a:r>
              <a:rPr lang="en-GB"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Το ίδιο ισχύει, όταν ένας αθλητής έχει ήδη πάρει </a:t>
            </a:r>
            <a:r>
              <a:rPr lang="en-GB" sz="2400" dirty="0">
                <a:latin typeface="Calibri" panose="020F0502020204030204" pitchFamily="34" charset="0"/>
                <a:cs typeface="Calibri" panose="020F0502020204030204" pitchFamily="34" charset="0"/>
              </a:rPr>
              <a:t>waza-ari </a:t>
            </a:r>
            <a:r>
              <a:rPr lang="el-GR" sz="2400" dirty="0">
                <a:latin typeface="Calibri" panose="020F0502020204030204" pitchFamily="34" charset="0"/>
                <a:cs typeface="Calibri" panose="020F0502020204030204" pitchFamily="34" charset="0"/>
              </a:rPr>
              <a:t>και ο αντίπαλος του παίρνει στη συνέχεια μία ποινή </a:t>
            </a:r>
            <a:r>
              <a:rPr lang="en-GB" sz="2400" dirty="0" err="1">
                <a:latin typeface="Calibri" panose="020F0502020204030204" pitchFamily="34" charset="0"/>
                <a:cs typeface="Calibri" panose="020F0502020204030204" pitchFamily="34" charset="0"/>
              </a:rPr>
              <a:t>keikoku</a:t>
            </a:r>
            <a:r>
              <a:rPr lang="en-GB" sz="2400" dirty="0">
                <a:latin typeface="Calibri" panose="020F0502020204030204" pitchFamily="34" charset="0"/>
                <a:cs typeface="Calibri" panose="020F0502020204030204" pitchFamily="34" charset="0"/>
              </a:rPr>
              <a:t>. </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1199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A9C98-A6CA-5F41-A2C0-F3347050411C}"/>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499B3448-F641-614D-A368-87A8F13E3E10}"/>
              </a:ext>
            </a:extLst>
          </p:cNvPr>
          <p:cNvSpPr>
            <a:spLocks noGrp="1"/>
          </p:cNvSpPr>
          <p:nvPr>
            <p:ph idx="1"/>
          </p:nvPr>
        </p:nvSpPr>
        <p:spPr>
          <a:xfrm>
            <a:off x="838200" y="1825625"/>
            <a:ext cx="10515600" cy="4934404"/>
          </a:xfrm>
        </p:spPr>
        <p:txBody>
          <a:bodyPr>
            <a:noAutofit/>
          </a:bodyPr>
          <a:lstStyle/>
          <a:p>
            <a:pPr marL="0" indent="0" algn="just">
              <a:buNone/>
            </a:pPr>
            <a:r>
              <a:rPr lang="el-GR" sz="2200" dirty="0">
                <a:latin typeface="Calibri" panose="020F0502020204030204" pitchFamily="34" charset="0"/>
                <a:cs typeface="Calibri" panose="020F0502020204030204" pitchFamily="34" charset="0"/>
              </a:rPr>
              <a:t>Ο βαθμός Ι</a:t>
            </a:r>
            <a:r>
              <a:rPr lang="en-GB" sz="2200" dirty="0" err="1">
                <a:latin typeface="Calibri" panose="020F0502020204030204" pitchFamily="34" charset="0"/>
                <a:cs typeface="Calibri" panose="020F0502020204030204" pitchFamily="34" charset="0"/>
              </a:rPr>
              <a:t>ppon</a:t>
            </a:r>
            <a:r>
              <a:rPr lang="en-GB" sz="2200" dirty="0">
                <a:latin typeface="Calibri" panose="020F0502020204030204" pitchFamily="34" charset="0"/>
                <a:cs typeface="Calibri" panose="020F0502020204030204" pitchFamily="34" charset="0"/>
              </a:rPr>
              <a:t> </a:t>
            </a:r>
            <a:r>
              <a:rPr lang="el-GR" sz="2200" dirty="0">
                <a:latin typeface="Calibri" panose="020F0502020204030204" pitchFamily="34" charset="0"/>
                <a:cs typeface="Calibri" panose="020F0502020204030204" pitchFamily="34" charset="0"/>
              </a:rPr>
              <a:t>δίνεται, όταν ο αθλητής εφαρμόζει μία τεχνική ρίψεων και ρίχνει τον αντίπαλό του με την πλάτη με πολλή δύναμη, ταχύτητα και έλεγχο. </a:t>
            </a:r>
            <a:r>
              <a:rPr lang="en-GB" sz="2200" dirty="0">
                <a:latin typeface="Calibri" panose="020F0502020204030204" pitchFamily="34" charset="0"/>
                <a:cs typeface="Calibri" panose="020F0502020204030204" pitchFamily="34" charset="0"/>
              </a:rPr>
              <a:t>Waza-ari </a:t>
            </a:r>
            <a:r>
              <a:rPr lang="el-GR" sz="2200" dirty="0">
                <a:latin typeface="Calibri" panose="020F0502020204030204" pitchFamily="34" charset="0"/>
                <a:cs typeface="Calibri" panose="020F0502020204030204" pitchFamily="34" charset="0"/>
              </a:rPr>
              <a:t>δίνεται, όταν ο διαιτητής και οι κριτές θεωρούν ότι λείπει ένα από τα στοιχεία του Ι</a:t>
            </a:r>
            <a:r>
              <a:rPr lang="en-GB" sz="2200" dirty="0" err="1">
                <a:latin typeface="Calibri" panose="020F0502020204030204" pitchFamily="34" charset="0"/>
                <a:cs typeface="Calibri" panose="020F0502020204030204" pitchFamily="34" charset="0"/>
              </a:rPr>
              <a:t>ppon</a:t>
            </a:r>
            <a:r>
              <a:rPr lang="en-GB" sz="2200" dirty="0">
                <a:latin typeface="Calibri" panose="020F0502020204030204" pitchFamily="34" charset="0"/>
                <a:cs typeface="Calibri" panose="020F0502020204030204" pitchFamily="34" charset="0"/>
              </a:rPr>
              <a:t> </a:t>
            </a:r>
            <a:r>
              <a:rPr lang="el-GR" sz="2200" dirty="0">
                <a:latin typeface="Calibri" panose="020F0502020204030204" pitchFamily="34" charset="0"/>
                <a:cs typeface="Calibri" panose="020F0502020204030204" pitchFamily="34" charset="0"/>
              </a:rPr>
              <a:t>σε μια ρίψη. Αυτό μπορεί να συμβαίνει, όταν ο αντίπαλος δεν πέσει με την πλάτη ή ο αθλητής δε βάλει αρκετή δύναμη. </a:t>
            </a:r>
            <a:r>
              <a:rPr lang="en-GB" sz="2200" dirty="0">
                <a:latin typeface="Calibri" panose="020F0502020204030204" pitchFamily="34" charset="0"/>
                <a:cs typeface="Calibri" panose="020F0502020204030204" pitchFamily="34" charset="0"/>
              </a:rPr>
              <a:t>Yuko </a:t>
            </a:r>
            <a:r>
              <a:rPr lang="el-GR" sz="2200" dirty="0">
                <a:latin typeface="Calibri" panose="020F0502020204030204" pitchFamily="34" charset="0"/>
                <a:cs typeface="Calibri" panose="020F0502020204030204" pitchFamily="34" charset="0"/>
              </a:rPr>
              <a:t>δίνεται, όταν λείπουν δύο από τα απαιτούμενα στοιχεία στην ρίψη. Αυτό συμβαίνει, όταν ο αντίπαλος πέσει πλάγια.</a:t>
            </a:r>
            <a:r>
              <a:rPr lang="en-US" sz="2200" dirty="0">
                <a:latin typeface="Calibri" panose="020F0502020204030204" pitchFamily="34" charset="0"/>
                <a:cs typeface="Calibri" panose="020F0502020204030204" pitchFamily="34" charset="0"/>
              </a:rPr>
              <a:t> </a:t>
            </a:r>
            <a:r>
              <a:rPr lang="el-GR" sz="2200" dirty="0" err="1">
                <a:latin typeface="Calibri" panose="020F0502020204030204" pitchFamily="34" charset="0"/>
                <a:cs typeface="Calibri" panose="020F0502020204030204" pitchFamily="34" charset="0"/>
              </a:rPr>
              <a:t>Κο</a:t>
            </a:r>
            <a:r>
              <a:rPr lang="en-GB" sz="2200" dirty="0">
                <a:latin typeface="Calibri" panose="020F0502020204030204" pitchFamily="34" charset="0"/>
                <a:cs typeface="Calibri" panose="020F0502020204030204" pitchFamily="34" charset="0"/>
              </a:rPr>
              <a:t>k</a:t>
            </a:r>
            <a:r>
              <a:rPr lang="el-GR" sz="2200" dirty="0">
                <a:latin typeface="Calibri" panose="020F0502020204030204" pitchFamily="34" charset="0"/>
                <a:cs typeface="Calibri" panose="020F0502020204030204" pitchFamily="34" charset="0"/>
              </a:rPr>
              <a:t>α δίνεται, όταν ο αντίπαλος πέσει με τον ώμο, τον μηρό ή τους γλουτούς.</a:t>
            </a:r>
            <a:r>
              <a:rPr lang="en-US" sz="2200" dirty="0">
                <a:latin typeface="Calibri" panose="020F0502020204030204" pitchFamily="34" charset="0"/>
                <a:cs typeface="Calibri" panose="020F0502020204030204" pitchFamily="34" charset="0"/>
              </a:rPr>
              <a:t> </a:t>
            </a:r>
            <a:r>
              <a:rPr lang="el-GR" sz="2200" dirty="0">
                <a:latin typeface="Calibri" panose="020F0502020204030204" pitchFamily="34" charset="0"/>
                <a:cs typeface="Calibri" panose="020F0502020204030204" pitchFamily="34" charset="0"/>
              </a:rPr>
              <a:t>Επίσης, ο βαθμός </a:t>
            </a:r>
            <a:r>
              <a:rPr lang="en-GB" sz="2200" dirty="0">
                <a:latin typeface="Calibri" panose="020F0502020204030204" pitchFamily="34" charset="0"/>
                <a:cs typeface="Calibri" panose="020F0502020204030204" pitchFamily="34" charset="0"/>
              </a:rPr>
              <a:t>Ippon </a:t>
            </a:r>
            <a:r>
              <a:rPr lang="el-GR" sz="2200" dirty="0">
                <a:latin typeface="Calibri" panose="020F0502020204030204" pitchFamily="34" charset="0"/>
                <a:cs typeface="Calibri" panose="020F0502020204030204" pitchFamily="34" charset="0"/>
              </a:rPr>
              <a:t>δίνεται, όταν ο αθλητής εφαρμόζει μία τεχνική καθήλωσης και κρατάει τον αντίπαλό του στο έδαφος για 25 δευτερόλεπτα. Ο διαιτητής ανακοινώνει την αρχή και το τέλος της καθήλωσης (</a:t>
            </a:r>
            <a:r>
              <a:rPr lang="en-GB" sz="2200" dirty="0" err="1">
                <a:latin typeface="Calibri" panose="020F0502020204030204" pitchFamily="34" charset="0"/>
                <a:cs typeface="Calibri" panose="020F0502020204030204" pitchFamily="34" charset="0"/>
              </a:rPr>
              <a:t>osaekomi</a:t>
            </a:r>
            <a:r>
              <a:rPr lang="en-GB" sz="2200" dirty="0">
                <a:latin typeface="Calibri" panose="020F0502020204030204" pitchFamily="34" charset="0"/>
                <a:cs typeface="Calibri" panose="020F0502020204030204" pitchFamily="34" charset="0"/>
              </a:rPr>
              <a:t>). Waza-ari </a:t>
            </a:r>
            <a:r>
              <a:rPr lang="el-GR" sz="2200" dirty="0">
                <a:latin typeface="Calibri" panose="020F0502020204030204" pitchFamily="34" charset="0"/>
                <a:cs typeface="Calibri" panose="020F0502020204030204" pitchFamily="34" charset="0"/>
              </a:rPr>
              <a:t>δίνεται, όταν ο αντίπαλος ξεφύγει από την καθήλωση στο χρονικό διάστημα 20 – 24 δευτερόλεπτα.</a:t>
            </a:r>
            <a:r>
              <a:rPr lang="en-US" sz="2200" dirty="0">
                <a:latin typeface="Calibri" panose="020F0502020204030204" pitchFamily="34" charset="0"/>
                <a:cs typeface="Calibri" panose="020F0502020204030204" pitchFamily="34" charset="0"/>
              </a:rPr>
              <a:t> </a:t>
            </a:r>
            <a:r>
              <a:rPr lang="el-GR" sz="2200" dirty="0">
                <a:latin typeface="Calibri" panose="020F0502020204030204" pitchFamily="34" charset="0"/>
                <a:cs typeface="Calibri" panose="020F0502020204030204" pitchFamily="34" charset="0"/>
              </a:rPr>
              <a:t>Υ</a:t>
            </a:r>
            <a:r>
              <a:rPr lang="en-GB" sz="2200" dirty="0" err="1">
                <a:latin typeface="Calibri" panose="020F0502020204030204" pitchFamily="34" charset="0"/>
                <a:cs typeface="Calibri" panose="020F0502020204030204" pitchFamily="34" charset="0"/>
              </a:rPr>
              <a:t>uko</a:t>
            </a:r>
            <a:r>
              <a:rPr lang="en-GB" sz="2200" dirty="0">
                <a:latin typeface="Calibri" panose="020F0502020204030204" pitchFamily="34" charset="0"/>
                <a:cs typeface="Calibri" panose="020F0502020204030204" pitchFamily="34" charset="0"/>
              </a:rPr>
              <a:t> </a:t>
            </a:r>
            <a:r>
              <a:rPr lang="el-GR" sz="2200" dirty="0">
                <a:latin typeface="Calibri" panose="020F0502020204030204" pitchFamily="34" charset="0"/>
                <a:cs typeface="Calibri" panose="020F0502020204030204" pitchFamily="34" charset="0"/>
              </a:rPr>
              <a:t>δίνεται, όταν ο αντίπαλος ξεφύγει από την καθήλωση στο χρονικό διάστημα 15</a:t>
            </a:r>
            <a:r>
              <a:rPr lang="en-US" sz="2200" dirty="0">
                <a:latin typeface="Calibri" panose="020F0502020204030204" pitchFamily="34" charset="0"/>
                <a:cs typeface="Calibri" panose="020F0502020204030204" pitchFamily="34" charset="0"/>
              </a:rPr>
              <a:t>-</a:t>
            </a:r>
            <a:r>
              <a:rPr lang="el-GR" sz="2200" dirty="0">
                <a:latin typeface="Calibri" panose="020F0502020204030204" pitchFamily="34" charset="0"/>
                <a:cs typeface="Calibri" panose="020F0502020204030204" pitchFamily="34" charset="0"/>
              </a:rPr>
              <a:t>19 δευτερόλεπτα.</a:t>
            </a:r>
            <a:r>
              <a:rPr lang="en-US"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Koka</a:t>
            </a:r>
            <a:r>
              <a:rPr lang="en-GB" sz="2200" dirty="0">
                <a:latin typeface="Calibri" panose="020F0502020204030204" pitchFamily="34" charset="0"/>
                <a:cs typeface="Calibri" panose="020F0502020204030204" pitchFamily="34" charset="0"/>
              </a:rPr>
              <a:t> </a:t>
            </a:r>
            <a:r>
              <a:rPr lang="el-GR" sz="2200" dirty="0">
                <a:latin typeface="Calibri" panose="020F0502020204030204" pitchFamily="34" charset="0"/>
                <a:cs typeface="Calibri" panose="020F0502020204030204" pitchFamily="34" charset="0"/>
              </a:rPr>
              <a:t>δίνεται, όταν ο αντίπαλος ξεφύγει από την καθήλωση στο χρονικό διάστημα 10</a:t>
            </a:r>
            <a:r>
              <a:rPr lang="en-US" sz="2200" dirty="0">
                <a:latin typeface="Calibri" panose="020F0502020204030204" pitchFamily="34" charset="0"/>
                <a:cs typeface="Calibri" panose="020F0502020204030204" pitchFamily="34" charset="0"/>
              </a:rPr>
              <a:t>-</a:t>
            </a:r>
            <a:r>
              <a:rPr lang="el-GR" sz="2200" dirty="0">
                <a:latin typeface="Calibri" panose="020F0502020204030204" pitchFamily="34" charset="0"/>
                <a:cs typeface="Calibri" panose="020F0502020204030204" pitchFamily="34" charset="0"/>
              </a:rPr>
              <a:t>14 δευτερόλεπτα.</a:t>
            </a:r>
            <a:r>
              <a:rPr lang="en-US" sz="2200" dirty="0">
                <a:latin typeface="Calibri" panose="020F0502020204030204" pitchFamily="34" charset="0"/>
                <a:cs typeface="Calibri" panose="020F0502020204030204" pitchFamily="34" charset="0"/>
              </a:rPr>
              <a:t> </a:t>
            </a:r>
            <a:r>
              <a:rPr lang="el-GR" sz="2200" dirty="0">
                <a:latin typeface="Calibri" panose="020F0502020204030204" pitchFamily="34" charset="0"/>
                <a:cs typeface="Calibri" panose="020F0502020204030204" pitchFamily="34" charset="0"/>
              </a:rPr>
              <a:t>Ακόμη, ο βαθμός </a:t>
            </a:r>
            <a:r>
              <a:rPr lang="en-GB" sz="2200" dirty="0">
                <a:latin typeface="Calibri" panose="020F0502020204030204" pitchFamily="34" charset="0"/>
                <a:cs typeface="Calibri" panose="020F0502020204030204" pitchFamily="34" charset="0"/>
              </a:rPr>
              <a:t>Ippon </a:t>
            </a:r>
            <a:r>
              <a:rPr lang="el-GR" sz="2200" dirty="0">
                <a:latin typeface="Calibri" panose="020F0502020204030204" pitchFamily="34" charset="0"/>
                <a:cs typeface="Calibri" panose="020F0502020204030204" pitchFamily="34" charset="0"/>
              </a:rPr>
              <a:t>δίνεται, όταν ο αθλητής εφαρμόζει τεχνική πνιγμού ή τεχνική εξάρθρωσης και αναγκάζει τον αντίπαλό του να εγκαταλείψει τον αγώνα χτυπώντας ελαφρά δύο ή περισσότερες φορές με το χέρι του ή λέγοντας «</a:t>
            </a:r>
            <a:r>
              <a:rPr lang="en-GB" sz="2200" dirty="0" err="1">
                <a:latin typeface="Calibri" panose="020F0502020204030204" pitchFamily="34" charset="0"/>
                <a:cs typeface="Calibri" panose="020F0502020204030204" pitchFamily="34" charset="0"/>
              </a:rPr>
              <a:t>maitta</a:t>
            </a:r>
            <a:r>
              <a:rPr lang="en-GB" sz="2200" dirty="0">
                <a:latin typeface="Calibri" panose="020F0502020204030204" pitchFamily="34" charset="0"/>
                <a:cs typeface="Calibri" panose="020F0502020204030204" pitchFamily="34" charset="0"/>
              </a:rPr>
              <a:t>» («</a:t>
            </a:r>
            <a:r>
              <a:rPr lang="el-GR" sz="2200" dirty="0">
                <a:latin typeface="Calibri" panose="020F0502020204030204" pitchFamily="34" charset="0"/>
                <a:cs typeface="Calibri" panose="020F0502020204030204" pitchFamily="34" charset="0"/>
              </a:rPr>
              <a:t>εγκαταλείπω»).</a:t>
            </a:r>
            <a:endParaRPr lang="en-GR" sz="2200" dirty="0"/>
          </a:p>
        </p:txBody>
      </p:sp>
    </p:spTree>
    <p:extLst>
      <p:ext uri="{BB962C8B-B14F-4D97-AF65-F5344CB8AC3E}">
        <p14:creationId xmlns:p14="http://schemas.microsoft.com/office/powerpoint/2010/main" val="2243181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D6D55-9831-7B46-96AE-5D7A03B22C9D}"/>
              </a:ext>
            </a:extLst>
          </p:cNvPr>
          <p:cNvSpPr>
            <a:spLocks noGrp="1"/>
          </p:cNvSpPr>
          <p:nvPr>
            <p:ph type="title"/>
          </p:nvPr>
        </p:nvSpPr>
        <p:spPr/>
        <p:txBody>
          <a:bodyPr/>
          <a:lstStyle/>
          <a:p>
            <a:endParaRPr lang="en-GR" dirty="0"/>
          </a:p>
        </p:txBody>
      </p:sp>
      <p:sp>
        <p:nvSpPr>
          <p:cNvPr id="3" name="Content Placeholder 2">
            <a:extLst>
              <a:ext uri="{FF2B5EF4-FFF2-40B4-BE49-F238E27FC236}">
                <a16:creationId xmlns:a16="http://schemas.microsoft.com/office/drawing/2014/main" id="{C9B4DFA3-A543-5045-A515-CCA6DDE6C2A6}"/>
              </a:ext>
            </a:extLst>
          </p:cNvPr>
          <p:cNvSpPr>
            <a:spLocks noGrp="1"/>
          </p:cNvSpPr>
          <p:nvPr>
            <p:ph idx="1"/>
          </p:nvPr>
        </p:nvSpPr>
        <p:spPr>
          <a:xfrm>
            <a:off x="838200" y="1825624"/>
            <a:ext cx="10515600" cy="5032375"/>
          </a:xfrm>
        </p:spPr>
        <p:txBody>
          <a:bodyPr>
            <a:noAutofit/>
          </a:bodyPr>
          <a:lstStyle/>
          <a:p>
            <a:pPr marL="0" indent="0" algn="just">
              <a:lnSpc>
                <a:spcPct val="100000"/>
              </a:lnSpc>
              <a:buNone/>
            </a:pPr>
            <a:r>
              <a:rPr lang="el-GR" sz="1800" dirty="0"/>
              <a:t>Στο Τζούντο υπάρχουν εφτά κατηγορίες κιλών για τους άνδρες και έξι για τις γυναίκες, όπου συμμετέχουν αθλητές με μειωμένη όραση ή τυφλοί</a:t>
            </a:r>
            <a:r>
              <a:rPr lang="en-US" sz="1800" dirty="0"/>
              <a:t> </a:t>
            </a:r>
            <a:r>
              <a:rPr lang="el-GR" sz="1800" dirty="0"/>
              <a:t>Το Τζούντο χαρακτηρίζεται από την αθλητική ικανότητα της επίθεσης και άμυνας και τη φιλοσοφία του αθλήματος, μέσω της οποίας παρουσιάζεται αυτή η ικανότητα. Ο ηθικός κώδικας του Τζούντο διακρίνεται από ευγένεια, θάρρος, ειλικρίνεια, αυτοέλεγχο, τιμή, σεμνότητα, φιλία και σεβασμό. Στους αγώνες Τζούντο, ένας </a:t>
            </a:r>
            <a:r>
              <a:rPr lang="el-GR" sz="1800" dirty="0" err="1"/>
              <a:t>τζουντόκα</a:t>
            </a:r>
            <a:r>
              <a:rPr lang="el-GR" sz="1800" dirty="0"/>
              <a:t> θα αποκλειστεί αν χτυπήσει σκόπιμα τον αντίπαλό του.</a:t>
            </a:r>
            <a:r>
              <a:rPr lang="en-US" sz="1800" dirty="0"/>
              <a:t> </a:t>
            </a:r>
            <a:r>
              <a:rPr lang="el-GR" sz="1800" dirty="0"/>
              <a:t>Το πιο ορατό στοιχείο από το τελετουργικό του Τζούντο είναι η υπόκλιση. Στους αγώνες, οι </a:t>
            </a:r>
            <a:r>
              <a:rPr lang="el-GR" sz="1800" dirty="0" err="1"/>
              <a:t>τζουντόκα</a:t>
            </a:r>
            <a:r>
              <a:rPr lang="el-GR" sz="1800" dirty="0"/>
              <a:t> υποκλίνονται ο ένας στον άλλο στην αρχή και στο τέλος του αγώνα για να δείξουν την ευγένεια και το σεβασμό τους ως αντίπαλοι αλλά και προς το θεσμό του Τζούντο, που ενθαρρύνει το τίμιο παιχνίδι (</a:t>
            </a:r>
            <a:r>
              <a:rPr lang="en-GB" sz="1800" dirty="0"/>
              <a:t>Fair play). </a:t>
            </a:r>
            <a:r>
              <a:rPr lang="el-GR" sz="1800" dirty="0"/>
              <a:t>Η υπόκλιση λοιπόν είναι μια σωματική έκφραση ευγνωμοσύνης και εκτίμησης.</a:t>
            </a:r>
          </a:p>
          <a:p>
            <a:pPr marL="0" indent="0" algn="just">
              <a:buNone/>
            </a:pPr>
            <a:r>
              <a:rPr lang="el-GR" sz="1800" dirty="0"/>
              <a:t>Κατηγορίες - Αθλητές με μειωμένη ή ολική απώλεια όρασης:</a:t>
            </a:r>
            <a:endParaRPr lang="en-GB" sz="1800" dirty="0"/>
          </a:p>
          <a:p>
            <a:pPr algn="just">
              <a:buClr>
                <a:srgbClr val="FF0000"/>
              </a:buClr>
              <a:buFont typeface="Wingdings" pitchFamily="2" charset="2"/>
              <a:buChar char="Ø"/>
            </a:pPr>
            <a:r>
              <a:rPr lang="el-GR" sz="1800" dirty="0"/>
              <a:t>Κατηγορία </a:t>
            </a:r>
            <a:r>
              <a:rPr lang="en-GB" sz="1800" dirty="0"/>
              <a:t>B1</a:t>
            </a:r>
            <a:r>
              <a:rPr lang="el-GR" sz="1800" dirty="0"/>
              <a:t>: Ολική απώλεια αντίληψης του φωτός και στα δύο μάτια ή μερική αντίληψη του φωτός με ανικανότητα, όμως, αναγνώρισης του σχήματος της παλάμης από οποιαδήποτε απόσταση και προς οποιαδήποτε κατεύθυνση.</a:t>
            </a:r>
            <a:endParaRPr lang="en-US" sz="1800" dirty="0"/>
          </a:p>
          <a:p>
            <a:pPr algn="just">
              <a:buClr>
                <a:srgbClr val="FF0000"/>
              </a:buClr>
              <a:buFont typeface="Wingdings" pitchFamily="2" charset="2"/>
              <a:buChar char="Ø"/>
            </a:pPr>
            <a:r>
              <a:rPr lang="el-GR" sz="1800" dirty="0"/>
              <a:t>Κατηγορία </a:t>
            </a:r>
            <a:r>
              <a:rPr lang="en-GB" sz="1800" dirty="0"/>
              <a:t>B2</a:t>
            </a:r>
            <a:r>
              <a:rPr lang="el-GR" sz="1800" dirty="0"/>
              <a:t>: Εκτείνεται από την ικανότητα αντίληψης της μορφής της παλάμης ως την οπτική οξύτητα 2/60 και / ή οπτικό πεδίο μικρότερο των 5 μοιρών.</a:t>
            </a:r>
            <a:endParaRPr lang="en-US" sz="1800" dirty="0"/>
          </a:p>
          <a:p>
            <a:pPr algn="just">
              <a:buClr>
                <a:srgbClr val="FF0000"/>
              </a:buClr>
              <a:buFont typeface="Wingdings" pitchFamily="2" charset="2"/>
              <a:buChar char="Ø"/>
            </a:pPr>
            <a:r>
              <a:rPr lang="el-GR" sz="1800" dirty="0"/>
              <a:t>Κατηγορία </a:t>
            </a:r>
            <a:r>
              <a:rPr lang="en-GB" sz="1800" dirty="0"/>
              <a:t>B3</a:t>
            </a:r>
            <a:r>
              <a:rPr lang="el-GR" sz="1800" dirty="0"/>
              <a:t>: Εκτείνεται από την οπτική οξύτητα πάνω από 2/60 ως 6/60 και / ή οπτικό πεδίο από 5 μοίρες ως 20 μοίρες.</a:t>
            </a:r>
            <a:endParaRPr lang="en-GR" sz="1800" dirty="0"/>
          </a:p>
        </p:txBody>
      </p:sp>
    </p:spTree>
    <p:extLst>
      <p:ext uri="{BB962C8B-B14F-4D97-AF65-F5344CB8AC3E}">
        <p14:creationId xmlns:p14="http://schemas.microsoft.com/office/powerpoint/2010/main" val="1863973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Paralympic Sports A-Z: Judo">
            <a:hlinkClick r:id="" action="ppaction://media"/>
            <a:extLst>
              <a:ext uri="{FF2B5EF4-FFF2-40B4-BE49-F238E27FC236}">
                <a16:creationId xmlns:a16="http://schemas.microsoft.com/office/drawing/2014/main" id="{CBB5B7EC-6269-DA46-A973-BDD5D4A78185}"/>
              </a:ext>
            </a:extLst>
          </p:cNvPr>
          <p:cNvPicPr>
            <a:picLocks noRot="1" noChangeAspect="1"/>
          </p:cNvPicPr>
          <p:nvPr>
            <a:videoFile r:link="rId1"/>
          </p:nvPr>
        </p:nvPicPr>
        <p:blipFill>
          <a:blip r:embed="rId3"/>
          <a:stretch>
            <a:fillRect/>
          </a:stretch>
        </p:blipFill>
        <p:spPr>
          <a:xfrm>
            <a:off x="26973" y="0"/>
            <a:ext cx="12138054" cy="6858000"/>
          </a:xfrm>
          <a:prstGeom prst="rect">
            <a:avLst/>
          </a:prstGeom>
        </p:spPr>
      </p:pic>
    </p:spTree>
    <p:extLst>
      <p:ext uri="{BB962C8B-B14F-4D97-AF65-F5344CB8AC3E}">
        <p14:creationId xmlns:p14="http://schemas.microsoft.com/office/powerpoint/2010/main" val="647117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896A5-F1BD-C849-8982-FC7983735D62}"/>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Τοξοβολία</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9D57C071-2C0A-904A-A010-98949FFB563C}"/>
              </a:ext>
            </a:extLst>
          </p:cNvPr>
          <p:cNvSpPr>
            <a:spLocks noGrp="1"/>
          </p:cNvSpPr>
          <p:nvPr>
            <p:ph idx="1"/>
          </p:nvPr>
        </p:nvSpPr>
        <p:spPr/>
        <p:txBody>
          <a:bodyPr>
            <a:normAutofit/>
          </a:bodyPr>
          <a:lstStyle/>
          <a:p>
            <a:pPr marL="0" indent="0" algn="just">
              <a:buNone/>
            </a:pPr>
            <a:r>
              <a:rPr lang="el-GR" sz="2400" dirty="0">
                <a:latin typeface="Calibri" panose="020F0502020204030204" pitchFamily="34" charset="0"/>
                <a:cs typeface="Calibri" panose="020F0502020204030204" pitchFamily="34" charset="0"/>
              </a:rPr>
              <a:t>Η Τοξοβολία, όπως και η πλειοψηφία των αθλημάτων για άτομα με αναπηρία, χρησιμοποιήθηκε αρχικά ως δραστηριότητα αποκατάστασης και ψυχαγωγίας. Τα τελευταία 50 χρόνια, καθιερώθηκε ως άθλημα, δίνοντας τη δυνατότητα στους αθλητές να ασκήσουν τη δεξιότητα, την ακρίβειά, τη δύναμη και την ικανότητα συγκέντρωσής τους.</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Στην Τοξοβολία συμμετέχουν αθλητές και αθλήτριες με κινητική αναπηρία (κάκωση νωτιαίου μυελού, εγκεφαλική παράλυση, ακρωτηριασμό</a:t>
            </a:r>
            <a:r>
              <a:rPr lang="en-GB"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Οι αθλητές κατατάσσονται σε τρεις κατηγορίες. Σκοπός τους είναι να ρίξουν με ακρίβεια τα βέλη σε στόχο διαμέτρου 122 </a:t>
            </a:r>
            <a:r>
              <a:rPr lang="en-US" sz="2400" dirty="0">
                <a:latin typeface="Calibri" panose="020F0502020204030204" pitchFamily="34" charset="0"/>
                <a:cs typeface="Calibri" panose="020F0502020204030204" pitchFamily="34" charset="0"/>
              </a:rPr>
              <a:t>cm</a:t>
            </a:r>
            <a:r>
              <a:rPr lang="el-GR" sz="2400" dirty="0">
                <a:latin typeface="Calibri" panose="020F0502020204030204" pitchFamily="34" charset="0"/>
                <a:cs typeface="Calibri" panose="020F0502020204030204" pitchFamily="34" charset="0"/>
              </a:rPr>
              <a:t>, ο οποίος βρίσκεται σε απόσταση 70 </a:t>
            </a:r>
            <a:r>
              <a:rPr lang="en-US" sz="2400" dirty="0">
                <a:latin typeface="Calibri" panose="020F0502020204030204" pitchFamily="34" charset="0"/>
                <a:cs typeface="Calibri" panose="020F0502020204030204" pitchFamily="34" charset="0"/>
              </a:rPr>
              <a:t>m</a:t>
            </a:r>
            <a:r>
              <a:rPr lang="el-GR" sz="2400" dirty="0">
                <a:latin typeface="Calibri" panose="020F0502020204030204" pitchFamily="34" charset="0"/>
                <a:cs typeface="Calibri" panose="020F0502020204030204" pitchFamily="34" charset="0"/>
              </a:rPr>
              <a:t>. Στο αγωνιστικό πρόγραμμα περιλαμβάνονται ατομικοί και ομαδικοί αγώνες.</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8220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245B4-AA5C-5043-9058-E368313F4ACC}"/>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D55F219D-6BB6-5E4C-B508-BD3ED359E738}"/>
              </a:ext>
            </a:extLst>
          </p:cNvPr>
          <p:cNvSpPr>
            <a:spLocks noGrp="1"/>
          </p:cNvSpPr>
          <p:nvPr>
            <p:ph idx="1"/>
          </p:nvPr>
        </p:nvSpPr>
        <p:spPr>
          <a:xfrm>
            <a:off x="838200" y="1825624"/>
            <a:ext cx="10515600" cy="5032375"/>
          </a:xfrm>
        </p:spPr>
        <p:txBody>
          <a:bodyPr>
            <a:normAutofit/>
          </a:bodyPr>
          <a:lstStyle/>
          <a:p>
            <a:pPr marL="0" indent="0" algn="just">
              <a:buNone/>
            </a:pPr>
            <a:r>
              <a:rPr lang="el-GR" sz="2400" dirty="0">
                <a:latin typeface="Calibri" panose="020F0502020204030204" pitchFamily="34" charset="0"/>
                <a:cs typeface="Calibri" panose="020F0502020204030204" pitchFamily="34" charset="0"/>
              </a:rPr>
              <a:t>Οι αθλητές κατατάσσονται σε τρεις αγωνιστικές κατηγορίες: </a:t>
            </a:r>
            <a:r>
              <a:rPr lang="en-GB" sz="2400" dirty="0">
                <a:latin typeface="Calibri" panose="020F0502020204030204" pitchFamily="34" charset="0"/>
                <a:cs typeface="Calibri" panose="020F0502020204030204" pitchFamily="34" charset="0"/>
              </a:rPr>
              <a:t>ARW1, ARW2 </a:t>
            </a:r>
            <a:r>
              <a:rPr lang="el-GR" sz="2400" dirty="0">
                <a:latin typeface="Calibri" panose="020F0502020204030204" pitchFamily="34" charset="0"/>
                <a:cs typeface="Calibri" panose="020F0502020204030204" pitchFamily="34" charset="0"/>
              </a:rPr>
              <a:t>και </a:t>
            </a:r>
            <a:r>
              <a:rPr lang="en-GB" sz="2400" dirty="0">
                <a:latin typeface="Calibri" panose="020F0502020204030204" pitchFamily="34" charset="0"/>
                <a:cs typeface="Calibri" panose="020F0502020204030204" pitchFamily="34" charset="0"/>
              </a:rPr>
              <a:t>ARST.</a:t>
            </a:r>
          </a:p>
          <a:p>
            <a:pPr algn="just">
              <a:buClr>
                <a:srgbClr val="FF0000"/>
              </a:buClr>
              <a:buFont typeface="Wingdings" pitchFamily="2" charset="2"/>
              <a:buChar char="Ø"/>
            </a:pPr>
            <a:r>
              <a:rPr lang="en-GB" sz="2400" dirty="0">
                <a:latin typeface="Calibri" panose="020F0502020204030204" pitchFamily="34" charset="0"/>
                <a:cs typeface="Calibri" panose="020F0502020204030204" pitchFamily="34" charset="0"/>
              </a:rPr>
              <a:t>ARW1: </a:t>
            </a:r>
            <a:r>
              <a:rPr lang="el-GR" sz="2400" dirty="0">
                <a:latin typeface="Calibri" panose="020F0502020204030204" pitchFamily="34" charset="0"/>
                <a:cs typeface="Calibri" panose="020F0502020204030204" pitchFamily="34" charset="0"/>
              </a:rPr>
              <a:t>Περιλαμβάνει τους τοξότες με τετραπληγία που αγωνίζονται με </a:t>
            </a:r>
            <a:r>
              <a:rPr lang="el-GR" sz="2400" dirty="0" err="1">
                <a:latin typeface="Calibri" panose="020F0502020204030204" pitchFamily="34" charset="0"/>
                <a:cs typeface="Calibri" panose="020F0502020204030204" pitchFamily="34" charset="0"/>
              </a:rPr>
              <a:t>αμαξίδιο</a:t>
            </a:r>
            <a:r>
              <a:rPr lang="el-GR" sz="2400" dirty="0">
                <a:latin typeface="Calibri" panose="020F0502020204030204" pitchFamily="34" charset="0"/>
                <a:cs typeface="Calibri" panose="020F0502020204030204" pitchFamily="34" charset="0"/>
              </a:rPr>
              <a:t> ή τους αθλητές με ανάλογη αναπηρία.</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Χέρια: λειτουργικοί περιορισμοί σε σχέση με την κινητικότητα, τη δύναμη ή τον έλεγχο.</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Κορμός: ελλιπής ή ανύπαρκτος έλεγχος και /ή ισορροπία, όταν ο αθλητής είναι ακίνητος με το τόξο στραμμένο προς το στόχο</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Κάτω άκρα: θεωρούνται μη λειτουργικά λόγω ακρωτηριασμού, περιορισμού σε σχέση με την κινητικότητα, τη δύναμη και /ή τον έλεγχο (σχεδόν μη λειτουργικά μέλη για μετακίνηση σε μακρινές αποστάσεις)</a:t>
            </a:r>
            <a:r>
              <a:rPr lang="en-US" sz="2400" dirty="0">
                <a:latin typeface="Calibri" panose="020F0502020204030204" pitchFamily="34" charset="0"/>
                <a:cs typeface="Calibri" panose="020F0502020204030204" pitchFamily="34" charset="0"/>
              </a:rPr>
              <a:t>.</a:t>
            </a:r>
          </a:p>
          <a:p>
            <a:pPr algn="just">
              <a:buClr>
                <a:srgbClr val="FF0000"/>
              </a:buClr>
              <a:buFont typeface="Wingdings" pitchFamily="2" charset="2"/>
              <a:buChar char="Ø"/>
            </a:pPr>
            <a:r>
              <a:rPr lang="en-US" sz="2400" dirty="0">
                <a:latin typeface="Calibri" panose="020F0502020204030204" pitchFamily="34" charset="0"/>
                <a:cs typeface="Calibri" panose="020F0502020204030204" pitchFamily="34" charset="0"/>
              </a:rPr>
              <a:t>ARW2</a:t>
            </a:r>
            <a:r>
              <a:rPr lang="el-GR" sz="2400" dirty="0">
                <a:latin typeface="Calibri" panose="020F0502020204030204" pitchFamily="34" charset="0"/>
                <a:cs typeface="Calibri" panose="020F0502020204030204" pitchFamily="34" charset="0"/>
              </a:rPr>
              <a:t>: Περιλαμβάνει τους τοξότες με παραπληγία που αγωνίζονται με </a:t>
            </a:r>
            <a:r>
              <a:rPr lang="el-GR" sz="2400" dirty="0" err="1">
                <a:latin typeface="Calibri" panose="020F0502020204030204" pitchFamily="34" charset="0"/>
                <a:cs typeface="Calibri" panose="020F0502020204030204" pitchFamily="34" charset="0"/>
              </a:rPr>
              <a:t>αμαξίδιο</a:t>
            </a:r>
            <a:r>
              <a:rPr lang="el-GR" sz="2400" dirty="0">
                <a:latin typeface="Calibri" panose="020F0502020204030204" pitchFamily="34" charset="0"/>
                <a:cs typeface="Calibri" panose="020F0502020204030204" pitchFamily="34" charset="0"/>
              </a:rPr>
              <a:t> ή τους αθλητές με ανάλογη αναπηρία.</a:t>
            </a:r>
            <a:endParaRPr lang="en-US" sz="2400" dirty="0">
              <a:latin typeface="Calibri" panose="020F0502020204030204" pitchFamily="34" charset="0"/>
              <a:cs typeface="Calibri" panose="020F0502020204030204" pitchFamily="34" charset="0"/>
            </a:endParaRPr>
          </a:p>
          <a:p>
            <a:pPr algn="just">
              <a:buClr>
                <a:srgbClr val="FF0000"/>
              </a:buClr>
              <a:buFont typeface="Wingdings" pitchFamily="2" charset="2"/>
              <a:buChar char="Ø"/>
            </a:pPr>
            <a:endParaRPr lang="en-US" sz="2400" dirty="0">
              <a:latin typeface="Calibri" panose="020F0502020204030204" pitchFamily="34" charset="0"/>
              <a:cs typeface="Calibri" panose="020F0502020204030204" pitchFamily="34" charset="0"/>
            </a:endParaRPr>
          </a:p>
          <a:p>
            <a:pPr algn="just">
              <a:buClr>
                <a:srgbClr val="FF0000"/>
              </a:buClr>
              <a:buFont typeface="Wingdings" pitchFamily="2" charset="2"/>
              <a:buChar char="Ø"/>
            </a:pP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1100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23322-F79C-3D4A-A6D7-A26AC8B3B239}"/>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532DCB91-9716-DC41-AF8C-537A0AD340AC}"/>
              </a:ext>
            </a:extLst>
          </p:cNvPr>
          <p:cNvSpPr>
            <a:spLocks noGrp="1"/>
          </p:cNvSpPr>
          <p:nvPr>
            <p:ph idx="1"/>
          </p:nvPr>
        </p:nvSpPr>
        <p:spPr/>
        <p:txBody>
          <a:bodyPr>
            <a:normAutofit/>
          </a:bodyPr>
          <a:lstStyle/>
          <a:p>
            <a:pPr algn="just">
              <a:buClr>
                <a:srgbClr val="FF0000"/>
              </a:buClr>
              <a:buFont typeface="Wingdings" pitchFamily="2" charset="2"/>
              <a:buChar char="Ø"/>
            </a:pPr>
            <a:r>
              <a:rPr lang="en-GB" sz="2400" dirty="0">
                <a:latin typeface="Calibri" panose="020F0502020204030204" pitchFamily="34" charset="0"/>
                <a:cs typeface="Calibri" panose="020F0502020204030204" pitchFamily="34" charset="0"/>
              </a:rPr>
              <a:t>ARST:</a:t>
            </a:r>
            <a:r>
              <a:rPr lang="el-GR" sz="2400" dirty="0">
                <a:latin typeface="Calibri" panose="020F0502020204030204" pitchFamily="34" charset="0"/>
                <a:cs typeface="Calibri" panose="020F0502020204030204" pitchFamily="34" charset="0"/>
              </a:rPr>
              <a:t>Περιλαμβάνει τους τοξότες που βάλλουν όρθιοι ή καθιστοί.</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Κάτω άκρα: λειτουργικά για μετακίνηση σε μακρινές αποστάσεις.</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Απαιτείται να τοποθετηθούν σε επίπεδο ελάχιστης αναπηρίας κατά την αξιολόγηση της λειτουργικής τους κινητικότητας.</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Στο πλαίσιο της κατηγορίας </a:t>
            </a:r>
            <a:r>
              <a:rPr lang="en-GB" sz="2400" dirty="0">
                <a:latin typeface="Calibri" panose="020F0502020204030204" pitchFamily="34" charset="0"/>
                <a:cs typeface="Calibri" panose="020F0502020204030204" pitchFamily="34" charset="0"/>
              </a:rPr>
              <a:t>ARST, </a:t>
            </a:r>
            <a:r>
              <a:rPr lang="el-GR" sz="2400" dirty="0">
                <a:latin typeface="Calibri" panose="020F0502020204030204" pitchFamily="34" charset="0"/>
                <a:cs typeface="Calibri" panose="020F0502020204030204" pitchFamily="34" charset="0"/>
              </a:rPr>
              <a:t>οι τοξότες με σοβαρή αναπηρία στα άνω άκρα μπορούν να ομαδοποιηθούν στην υποκατηγορία </a:t>
            </a:r>
            <a:r>
              <a:rPr lang="en-GB" sz="2400" dirty="0">
                <a:latin typeface="Calibri" panose="020F0502020204030204" pitchFamily="34" charset="0"/>
                <a:cs typeface="Calibri" panose="020F0502020204030204" pitchFamily="34" charset="0"/>
              </a:rPr>
              <a:t>ARST-C </a:t>
            </a:r>
            <a:r>
              <a:rPr lang="el-GR" sz="2400" dirty="0">
                <a:latin typeface="Calibri" panose="020F0502020204030204" pitchFamily="34" charset="0"/>
                <a:cs typeface="Calibri" panose="020F0502020204030204" pitchFamily="34" charset="0"/>
              </a:rPr>
              <a:t>και να αγωνιστούν σε «προσαρμοσμένους» γύρους.</a:t>
            </a:r>
            <a:r>
              <a:rPr lang="en-US" sz="2400" dirty="0">
                <a:latin typeface="Calibri" panose="020F0502020204030204" pitchFamily="34" charset="0"/>
                <a:cs typeface="Calibri" panose="020F0502020204030204" pitchFamily="34" charset="0"/>
              </a:rPr>
              <a:t> </a:t>
            </a:r>
          </a:p>
          <a:p>
            <a:pPr algn="just">
              <a:buClr>
                <a:srgbClr val="FF0000"/>
              </a:buClr>
              <a:buFont typeface="Wingdings" pitchFamily="2" charset="2"/>
              <a:buChar char="Ø"/>
            </a:pP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18139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4439</TotalTime>
  <Words>1353</Words>
  <Application>Microsoft Macintosh PowerPoint</Application>
  <PresentationFormat>Widescreen</PresentationFormat>
  <Paragraphs>50</Paragraphs>
  <Slides>16</Slides>
  <Notes>0</Notes>
  <HiddenSlides>0</HiddenSlides>
  <MMClips>5</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Αθλήματα θερινών Παραολυμπιακών αγώνων</vt:lpstr>
      <vt:lpstr>Αθλήματα</vt:lpstr>
      <vt:lpstr>Τζούντο</vt:lpstr>
      <vt:lpstr>PowerPoint Presentation</vt:lpstr>
      <vt:lpstr>PowerPoint Presentation</vt:lpstr>
      <vt:lpstr>PowerPoint Presentation</vt:lpstr>
      <vt:lpstr>Τοξοβολία</vt:lpstr>
      <vt:lpstr>PowerPoint Presentation</vt:lpstr>
      <vt:lpstr>PowerPoint Presentation</vt:lpstr>
      <vt:lpstr>PowerPoint Presentation</vt:lpstr>
      <vt:lpstr>Κωπηλασία</vt:lpstr>
      <vt:lpstr>PowerPoint Presentation</vt:lpstr>
      <vt:lpstr>Τρίαθλο</vt:lpstr>
      <vt:lpstr>PowerPoint Presentation</vt:lpstr>
      <vt:lpstr>Κανόε</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Νευρική ανορεξία</dc:title>
  <dc:creator>Gerasimos Grivas</dc:creator>
  <cp:lastModifiedBy>Gerasimos Grivas</cp:lastModifiedBy>
  <cp:revision>82</cp:revision>
  <dcterms:created xsi:type="dcterms:W3CDTF">2021-02-07T09:54:41Z</dcterms:created>
  <dcterms:modified xsi:type="dcterms:W3CDTF">2021-03-16T10:47:11Z</dcterms:modified>
</cp:coreProperties>
</file>