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36" r:id="rId2"/>
    <p:sldId id="563" r:id="rId3"/>
    <p:sldId id="261" r:id="rId4"/>
    <p:sldId id="263" r:id="rId5"/>
    <p:sldId id="264" r:id="rId6"/>
    <p:sldId id="258" r:id="rId7"/>
    <p:sldId id="265" r:id="rId8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58"/>
  </p:normalViewPr>
  <p:slideViewPr>
    <p:cSldViewPr snapToGrid="0">
      <p:cViewPr varScale="1">
        <p:scale>
          <a:sx n="116" d="100"/>
          <a:sy n="116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48402-B644-63B0-3DC2-D745CF006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9C7C5-FA54-5581-5783-1A297FA98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97633-606B-742E-74EE-2CAABA3E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E8B2A-EAD9-AD3A-9D37-EB478323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1CA85-04B9-BEDE-BAA3-2E83072F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7323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F5073-D320-7FDF-0CFF-0EEE8918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3C18EA-517F-908D-DD20-E954438F4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1586-6CF1-DEF4-6A5A-3ED387A66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00B08-5CD7-D0F8-3D90-1991D34A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02A46-198B-541E-D7E7-A20D7C80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1525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559C77-8C89-0862-B254-951F59731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82B9F-A1EF-48AF-595D-2C4284DFC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0FD7E-24B7-0584-F94A-2FA7FF0E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A441-31E7-9125-45C5-A5B7E495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D4998-C608-BAFF-076A-F751C530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4195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99A1-FA51-479A-A833-C6F25FBC97E8}" type="datetime1">
              <a:rPr lang="el-GR" smtClean="0"/>
              <a:t>9/12/24</a:t>
            </a:fld>
            <a:endParaRPr lang="el-GR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947B-F70B-4C6D-879E-C59E0F767CC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3473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8844-BB74-1969-A21B-44D64B32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ADF25-E463-5E9D-8762-376147FDC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3D05-C762-B249-CA53-2FF4BAF9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ED68-E02A-AD11-D3BF-073CCA9EF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4FFCE-85D7-9592-CD4B-3EBB32AA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5321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E48F-2CB0-EA22-2469-4C32EA9D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C45B4-BC28-401B-C55B-C8E50BABB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CBA2F-66C3-6C49-04CC-68413F8D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BCCB9-E86E-62F2-9B89-725D284C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C611-34DE-C90B-CA8A-10905059E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8377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4098-1DAB-5DDD-C86C-28A05B5F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96E25-5980-70AF-2D32-DB4A31E42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0C57D-9C1F-49B8-2CF8-A2FEA345D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97412-FC11-6E99-0E2D-5CA2B547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967C0-A2F8-9539-BC93-EF280E7A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81BBB-FC5C-6CC4-3EF4-6CE8C0F3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0757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A1BD0-DDCE-885D-3F03-4F0CBEB3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2A998-CC53-8617-90FE-C97C57EF6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0F46C-9D90-0824-6C95-0316167E6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0B8D11-69D3-1620-9C70-61D22CCAE7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50103-9DAB-BAA4-0059-FE478D85E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C59A6-B37D-472A-1908-BADA9EFB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FC468-D1F7-DECC-AC8C-4A5011B1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C976F-3C31-C5C3-B7AF-07BE1C20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6302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A327A-A003-52BE-5EF7-E15EF219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C10E3-3DD1-376B-EBCF-5465D9B0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5B78B-0E1D-87F3-F9A0-3A75757F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5D671-52D4-DFC3-4C41-E7116F69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8488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4C0DCD-F387-595B-1F15-70C2CC484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00FD2F-6312-93F5-0001-E2FC908D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3C7B7-B9D9-E229-9883-A9C620CA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00045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E6F4-85DB-32A1-594B-4D4D54B3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6C7CD-9A6B-8527-F71D-AED5ED7BA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FD9B-618C-55C3-DE0C-52CC50DCB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211DB-F73C-1036-E17E-654D5FAF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8B82-479E-641F-98E7-EAF20373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45266-A272-75C8-96D0-5CB1073F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60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54976-C335-66A1-9A0B-E9E4078D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457F5-D82E-2FD0-BA08-1E77FA383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18D66-8170-F5BB-9218-082D71C57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70009-F69E-4848-64F7-4C823F96F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0B60A-8EAE-1701-B9E5-D86DEC0D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A60C0-46B0-CA81-8674-8A61A4DE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243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8F9CB-2C2E-078F-B34F-12B825E9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6628C-EE6D-AFDD-99F8-AC5AB7054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2D225-16BC-6697-5B62-1D2798ECF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3062BC-55C3-144F-87C1-49DAE0AF48F1}" type="datetimeFigureOut">
              <a:rPr lang="en-GR" smtClean="0"/>
              <a:t>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89C26-E751-6054-2FCB-62371BD8C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CD98-A8B6-4479-8D94-811AA893E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73C7DC-EF45-524A-A681-A0DF7F84B31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6321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phersport.com/circuit-training-example-in-high-school-pe/" TargetMode="External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010400" y="228600"/>
            <a:ext cx="3529386" cy="1143000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Κυκλική προπόνηση</a:t>
            </a:r>
          </a:p>
        </p:txBody>
      </p:sp>
      <p:sp>
        <p:nvSpPr>
          <p:cNvPr id="43" name="Στρογγυλεμένο ορθογώνιο 42"/>
          <p:cNvSpPr/>
          <p:nvPr/>
        </p:nvSpPr>
        <p:spPr>
          <a:xfrm>
            <a:off x="1676400" y="4876800"/>
            <a:ext cx="8839200" cy="19050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l-GR" sz="1600" b="1" dirty="0">
                <a:solidFill>
                  <a:srgbClr val="BB173B"/>
                </a:solidFill>
              </a:rPr>
              <a:t>Πλεονεκτήματα </a:t>
            </a:r>
          </a:p>
          <a:p>
            <a:pPr marL="285750" indent="-285750" algn="just">
              <a:buClr>
                <a:srgbClr val="BB173B"/>
              </a:buClr>
              <a:buFont typeface="Wingdings" charset="2"/>
              <a:buChar char="v"/>
            </a:pPr>
            <a:r>
              <a:rPr lang="el-GR" sz="1600" dirty="0">
                <a:solidFill>
                  <a:srgbClr val="000000"/>
                </a:solidFill>
              </a:rPr>
              <a:t>Δυνατότητα ταυτόχρονης εκγύμνασης ενός μεγάλου αριθμού ασκούμενων. 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 algn="just">
              <a:buClr>
                <a:srgbClr val="BB173B"/>
              </a:buClr>
              <a:buFont typeface="Wingdings" charset="2"/>
              <a:buChar char="v"/>
            </a:pPr>
            <a:r>
              <a:rPr lang="el-GR" sz="1600" dirty="0">
                <a:solidFill>
                  <a:srgbClr val="000000"/>
                </a:solidFill>
              </a:rPr>
              <a:t>Μπορεί να διεξαχθεί σχεδόν σε οποιοδήποτε διαθέσιμο χώρο (γυμναστήριο, σχολική αυλή </a:t>
            </a:r>
            <a:r>
              <a:rPr lang="el-GR" sz="1600" dirty="0" err="1">
                <a:solidFill>
                  <a:srgbClr val="000000"/>
                </a:solidFill>
              </a:rPr>
              <a:t>κ.α</a:t>
            </a:r>
            <a:r>
              <a:rPr lang="el-GR" sz="1600" dirty="0">
                <a:solidFill>
                  <a:srgbClr val="000000"/>
                </a:solidFill>
              </a:rPr>
              <a:t>.).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 algn="just">
              <a:buClr>
                <a:srgbClr val="BB173B"/>
              </a:buClr>
              <a:buFont typeface="Wingdings" charset="2"/>
              <a:buChar char="v"/>
            </a:pPr>
            <a:r>
              <a:rPr lang="el-GR" sz="1600" dirty="0">
                <a:solidFill>
                  <a:srgbClr val="000000"/>
                </a:solidFill>
              </a:rPr>
              <a:t>Χρησιμοποιείται για την ανάπτυξη τόσο της δύναμης όσο και της αντοχής.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l-GR" sz="1600" dirty="0">
              <a:solidFill>
                <a:srgbClr val="000000"/>
              </a:solidFill>
            </a:endParaRPr>
          </a:p>
          <a:p>
            <a:pPr algn="just"/>
            <a:endParaRPr lang="el-GR" sz="600" dirty="0">
              <a:solidFill>
                <a:srgbClr val="000000"/>
              </a:solidFill>
            </a:endParaRPr>
          </a:p>
          <a:p>
            <a:pPr algn="just"/>
            <a:r>
              <a:rPr lang="el-GR" sz="1600" b="1" dirty="0">
                <a:solidFill>
                  <a:srgbClr val="BB173B"/>
                </a:solidFill>
              </a:rPr>
              <a:t>Μειονεκτήματα</a:t>
            </a:r>
          </a:p>
          <a:p>
            <a:pPr lvl="0" algn="just"/>
            <a:r>
              <a:rPr lang="el-GR" sz="1600" dirty="0">
                <a:solidFill>
                  <a:srgbClr val="000000"/>
                </a:solidFill>
              </a:rPr>
              <a:t>Για την εφαρμογή της σε μηχανήματα δύναμης απαιτούνται περισσότερα όργανα ταυτόχρονα (αυξημένες απαιτήσεις σε χώρο και χρηματικό κόστος).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76201"/>
            <a:ext cx="5334000" cy="1323439"/>
          </a:xfrm>
          <a:prstGeom prst="rect">
            <a:avLst/>
          </a:prstGeom>
          <a:solidFill>
            <a:srgbClr val="FEF6F0"/>
          </a:solidFill>
          <a:ln>
            <a:solidFill>
              <a:srgbClr val="BB173B"/>
            </a:solidFill>
            <a:prstDash val="sysDash"/>
          </a:ln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BB173B"/>
              </a:buClr>
              <a:buFont typeface="Wingdings" charset="2"/>
              <a:buChar char="v"/>
            </a:pPr>
            <a:r>
              <a:rPr lang="el-GR" sz="1600" dirty="0"/>
              <a:t>Χρησιμοποιούνται συνήθως από 5 έως 10 ασκήσεις - σταθμοί. </a:t>
            </a:r>
            <a:endParaRPr lang="en-US" sz="1600" dirty="0"/>
          </a:p>
          <a:p>
            <a:pPr marL="285750" indent="-285750" algn="just">
              <a:buClr>
                <a:srgbClr val="BB173B"/>
              </a:buClr>
              <a:buFont typeface="Wingdings" charset="2"/>
              <a:buChar char="v"/>
            </a:pPr>
            <a:r>
              <a:rPr lang="el-GR" sz="1600" dirty="0"/>
              <a:t>Εκτελείται ένα σετ σε κάθε άσκηση και μετά από την ολοκλήρωση όλων των ασκήσεων ο κύκλος επαναλαμβάνεται. </a:t>
            </a:r>
            <a:endParaRPr lang="en-US" sz="1600" dirty="0"/>
          </a:p>
        </p:txBody>
      </p:sp>
      <p:grpSp>
        <p:nvGrpSpPr>
          <p:cNvPr id="13" name="Ομάδα 8"/>
          <p:cNvGrpSpPr/>
          <p:nvPr/>
        </p:nvGrpSpPr>
        <p:grpSpPr>
          <a:xfrm>
            <a:off x="5421085" y="1482664"/>
            <a:ext cx="4495800" cy="3311112"/>
            <a:chOff x="1864054" y="3127069"/>
            <a:chExt cx="3481466" cy="2833135"/>
          </a:xfrm>
        </p:grpSpPr>
        <p:sp>
          <p:nvSpPr>
            <p:cNvPr id="14" name="Στρογγυλεμένο ορθογώνιο 5"/>
            <p:cNvSpPr/>
            <p:nvPr/>
          </p:nvSpPr>
          <p:spPr>
            <a:xfrm>
              <a:off x="3596748" y="3212976"/>
              <a:ext cx="765085" cy="360040"/>
            </a:xfrm>
            <a:prstGeom prst="roundRect">
              <a:avLst/>
            </a:prstGeom>
            <a:solidFill>
              <a:srgbClr val="FEF6F0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dirty="0">
                  <a:solidFill>
                    <a:schemeClr val="tx1"/>
                  </a:solidFill>
                </a:rPr>
                <a:t>Άσκηση 1</a:t>
              </a:r>
            </a:p>
          </p:txBody>
        </p:sp>
        <p:sp>
          <p:nvSpPr>
            <p:cNvPr id="15" name="Στρογγυλεμένο ορθογώνιο 37"/>
            <p:cNvSpPr/>
            <p:nvPr/>
          </p:nvSpPr>
          <p:spPr>
            <a:xfrm>
              <a:off x="4425389" y="3893036"/>
              <a:ext cx="765085" cy="360040"/>
            </a:xfrm>
            <a:prstGeom prst="roundRect">
              <a:avLst/>
            </a:prstGeom>
            <a:solidFill>
              <a:srgbClr val="FEF6F0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dirty="0">
                  <a:solidFill>
                    <a:schemeClr val="tx1"/>
                  </a:solidFill>
                </a:rPr>
                <a:t>Άσκηση 2</a:t>
              </a:r>
            </a:p>
          </p:txBody>
        </p:sp>
        <p:sp>
          <p:nvSpPr>
            <p:cNvPr id="16" name="Στρογγυλεμένο ορθογώνιο 38"/>
            <p:cNvSpPr/>
            <p:nvPr/>
          </p:nvSpPr>
          <p:spPr>
            <a:xfrm>
              <a:off x="4580435" y="4783312"/>
              <a:ext cx="765085" cy="360040"/>
            </a:xfrm>
            <a:prstGeom prst="roundRect">
              <a:avLst/>
            </a:prstGeom>
            <a:solidFill>
              <a:srgbClr val="FEF6F0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dirty="0">
                  <a:solidFill>
                    <a:schemeClr val="tx1"/>
                  </a:solidFill>
                </a:rPr>
                <a:t>Άσκηση 3</a:t>
              </a:r>
            </a:p>
          </p:txBody>
        </p:sp>
        <p:sp>
          <p:nvSpPr>
            <p:cNvPr id="17" name="Στρογγυλεμένο ορθογώνιο 39"/>
            <p:cNvSpPr/>
            <p:nvPr/>
          </p:nvSpPr>
          <p:spPr>
            <a:xfrm>
              <a:off x="4042847" y="5589240"/>
              <a:ext cx="765085" cy="360040"/>
            </a:xfrm>
            <a:prstGeom prst="roundRect">
              <a:avLst/>
            </a:prstGeom>
            <a:solidFill>
              <a:srgbClr val="FEF6F0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dirty="0">
                  <a:solidFill>
                    <a:schemeClr val="tx1"/>
                  </a:solidFill>
                </a:rPr>
                <a:t>Άσκηση 4</a:t>
              </a:r>
            </a:p>
          </p:txBody>
        </p:sp>
        <p:sp>
          <p:nvSpPr>
            <p:cNvPr id="18" name="Στρογγυλεμένο ορθογώνιο 40"/>
            <p:cNvSpPr/>
            <p:nvPr/>
          </p:nvSpPr>
          <p:spPr>
            <a:xfrm>
              <a:off x="2516628" y="3384693"/>
              <a:ext cx="765085" cy="360040"/>
            </a:xfrm>
            <a:prstGeom prst="roundRect">
              <a:avLst/>
            </a:prstGeom>
            <a:solidFill>
              <a:srgbClr val="FEF6F0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dirty="0">
                  <a:solidFill>
                    <a:schemeClr val="tx1"/>
                  </a:solidFill>
                </a:rPr>
                <a:t>Άσκηση 8</a:t>
              </a:r>
            </a:p>
          </p:txBody>
        </p:sp>
        <p:sp>
          <p:nvSpPr>
            <p:cNvPr id="19" name="Στρογγυλεμένο ορθογώνιο 41"/>
            <p:cNvSpPr/>
            <p:nvPr/>
          </p:nvSpPr>
          <p:spPr>
            <a:xfrm>
              <a:off x="1864055" y="4963332"/>
              <a:ext cx="765085" cy="360040"/>
            </a:xfrm>
            <a:prstGeom prst="roundRect">
              <a:avLst/>
            </a:prstGeom>
            <a:solidFill>
              <a:srgbClr val="FEF6F0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dirty="0">
                  <a:solidFill>
                    <a:schemeClr val="tx1"/>
                  </a:solidFill>
                </a:rPr>
                <a:t>Άσκηση 6</a:t>
              </a:r>
            </a:p>
          </p:txBody>
        </p:sp>
        <p:sp>
          <p:nvSpPr>
            <p:cNvPr id="20" name="Στρογγυλεμένο ορθογώνιο 42"/>
            <p:cNvSpPr/>
            <p:nvPr/>
          </p:nvSpPr>
          <p:spPr>
            <a:xfrm>
              <a:off x="1864054" y="4079053"/>
              <a:ext cx="765085" cy="360040"/>
            </a:xfrm>
            <a:prstGeom prst="roundRect">
              <a:avLst/>
            </a:prstGeom>
            <a:solidFill>
              <a:srgbClr val="FEF6F0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dirty="0">
                  <a:solidFill>
                    <a:schemeClr val="tx1"/>
                  </a:solidFill>
                </a:rPr>
                <a:t>Άσκηση 7</a:t>
              </a:r>
            </a:p>
          </p:txBody>
        </p:sp>
        <p:sp>
          <p:nvSpPr>
            <p:cNvPr id="21" name="Στρογγυλεμένο ορθογώνιο 43"/>
            <p:cNvSpPr/>
            <p:nvPr/>
          </p:nvSpPr>
          <p:spPr>
            <a:xfrm>
              <a:off x="2597637" y="5600164"/>
              <a:ext cx="765085" cy="360040"/>
            </a:xfrm>
            <a:prstGeom prst="roundRect">
              <a:avLst/>
            </a:prstGeom>
            <a:solidFill>
              <a:srgbClr val="FEF6F0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dirty="0">
                  <a:solidFill>
                    <a:schemeClr val="tx1"/>
                  </a:solidFill>
                </a:rPr>
                <a:t>Άσκηση 5</a:t>
              </a:r>
            </a:p>
          </p:txBody>
        </p:sp>
        <p:sp>
          <p:nvSpPr>
            <p:cNvPr id="22" name="Καμπύλο βέλος προς τα κάτω 45"/>
            <p:cNvSpPr/>
            <p:nvPr/>
          </p:nvSpPr>
          <p:spPr>
            <a:xfrm rot="18833228">
              <a:off x="2134589" y="3667333"/>
              <a:ext cx="288032" cy="180020"/>
            </a:xfrm>
            <a:prstGeom prst="curvedDownArrow">
              <a:avLst/>
            </a:prstGeom>
            <a:solidFill>
              <a:srgbClr val="BB173B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>
                <a:solidFill>
                  <a:schemeClr val="tx1"/>
                </a:solidFill>
              </a:endParaRPr>
            </a:p>
          </p:txBody>
        </p:sp>
        <p:sp>
          <p:nvSpPr>
            <p:cNvPr id="23" name="Καμπύλο βέλος προς τα κάτω 46"/>
            <p:cNvSpPr/>
            <p:nvPr/>
          </p:nvSpPr>
          <p:spPr>
            <a:xfrm rot="10562156">
              <a:off x="3618590" y="5759519"/>
              <a:ext cx="288032" cy="180020"/>
            </a:xfrm>
            <a:prstGeom prst="curvedDownArrow">
              <a:avLst/>
            </a:prstGeom>
            <a:solidFill>
              <a:srgbClr val="BB173B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>
                <a:solidFill>
                  <a:schemeClr val="tx1"/>
                </a:solidFill>
              </a:endParaRPr>
            </a:p>
          </p:txBody>
        </p:sp>
        <p:sp>
          <p:nvSpPr>
            <p:cNvPr id="24" name="Καμπύλο βέλος προς τα κάτω 48"/>
            <p:cNvSpPr/>
            <p:nvPr/>
          </p:nvSpPr>
          <p:spPr>
            <a:xfrm rot="14291849">
              <a:off x="2120584" y="5489938"/>
              <a:ext cx="288032" cy="180020"/>
            </a:xfrm>
            <a:prstGeom prst="curvedDownArrow">
              <a:avLst/>
            </a:prstGeom>
            <a:solidFill>
              <a:srgbClr val="BB173B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>
                <a:solidFill>
                  <a:schemeClr val="tx1"/>
                </a:solidFill>
              </a:endParaRPr>
            </a:p>
          </p:txBody>
        </p:sp>
        <p:sp>
          <p:nvSpPr>
            <p:cNvPr id="25" name="Καμπύλο βέλος προς τα κάτω 58"/>
            <p:cNvSpPr/>
            <p:nvPr/>
          </p:nvSpPr>
          <p:spPr>
            <a:xfrm rot="2665217">
              <a:off x="4487654" y="3576085"/>
              <a:ext cx="288032" cy="180020"/>
            </a:xfrm>
            <a:prstGeom prst="curvedDownArrow">
              <a:avLst/>
            </a:prstGeom>
            <a:solidFill>
              <a:srgbClr val="BB173B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>
                <a:solidFill>
                  <a:schemeClr val="tx1"/>
                </a:solidFill>
              </a:endParaRPr>
            </a:p>
          </p:txBody>
        </p:sp>
        <p:sp>
          <p:nvSpPr>
            <p:cNvPr id="26" name="Καμπύλο βέλος προς τα κάτω 68"/>
            <p:cNvSpPr/>
            <p:nvPr/>
          </p:nvSpPr>
          <p:spPr>
            <a:xfrm rot="5400000">
              <a:off x="4813060" y="4453492"/>
              <a:ext cx="288032" cy="180020"/>
            </a:xfrm>
            <a:prstGeom prst="curvedDownArrow">
              <a:avLst/>
            </a:prstGeom>
            <a:solidFill>
              <a:srgbClr val="BB173B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>
                <a:solidFill>
                  <a:schemeClr val="tx1"/>
                </a:solidFill>
              </a:endParaRPr>
            </a:p>
          </p:txBody>
        </p:sp>
        <p:sp>
          <p:nvSpPr>
            <p:cNvPr id="27" name="Καμπύλο βέλος προς τα κάτω 70"/>
            <p:cNvSpPr/>
            <p:nvPr/>
          </p:nvSpPr>
          <p:spPr>
            <a:xfrm rot="6041480">
              <a:off x="4791264" y="5255925"/>
              <a:ext cx="288032" cy="180020"/>
            </a:xfrm>
            <a:prstGeom prst="curvedDownArrow">
              <a:avLst/>
            </a:prstGeom>
            <a:solidFill>
              <a:srgbClr val="BB173B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>
                <a:solidFill>
                  <a:schemeClr val="tx1"/>
                </a:solidFill>
              </a:endParaRPr>
            </a:p>
          </p:txBody>
        </p:sp>
        <p:sp>
          <p:nvSpPr>
            <p:cNvPr id="28" name="Καμπύλο βέλος προς τα κάτω 71"/>
            <p:cNvSpPr/>
            <p:nvPr/>
          </p:nvSpPr>
          <p:spPr>
            <a:xfrm rot="20668921">
              <a:off x="3288045" y="3127069"/>
              <a:ext cx="288032" cy="180020"/>
            </a:xfrm>
            <a:prstGeom prst="curvedDownArrow">
              <a:avLst/>
            </a:prstGeom>
            <a:solidFill>
              <a:srgbClr val="BB173B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>
                <a:solidFill>
                  <a:schemeClr val="tx1"/>
                </a:solidFill>
              </a:endParaRPr>
            </a:p>
          </p:txBody>
        </p:sp>
        <p:sp>
          <p:nvSpPr>
            <p:cNvPr id="29" name="Καμπύλο βέλος προς τα κάτω 72"/>
            <p:cNvSpPr/>
            <p:nvPr/>
          </p:nvSpPr>
          <p:spPr>
            <a:xfrm rot="16200000">
              <a:off x="2015263" y="4597508"/>
              <a:ext cx="288032" cy="180020"/>
            </a:xfrm>
            <a:prstGeom prst="curvedDownArrow">
              <a:avLst/>
            </a:prstGeom>
            <a:solidFill>
              <a:srgbClr val="BB173B"/>
            </a:solidFill>
            <a:ln w="6350">
              <a:solidFill>
                <a:srgbClr val="BB1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00704" y="4439093"/>
              <a:ext cx="774087" cy="23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x </a:t>
              </a:r>
              <a:r>
                <a:rPr lang="el-GR" sz="1200" b="1" dirty="0"/>
                <a:t>3 σειρές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5AC2194-F5D1-2A4A-9AA8-18F8690F582A}"/>
              </a:ext>
            </a:extLst>
          </p:cNvPr>
          <p:cNvSpPr txBox="1"/>
          <p:nvPr/>
        </p:nvSpPr>
        <p:spPr>
          <a:xfrm>
            <a:off x="367857" y="2431263"/>
            <a:ext cx="43752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400" dirty="0">
                <a:solidFill>
                  <a:srgbClr val="FF0000"/>
                </a:solidFill>
              </a:rPr>
              <a:t>Ελάχιστο Επίπεδο Ασκούμενου</a:t>
            </a:r>
            <a:r>
              <a:rPr lang="el-GR" sz="1400" dirty="0"/>
              <a:t>: Αρχάριοι</a:t>
            </a:r>
          </a:p>
          <a:p>
            <a:pPr algn="just"/>
            <a:r>
              <a:rPr lang="el-GR" sz="1400" dirty="0">
                <a:solidFill>
                  <a:srgbClr val="FF0000"/>
                </a:solidFill>
              </a:rPr>
              <a:t>Αριθμός Ασκήσεων</a:t>
            </a:r>
            <a:r>
              <a:rPr lang="el-GR" sz="1400" dirty="0"/>
              <a:t>: 5-10 ή 6 –12 </a:t>
            </a:r>
          </a:p>
          <a:p>
            <a:pPr algn="just"/>
            <a:r>
              <a:rPr lang="el-GR" sz="1400" dirty="0">
                <a:solidFill>
                  <a:srgbClr val="FF0000"/>
                </a:solidFill>
              </a:rPr>
              <a:t>Διάλειμμα /Σειρά</a:t>
            </a:r>
            <a:r>
              <a:rPr lang="el-GR" sz="1400" dirty="0"/>
              <a:t>: 1-3΄ / Κύκλο</a:t>
            </a:r>
          </a:p>
          <a:p>
            <a:pPr algn="just"/>
            <a:r>
              <a:rPr lang="el-GR" sz="1400" dirty="0">
                <a:solidFill>
                  <a:srgbClr val="FF0000"/>
                </a:solidFill>
              </a:rPr>
              <a:t>Διάλειμμα / Άσκηση</a:t>
            </a:r>
            <a:r>
              <a:rPr lang="el-GR" sz="1400" dirty="0"/>
              <a:t>: 30-90¨</a:t>
            </a:r>
          </a:p>
          <a:p>
            <a:pPr algn="just"/>
            <a:r>
              <a:rPr lang="el-GR" sz="1400" dirty="0" err="1">
                <a:solidFill>
                  <a:srgbClr val="FF0000"/>
                </a:solidFill>
              </a:rPr>
              <a:t>Συχν</a:t>
            </a:r>
            <a:r>
              <a:rPr lang="en-US" sz="1400" dirty="0" err="1">
                <a:solidFill>
                  <a:srgbClr val="FF0000"/>
                </a:solidFill>
              </a:rPr>
              <a:t>ό</a:t>
            </a:r>
            <a:r>
              <a:rPr lang="el-GR" sz="1400" dirty="0" err="1">
                <a:solidFill>
                  <a:srgbClr val="FF0000"/>
                </a:solidFill>
              </a:rPr>
              <a:t>τητα</a:t>
            </a:r>
            <a:r>
              <a:rPr lang="el-GR" sz="1400" dirty="0">
                <a:solidFill>
                  <a:srgbClr val="FF0000"/>
                </a:solidFill>
              </a:rPr>
              <a:t> προπόνησης</a:t>
            </a:r>
            <a:r>
              <a:rPr lang="el-GR" sz="1400" dirty="0"/>
              <a:t>: 2-4/εβδομάδα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041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600200" y="2356272"/>
            <a:ext cx="2590800" cy="990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l-GR" sz="28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Κυκλική </a:t>
            </a:r>
            <a:br>
              <a:rPr lang="el-GR" altLang="el-GR" sz="28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</a:br>
            <a:r>
              <a:rPr lang="el-GR" altLang="el-GR" sz="28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προπόνηση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1523"/>
            <a:ext cx="6172200" cy="621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237D-84B3-5B53-9D5B-D5A3577B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528"/>
          </a:xfrm>
        </p:spPr>
        <p:txBody>
          <a:bodyPr/>
          <a:lstStyle/>
          <a:p>
            <a:pPr algn="ctr"/>
            <a:r>
              <a:rPr lang="el-GR" dirty="0"/>
              <a:t>Ασκήσεις</a:t>
            </a:r>
            <a:endParaRPr lang="en-GR" dirty="0"/>
          </a:p>
        </p:txBody>
      </p:sp>
      <p:pic>
        <p:nvPicPr>
          <p:cNvPr id="4" name="Content Placeholder 3" descr="A group of people doing exercises&#10;&#10;Description automatically generated">
            <a:extLst>
              <a:ext uri="{FF2B5EF4-FFF2-40B4-BE49-F238E27FC236}">
                <a16:creationId xmlns:a16="http://schemas.microsoft.com/office/drawing/2014/main" id="{CB08EA51-5A97-A259-09A7-CB77AFE17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25"/>
          <a:stretch/>
        </p:blipFill>
        <p:spPr bwMode="auto">
          <a:xfrm>
            <a:off x="1736879" y="1156627"/>
            <a:ext cx="8718241" cy="5336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2F746-2B64-2561-1D94-6FC036064C0E}"/>
              </a:ext>
            </a:extLst>
          </p:cNvPr>
          <p:cNvSpPr txBox="1"/>
          <p:nvPr/>
        </p:nvSpPr>
        <p:spPr>
          <a:xfrm>
            <a:off x="528809" y="971961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σετ</a:t>
            </a:r>
            <a:endParaRPr lang="en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9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E3C7-8348-B811-A4DC-FAC4136D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477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Ασκήσεις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E6C51-AA56-9E7A-7C24-201C15033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11766" cy="4351338"/>
          </a:xfrm>
        </p:spPr>
        <p:txBody>
          <a:bodyPr/>
          <a:lstStyle/>
          <a:p>
            <a:pPr indent="0">
              <a:lnSpc>
                <a:spcPct val="107000"/>
              </a:lnSpc>
              <a:buNone/>
            </a:pPr>
            <a:r>
              <a:rPr lang="el-G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σετ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Ψηλό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skipping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Squat jump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ικέφαλοι (βαράκια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οιλιακοί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έσα έξω σε στεφανάκι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οβολές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λματα σε πάγκο με δυο πόδια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Ραχιαίοι</a:t>
            </a:r>
            <a:endParaRPr lang="en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R" dirty="0"/>
          </a:p>
        </p:txBody>
      </p:sp>
      <p:pic>
        <p:nvPicPr>
          <p:cNvPr id="8" name="Picture 7" descr="A person doing a workout&#10;&#10;Description automatically generated">
            <a:extLst>
              <a:ext uri="{FF2B5EF4-FFF2-40B4-BE49-F238E27FC236}">
                <a16:creationId xmlns:a16="http://schemas.microsoft.com/office/drawing/2014/main" id="{C4E83A93-8212-74CF-3FF8-E13890426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57" y="815593"/>
            <a:ext cx="2020064" cy="2020064"/>
          </a:xfrm>
          <a:prstGeom prst="rect">
            <a:avLst/>
          </a:prstGeom>
        </p:spPr>
      </p:pic>
      <p:pic>
        <p:nvPicPr>
          <p:cNvPr id="12" name="Picture 11" descr="A person drawing a shadow on a wall&#10;&#10;Description automatically generated">
            <a:extLst>
              <a:ext uri="{FF2B5EF4-FFF2-40B4-BE49-F238E27FC236}">
                <a16:creationId xmlns:a16="http://schemas.microsoft.com/office/drawing/2014/main" id="{95398C01-A921-4E80-9708-EA0B924A4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394" y="1112395"/>
            <a:ext cx="1275357" cy="2325497"/>
          </a:xfrm>
          <a:prstGeom prst="rect">
            <a:avLst/>
          </a:prstGeom>
        </p:spPr>
      </p:pic>
      <p:pic>
        <p:nvPicPr>
          <p:cNvPr id="14" name="Picture 13" descr="A person doing sit ups on a mat&#10;&#10;Description automatically generated">
            <a:extLst>
              <a:ext uri="{FF2B5EF4-FFF2-40B4-BE49-F238E27FC236}">
                <a16:creationId xmlns:a16="http://schemas.microsoft.com/office/drawing/2014/main" id="{4BF6F90C-A78F-3395-24DF-2EBF88D8A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575" y="928150"/>
            <a:ext cx="1907508" cy="1907508"/>
          </a:xfrm>
          <a:prstGeom prst="rect">
            <a:avLst/>
          </a:prstGeom>
        </p:spPr>
      </p:pic>
      <p:pic>
        <p:nvPicPr>
          <p:cNvPr id="16" name="Picture 15" descr="A person doing a lunge&#10;&#10;Description automatically generated">
            <a:extLst>
              <a:ext uri="{FF2B5EF4-FFF2-40B4-BE49-F238E27FC236}">
                <a16:creationId xmlns:a16="http://schemas.microsoft.com/office/drawing/2014/main" id="{66C13C49-75CA-1160-AD94-CE86A3249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664" y="3437893"/>
            <a:ext cx="2219957" cy="22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72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7A906-B0E7-3AEB-9F01-37CC89A9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545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Ασκήσεις</a:t>
            </a:r>
            <a:endParaRPr lang="en-G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40EB7-5BCB-7713-33D3-637246C779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7119938" cy="440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5110" indent="0" algn="just">
              <a:lnSpc>
                <a:spcPct val="107000"/>
              </a:lnSpc>
              <a:buNone/>
            </a:pPr>
            <a:r>
              <a:rPr lang="el-G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1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σετ </a:t>
            </a:r>
            <a:endParaRPr lang="en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Σχοινάκι</a:t>
            </a:r>
            <a:endParaRPr lang="en-GR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l-G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Αλματάκια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επί τόπου</a:t>
            </a:r>
            <a:endParaRPr lang="en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προς πίσω χέρια με βαράκια 2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οιλιακοί</a:t>
            </a:r>
            <a:endParaRPr lang="en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άθισμα, λάκτισμα, συσπείρωση, άλμα σε ανάταση (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burpees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λάγια σανίδα</a:t>
            </a:r>
            <a:endParaRPr lang="en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αχιαίοι</a:t>
            </a:r>
            <a:endParaRPr lang="en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τήριξη στις παλάμες και φέρνω τα πόδια μπροστά (ορειβάτης)</a:t>
            </a:r>
            <a:endParaRPr lang="en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doing sit ups in a gym&#10;&#10;Description automatically generated">
            <a:extLst>
              <a:ext uri="{FF2B5EF4-FFF2-40B4-BE49-F238E27FC236}">
                <a16:creationId xmlns:a16="http://schemas.microsoft.com/office/drawing/2014/main" id="{5C039E88-3C11-2C90-0559-BF1AD2A3A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70" y="1737548"/>
            <a:ext cx="1943099" cy="1943099"/>
          </a:xfrm>
          <a:prstGeom prst="rect">
            <a:avLst/>
          </a:prstGeom>
        </p:spPr>
      </p:pic>
      <p:pic>
        <p:nvPicPr>
          <p:cNvPr id="8" name="Picture 7" descr="A person jumping with a rope&#10;&#10;Description automatically generated">
            <a:extLst>
              <a:ext uri="{FF2B5EF4-FFF2-40B4-BE49-F238E27FC236}">
                <a16:creationId xmlns:a16="http://schemas.microsoft.com/office/drawing/2014/main" id="{CBF6762C-E2AA-E576-ED96-38D7F2E4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119" y="4501404"/>
            <a:ext cx="1821723" cy="1821723"/>
          </a:xfrm>
          <a:prstGeom prst="rect">
            <a:avLst/>
          </a:prstGeom>
        </p:spPr>
      </p:pic>
      <p:pic>
        <p:nvPicPr>
          <p:cNvPr id="10" name="Picture 9" descr="A drawing of a person doing planking&#10;&#10;Description automatically generated">
            <a:extLst>
              <a:ext uri="{FF2B5EF4-FFF2-40B4-BE49-F238E27FC236}">
                <a16:creationId xmlns:a16="http://schemas.microsoft.com/office/drawing/2014/main" id="{03E604D7-20C3-B87E-383D-F3D3F5B08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31348" y="1327972"/>
            <a:ext cx="2352675" cy="2352675"/>
          </a:xfrm>
          <a:prstGeom prst="rect">
            <a:avLst/>
          </a:prstGeom>
        </p:spPr>
      </p:pic>
      <p:pic>
        <p:nvPicPr>
          <p:cNvPr id="12" name="Picture 11" descr="A person doing push ups in a gym&#10;&#10;Description automatically generated">
            <a:extLst>
              <a:ext uri="{FF2B5EF4-FFF2-40B4-BE49-F238E27FC236}">
                <a16:creationId xmlns:a16="http://schemas.microsoft.com/office/drawing/2014/main" id="{844CB6B3-E78C-D551-9759-9526447DE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939318" y="4314079"/>
            <a:ext cx="1821724" cy="18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1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663AD-7B3E-47AA-2E1C-E4276BC92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 invalidUrl="https:///"/>
              </a:rPr>
              <a:t>https://</a:t>
            </a:r>
            <a:r>
              <a:rPr lang="en-GB" dirty="0">
                <a:hlinkClick r:id="rId3"/>
              </a:rPr>
              <a:t>blog</a:t>
            </a:r>
            <a:r>
              <a:rPr lang="en-GB" dirty="0">
                <a:hlinkClick r:id="rId3"/>
              </a:rPr>
              <a:t>.gophersport.com/circuit-training-example-in-high-school-pe/</a:t>
            </a:r>
            <a:endParaRPr lang="en-GB" dirty="0"/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1209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rcuit Training - 4 Stations">
            <a:hlinkClick r:id="" action="ppaction://media"/>
            <a:extLst>
              <a:ext uri="{FF2B5EF4-FFF2-40B4-BE49-F238E27FC236}">
                <a16:creationId xmlns:a16="http://schemas.microsoft.com/office/drawing/2014/main" id="{A49947EB-A026-00A1-57D0-2934EDA6E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226</Words>
  <Application>Microsoft Macintosh PowerPoint</Application>
  <PresentationFormat>Widescreen</PresentationFormat>
  <Paragraphs>48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Times New Roman</vt:lpstr>
      <vt:lpstr>Wingdings</vt:lpstr>
      <vt:lpstr>Office Theme</vt:lpstr>
      <vt:lpstr>Κυκλική προπόνηση</vt:lpstr>
      <vt:lpstr>Κυκλική  προπόνηση</vt:lpstr>
      <vt:lpstr>Ασκήσεις</vt:lpstr>
      <vt:lpstr>Ασκήσεις</vt:lpstr>
      <vt:lpstr>Ασκήσεις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Gerasimos Grivas</dc:creator>
  <cp:lastModifiedBy>Gerasimos Grivas</cp:lastModifiedBy>
  <cp:revision>15</cp:revision>
  <dcterms:created xsi:type="dcterms:W3CDTF">2024-12-08T08:59:08Z</dcterms:created>
  <dcterms:modified xsi:type="dcterms:W3CDTF">2024-12-09T18:16:15Z</dcterms:modified>
</cp:coreProperties>
</file>