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76" d="100"/>
          <a:sy n="76" d="100"/>
        </p:scale>
        <p:origin x="132" y="11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412937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86921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1626335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0329088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9053251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46CE7D5-CF57-46EF-B807-FDD0502418D4}" type="datetimeFigureOut">
              <a:rPr lang="en-US" smtClean="0"/>
              <a:t>2/20/2022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7699585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46CE7D5-CF57-46EF-B807-FDD0502418D4}" type="datetimeFigureOut">
              <a:rPr lang="en-US" smtClean="0"/>
              <a:t>2/20/2022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670054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164032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792333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403791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046127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2/20/2022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055767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2/20/2022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929309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846CE7D5-CF57-46EF-B807-FDD0502418D4}" type="datetimeFigureOut">
              <a:rPr lang="en-US" smtClean="0"/>
              <a:t>2/20/2022</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575061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46CE7D5-CF57-46EF-B807-FDD0502418D4}" type="datetimeFigureOut">
              <a:rPr lang="en-US" smtClean="0"/>
              <a:t>2/20/2022</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735415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846CE7D5-CF57-46EF-B807-FDD0502418D4}" type="datetimeFigureOut">
              <a:rPr lang="en-US" smtClean="0"/>
              <a:t>2/20/2022</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440786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808676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46CE7D5-CF57-46EF-B807-FDD0502418D4}" type="datetimeFigureOut">
              <a:rPr lang="en-US" smtClean="0"/>
              <a:t>2/20/2022</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1975304068"/>
      </p:ext>
    </p:extLst>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 id="214748376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960562"/>
            <a:ext cx="9144000" cy="4237037"/>
          </a:xfrm>
        </p:spPr>
        <p:txBody>
          <a:bodyPr/>
          <a:lstStyle/>
          <a:p>
            <a:r>
              <a:rPr lang="en-US" dirty="0" smtClean="0"/>
              <a:t>By Richard Bach </a:t>
            </a:r>
            <a:endParaRPr lang="en-US" dirty="0"/>
          </a:p>
        </p:txBody>
      </p:sp>
      <p:sp>
        <p:nvSpPr>
          <p:cNvPr id="3" name="Subtitle 2"/>
          <p:cNvSpPr>
            <a:spLocks noGrp="1"/>
          </p:cNvSpPr>
          <p:nvPr>
            <p:ph type="subTitle" idx="1"/>
          </p:nvPr>
        </p:nvSpPr>
        <p:spPr>
          <a:xfrm>
            <a:off x="1154955" y="3810000"/>
            <a:ext cx="8825658" cy="2286000"/>
          </a:xfrm>
        </p:spPr>
        <p:txBody>
          <a:bodyPr>
            <a:normAutofit/>
          </a:bodyPr>
          <a:lstStyle/>
          <a:p>
            <a:r>
              <a:rPr lang="en-US" sz="4400" i="1" dirty="0">
                <a:latin typeface="Bauhaus 93" panose="04030905020B02020C02" pitchFamily="82" charset="0"/>
              </a:rPr>
              <a:t>Jonathan Livingston Seagull</a:t>
            </a:r>
            <a:endParaRPr lang="en-US" sz="4400" i="1" dirty="0">
              <a:latin typeface="Bauhaus 93" panose="04030905020B02020C02" pitchFamily="82"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70925" y="464343"/>
            <a:ext cx="2619375" cy="2420938"/>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3900" y="213142"/>
            <a:ext cx="6096000" cy="5355312"/>
          </a:xfrm>
          <a:prstGeom prst="rect">
            <a:avLst/>
          </a:prstGeom>
        </p:spPr>
        <p:txBody>
          <a:bodyPr>
            <a:spAutoFit/>
          </a:bodyPr>
          <a:lstStyle/>
          <a:p>
            <a:r>
              <a:rPr lang="en-US" dirty="0"/>
              <a:t>9. Now take a look at the paragraph that follows, from Bach's Jonathan Livingston Seagull, and do the following: </a:t>
            </a:r>
            <a:endParaRPr lang="en-US" dirty="0" smtClean="0"/>
          </a:p>
          <a:p>
            <a:endParaRPr lang="en-US" dirty="0"/>
          </a:p>
          <a:p>
            <a:pPr marL="342900" indent="-342900">
              <a:buAutoNum type="alphaLcPeriod"/>
            </a:pPr>
            <a:r>
              <a:rPr lang="en-US" dirty="0" smtClean="0"/>
              <a:t>Comment </a:t>
            </a:r>
            <a:r>
              <a:rPr lang="en-US" dirty="0"/>
              <a:t>on the dedication right below the title. What do you think it talks about? </a:t>
            </a:r>
            <a:endParaRPr lang="en-US" dirty="0" smtClean="0"/>
          </a:p>
          <a:p>
            <a:pPr marL="342900" indent="-342900">
              <a:buAutoNum type="alphaLcPeriod"/>
            </a:pPr>
            <a:r>
              <a:rPr lang="en-US" dirty="0" smtClean="0"/>
              <a:t>b</a:t>
            </a:r>
            <a:r>
              <a:rPr lang="en-US" dirty="0"/>
              <a:t>. What do you think Jonathan Livingston Seagull was </a:t>
            </a:r>
            <a:r>
              <a:rPr lang="en-US" dirty="0" err="1"/>
              <a:t>practising</a:t>
            </a:r>
            <a:r>
              <a:rPr lang="en-US" dirty="0"/>
              <a:t>? Why? </a:t>
            </a:r>
            <a:endParaRPr lang="en-US" dirty="0" smtClean="0"/>
          </a:p>
          <a:p>
            <a:pPr marL="342900" indent="-342900">
              <a:buAutoNum type="alphaLcPeriod"/>
            </a:pPr>
            <a:r>
              <a:rPr lang="en-US" dirty="0" smtClean="0"/>
              <a:t>c</a:t>
            </a:r>
            <a:r>
              <a:rPr lang="en-US" dirty="0"/>
              <a:t>. Where would you place the opening paragraph and the opening line of the second paragraph within the story framework you worked on in activity 3 earlier? </a:t>
            </a:r>
            <a:endParaRPr lang="en-US" dirty="0" smtClean="0"/>
          </a:p>
          <a:p>
            <a:pPr marL="342900" indent="-342900">
              <a:buAutoNum type="alphaLcPeriod"/>
            </a:pPr>
            <a:endParaRPr lang="en-US" dirty="0"/>
          </a:p>
          <a:p>
            <a:r>
              <a:rPr lang="en-US" dirty="0" smtClean="0"/>
              <a:t>The </a:t>
            </a:r>
            <a:r>
              <a:rPr lang="en-US" dirty="0"/>
              <a:t>verb form should help you decide. This activity introduces a prose text on a topic similar to that of the song. Its aim is to introduce </a:t>
            </a:r>
            <a:r>
              <a:rPr lang="en-US" dirty="0" smtClean="0"/>
              <a:t>you to </a:t>
            </a:r>
            <a:r>
              <a:rPr lang="en-US" dirty="0"/>
              <a:t>different but thematically related genres. The dedication may refer to every person’s need to ‘fly high’ or ‘experiment’. As for the two opening paragraphs, following the story </a:t>
            </a:r>
            <a:r>
              <a:rPr lang="en-US" dirty="0" smtClean="0"/>
              <a:t>mind map </a:t>
            </a:r>
            <a:r>
              <a:rPr lang="en-US" dirty="0"/>
              <a:t>earlier, we could place the first one in the background information section and the second in the zooming in on the story part</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6266" y="0"/>
            <a:ext cx="4428667" cy="6858000"/>
          </a:xfrm>
          <a:prstGeom prst="rect">
            <a:avLst/>
          </a:prstGeom>
        </p:spPr>
      </p:pic>
    </p:spTree>
    <p:extLst>
      <p:ext uri="{BB962C8B-B14F-4D97-AF65-F5344CB8AC3E}">
        <p14:creationId xmlns:p14="http://schemas.microsoft.com/office/powerpoint/2010/main" val="1758716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6000" y="316637"/>
            <a:ext cx="8343900" cy="6463308"/>
          </a:xfrm>
          <a:prstGeom prst="rect">
            <a:avLst/>
          </a:prstGeom>
        </p:spPr>
        <p:txBody>
          <a:bodyPr wrap="square">
            <a:spAutoFit/>
          </a:bodyPr>
          <a:lstStyle/>
          <a:p>
            <a:r>
              <a:rPr lang="en-US" dirty="0"/>
              <a:t>10. Can you predict what happens next in the story? Form groups and write down a possible continuation. Then present it to the rest of the class, explaining what drove you to the specific scenario. </a:t>
            </a:r>
            <a:endParaRPr lang="en-US" dirty="0" smtClean="0"/>
          </a:p>
          <a:p>
            <a:r>
              <a:rPr lang="en-US" dirty="0" smtClean="0"/>
              <a:t>In </a:t>
            </a:r>
            <a:r>
              <a:rPr lang="en-US" dirty="0"/>
              <a:t>this activity, </a:t>
            </a:r>
            <a:r>
              <a:rPr lang="en-US" dirty="0" smtClean="0"/>
              <a:t>you are </a:t>
            </a:r>
            <a:r>
              <a:rPr lang="en-US" dirty="0"/>
              <a:t>invited to write the continuation of the story, developing </a:t>
            </a:r>
            <a:r>
              <a:rPr lang="en-US" dirty="0" smtClean="0"/>
              <a:t>your </a:t>
            </a:r>
            <a:r>
              <a:rPr lang="en-US" b="1" u="sng" dirty="0" smtClean="0"/>
              <a:t>prediction</a:t>
            </a:r>
            <a:r>
              <a:rPr lang="en-US" dirty="0" smtClean="0"/>
              <a:t> </a:t>
            </a:r>
            <a:r>
              <a:rPr lang="en-US" dirty="0"/>
              <a:t>along with </a:t>
            </a:r>
            <a:r>
              <a:rPr lang="en-US" dirty="0" smtClean="0"/>
              <a:t>your </a:t>
            </a:r>
            <a:r>
              <a:rPr lang="en-US" b="1" u="sng" dirty="0" smtClean="0"/>
              <a:t>story-writing</a:t>
            </a:r>
            <a:r>
              <a:rPr lang="en-US" dirty="0" smtClean="0"/>
              <a:t> </a:t>
            </a:r>
            <a:r>
              <a:rPr lang="en-US" b="1" u="sng" dirty="0"/>
              <a:t>skills</a:t>
            </a:r>
            <a:r>
              <a:rPr lang="en-US" dirty="0"/>
              <a:t>. </a:t>
            </a:r>
            <a:endParaRPr lang="en-US" dirty="0" smtClean="0"/>
          </a:p>
          <a:p>
            <a:endParaRPr lang="en-US" dirty="0"/>
          </a:p>
          <a:p>
            <a:r>
              <a:rPr lang="en-US" dirty="0"/>
              <a:t>11.Now read the rest of the text below and compare it with yours. How accurate were you in your predictions? Can you now re-evaluate the comments you made on the dedication in 9a above? Here, </a:t>
            </a:r>
            <a:r>
              <a:rPr lang="en-US" dirty="0" smtClean="0"/>
              <a:t>you </a:t>
            </a:r>
            <a:r>
              <a:rPr lang="en-US" dirty="0"/>
              <a:t>are expected to read through the actual story, compare it to </a:t>
            </a:r>
            <a:r>
              <a:rPr lang="en-US" dirty="0" smtClean="0"/>
              <a:t>your own </a:t>
            </a:r>
            <a:r>
              <a:rPr lang="en-US" dirty="0"/>
              <a:t>version and go back to the dedication task and reflect on it anew. </a:t>
            </a:r>
            <a:r>
              <a:rPr lang="en-US" dirty="0" smtClean="0"/>
              <a:t>You </a:t>
            </a:r>
            <a:r>
              <a:rPr lang="en-US" dirty="0"/>
              <a:t>are thus encouraged both to see </a:t>
            </a:r>
            <a:r>
              <a:rPr lang="en-US" dirty="0" smtClean="0"/>
              <a:t>your own </a:t>
            </a:r>
            <a:r>
              <a:rPr lang="en-US" dirty="0"/>
              <a:t>text as a possibility, without being tied up to the original one, and to go back and forth in the process, reconsidering </a:t>
            </a:r>
            <a:r>
              <a:rPr lang="en-US" dirty="0" smtClean="0"/>
              <a:t>your choices.</a:t>
            </a:r>
          </a:p>
          <a:p>
            <a:endParaRPr lang="en-US" dirty="0"/>
          </a:p>
          <a:p>
            <a:r>
              <a:rPr lang="en-US" dirty="0"/>
              <a:t>12. Reflect on the text as a whole. Can you draw Jonathan's portrait? Which of the words below would you use? You can add more of your </a:t>
            </a:r>
            <a:r>
              <a:rPr lang="en-US" dirty="0" smtClean="0"/>
              <a:t>own.</a:t>
            </a:r>
          </a:p>
          <a:p>
            <a:endParaRPr lang="en-US" dirty="0"/>
          </a:p>
          <a:p>
            <a:r>
              <a:rPr lang="en-US" dirty="0" smtClean="0"/>
              <a:t>You can  now </a:t>
            </a:r>
            <a:r>
              <a:rPr lang="en-US" dirty="0"/>
              <a:t>use </a:t>
            </a:r>
            <a:r>
              <a:rPr lang="en-US" dirty="0" smtClean="0"/>
              <a:t>your interpretation </a:t>
            </a:r>
            <a:r>
              <a:rPr lang="en-US" dirty="0"/>
              <a:t>skills to draw the seagull’s character profile. </a:t>
            </a:r>
            <a:r>
              <a:rPr lang="en-US" dirty="0" smtClean="0"/>
              <a:t>You can </a:t>
            </a:r>
            <a:r>
              <a:rPr lang="en-US" dirty="0"/>
              <a:t>also reason about </a:t>
            </a:r>
            <a:r>
              <a:rPr lang="en-US" dirty="0" smtClean="0"/>
              <a:t>your choices</a:t>
            </a:r>
            <a:r>
              <a:rPr lang="en-US" dirty="0"/>
              <a:t>, going back to the story. </a:t>
            </a:r>
            <a:endParaRPr lang="en-US" dirty="0" smtClean="0"/>
          </a:p>
          <a:p>
            <a:endParaRPr lang="en-US" dirty="0"/>
          </a:p>
          <a:p>
            <a:r>
              <a:rPr lang="en-US" dirty="0" smtClean="0"/>
              <a:t>.</a:t>
            </a:r>
            <a:endParaRPr lang="en-US" dirty="0"/>
          </a:p>
        </p:txBody>
      </p:sp>
    </p:spTree>
    <p:extLst>
      <p:ext uri="{BB962C8B-B14F-4D97-AF65-F5344CB8AC3E}">
        <p14:creationId xmlns:p14="http://schemas.microsoft.com/office/powerpoint/2010/main" val="2751274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1700" y="254000"/>
            <a:ext cx="8280400" cy="6463308"/>
          </a:xfrm>
          <a:prstGeom prst="rect">
            <a:avLst/>
          </a:prstGeom>
        </p:spPr>
        <p:txBody>
          <a:bodyPr wrap="square">
            <a:spAutoFit/>
          </a:bodyPr>
          <a:lstStyle/>
          <a:p>
            <a:r>
              <a:rPr lang="en-US" dirty="0"/>
              <a:t>13. Compare the text above with the Blackbird poem. Discuss how the two are similar. If you were to draw the blackbird's portrait, would it be the same as Jonathan's above? Would you borrow any of the adjectives in activity 12 in drawing this portrait</a:t>
            </a:r>
            <a:r>
              <a:rPr lang="en-US" dirty="0" smtClean="0"/>
              <a:t>?</a:t>
            </a:r>
          </a:p>
          <a:p>
            <a:endParaRPr lang="en-US" dirty="0"/>
          </a:p>
          <a:p>
            <a:r>
              <a:rPr lang="en-US" dirty="0" smtClean="0"/>
              <a:t> You are </a:t>
            </a:r>
            <a:r>
              <a:rPr lang="en-US" dirty="0"/>
              <a:t>now encouraged to develop </a:t>
            </a:r>
            <a:r>
              <a:rPr lang="en-US" dirty="0" smtClean="0"/>
              <a:t>your comparison </a:t>
            </a:r>
            <a:r>
              <a:rPr lang="en-US" dirty="0"/>
              <a:t>skills and think critically, by comparing the song and the text and drawing the seagull’s </a:t>
            </a:r>
            <a:r>
              <a:rPr lang="en-US" dirty="0" smtClean="0"/>
              <a:t>portrait.</a:t>
            </a:r>
          </a:p>
          <a:p>
            <a:endParaRPr lang="en-US" dirty="0"/>
          </a:p>
          <a:p>
            <a:r>
              <a:rPr lang="en-US" dirty="0"/>
              <a:t>14. Have you felt the need to "fly"? Does the real Jonathan Seagull really live within us all? What are the obstacles on one's way to freedom and non-conformity? </a:t>
            </a:r>
          </a:p>
          <a:p>
            <a:r>
              <a:rPr lang="en-US" dirty="0" smtClean="0"/>
              <a:t>You </a:t>
            </a:r>
            <a:r>
              <a:rPr lang="en-US" dirty="0"/>
              <a:t>can get more ideas for your discussion from the book blurb below. In this activity, </a:t>
            </a:r>
            <a:r>
              <a:rPr lang="en-US" dirty="0" smtClean="0"/>
              <a:t>you build </a:t>
            </a:r>
            <a:r>
              <a:rPr lang="en-US" dirty="0"/>
              <a:t>on the work done so far on the seagull text to personalize things and have a class discussion about the deeper meaning of ‘flying’ and how </a:t>
            </a:r>
            <a:r>
              <a:rPr lang="en-US" dirty="0" smtClean="0"/>
              <a:t>you would </a:t>
            </a:r>
            <a:r>
              <a:rPr lang="en-US" dirty="0"/>
              <a:t>process or deal with it personally. </a:t>
            </a:r>
            <a:endParaRPr lang="en-US" dirty="0" smtClean="0"/>
          </a:p>
          <a:p>
            <a:endParaRPr lang="en-US" dirty="0"/>
          </a:p>
          <a:p>
            <a:r>
              <a:rPr lang="en-US" dirty="0" smtClean="0"/>
              <a:t>15</a:t>
            </a:r>
            <a:r>
              <a:rPr lang="en-US" dirty="0"/>
              <a:t>. Jonathan's parents were "dismayed", desperate, unhappy and disappointed at their son's </a:t>
            </a:r>
            <a:r>
              <a:rPr lang="en-US" dirty="0" err="1"/>
              <a:t>behaviour</a:t>
            </a:r>
            <a:r>
              <a:rPr lang="en-US" dirty="0"/>
              <a:t>. Is this parents' reaction to their children's "flight" generally? </a:t>
            </a:r>
          </a:p>
          <a:p>
            <a:r>
              <a:rPr lang="en-US" dirty="0" smtClean="0"/>
              <a:t>This </a:t>
            </a:r>
            <a:r>
              <a:rPr lang="en-US" dirty="0"/>
              <a:t>is a role-play activity carried out in steps. Learners role-play a parent-child interaction with regard to the idea of ‘flight’. </a:t>
            </a:r>
            <a:endParaRPr lang="en-US" dirty="0" smtClean="0"/>
          </a:p>
          <a:p>
            <a:r>
              <a:rPr lang="en-US" dirty="0" smtClean="0"/>
              <a:t>Create </a:t>
            </a:r>
            <a:r>
              <a:rPr lang="en-US" dirty="0"/>
              <a:t>a pool of arguments and select the most convincing ones.</a:t>
            </a:r>
          </a:p>
        </p:txBody>
      </p:sp>
    </p:spTree>
    <p:extLst>
      <p:ext uri="{BB962C8B-B14F-4D97-AF65-F5344CB8AC3E}">
        <p14:creationId xmlns:p14="http://schemas.microsoft.com/office/powerpoint/2010/main" val="1415169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08100" y="352842"/>
            <a:ext cx="6096000" cy="5355312"/>
          </a:xfrm>
          <a:prstGeom prst="rect">
            <a:avLst/>
          </a:prstGeom>
        </p:spPr>
        <p:txBody>
          <a:bodyPr>
            <a:spAutoFit/>
          </a:bodyPr>
          <a:lstStyle/>
          <a:p>
            <a:r>
              <a:rPr lang="en-US" dirty="0"/>
              <a:t>16. The text above combines action with comments. For example, </a:t>
            </a:r>
            <a:r>
              <a:rPr lang="en-US" dirty="0" smtClean="0"/>
              <a:t>….. </a:t>
            </a:r>
            <a:r>
              <a:rPr lang="en-US" dirty="0"/>
              <a:t>Can you single out all action parts and reflect on what the text would be like without the comments? </a:t>
            </a:r>
            <a:endParaRPr lang="en-US" dirty="0" smtClean="0"/>
          </a:p>
          <a:p>
            <a:endParaRPr lang="en-US" dirty="0"/>
          </a:p>
          <a:p>
            <a:r>
              <a:rPr lang="en-US" dirty="0" smtClean="0"/>
              <a:t>Go </a:t>
            </a:r>
            <a:r>
              <a:rPr lang="en-US" dirty="0"/>
              <a:t>back to the story </a:t>
            </a:r>
            <a:r>
              <a:rPr lang="en-US" dirty="0" smtClean="0"/>
              <a:t>mind map and the </a:t>
            </a:r>
            <a:r>
              <a:rPr lang="en-US" dirty="0"/>
              <a:t>use of simple past forms of action verbs taking the action a step </a:t>
            </a:r>
            <a:r>
              <a:rPr lang="en-US" dirty="0" smtClean="0"/>
              <a:t>further. Can you see the </a:t>
            </a:r>
            <a:r>
              <a:rPr lang="en-US" dirty="0"/>
              <a:t>importance of further information in enriching a story. </a:t>
            </a:r>
            <a:r>
              <a:rPr lang="en-US" dirty="0" smtClean="0"/>
              <a:t>You should be able to  </a:t>
            </a:r>
            <a:r>
              <a:rPr lang="en-US" dirty="0"/>
              <a:t>single out </a:t>
            </a:r>
            <a:r>
              <a:rPr lang="en-US" b="1" dirty="0"/>
              <a:t>‘lowered’, </a:t>
            </a:r>
            <a:r>
              <a:rPr lang="en-US" dirty="0"/>
              <a:t>‘</a:t>
            </a:r>
            <a:r>
              <a:rPr lang="en-US" b="1" dirty="0"/>
              <a:t>lifted</a:t>
            </a:r>
            <a:r>
              <a:rPr lang="en-US" dirty="0"/>
              <a:t>’, ‘</a:t>
            </a:r>
            <a:r>
              <a:rPr lang="en-US" b="1" dirty="0"/>
              <a:t>strained</a:t>
            </a:r>
            <a:r>
              <a:rPr lang="en-US" dirty="0"/>
              <a:t>’, ‘</a:t>
            </a:r>
            <a:r>
              <a:rPr lang="en-US" b="1" dirty="0"/>
              <a:t>slowed</a:t>
            </a:r>
            <a:r>
              <a:rPr lang="en-US" dirty="0"/>
              <a:t>’ and so </a:t>
            </a:r>
            <a:r>
              <a:rPr lang="en-US" dirty="0" smtClean="0"/>
              <a:t>on, </a:t>
            </a:r>
            <a:r>
              <a:rPr lang="en-US" dirty="0"/>
              <a:t>as forming the story </a:t>
            </a:r>
            <a:r>
              <a:rPr lang="en-US" dirty="0" smtClean="0"/>
              <a:t>backbone.</a:t>
            </a:r>
          </a:p>
          <a:p>
            <a:endParaRPr lang="en-US" dirty="0"/>
          </a:p>
          <a:p>
            <a:r>
              <a:rPr lang="en-US" dirty="0"/>
              <a:t>17a. What makes the above book extract literary? Make some suggestions and then read the revised version of the opening sentence below. How is it different from the original sentence? Discuss. </a:t>
            </a:r>
            <a:endParaRPr lang="en-US" dirty="0" smtClean="0"/>
          </a:p>
          <a:p>
            <a:r>
              <a:rPr lang="en-US" dirty="0" smtClean="0"/>
              <a:t>17a</a:t>
            </a:r>
            <a:r>
              <a:rPr lang="en-US" dirty="0"/>
              <a:t>. A sequel to activity 16, this activity aims to illustrate how the use of finer, more varied, more specialized language may help make a text more literary. It can be extended further to provide </a:t>
            </a:r>
            <a:r>
              <a:rPr lang="en-US" dirty="0" smtClean="0"/>
              <a:t>you with </a:t>
            </a:r>
            <a:r>
              <a:rPr lang="en-US" dirty="0"/>
              <a:t>more samples of literary text to be made plain or of plain text to be made literary. </a:t>
            </a:r>
          </a:p>
        </p:txBody>
      </p:sp>
      <p:pic>
        <p:nvPicPr>
          <p:cNvPr id="1026" name="Picture 2" descr="Jonathan Livingston Seagull | They Say it's in the Gen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6700" y="1947326"/>
            <a:ext cx="3832225" cy="3760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4800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51936"/>
            <a:ext cx="10058400" cy="5078313"/>
          </a:xfrm>
          <a:prstGeom prst="rect">
            <a:avLst/>
          </a:prstGeom>
        </p:spPr>
        <p:txBody>
          <a:bodyPr wrap="square">
            <a:spAutoFit/>
          </a:bodyPr>
          <a:lstStyle/>
          <a:p>
            <a:r>
              <a:rPr lang="en-US" dirty="0"/>
              <a:t>17b. Now go back to the story you had written about the blackbird earlier and add or modify elements to make it more literary, like the book extract above. Work in groups. </a:t>
            </a:r>
            <a:endParaRPr lang="en-US" dirty="0" smtClean="0"/>
          </a:p>
          <a:p>
            <a:endParaRPr lang="en-US" b="1" dirty="0"/>
          </a:p>
          <a:p>
            <a:r>
              <a:rPr lang="en-US" b="1" dirty="0" smtClean="0"/>
              <a:t>Go </a:t>
            </a:r>
            <a:r>
              <a:rPr lang="en-US" b="1" dirty="0"/>
              <a:t>back to the blackbird text </a:t>
            </a:r>
            <a:r>
              <a:rPr lang="en-US" b="1" dirty="0" smtClean="0"/>
              <a:t>you have </a:t>
            </a:r>
            <a:r>
              <a:rPr lang="en-US" b="1" dirty="0"/>
              <a:t>written earlier and embellish it to make it more literary. </a:t>
            </a:r>
            <a:endParaRPr lang="en-US" b="1" dirty="0" smtClean="0"/>
          </a:p>
          <a:p>
            <a:endParaRPr lang="en-US" b="1" dirty="0"/>
          </a:p>
          <a:p>
            <a:r>
              <a:rPr lang="en-US" dirty="0"/>
              <a:t>18. Listen to the book read out on YouTube ("Jonathan Livingston Seagull, narrated by Richard Harris") and do one or more of the following: </a:t>
            </a:r>
            <a:endParaRPr lang="en-US" dirty="0" smtClean="0"/>
          </a:p>
          <a:p>
            <a:endParaRPr lang="en-US" dirty="0"/>
          </a:p>
          <a:p>
            <a:r>
              <a:rPr lang="en-US" b="1" dirty="0" smtClean="0"/>
              <a:t>This </a:t>
            </a:r>
            <a:r>
              <a:rPr lang="en-US" b="1" dirty="0"/>
              <a:t>pool of activities aims to address different types of intelligence, while also familiarizing </a:t>
            </a:r>
            <a:r>
              <a:rPr lang="en-US" b="1" dirty="0" smtClean="0"/>
              <a:t>you with </a:t>
            </a:r>
            <a:r>
              <a:rPr lang="en-US" b="1" dirty="0"/>
              <a:t>different genres in writing – diaries and reviews. The main properties of these text types can be discussed before </a:t>
            </a:r>
            <a:r>
              <a:rPr lang="en-US" b="1" dirty="0" smtClean="0"/>
              <a:t>you engage </a:t>
            </a:r>
            <a:r>
              <a:rPr lang="en-US" b="1" dirty="0"/>
              <a:t>in the task. </a:t>
            </a:r>
            <a:endParaRPr lang="en-US" b="1" dirty="0" smtClean="0"/>
          </a:p>
          <a:p>
            <a:endParaRPr lang="en-US" dirty="0"/>
          </a:p>
          <a:p>
            <a:r>
              <a:rPr lang="en-US" dirty="0" smtClean="0"/>
              <a:t>19</a:t>
            </a:r>
            <a:r>
              <a:rPr lang="en-US" dirty="0"/>
              <a:t>. Watch the trailer of the filmed version of the book on YouTube ("Jonathan Livingston Seagull - Trailer") and discuss how the effect might have been different from that of reading the book. Have you experienced this with other books made into film? </a:t>
            </a:r>
            <a:endParaRPr lang="en-US" dirty="0" smtClean="0"/>
          </a:p>
          <a:p>
            <a:endParaRPr lang="en-US" dirty="0"/>
          </a:p>
          <a:p>
            <a:r>
              <a:rPr lang="en-US" dirty="0" smtClean="0"/>
              <a:t>This </a:t>
            </a:r>
            <a:r>
              <a:rPr lang="en-US" dirty="0"/>
              <a:t>is an exercise in the </a:t>
            </a:r>
            <a:r>
              <a:rPr lang="en-US" b="1" u="sng" dirty="0"/>
              <a:t>effects of the medium</a:t>
            </a:r>
            <a:r>
              <a:rPr lang="en-US" dirty="0"/>
              <a:t>, showing how a film might be different from a book, a printed text. Like most of the activities in this scenario, it is </a:t>
            </a:r>
            <a:r>
              <a:rPr lang="en-US" dirty="0" smtClean="0"/>
              <a:t>open-ended</a:t>
            </a:r>
            <a:r>
              <a:rPr lang="en-US" dirty="0"/>
              <a:t>.</a:t>
            </a:r>
            <a:endParaRPr lang="en-US" b="1" dirty="0"/>
          </a:p>
        </p:txBody>
      </p:sp>
    </p:spTree>
    <p:extLst>
      <p:ext uri="{BB962C8B-B14F-4D97-AF65-F5344CB8AC3E}">
        <p14:creationId xmlns:p14="http://schemas.microsoft.com/office/powerpoint/2010/main" val="3992310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38</TotalTime>
  <Words>1056</Words>
  <Application>Microsoft Office PowerPoint</Application>
  <PresentationFormat>Widescreen</PresentationFormat>
  <Paragraphs>46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Bauhaus 93</vt:lpstr>
      <vt:lpstr>Century Gothic</vt:lpstr>
      <vt:lpstr>Wingdings 3</vt:lpstr>
      <vt:lpstr>Ion</vt:lpstr>
      <vt:lpstr>By Richard Bach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agapi</dc:creator>
  <cp:lastModifiedBy>agapi</cp:lastModifiedBy>
  <cp:revision>10</cp:revision>
  <dcterms:created xsi:type="dcterms:W3CDTF">2022-02-20T08:44:05Z</dcterms:created>
  <dcterms:modified xsi:type="dcterms:W3CDTF">2022-02-20T09:24:35Z</dcterms:modified>
</cp:coreProperties>
</file>