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35FDC-A16C-4652-A7A5-C9DB423ADE56}" type="doc">
      <dgm:prSet loTypeId="urn:microsoft.com/office/officeart/2005/8/layout/radial1" loCatId="cycle" qsTypeId="urn:microsoft.com/office/officeart/2005/8/quickstyle/simple1" qsCatId="simple" csTypeId="urn:microsoft.com/office/officeart/2005/8/colors/accent6_3" csCatId="accent6" phldr="1"/>
      <dgm:spPr/>
      <dgm:t>
        <a:bodyPr/>
        <a:lstStyle/>
        <a:p>
          <a:endParaRPr lang="el-GR"/>
        </a:p>
      </dgm:t>
    </dgm:pt>
    <dgm:pt modelId="{EB5DF90A-40E8-4349-9E15-C60F1A8ED098}">
      <dgm:prSet phldrT="[Κείμενο]" custT="1"/>
      <dgm:spPr>
        <a:solidFill>
          <a:schemeClr val="accent1">
            <a:lumMod val="50000"/>
          </a:schemeClr>
        </a:solidFill>
      </dgm:spPr>
      <dgm:t>
        <a:bodyPr/>
        <a:lstStyle/>
        <a:p>
          <a:r>
            <a:rPr lang="el-GR" sz="1200" dirty="0" smtClean="0"/>
            <a:t>ΚΑΡΛΟΜΑΓΝΟΣ</a:t>
          </a:r>
          <a:endParaRPr lang="el-GR" sz="1200" dirty="0"/>
        </a:p>
      </dgm:t>
    </dgm:pt>
    <dgm:pt modelId="{C03563C4-85A4-47C3-B2B2-4A77DA3B9C49}" type="parTrans" cxnId="{26B0D1AB-09C8-4DD8-9127-24B5EFE9A637}">
      <dgm:prSet/>
      <dgm:spPr/>
      <dgm:t>
        <a:bodyPr/>
        <a:lstStyle/>
        <a:p>
          <a:endParaRPr lang="el-GR"/>
        </a:p>
      </dgm:t>
    </dgm:pt>
    <dgm:pt modelId="{1E85B75A-5747-47A8-B32E-71EC0EF58C27}" type="sibTrans" cxnId="{26B0D1AB-09C8-4DD8-9127-24B5EFE9A637}">
      <dgm:prSet/>
      <dgm:spPr/>
      <dgm:t>
        <a:bodyPr/>
        <a:lstStyle/>
        <a:p>
          <a:endParaRPr lang="el-GR"/>
        </a:p>
      </dgm:t>
    </dgm:pt>
    <dgm:pt modelId="{6B6E4BCA-62E8-4074-9308-00226BBC1E97}">
      <dgm:prSet custT="1"/>
      <dgm:spPr>
        <a:solidFill>
          <a:schemeClr val="accent3">
            <a:lumMod val="60000"/>
            <a:lumOff val="40000"/>
          </a:schemeClr>
        </a:solidFill>
      </dgm:spPr>
      <dgm:t>
        <a:bodyPr/>
        <a:lstStyle/>
        <a:p>
          <a:r>
            <a:rPr lang="el-GR" sz="1200" b="0" i="0" dirty="0" smtClean="0"/>
            <a:t>Φρόντισε για τη μόρφωση των διοικητικών υπαλλήλων</a:t>
          </a:r>
          <a:endParaRPr lang="el-GR" sz="1200" dirty="0"/>
        </a:p>
      </dgm:t>
    </dgm:pt>
    <dgm:pt modelId="{42BC3012-5DF0-4DAD-8FDE-FB436BF6A82A}" type="parTrans" cxnId="{903A5762-6A93-4F92-B234-3B7364A8A522}">
      <dgm:prSet/>
      <dgm:spPr/>
      <dgm:t>
        <a:bodyPr/>
        <a:lstStyle/>
        <a:p>
          <a:endParaRPr lang="el-GR"/>
        </a:p>
      </dgm:t>
    </dgm:pt>
    <dgm:pt modelId="{5E07B6E6-869B-4903-B617-D4BAFDE04C5A}" type="sibTrans" cxnId="{903A5762-6A93-4F92-B234-3B7364A8A522}">
      <dgm:prSet/>
      <dgm:spPr/>
      <dgm:t>
        <a:bodyPr/>
        <a:lstStyle/>
        <a:p>
          <a:endParaRPr lang="el-GR"/>
        </a:p>
      </dgm:t>
    </dgm:pt>
    <dgm:pt modelId="{D6162CDA-C8D7-4EE6-AF3D-C68E13841F17}">
      <dgm:prSet custT="1"/>
      <dgm:spPr>
        <a:solidFill>
          <a:srgbClr val="FF0000"/>
        </a:solidFill>
      </dgm:spPr>
      <dgm:t>
        <a:bodyPr/>
        <a:lstStyle/>
        <a:p>
          <a:r>
            <a:rPr lang="el-GR" sz="1200" b="0" i="0" dirty="0" smtClean="0"/>
            <a:t>Η οργάνωση του κράτους απαιτούσε την ύπαρξη ικανών στελεχών στο διοικητικό μηχανισμό, δηλ. γραφέων, αντιγραφέων και δασκάλων.</a:t>
          </a:r>
          <a:endParaRPr lang="el-GR" sz="1200" dirty="0"/>
        </a:p>
      </dgm:t>
    </dgm:pt>
    <dgm:pt modelId="{D46E2E84-4A66-40FF-8F04-56683A1DD90A}" type="parTrans" cxnId="{1C0BE349-7A21-4471-B153-2F55697C6F6D}">
      <dgm:prSet/>
      <dgm:spPr/>
      <dgm:t>
        <a:bodyPr/>
        <a:lstStyle/>
        <a:p>
          <a:endParaRPr lang="el-GR"/>
        </a:p>
      </dgm:t>
    </dgm:pt>
    <dgm:pt modelId="{830428BC-2CB0-42F9-99A0-1A4C2161AAA5}" type="sibTrans" cxnId="{1C0BE349-7A21-4471-B153-2F55697C6F6D}">
      <dgm:prSet/>
      <dgm:spPr/>
      <dgm:t>
        <a:bodyPr/>
        <a:lstStyle/>
        <a:p>
          <a:endParaRPr lang="el-GR"/>
        </a:p>
      </dgm:t>
    </dgm:pt>
    <dgm:pt modelId="{0373C461-4AB4-4CD8-92D8-7A63746705DB}">
      <dgm:prSet custT="1"/>
      <dgm:spPr>
        <a:solidFill>
          <a:schemeClr val="accent5"/>
        </a:solidFill>
      </dgm:spPr>
      <dgm:t>
        <a:bodyPr/>
        <a:lstStyle/>
        <a:p>
          <a:r>
            <a:rPr lang="el-GR" sz="1200" b="0" i="0" dirty="0" smtClean="0"/>
            <a:t>Εκκλησιαστικές μεταρρυθμίσεις</a:t>
          </a:r>
          <a:endParaRPr lang="el-GR" sz="1200" dirty="0"/>
        </a:p>
      </dgm:t>
    </dgm:pt>
    <dgm:pt modelId="{C5F6B775-C7AF-4261-8EEF-5B1E4CD45126}" type="parTrans" cxnId="{16B3B0D6-6723-4AD4-81FE-30B950381558}">
      <dgm:prSet/>
      <dgm:spPr/>
      <dgm:t>
        <a:bodyPr/>
        <a:lstStyle/>
        <a:p>
          <a:endParaRPr lang="el-GR"/>
        </a:p>
      </dgm:t>
    </dgm:pt>
    <dgm:pt modelId="{D64698C1-14BA-4127-9EDC-20D4F58F7D41}" type="sibTrans" cxnId="{16B3B0D6-6723-4AD4-81FE-30B950381558}">
      <dgm:prSet/>
      <dgm:spPr/>
      <dgm:t>
        <a:bodyPr/>
        <a:lstStyle/>
        <a:p>
          <a:endParaRPr lang="el-GR"/>
        </a:p>
      </dgm:t>
    </dgm:pt>
    <dgm:pt modelId="{5A54A024-930E-4557-A56F-1D54BF784751}">
      <dgm:prSet custT="1"/>
      <dgm:spPr/>
      <dgm:t>
        <a:bodyPr/>
        <a:lstStyle/>
        <a:p>
          <a:r>
            <a:rPr lang="el-GR" sz="1200" b="0" i="0" dirty="0" smtClean="0"/>
            <a:t>Προσπάθειες για βελτίωση του μορφωτικού επιπέδου του κλήρου.</a:t>
          </a:r>
          <a:endParaRPr lang="el-GR" sz="1200" dirty="0"/>
        </a:p>
      </dgm:t>
    </dgm:pt>
    <dgm:pt modelId="{8F4786CF-0E6F-45FE-9370-FC34BEE274C3}" type="parTrans" cxnId="{9871AF85-9B0A-414A-8A53-B79E03B30346}">
      <dgm:prSet/>
      <dgm:spPr/>
      <dgm:t>
        <a:bodyPr/>
        <a:lstStyle/>
        <a:p>
          <a:endParaRPr lang="el-GR"/>
        </a:p>
      </dgm:t>
    </dgm:pt>
    <dgm:pt modelId="{5A9F780C-2EF8-47C1-81F2-10B85541DF1A}" type="sibTrans" cxnId="{9871AF85-9B0A-414A-8A53-B79E03B30346}">
      <dgm:prSet/>
      <dgm:spPr/>
      <dgm:t>
        <a:bodyPr/>
        <a:lstStyle/>
        <a:p>
          <a:endParaRPr lang="el-GR"/>
        </a:p>
      </dgm:t>
    </dgm:pt>
    <dgm:pt modelId="{8CE23227-FB1C-484A-B7E5-6075210EFF21}">
      <dgm:prSet custT="1"/>
      <dgm:spPr>
        <a:solidFill>
          <a:schemeClr val="accent2">
            <a:lumMod val="75000"/>
          </a:schemeClr>
        </a:solidFill>
      </dgm:spPr>
      <dgm:t>
        <a:bodyPr/>
        <a:lstStyle/>
        <a:p>
          <a:r>
            <a:rPr lang="el-GR" sz="1100" b="0" i="0" dirty="0" smtClean="0"/>
            <a:t>Προσκλήθηκαν διάσημοι λόγιοι και δάσκαλοι από την Ιρλανδία και την Αγγλία στο αυτοκρατορικό ανάκτορο της Αιξ - λα- </a:t>
          </a:r>
          <a:r>
            <a:rPr lang="el-GR" sz="1100" b="0" i="0" dirty="0" err="1" smtClean="0"/>
            <a:t>Σαπέλ</a:t>
          </a:r>
          <a:r>
            <a:rPr lang="el-GR" sz="1100" b="0" i="0" dirty="0" smtClean="0"/>
            <a:t>  </a:t>
          </a:r>
        </a:p>
        <a:p>
          <a:r>
            <a:rPr lang="el-GR" sz="1100" b="0" i="0" dirty="0" smtClean="0"/>
            <a:t> αναδείχθηκε σε πραγματικό πολιτιστικό κέντρο.</a:t>
          </a:r>
          <a:endParaRPr lang="el-GR" sz="1100" dirty="0"/>
        </a:p>
      </dgm:t>
    </dgm:pt>
    <dgm:pt modelId="{688174FC-20BC-4A43-9BAA-1DDD757854E8}" type="parTrans" cxnId="{6BA63B54-3843-42C9-8A41-95F27315C4A4}">
      <dgm:prSet/>
      <dgm:spPr/>
      <dgm:t>
        <a:bodyPr/>
        <a:lstStyle/>
        <a:p>
          <a:endParaRPr lang="el-GR"/>
        </a:p>
      </dgm:t>
    </dgm:pt>
    <dgm:pt modelId="{190A3FC9-C314-4C73-B84A-966F64509CAD}" type="sibTrans" cxnId="{6BA63B54-3843-42C9-8A41-95F27315C4A4}">
      <dgm:prSet/>
      <dgm:spPr/>
      <dgm:t>
        <a:bodyPr/>
        <a:lstStyle/>
        <a:p>
          <a:endParaRPr lang="el-GR"/>
        </a:p>
      </dgm:t>
    </dgm:pt>
    <dgm:pt modelId="{C4A61AE8-4F19-4417-9218-71032DBA6045}" type="pres">
      <dgm:prSet presAssocID="{ADF35FDC-A16C-4652-A7A5-C9DB423ADE56}" presName="cycle" presStyleCnt="0">
        <dgm:presLayoutVars>
          <dgm:chMax val="1"/>
          <dgm:dir/>
          <dgm:animLvl val="ctr"/>
          <dgm:resizeHandles val="exact"/>
        </dgm:presLayoutVars>
      </dgm:prSet>
      <dgm:spPr/>
      <dgm:t>
        <a:bodyPr/>
        <a:lstStyle/>
        <a:p>
          <a:endParaRPr lang="el-GR"/>
        </a:p>
      </dgm:t>
    </dgm:pt>
    <dgm:pt modelId="{17011DB2-2CFB-4899-944C-771BF1897072}" type="pres">
      <dgm:prSet presAssocID="{EB5DF90A-40E8-4349-9E15-C60F1A8ED098}" presName="centerShape" presStyleLbl="node0" presStyleIdx="0" presStyleCnt="1" custScaleX="154346"/>
      <dgm:spPr/>
      <dgm:t>
        <a:bodyPr/>
        <a:lstStyle/>
        <a:p>
          <a:endParaRPr lang="el-GR"/>
        </a:p>
      </dgm:t>
    </dgm:pt>
    <dgm:pt modelId="{104A2A4D-3DAC-459C-B5F7-E520A990A83E}" type="pres">
      <dgm:prSet presAssocID="{D46E2E84-4A66-40FF-8F04-56683A1DD90A}" presName="Name9" presStyleLbl="parChTrans1D2" presStyleIdx="0" presStyleCnt="5"/>
      <dgm:spPr/>
      <dgm:t>
        <a:bodyPr/>
        <a:lstStyle/>
        <a:p>
          <a:endParaRPr lang="el-GR"/>
        </a:p>
      </dgm:t>
    </dgm:pt>
    <dgm:pt modelId="{F5AE5146-845F-41CC-8EAD-DA7BF8B91904}" type="pres">
      <dgm:prSet presAssocID="{D46E2E84-4A66-40FF-8F04-56683A1DD90A}" presName="connTx" presStyleLbl="parChTrans1D2" presStyleIdx="0" presStyleCnt="5"/>
      <dgm:spPr/>
      <dgm:t>
        <a:bodyPr/>
        <a:lstStyle/>
        <a:p>
          <a:endParaRPr lang="el-GR"/>
        </a:p>
      </dgm:t>
    </dgm:pt>
    <dgm:pt modelId="{58BA1352-26AF-4D3A-92B9-6533AFEA3BB1}" type="pres">
      <dgm:prSet presAssocID="{D6162CDA-C8D7-4EE6-AF3D-C68E13841F17}" presName="node" presStyleLbl="node1" presStyleIdx="0" presStyleCnt="5" custScaleX="227536">
        <dgm:presLayoutVars>
          <dgm:bulletEnabled val="1"/>
        </dgm:presLayoutVars>
      </dgm:prSet>
      <dgm:spPr/>
      <dgm:t>
        <a:bodyPr/>
        <a:lstStyle/>
        <a:p>
          <a:endParaRPr lang="el-GR"/>
        </a:p>
      </dgm:t>
    </dgm:pt>
    <dgm:pt modelId="{82637986-AA06-4215-A109-6D45148B6C07}" type="pres">
      <dgm:prSet presAssocID="{C5F6B775-C7AF-4261-8EEF-5B1E4CD45126}" presName="Name9" presStyleLbl="parChTrans1D2" presStyleIdx="1" presStyleCnt="5"/>
      <dgm:spPr/>
      <dgm:t>
        <a:bodyPr/>
        <a:lstStyle/>
        <a:p>
          <a:endParaRPr lang="el-GR"/>
        </a:p>
      </dgm:t>
    </dgm:pt>
    <dgm:pt modelId="{178B4B62-FD55-43D0-B723-02E7E3BEEC3E}" type="pres">
      <dgm:prSet presAssocID="{C5F6B775-C7AF-4261-8EEF-5B1E4CD45126}" presName="connTx" presStyleLbl="parChTrans1D2" presStyleIdx="1" presStyleCnt="5"/>
      <dgm:spPr/>
      <dgm:t>
        <a:bodyPr/>
        <a:lstStyle/>
        <a:p>
          <a:endParaRPr lang="el-GR"/>
        </a:p>
      </dgm:t>
    </dgm:pt>
    <dgm:pt modelId="{B0773205-D36D-40F7-ACAC-BF6D8DE1674F}" type="pres">
      <dgm:prSet presAssocID="{0373C461-4AB4-4CD8-92D8-7A63746705DB}" presName="node" presStyleLbl="node1" presStyleIdx="1" presStyleCnt="5" custScaleX="135945" custRadScaleRad="129917" custRadScaleInc="-19">
        <dgm:presLayoutVars>
          <dgm:bulletEnabled val="1"/>
        </dgm:presLayoutVars>
      </dgm:prSet>
      <dgm:spPr/>
      <dgm:t>
        <a:bodyPr/>
        <a:lstStyle/>
        <a:p>
          <a:endParaRPr lang="el-GR"/>
        </a:p>
      </dgm:t>
    </dgm:pt>
    <dgm:pt modelId="{3B8A4335-FB2F-4C08-8BDF-368F1C456862}" type="pres">
      <dgm:prSet presAssocID="{8F4786CF-0E6F-45FE-9370-FC34BEE274C3}" presName="Name9" presStyleLbl="parChTrans1D2" presStyleIdx="2" presStyleCnt="5"/>
      <dgm:spPr/>
      <dgm:t>
        <a:bodyPr/>
        <a:lstStyle/>
        <a:p>
          <a:endParaRPr lang="el-GR"/>
        </a:p>
      </dgm:t>
    </dgm:pt>
    <dgm:pt modelId="{9DEFCE4E-18A0-487E-BE53-1D2F6500EBC6}" type="pres">
      <dgm:prSet presAssocID="{8F4786CF-0E6F-45FE-9370-FC34BEE274C3}" presName="connTx" presStyleLbl="parChTrans1D2" presStyleIdx="2" presStyleCnt="5"/>
      <dgm:spPr/>
      <dgm:t>
        <a:bodyPr/>
        <a:lstStyle/>
        <a:p>
          <a:endParaRPr lang="el-GR"/>
        </a:p>
      </dgm:t>
    </dgm:pt>
    <dgm:pt modelId="{A6375E56-46E0-4D65-BC8A-3EACB4D61A02}" type="pres">
      <dgm:prSet presAssocID="{5A54A024-930E-4557-A56F-1D54BF784751}" presName="node" presStyleLbl="node1" presStyleIdx="2" presStyleCnt="5" custScaleX="182515" custRadScaleRad="115934" custRadScaleInc="-38287">
        <dgm:presLayoutVars>
          <dgm:bulletEnabled val="1"/>
        </dgm:presLayoutVars>
      </dgm:prSet>
      <dgm:spPr/>
      <dgm:t>
        <a:bodyPr/>
        <a:lstStyle/>
        <a:p>
          <a:endParaRPr lang="el-GR"/>
        </a:p>
      </dgm:t>
    </dgm:pt>
    <dgm:pt modelId="{39453F42-1EA7-45A6-8A75-A8DE8A2BB3F7}" type="pres">
      <dgm:prSet presAssocID="{688174FC-20BC-4A43-9BAA-1DDD757854E8}" presName="Name9" presStyleLbl="parChTrans1D2" presStyleIdx="3" presStyleCnt="5"/>
      <dgm:spPr/>
      <dgm:t>
        <a:bodyPr/>
        <a:lstStyle/>
        <a:p>
          <a:endParaRPr lang="el-GR"/>
        </a:p>
      </dgm:t>
    </dgm:pt>
    <dgm:pt modelId="{7452495C-A463-4675-B1EB-E4ACD18EF025}" type="pres">
      <dgm:prSet presAssocID="{688174FC-20BC-4A43-9BAA-1DDD757854E8}" presName="connTx" presStyleLbl="parChTrans1D2" presStyleIdx="3" presStyleCnt="5"/>
      <dgm:spPr/>
      <dgm:t>
        <a:bodyPr/>
        <a:lstStyle/>
        <a:p>
          <a:endParaRPr lang="el-GR"/>
        </a:p>
      </dgm:t>
    </dgm:pt>
    <dgm:pt modelId="{F7770EDC-9DD3-4F20-9886-CDA77A5C92D4}" type="pres">
      <dgm:prSet presAssocID="{8CE23227-FB1C-484A-B7E5-6075210EFF21}" presName="node" presStyleLbl="node1" presStyleIdx="3" presStyleCnt="5" custScaleX="250339" custScaleY="118290" custRadScaleRad="130777" custRadScaleInc="38896">
        <dgm:presLayoutVars>
          <dgm:bulletEnabled val="1"/>
        </dgm:presLayoutVars>
      </dgm:prSet>
      <dgm:spPr/>
      <dgm:t>
        <a:bodyPr/>
        <a:lstStyle/>
        <a:p>
          <a:endParaRPr lang="el-GR"/>
        </a:p>
      </dgm:t>
    </dgm:pt>
    <dgm:pt modelId="{7AD8BB20-6810-4022-AC36-8964F289E6C7}" type="pres">
      <dgm:prSet presAssocID="{42BC3012-5DF0-4DAD-8FDE-FB436BF6A82A}" presName="Name9" presStyleLbl="parChTrans1D2" presStyleIdx="4" presStyleCnt="5"/>
      <dgm:spPr/>
      <dgm:t>
        <a:bodyPr/>
        <a:lstStyle/>
        <a:p>
          <a:endParaRPr lang="el-GR"/>
        </a:p>
      </dgm:t>
    </dgm:pt>
    <dgm:pt modelId="{8E085ACA-A22A-420D-890F-842E18056568}" type="pres">
      <dgm:prSet presAssocID="{42BC3012-5DF0-4DAD-8FDE-FB436BF6A82A}" presName="connTx" presStyleLbl="parChTrans1D2" presStyleIdx="4" presStyleCnt="5"/>
      <dgm:spPr/>
      <dgm:t>
        <a:bodyPr/>
        <a:lstStyle/>
        <a:p>
          <a:endParaRPr lang="el-GR"/>
        </a:p>
      </dgm:t>
    </dgm:pt>
    <dgm:pt modelId="{DB007EBE-96B6-4F7E-A6DC-13757009843B}" type="pres">
      <dgm:prSet presAssocID="{6B6E4BCA-62E8-4074-9308-00226BBC1E97}" presName="node" presStyleLbl="node1" presStyleIdx="4" presStyleCnt="5" custScaleX="159687" custRadScaleRad="127717" custRadScaleInc="-16915">
        <dgm:presLayoutVars>
          <dgm:bulletEnabled val="1"/>
        </dgm:presLayoutVars>
      </dgm:prSet>
      <dgm:spPr/>
      <dgm:t>
        <a:bodyPr/>
        <a:lstStyle/>
        <a:p>
          <a:endParaRPr lang="el-GR"/>
        </a:p>
      </dgm:t>
    </dgm:pt>
  </dgm:ptLst>
  <dgm:cxnLst>
    <dgm:cxn modelId="{A7588C7D-33C2-46A6-964F-2F4989835574}" type="presOf" srcId="{5A54A024-930E-4557-A56F-1D54BF784751}" destId="{A6375E56-46E0-4D65-BC8A-3EACB4D61A02}" srcOrd="0" destOrd="0" presId="urn:microsoft.com/office/officeart/2005/8/layout/radial1"/>
    <dgm:cxn modelId="{36B4DFBA-78C8-430B-AF20-F7F7917097C2}" type="presOf" srcId="{688174FC-20BC-4A43-9BAA-1DDD757854E8}" destId="{7452495C-A463-4675-B1EB-E4ACD18EF025}" srcOrd="1" destOrd="0" presId="urn:microsoft.com/office/officeart/2005/8/layout/radial1"/>
    <dgm:cxn modelId="{6BA63B54-3843-42C9-8A41-95F27315C4A4}" srcId="{EB5DF90A-40E8-4349-9E15-C60F1A8ED098}" destId="{8CE23227-FB1C-484A-B7E5-6075210EFF21}" srcOrd="3" destOrd="0" parTransId="{688174FC-20BC-4A43-9BAA-1DDD757854E8}" sibTransId="{190A3FC9-C314-4C73-B84A-966F64509CAD}"/>
    <dgm:cxn modelId="{24DC4782-A7B1-4DD0-A20B-861D4DCED362}" type="presOf" srcId="{D46E2E84-4A66-40FF-8F04-56683A1DD90A}" destId="{F5AE5146-845F-41CC-8EAD-DA7BF8B91904}" srcOrd="1" destOrd="0" presId="urn:microsoft.com/office/officeart/2005/8/layout/radial1"/>
    <dgm:cxn modelId="{13E39A41-CAC3-4F74-897D-441AF657ACC2}" type="presOf" srcId="{EB5DF90A-40E8-4349-9E15-C60F1A8ED098}" destId="{17011DB2-2CFB-4899-944C-771BF1897072}" srcOrd="0" destOrd="0" presId="urn:microsoft.com/office/officeart/2005/8/layout/radial1"/>
    <dgm:cxn modelId="{26B0D1AB-09C8-4DD8-9127-24B5EFE9A637}" srcId="{ADF35FDC-A16C-4652-A7A5-C9DB423ADE56}" destId="{EB5DF90A-40E8-4349-9E15-C60F1A8ED098}" srcOrd="0" destOrd="0" parTransId="{C03563C4-85A4-47C3-B2B2-4A77DA3B9C49}" sibTransId="{1E85B75A-5747-47A8-B32E-71EC0EF58C27}"/>
    <dgm:cxn modelId="{903A5762-6A93-4F92-B234-3B7364A8A522}" srcId="{EB5DF90A-40E8-4349-9E15-C60F1A8ED098}" destId="{6B6E4BCA-62E8-4074-9308-00226BBC1E97}" srcOrd="4" destOrd="0" parTransId="{42BC3012-5DF0-4DAD-8FDE-FB436BF6A82A}" sibTransId="{5E07B6E6-869B-4903-B617-D4BAFDE04C5A}"/>
    <dgm:cxn modelId="{16B3B0D6-6723-4AD4-81FE-30B950381558}" srcId="{EB5DF90A-40E8-4349-9E15-C60F1A8ED098}" destId="{0373C461-4AB4-4CD8-92D8-7A63746705DB}" srcOrd="1" destOrd="0" parTransId="{C5F6B775-C7AF-4261-8EEF-5B1E4CD45126}" sibTransId="{D64698C1-14BA-4127-9EDC-20D4F58F7D41}"/>
    <dgm:cxn modelId="{5556A2A0-F5C0-490F-8552-CC1FB59D83B7}" type="presOf" srcId="{C5F6B775-C7AF-4261-8EEF-5B1E4CD45126}" destId="{82637986-AA06-4215-A109-6D45148B6C07}" srcOrd="0" destOrd="0" presId="urn:microsoft.com/office/officeart/2005/8/layout/radial1"/>
    <dgm:cxn modelId="{52135535-925F-44E8-A63B-A934BB322AF2}" type="presOf" srcId="{C5F6B775-C7AF-4261-8EEF-5B1E4CD45126}" destId="{178B4B62-FD55-43D0-B723-02E7E3BEEC3E}" srcOrd="1" destOrd="0" presId="urn:microsoft.com/office/officeart/2005/8/layout/radial1"/>
    <dgm:cxn modelId="{547E9EC6-37AD-4BB7-BAE9-70CB58B0A7D8}" type="presOf" srcId="{42BC3012-5DF0-4DAD-8FDE-FB436BF6A82A}" destId="{7AD8BB20-6810-4022-AC36-8964F289E6C7}" srcOrd="0" destOrd="0" presId="urn:microsoft.com/office/officeart/2005/8/layout/radial1"/>
    <dgm:cxn modelId="{EDDC09D5-1B4B-4828-9624-BBEE45FF0E7E}" type="presOf" srcId="{8CE23227-FB1C-484A-B7E5-6075210EFF21}" destId="{F7770EDC-9DD3-4F20-9886-CDA77A5C92D4}" srcOrd="0" destOrd="0" presId="urn:microsoft.com/office/officeart/2005/8/layout/radial1"/>
    <dgm:cxn modelId="{2ABE13D6-E33E-4D95-9055-BFD8AE353D4B}" type="presOf" srcId="{0373C461-4AB4-4CD8-92D8-7A63746705DB}" destId="{B0773205-D36D-40F7-ACAC-BF6D8DE1674F}" srcOrd="0" destOrd="0" presId="urn:microsoft.com/office/officeart/2005/8/layout/radial1"/>
    <dgm:cxn modelId="{061AFB98-0861-4D01-830F-60F79D849356}" type="presOf" srcId="{688174FC-20BC-4A43-9BAA-1DDD757854E8}" destId="{39453F42-1EA7-45A6-8A75-A8DE8A2BB3F7}" srcOrd="0" destOrd="0" presId="urn:microsoft.com/office/officeart/2005/8/layout/radial1"/>
    <dgm:cxn modelId="{38F1E412-CF81-4066-9B0D-D6DE14175CCD}" type="presOf" srcId="{ADF35FDC-A16C-4652-A7A5-C9DB423ADE56}" destId="{C4A61AE8-4F19-4417-9218-71032DBA6045}" srcOrd="0" destOrd="0" presId="urn:microsoft.com/office/officeart/2005/8/layout/radial1"/>
    <dgm:cxn modelId="{C8EA3E25-34D4-4B49-B321-7E80E58D9D43}" type="presOf" srcId="{42BC3012-5DF0-4DAD-8FDE-FB436BF6A82A}" destId="{8E085ACA-A22A-420D-890F-842E18056568}" srcOrd="1" destOrd="0" presId="urn:microsoft.com/office/officeart/2005/8/layout/radial1"/>
    <dgm:cxn modelId="{902DE4AE-9F3B-4E59-9E89-CDADF05DCA31}" type="presOf" srcId="{8F4786CF-0E6F-45FE-9370-FC34BEE274C3}" destId="{9DEFCE4E-18A0-487E-BE53-1D2F6500EBC6}" srcOrd="1" destOrd="0" presId="urn:microsoft.com/office/officeart/2005/8/layout/radial1"/>
    <dgm:cxn modelId="{9871AF85-9B0A-414A-8A53-B79E03B30346}" srcId="{EB5DF90A-40E8-4349-9E15-C60F1A8ED098}" destId="{5A54A024-930E-4557-A56F-1D54BF784751}" srcOrd="2" destOrd="0" parTransId="{8F4786CF-0E6F-45FE-9370-FC34BEE274C3}" sibTransId="{5A9F780C-2EF8-47C1-81F2-10B85541DF1A}"/>
    <dgm:cxn modelId="{935A1404-5667-436F-A94B-7C303CA24B57}" type="presOf" srcId="{6B6E4BCA-62E8-4074-9308-00226BBC1E97}" destId="{DB007EBE-96B6-4F7E-A6DC-13757009843B}" srcOrd="0" destOrd="0" presId="urn:microsoft.com/office/officeart/2005/8/layout/radial1"/>
    <dgm:cxn modelId="{8B559D7D-93EA-44C8-891D-F52B2B63651A}" type="presOf" srcId="{D46E2E84-4A66-40FF-8F04-56683A1DD90A}" destId="{104A2A4D-3DAC-459C-B5F7-E520A990A83E}" srcOrd="0" destOrd="0" presId="urn:microsoft.com/office/officeart/2005/8/layout/radial1"/>
    <dgm:cxn modelId="{1C0BE349-7A21-4471-B153-2F55697C6F6D}" srcId="{EB5DF90A-40E8-4349-9E15-C60F1A8ED098}" destId="{D6162CDA-C8D7-4EE6-AF3D-C68E13841F17}" srcOrd="0" destOrd="0" parTransId="{D46E2E84-4A66-40FF-8F04-56683A1DD90A}" sibTransId="{830428BC-2CB0-42F9-99A0-1A4C2161AAA5}"/>
    <dgm:cxn modelId="{962521D1-8EB5-4AEF-8D56-9DADA9DE780D}" type="presOf" srcId="{8F4786CF-0E6F-45FE-9370-FC34BEE274C3}" destId="{3B8A4335-FB2F-4C08-8BDF-368F1C456862}" srcOrd="0" destOrd="0" presId="urn:microsoft.com/office/officeart/2005/8/layout/radial1"/>
    <dgm:cxn modelId="{E5CCD488-0403-4443-8337-3979035BA20C}" type="presOf" srcId="{D6162CDA-C8D7-4EE6-AF3D-C68E13841F17}" destId="{58BA1352-26AF-4D3A-92B9-6533AFEA3BB1}" srcOrd="0" destOrd="0" presId="urn:microsoft.com/office/officeart/2005/8/layout/radial1"/>
    <dgm:cxn modelId="{FB4F8B24-2A82-4890-A030-269B578FC5BE}" type="presParOf" srcId="{C4A61AE8-4F19-4417-9218-71032DBA6045}" destId="{17011DB2-2CFB-4899-944C-771BF1897072}" srcOrd="0" destOrd="0" presId="urn:microsoft.com/office/officeart/2005/8/layout/radial1"/>
    <dgm:cxn modelId="{D47BD5AB-1E5A-4A8B-B4F3-8F07A07D65DB}" type="presParOf" srcId="{C4A61AE8-4F19-4417-9218-71032DBA6045}" destId="{104A2A4D-3DAC-459C-B5F7-E520A990A83E}" srcOrd="1" destOrd="0" presId="urn:microsoft.com/office/officeart/2005/8/layout/radial1"/>
    <dgm:cxn modelId="{458BF58D-D1CC-4E36-B355-2CBDF7295621}" type="presParOf" srcId="{104A2A4D-3DAC-459C-B5F7-E520A990A83E}" destId="{F5AE5146-845F-41CC-8EAD-DA7BF8B91904}" srcOrd="0" destOrd="0" presId="urn:microsoft.com/office/officeart/2005/8/layout/radial1"/>
    <dgm:cxn modelId="{87B5936F-A437-4204-95DD-70CE360A091E}" type="presParOf" srcId="{C4A61AE8-4F19-4417-9218-71032DBA6045}" destId="{58BA1352-26AF-4D3A-92B9-6533AFEA3BB1}" srcOrd="2" destOrd="0" presId="urn:microsoft.com/office/officeart/2005/8/layout/radial1"/>
    <dgm:cxn modelId="{77146E30-66C4-47A0-AE6D-EFB47D27B35B}" type="presParOf" srcId="{C4A61AE8-4F19-4417-9218-71032DBA6045}" destId="{82637986-AA06-4215-A109-6D45148B6C07}" srcOrd="3" destOrd="0" presId="urn:microsoft.com/office/officeart/2005/8/layout/radial1"/>
    <dgm:cxn modelId="{8BD407E9-E855-46AE-8624-9C749D1A7DDD}" type="presParOf" srcId="{82637986-AA06-4215-A109-6D45148B6C07}" destId="{178B4B62-FD55-43D0-B723-02E7E3BEEC3E}" srcOrd="0" destOrd="0" presId="urn:microsoft.com/office/officeart/2005/8/layout/radial1"/>
    <dgm:cxn modelId="{4A294015-CA76-42E4-B52F-BBBCC124A417}" type="presParOf" srcId="{C4A61AE8-4F19-4417-9218-71032DBA6045}" destId="{B0773205-D36D-40F7-ACAC-BF6D8DE1674F}" srcOrd="4" destOrd="0" presId="urn:microsoft.com/office/officeart/2005/8/layout/radial1"/>
    <dgm:cxn modelId="{6E201470-F874-44EB-B32C-009F0C54744E}" type="presParOf" srcId="{C4A61AE8-4F19-4417-9218-71032DBA6045}" destId="{3B8A4335-FB2F-4C08-8BDF-368F1C456862}" srcOrd="5" destOrd="0" presId="urn:microsoft.com/office/officeart/2005/8/layout/radial1"/>
    <dgm:cxn modelId="{3CF0113F-9EEC-4FA8-AAAC-BA9C1C69DA44}" type="presParOf" srcId="{3B8A4335-FB2F-4C08-8BDF-368F1C456862}" destId="{9DEFCE4E-18A0-487E-BE53-1D2F6500EBC6}" srcOrd="0" destOrd="0" presId="urn:microsoft.com/office/officeart/2005/8/layout/radial1"/>
    <dgm:cxn modelId="{2DEB0E25-99CB-434E-A23C-02EAF4646C9A}" type="presParOf" srcId="{C4A61AE8-4F19-4417-9218-71032DBA6045}" destId="{A6375E56-46E0-4D65-BC8A-3EACB4D61A02}" srcOrd="6" destOrd="0" presId="urn:microsoft.com/office/officeart/2005/8/layout/radial1"/>
    <dgm:cxn modelId="{4968C410-A263-48D2-9CB7-7777A9FE3247}" type="presParOf" srcId="{C4A61AE8-4F19-4417-9218-71032DBA6045}" destId="{39453F42-1EA7-45A6-8A75-A8DE8A2BB3F7}" srcOrd="7" destOrd="0" presId="urn:microsoft.com/office/officeart/2005/8/layout/radial1"/>
    <dgm:cxn modelId="{9870BC7D-5D2D-47ED-B0E6-46E28227FF6F}" type="presParOf" srcId="{39453F42-1EA7-45A6-8A75-A8DE8A2BB3F7}" destId="{7452495C-A463-4675-B1EB-E4ACD18EF025}" srcOrd="0" destOrd="0" presId="urn:microsoft.com/office/officeart/2005/8/layout/radial1"/>
    <dgm:cxn modelId="{35365FEE-0FA7-4005-967E-A72340E2815B}" type="presParOf" srcId="{C4A61AE8-4F19-4417-9218-71032DBA6045}" destId="{F7770EDC-9DD3-4F20-9886-CDA77A5C92D4}" srcOrd="8" destOrd="0" presId="urn:microsoft.com/office/officeart/2005/8/layout/radial1"/>
    <dgm:cxn modelId="{2B639E8D-0C9D-4ECD-AAD6-59EAA07CC190}" type="presParOf" srcId="{C4A61AE8-4F19-4417-9218-71032DBA6045}" destId="{7AD8BB20-6810-4022-AC36-8964F289E6C7}" srcOrd="9" destOrd="0" presId="urn:microsoft.com/office/officeart/2005/8/layout/radial1"/>
    <dgm:cxn modelId="{CAFD6978-1B9D-4216-ABF5-05702443869C}" type="presParOf" srcId="{7AD8BB20-6810-4022-AC36-8964F289E6C7}" destId="{8E085ACA-A22A-420D-890F-842E18056568}" srcOrd="0" destOrd="0" presId="urn:microsoft.com/office/officeart/2005/8/layout/radial1"/>
    <dgm:cxn modelId="{EE820D58-AA0D-406B-96DF-8158103142D7}" type="presParOf" srcId="{C4A61AE8-4F19-4417-9218-71032DBA6045}" destId="{DB007EBE-96B6-4F7E-A6DC-13757009843B}"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011DB2-2CFB-4899-944C-771BF1897072}">
      <dsp:nvSpPr>
        <dsp:cNvPr id="0" name=""/>
        <dsp:cNvSpPr/>
      </dsp:nvSpPr>
      <dsp:spPr>
        <a:xfrm>
          <a:off x="2164377" y="1573369"/>
          <a:ext cx="1914491" cy="1240389"/>
        </a:xfrm>
        <a:prstGeom prst="ellipse">
          <a:avLst/>
        </a:prstGeom>
        <a:solidFill>
          <a:schemeClr val="accent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kern="1200" dirty="0" smtClean="0"/>
            <a:t>ΚΑΡΛΟΜΑΓΝΟΣ</a:t>
          </a:r>
          <a:endParaRPr lang="el-GR" sz="1200" kern="1200" dirty="0"/>
        </a:p>
      </dsp:txBody>
      <dsp:txXfrm>
        <a:off x="2164377" y="1573369"/>
        <a:ext cx="1914491" cy="1240389"/>
      </dsp:txXfrm>
    </dsp:sp>
    <dsp:sp modelId="{104A2A4D-3DAC-459C-B5F7-E520A990A83E}">
      <dsp:nvSpPr>
        <dsp:cNvPr id="0" name=""/>
        <dsp:cNvSpPr/>
      </dsp:nvSpPr>
      <dsp:spPr>
        <a:xfrm rot="16200000">
          <a:off x="2934619" y="1368053"/>
          <a:ext cx="374007" cy="36625"/>
        </a:xfrm>
        <a:custGeom>
          <a:avLst/>
          <a:gdLst/>
          <a:ahLst/>
          <a:cxnLst/>
          <a:rect l="0" t="0" r="0" b="0"/>
          <a:pathLst>
            <a:path>
              <a:moveTo>
                <a:pt x="0" y="18312"/>
              </a:moveTo>
              <a:lnTo>
                <a:pt x="374007" y="18312"/>
              </a:lnTo>
            </a:path>
          </a:pathLst>
        </a:custGeom>
        <a:noFill/>
        <a:ln w="1905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6200000">
        <a:off x="3112273" y="1377015"/>
        <a:ext cx="18700" cy="18700"/>
      </dsp:txXfrm>
    </dsp:sp>
    <dsp:sp modelId="{58BA1352-26AF-4D3A-92B9-6533AFEA3BB1}">
      <dsp:nvSpPr>
        <dsp:cNvPr id="0" name=""/>
        <dsp:cNvSpPr/>
      </dsp:nvSpPr>
      <dsp:spPr>
        <a:xfrm>
          <a:off x="1710457" y="-41027"/>
          <a:ext cx="2822332" cy="1240389"/>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0" i="0" kern="1200" dirty="0" smtClean="0"/>
            <a:t>Η οργάνωση του κράτους απαιτούσε την ύπαρξη ικανών στελεχών στο διοικητικό μηχανισμό, δηλ. γραφέων, αντιγραφέων και δασκάλων.</a:t>
          </a:r>
          <a:endParaRPr lang="el-GR" sz="1200" kern="1200" dirty="0"/>
        </a:p>
      </dsp:txBody>
      <dsp:txXfrm>
        <a:off x="1710457" y="-41027"/>
        <a:ext cx="2822332" cy="1240389"/>
      </dsp:txXfrm>
    </dsp:sp>
    <dsp:sp modelId="{82637986-AA06-4215-A109-6D45148B6C07}">
      <dsp:nvSpPr>
        <dsp:cNvPr id="0" name=""/>
        <dsp:cNvSpPr/>
      </dsp:nvSpPr>
      <dsp:spPr>
        <a:xfrm rot="20519590">
          <a:off x="3967752" y="1837350"/>
          <a:ext cx="386803" cy="36625"/>
        </a:xfrm>
        <a:custGeom>
          <a:avLst/>
          <a:gdLst/>
          <a:ahLst/>
          <a:cxnLst/>
          <a:rect l="0" t="0" r="0" b="0"/>
          <a:pathLst>
            <a:path>
              <a:moveTo>
                <a:pt x="0" y="18312"/>
              </a:moveTo>
              <a:lnTo>
                <a:pt x="386803" y="18312"/>
              </a:lnTo>
            </a:path>
          </a:pathLst>
        </a:custGeom>
        <a:noFill/>
        <a:ln w="1905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0519590">
        <a:off x="4151484" y="1845992"/>
        <a:ext cx="19340" cy="19340"/>
      </dsp:txXfrm>
    </dsp:sp>
    <dsp:sp modelId="{B0773205-D36D-40F7-ACAC-BF6D8DE1674F}">
      <dsp:nvSpPr>
        <dsp:cNvPr id="0" name=""/>
        <dsp:cNvSpPr/>
      </dsp:nvSpPr>
      <dsp:spPr>
        <a:xfrm>
          <a:off x="4273145" y="925006"/>
          <a:ext cx="1686247" cy="1240389"/>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0" i="0" kern="1200" dirty="0" smtClean="0"/>
            <a:t>Εκκλησιαστικές μεταρρυθμίσεις</a:t>
          </a:r>
          <a:endParaRPr lang="el-GR" sz="1200" kern="1200" dirty="0"/>
        </a:p>
      </dsp:txBody>
      <dsp:txXfrm>
        <a:off x="4273145" y="925006"/>
        <a:ext cx="1686247" cy="1240389"/>
      </dsp:txXfrm>
    </dsp:sp>
    <dsp:sp modelId="{3B8A4335-FB2F-4C08-8BDF-368F1C456862}">
      <dsp:nvSpPr>
        <dsp:cNvPr id="0" name=""/>
        <dsp:cNvSpPr/>
      </dsp:nvSpPr>
      <dsp:spPr>
        <a:xfrm rot="2413001">
          <a:off x="3668007" y="2765397"/>
          <a:ext cx="303093" cy="36625"/>
        </a:xfrm>
        <a:custGeom>
          <a:avLst/>
          <a:gdLst/>
          <a:ahLst/>
          <a:cxnLst/>
          <a:rect l="0" t="0" r="0" b="0"/>
          <a:pathLst>
            <a:path>
              <a:moveTo>
                <a:pt x="0" y="18312"/>
              </a:moveTo>
              <a:lnTo>
                <a:pt x="303093" y="18312"/>
              </a:lnTo>
            </a:path>
          </a:pathLst>
        </a:custGeom>
        <a:noFill/>
        <a:ln w="1905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413001">
        <a:off x="3811976" y="2776132"/>
        <a:ext cx="15154" cy="15154"/>
      </dsp:txXfrm>
    </dsp:sp>
    <dsp:sp modelId="{A6375E56-46E0-4D65-BC8A-3EACB4D61A02}">
      <dsp:nvSpPr>
        <dsp:cNvPr id="0" name=""/>
        <dsp:cNvSpPr/>
      </dsp:nvSpPr>
      <dsp:spPr>
        <a:xfrm>
          <a:off x="3418870" y="2781846"/>
          <a:ext cx="2263896" cy="1240389"/>
        </a:xfrm>
        <a:prstGeom prst="ellipse">
          <a:avLst/>
        </a:prstGeom>
        <a:solidFill>
          <a:schemeClr val="accent6">
            <a:shade val="80000"/>
            <a:hueOff val="111481"/>
            <a:satOff val="-1215"/>
            <a:lumOff val="122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0" i="0" kern="1200" dirty="0" smtClean="0"/>
            <a:t>Προσπάθειες για βελτίωση του μορφωτικού επιπέδου του κλήρου.</a:t>
          </a:r>
          <a:endParaRPr lang="el-GR" sz="1200" kern="1200" dirty="0"/>
        </a:p>
      </dsp:txBody>
      <dsp:txXfrm>
        <a:off x="3418870" y="2781846"/>
        <a:ext cx="2263896" cy="1240389"/>
      </dsp:txXfrm>
    </dsp:sp>
    <dsp:sp modelId="{39453F42-1EA7-45A6-8A75-A8DE8A2BB3F7}">
      <dsp:nvSpPr>
        <dsp:cNvPr id="0" name=""/>
        <dsp:cNvSpPr/>
      </dsp:nvSpPr>
      <dsp:spPr>
        <a:xfrm rot="8413547">
          <a:off x="2286731" y="2753996"/>
          <a:ext cx="279248" cy="36625"/>
        </a:xfrm>
        <a:custGeom>
          <a:avLst/>
          <a:gdLst/>
          <a:ahLst/>
          <a:cxnLst/>
          <a:rect l="0" t="0" r="0" b="0"/>
          <a:pathLst>
            <a:path>
              <a:moveTo>
                <a:pt x="0" y="18312"/>
              </a:moveTo>
              <a:lnTo>
                <a:pt x="279248" y="18312"/>
              </a:lnTo>
            </a:path>
          </a:pathLst>
        </a:custGeom>
        <a:noFill/>
        <a:ln w="1905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8413547">
        <a:off x="2419374" y="2765328"/>
        <a:ext cx="13962" cy="13962"/>
      </dsp:txXfrm>
    </dsp:sp>
    <dsp:sp modelId="{F7770EDC-9DD3-4F20-9886-CDA77A5C92D4}">
      <dsp:nvSpPr>
        <dsp:cNvPr id="0" name=""/>
        <dsp:cNvSpPr/>
      </dsp:nvSpPr>
      <dsp:spPr>
        <a:xfrm>
          <a:off x="0" y="2766010"/>
          <a:ext cx="3105178" cy="1467256"/>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0" i="0" kern="1200" dirty="0" smtClean="0"/>
            <a:t>Προσκλήθηκαν διάσημοι λόγιοι και δάσκαλοι από την Ιρλανδία και την Αγγλία στο αυτοκρατορικό ανάκτορο της Αιξ - λα- </a:t>
          </a:r>
          <a:r>
            <a:rPr lang="el-GR" sz="1100" b="0" i="0" kern="1200" dirty="0" err="1" smtClean="0"/>
            <a:t>Σαπέλ</a:t>
          </a:r>
          <a:r>
            <a:rPr lang="el-GR" sz="1100" b="0" i="0" kern="1200" dirty="0" smtClean="0"/>
            <a:t>  </a:t>
          </a:r>
        </a:p>
        <a:p>
          <a:pPr lvl="0" algn="ctr" defTabSz="488950">
            <a:lnSpc>
              <a:spcPct val="90000"/>
            </a:lnSpc>
            <a:spcBef>
              <a:spcPct val="0"/>
            </a:spcBef>
            <a:spcAft>
              <a:spcPct val="35000"/>
            </a:spcAft>
          </a:pPr>
          <a:r>
            <a:rPr lang="el-GR" sz="1100" b="0" i="0" kern="1200" dirty="0" smtClean="0"/>
            <a:t> αναδείχθηκε σε πραγματικό πολιτιστικό κέντρο.</a:t>
          </a:r>
          <a:endParaRPr lang="el-GR" sz="1100" kern="1200" dirty="0"/>
        </a:p>
      </dsp:txBody>
      <dsp:txXfrm>
        <a:off x="0" y="2766010"/>
        <a:ext cx="3105178" cy="1467256"/>
      </dsp:txXfrm>
    </dsp:sp>
    <dsp:sp modelId="{7AD8BB20-6810-4022-AC36-8964F289E6C7}">
      <dsp:nvSpPr>
        <dsp:cNvPr id="0" name=""/>
        <dsp:cNvSpPr/>
      </dsp:nvSpPr>
      <dsp:spPr>
        <a:xfrm rot="11514636">
          <a:off x="2040859" y="1965471"/>
          <a:ext cx="172395" cy="36625"/>
        </a:xfrm>
        <a:custGeom>
          <a:avLst/>
          <a:gdLst/>
          <a:ahLst/>
          <a:cxnLst/>
          <a:rect l="0" t="0" r="0" b="0"/>
          <a:pathLst>
            <a:path>
              <a:moveTo>
                <a:pt x="0" y="18312"/>
              </a:moveTo>
              <a:lnTo>
                <a:pt x="172395" y="18312"/>
              </a:lnTo>
            </a:path>
          </a:pathLst>
        </a:custGeom>
        <a:noFill/>
        <a:ln w="1905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1514636">
        <a:off x="2122747" y="1979474"/>
        <a:ext cx="8619" cy="8619"/>
      </dsp:txXfrm>
    </dsp:sp>
    <dsp:sp modelId="{DB007EBE-96B6-4F7E-A6DC-13757009843B}">
      <dsp:nvSpPr>
        <dsp:cNvPr id="0" name=""/>
        <dsp:cNvSpPr/>
      </dsp:nvSpPr>
      <dsp:spPr>
        <a:xfrm>
          <a:off x="113784" y="1147832"/>
          <a:ext cx="1980740" cy="1240389"/>
        </a:xfrm>
        <a:prstGeom prst="ellipse">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0" i="0" kern="1200" dirty="0" smtClean="0"/>
            <a:t>Φρόντισε για τη μόρφωση των διοικητικών υπαλλήλων</a:t>
          </a:r>
          <a:endParaRPr lang="el-GR" sz="1200" kern="1200" dirty="0"/>
        </a:p>
      </dsp:txBody>
      <dsp:txXfrm>
        <a:off x="113784" y="1147832"/>
        <a:ext cx="1980740" cy="1240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EC74F586-A4AF-4CC4-AEEC-4895AC4B53BF}" type="datetimeFigureOut">
              <a:rPr lang="el-GR" smtClean="0"/>
              <a:pPr/>
              <a:t>30/3/2021</a:t>
            </a:fld>
            <a:endParaRPr lang="el-GR" dirty="0"/>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dirty="0"/>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248C529-B1E0-46F6-B697-7B9FEB223353}"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EC74F586-A4AF-4CC4-AEEC-4895AC4B53BF}" type="datetimeFigureOut">
              <a:rPr lang="el-GR" smtClean="0"/>
              <a:pPr/>
              <a:t>30/3/2021</a:t>
            </a:fld>
            <a:endParaRPr lang="el-GR" dirty="0"/>
          </a:p>
        </p:txBody>
      </p:sp>
      <p:sp>
        <p:nvSpPr>
          <p:cNvPr id="27" name="26 - Θέση αριθμού διαφάνειας"/>
          <p:cNvSpPr>
            <a:spLocks noGrp="1"/>
          </p:cNvSpPr>
          <p:nvPr>
            <p:ph type="sldNum" sz="quarter" idx="11"/>
          </p:nvPr>
        </p:nvSpPr>
        <p:spPr/>
        <p:txBody>
          <a:bodyPr rtlCol="0"/>
          <a:lstStyle/>
          <a:p>
            <a:fld id="{6248C529-B1E0-46F6-B697-7B9FEB223353}" type="slidenum">
              <a:rPr lang="el-GR" smtClean="0"/>
              <a:pPr/>
              <a:t>‹#›</a:t>
            </a:fld>
            <a:endParaRPr lang="el-GR" dirty="0"/>
          </a:p>
        </p:txBody>
      </p:sp>
      <p:sp>
        <p:nvSpPr>
          <p:cNvPr id="28" name="27 - Θέση υποσέλιδου"/>
          <p:cNvSpPr>
            <a:spLocks noGrp="1"/>
          </p:cNvSpPr>
          <p:nvPr>
            <p:ph type="ftr" sz="quarter" idx="12"/>
          </p:nvPr>
        </p:nvSpPr>
        <p:spPr/>
        <p:txBody>
          <a:bodyPr rtlCol="0"/>
          <a:lstStyle/>
          <a:p>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EC74F586-A4AF-4CC4-AEEC-4895AC4B53BF}" type="datetimeFigureOut">
              <a:rPr lang="el-GR" smtClean="0"/>
              <a:pPr/>
              <a:t>30/3/2021</a:t>
            </a:fld>
            <a:endParaRPr lang="el-GR" dirty="0"/>
          </a:p>
        </p:txBody>
      </p:sp>
      <p:sp>
        <p:nvSpPr>
          <p:cNvPr id="4" name="3 - Θέση υποσέλιδου"/>
          <p:cNvSpPr>
            <a:spLocks noGrp="1"/>
          </p:cNvSpPr>
          <p:nvPr>
            <p:ph type="ftr" sz="quarter" idx="11"/>
          </p:nvPr>
        </p:nvSpPr>
        <p:spPr>
          <a:xfrm>
            <a:off x="5257800" y="612648"/>
            <a:ext cx="1325880" cy="457200"/>
          </a:xfrm>
        </p:spPr>
        <p:txBody>
          <a:bodyPr/>
          <a:lstStyle/>
          <a:p>
            <a:endParaRPr lang="el-GR" dirty="0"/>
          </a:p>
        </p:txBody>
      </p:sp>
      <p:sp>
        <p:nvSpPr>
          <p:cNvPr id="5" name="4 - Θέση αριθμού διαφάνειας"/>
          <p:cNvSpPr>
            <a:spLocks noGrp="1"/>
          </p:cNvSpPr>
          <p:nvPr>
            <p:ph type="sldNum" sz="quarter" idx="12"/>
          </p:nvPr>
        </p:nvSpPr>
        <p:spPr>
          <a:xfrm>
            <a:off x="8174736" y="2272"/>
            <a:ext cx="762000" cy="365760"/>
          </a:xfrm>
        </p:spPr>
        <p:txBody>
          <a:bodyPr/>
          <a:lstStyle/>
          <a:p>
            <a:fld id="{6248C529-B1E0-46F6-B697-7B9FEB223353}"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74F586-A4AF-4CC4-AEEC-4895AC4B53BF}" type="datetimeFigureOut">
              <a:rPr lang="el-GR" smtClean="0"/>
              <a:pPr/>
              <a:t>30/3/2021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248C529-B1E0-46F6-B697-7B9FEB223353}"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C74F586-A4AF-4CC4-AEEC-4895AC4B53BF}" type="datetimeFigureOut">
              <a:rPr lang="el-GR" smtClean="0"/>
              <a:pPr/>
              <a:t>30/3/2021</a:t>
            </a:fld>
            <a:endParaRPr lang="el-GR" dirty="0"/>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dirty="0"/>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248C529-B1E0-46F6-B697-7B9FEB223353}"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81s3LXeIRSA"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4000" dirty="0" smtClean="0"/>
              <a:t>O ΚΑΡΛΟΜΑΓΝΟΣ ΚΑΙ Η ΕΠΟΧΗ ΤΟΥ </a:t>
            </a:r>
            <a:endParaRPr lang="el-GR" sz="4000" dirty="0"/>
          </a:p>
        </p:txBody>
      </p:sp>
      <p:sp>
        <p:nvSpPr>
          <p:cNvPr id="3" name="2 - Υπότιτλος"/>
          <p:cNvSpPr>
            <a:spLocks noGrp="1"/>
          </p:cNvSpPr>
          <p:nvPr>
            <p:ph type="subTitle" idx="1"/>
          </p:nvPr>
        </p:nvSpPr>
        <p:spPr/>
        <p:txBody>
          <a:bodyPr/>
          <a:lstStyle/>
          <a:p>
            <a:r>
              <a:rPr lang="el-GR" dirty="0" smtClean="0"/>
              <a:t>ΕΝΟΤΗΤΑ 37</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395536" y="1124744"/>
            <a:ext cx="3888432" cy="208823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1400" dirty="0"/>
              <a:t>Για να ελέγχει την τεράστια αυτοκρατορία του οργάνωσε τους πολιτικούς και διοικητικούς θεσμούς του βασιλείου του, αξιοποιώντας τη ρωμαϊκή παράδοση, αλλά και τα γερμανικά έθιμα</a:t>
            </a:r>
            <a:r>
              <a:rPr lang="el-GR" dirty="0"/>
              <a:t>.</a:t>
            </a:r>
          </a:p>
        </p:txBody>
      </p:sp>
      <p:sp>
        <p:nvSpPr>
          <p:cNvPr id="3" name="2 - Στρογγυλεμένο ορθογώνιο"/>
          <p:cNvSpPr/>
          <p:nvPr/>
        </p:nvSpPr>
        <p:spPr>
          <a:xfrm>
            <a:off x="395536" y="3645024"/>
            <a:ext cx="3960440" cy="28803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buFont typeface="Arial" pitchFamily="34" charset="0"/>
              <a:buChar char="•"/>
            </a:pPr>
            <a:r>
              <a:rPr lang="el-GR" sz="1400" dirty="0"/>
              <a:t>Το έδαφος της αυτοκρατορίας ήταν χωρισμένο σε 200 κομητείες και μαρκιονίες (κομητείες των συνόρων) </a:t>
            </a:r>
            <a:endParaRPr lang="el-GR" sz="1400" dirty="0" smtClean="0"/>
          </a:p>
          <a:p>
            <a:pPr algn="ctr">
              <a:buFont typeface="Arial" pitchFamily="34" charset="0"/>
              <a:buChar char="•"/>
            </a:pPr>
            <a:endParaRPr lang="el-GR" sz="1400" dirty="0" smtClean="0"/>
          </a:p>
          <a:p>
            <a:pPr algn="ctr">
              <a:buFont typeface="Arial" pitchFamily="34" charset="0"/>
              <a:buChar char="•"/>
            </a:pPr>
            <a:r>
              <a:rPr lang="el-GR" sz="1400" dirty="0" smtClean="0"/>
              <a:t>Η </a:t>
            </a:r>
            <a:r>
              <a:rPr lang="el-GR" sz="1400" dirty="0"/>
              <a:t>διοίκησή τους είχε ανατεθεί σε τοπικούς φεουδάρχες, τους κόμητες, που είχαν δεσμευτεί με </a:t>
            </a:r>
            <a:r>
              <a:rPr lang="el-GR" sz="1400" dirty="0">
                <a:solidFill>
                  <a:srgbClr val="C00000"/>
                </a:solidFill>
              </a:rPr>
              <a:t>αυστηρούς όρκους πίστης </a:t>
            </a:r>
            <a:r>
              <a:rPr lang="el-GR" sz="1400" dirty="0"/>
              <a:t>στον Καρλομάγνο (φεουδαρχικός όρκος υποτέλειας) και ελέγχονταν με περιοδικές επιθεωρήσεις ειδικών απεσταλμένων του αυτοκράτορα.</a:t>
            </a:r>
          </a:p>
        </p:txBody>
      </p:sp>
      <p:pic>
        <p:nvPicPr>
          <p:cNvPr id="4098" name="Picture 2" descr="C:\Users\user\Desktop\Νέος φάκελος\Charlemagne_742_814_receiving_the_submission_of_Witikind_at_Paderborn_in_785_Ary_Schefferr_1795_1858-1170x994.jpg"/>
          <p:cNvPicPr>
            <a:picLocks noChangeAspect="1" noChangeArrowheads="1"/>
          </p:cNvPicPr>
          <p:nvPr/>
        </p:nvPicPr>
        <p:blipFill>
          <a:blip r:embed="rId2" cstate="print"/>
          <a:srcRect/>
          <a:stretch>
            <a:fillRect/>
          </a:stretch>
        </p:blipFill>
        <p:spPr bwMode="auto">
          <a:xfrm>
            <a:off x="4860032" y="1340768"/>
            <a:ext cx="3960440" cy="5040560"/>
          </a:xfrm>
          <a:prstGeom prst="rect">
            <a:avLst/>
          </a:prstGeom>
          <a:noFill/>
          <a:ln>
            <a:solidFill>
              <a:srgbClr val="FFFF00"/>
            </a:solidFill>
          </a:ln>
          <a:effectLst>
            <a:softEdge rad="12700"/>
          </a:effectLst>
          <a:scene3d>
            <a:camera prst="obliqueTop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Στρογγυλεμένο ορθογώνιο"/>
          <p:cNvSpPr/>
          <p:nvPr/>
        </p:nvSpPr>
        <p:spPr>
          <a:xfrm rot="10800000" flipV="1">
            <a:off x="1187624" y="836712"/>
            <a:ext cx="6192688" cy="72008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l-GR" dirty="0" smtClean="0"/>
              <a:t>Η ΟΡΓΑΝΩΣΗ ΤΗΣ ΑΥΤΟΚΡΑΤΟΡΙΑΣ ΤΟΥ ΚΑΡΛΟΜΑΓΝΟΥ</a:t>
            </a:r>
            <a:endParaRPr lang="el-GR" dirty="0"/>
          </a:p>
        </p:txBody>
      </p:sp>
      <p:sp>
        <p:nvSpPr>
          <p:cNvPr id="4" name="3 - Κυματισμός"/>
          <p:cNvSpPr/>
          <p:nvPr/>
        </p:nvSpPr>
        <p:spPr>
          <a:xfrm>
            <a:off x="755576" y="1700808"/>
            <a:ext cx="2880320" cy="648072"/>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C00000"/>
                </a:solidFill>
              </a:rPr>
              <a:t>ΚΑΡΛΟΜΑΓΝΟΣ</a:t>
            </a:r>
            <a:endParaRPr lang="el-GR" dirty="0">
              <a:solidFill>
                <a:srgbClr val="C00000"/>
              </a:solidFill>
            </a:endParaRPr>
          </a:p>
        </p:txBody>
      </p:sp>
      <p:sp>
        <p:nvSpPr>
          <p:cNvPr id="6" name="5 - Έλλειψη"/>
          <p:cNvSpPr/>
          <p:nvPr/>
        </p:nvSpPr>
        <p:spPr>
          <a:xfrm>
            <a:off x="323528" y="2348880"/>
            <a:ext cx="2376264" cy="115212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1200" dirty="0" smtClean="0">
                <a:solidFill>
                  <a:schemeClr val="accent6">
                    <a:lumMod val="75000"/>
                  </a:schemeClr>
                </a:solidFill>
              </a:rPr>
              <a:t>ΑΥΤΟΚΡΑΤΟΡΙΚΟΙ ΑΠΕΣΤΑΛΜΕΝΟΙ:</a:t>
            </a:r>
          </a:p>
          <a:p>
            <a:pPr algn="ctr"/>
            <a:r>
              <a:rPr lang="el-GR" sz="1200" dirty="0" smtClean="0"/>
              <a:t>επέβλεπαν την τήρηση των νόμων</a:t>
            </a:r>
            <a:endParaRPr lang="el-GR" sz="1200" dirty="0"/>
          </a:p>
        </p:txBody>
      </p:sp>
      <p:sp>
        <p:nvSpPr>
          <p:cNvPr id="7" name="6 - Έλλειψη"/>
          <p:cNvSpPr/>
          <p:nvPr/>
        </p:nvSpPr>
        <p:spPr>
          <a:xfrm>
            <a:off x="251520" y="3717032"/>
            <a:ext cx="2448272" cy="10801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dirty="0" smtClean="0"/>
              <a:t>ΚΟΜΗΤΕΣ (υποτελείς)</a:t>
            </a:r>
            <a:endParaRPr lang="el-GR" dirty="0"/>
          </a:p>
        </p:txBody>
      </p:sp>
      <p:sp>
        <p:nvSpPr>
          <p:cNvPr id="8" name="7 - Έλλειψη"/>
          <p:cNvSpPr/>
          <p:nvPr/>
        </p:nvSpPr>
        <p:spPr>
          <a:xfrm>
            <a:off x="395536" y="5877272"/>
            <a:ext cx="2448272" cy="72008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smtClean="0"/>
              <a:t>ΕΛΕΥΘΕΡΟΙ (χωρικοί)</a:t>
            </a:r>
            <a:endParaRPr lang="el-GR" dirty="0"/>
          </a:p>
        </p:txBody>
      </p:sp>
      <p:sp>
        <p:nvSpPr>
          <p:cNvPr id="9" name="8 - Έλλειψη"/>
          <p:cNvSpPr/>
          <p:nvPr/>
        </p:nvSpPr>
        <p:spPr>
          <a:xfrm>
            <a:off x="323528" y="4941168"/>
            <a:ext cx="2448272"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ΠΟΛΕΜΙΣΤΕΣ</a:t>
            </a:r>
            <a:endParaRPr lang="el-GR" dirty="0"/>
          </a:p>
        </p:txBody>
      </p:sp>
      <p:sp>
        <p:nvSpPr>
          <p:cNvPr id="10" name="9 - Δεξιό βέλος"/>
          <p:cNvSpPr/>
          <p:nvPr/>
        </p:nvSpPr>
        <p:spPr>
          <a:xfrm>
            <a:off x="3995936" y="1844824"/>
            <a:ext cx="1368152" cy="36004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5940152" y="1700808"/>
            <a:ext cx="2592288" cy="11521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
            </a:pPr>
            <a:r>
              <a:rPr lang="el-GR" sz="1400" dirty="0" smtClean="0">
                <a:solidFill>
                  <a:srgbClr val="C00000"/>
                </a:solidFill>
              </a:rPr>
              <a:t>Διοικεί το στρατό</a:t>
            </a:r>
          </a:p>
          <a:p>
            <a:pPr algn="ctr">
              <a:buFont typeface="Arial" pitchFamily="34" charset="0"/>
              <a:buChar char="•"/>
            </a:pPr>
            <a:r>
              <a:rPr lang="el-GR" sz="1400" dirty="0" smtClean="0">
                <a:solidFill>
                  <a:srgbClr val="C00000"/>
                </a:solidFill>
              </a:rPr>
              <a:t>Εκδίδει νόμους</a:t>
            </a:r>
          </a:p>
          <a:p>
            <a:pPr algn="ctr">
              <a:buFont typeface="Arial" pitchFamily="34" charset="0"/>
              <a:buChar char="•"/>
            </a:pPr>
            <a:r>
              <a:rPr lang="el-GR" sz="1400" dirty="0" smtClean="0">
                <a:solidFill>
                  <a:srgbClr val="C00000"/>
                </a:solidFill>
              </a:rPr>
              <a:t>Διορίζει τους </a:t>
            </a:r>
            <a:r>
              <a:rPr lang="el-GR" sz="1400" dirty="0" err="1" smtClean="0">
                <a:solidFill>
                  <a:srgbClr val="C00000"/>
                </a:solidFill>
              </a:rPr>
              <a:t>κόμητες</a:t>
            </a:r>
            <a:endParaRPr lang="el-GR" sz="1400" dirty="0">
              <a:solidFill>
                <a:srgbClr val="C00000"/>
              </a:solidFill>
            </a:endParaRPr>
          </a:p>
        </p:txBody>
      </p:sp>
      <p:cxnSp>
        <p:nvCxnSpPr>
          <p:cNvPr id="13" name="12 - Ευθύγραμμο βέλος σύνδεσης"/>
          <p:cNvCxnSpPr/>
          <p:nvPr/>
        </p:nvCxnSpPr>
        <p:spPr>
          <a:xfrm>
            <a:off x="3275856" y="2492896"/>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flipV="1">
            <a:off x="3779912" y="2492896"/>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 Έλλειψη"/>
          <p:cNvSpPr/>
          <p:nvPr/>
        </p:nvSpPr>
        <p:spPr>
          <a:xfrm>
            <a:off x="4067944" y="2924944"/>
            <a:ext cx="1440160"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dirty="0" smtClean="0"/>
              <a:t>έσοδα</a:t>
            </a:r>
            <a:endParaRPr lang="el-GR" dirty="0"/>
          </a:p>
        </p:txBody>
      </p:sp>
      <p:sp>
        <p:nvSpPr>
          <p:cNvPr id="17" name="16 - Δεξιό βέλος"/>
          <p:cNvSpPr/>
          <p:nvPr/>
        </p:nvSpPr>
        <p:spPr>
          <a:xfrm>
            <a:off x="3707904" y="3933056"/>
            <a:ext cx="2016224" cy="2880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Έλλειψη"/>
          <p:cNvSpPr/>
          <p:nvPr/>
        </p:nvSpPr>
        <p:spPr>
          <a:xfrm>
            <a:off x="6012160" y="3284984"/>
            <a:ext cx="2808312" cy="12961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buFont typeface="Arial" pitchFamily="34" charset="0"/>
              <a:buChar char="•"/>
            </a:pPr>
            <a:r>
              <a:rPr lang="el-GR" sz="1200" dirty="0" smtClean="0"/>
              <a:t>Διοικούν τις κομητείες.</a:t>
            </a:r>
          </a:p>
          <a:p>
            <a:pPr algn="ctr">
              <a:buFont typeface="Arial" pitchFamily="34" charset="0"/>
              <a:buChar char="•"/>
            </a:pPr>
            <a:r>
              <a:rPr lang="el-GR" sz="1200" dirty="0" smtClean="0"/>
              <a:t>Αποδίδουν δικαιοσύνη.</a:t>
            </a:r>
          </a:p>
          <a:p>
            <a:pPr algn="ctr">
              <a:buFont typeface="Arial" pitchFamily="34" charset="0"/>
              <a:buChar char="•"/>
            </a:pPr>
            <a:r>
              <a:rPr lang="el-GR" sz="1200" dirty="0" smtClean="0"/>
              <a:t>Εφαρμόζουν τους νόμους.</a:t>
            </a:r>
          </a:p>
          <a:p>
            <a:pPr algn="ctr">
              <a:buFont typeface="Arial" pitchFamily="34" charset="0"/>
              <a:buChar char="•"/>
            </a:pPr>
            <a:r>
              <a:rPr lang="el-GR" sz="1200" dirty="0" smtClean="0"/>
              <a:t>Βοηθιούνται από τους επισκόπους.</a:t>
            </a:r>
            <a:endParaRPr lang="el-GR" sz="1200" dirty="0"/>
          </a:p>
        </p:txBody>
      </p:sp>
      <p:sp>
        <p:nvSpPr>
          <p:cNvPr id="19" name="18 - Δεξιό βέλος"/>
          <p:cNvSpPr/>
          <p:nvPr/>
        </p:nvSpPr>
        <p:spPr>
          <a:xfrm>
            <a:off x="3707904" y="5157192"/>
            <a:ext cx="2016224" cy="2880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Έλλειψη"/>
          <p:cNvSpPr/>
          <p:nvPr/>
        </p:nvSpPr>
        <p:spPr>
          <a:xfrm>
            <a:off x="6156176" y="4869160"/>
            <a:ext cx="2592288" cy="11521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200" dirty="0" smtClean="0"/>
              <a:t>Τους  παραχωρείται μια περιοχή για να έχουν τα αναγκαία για τον πολεμικό τους εξοπλισμό.</a:t>
            </a:r>
            <a:endParaRPr lang="el-G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ΑΠΟΚΑΤΑΣΤΑΣΗ ΤΗΣ ΤΑΞΗΣ ΚΑΙ ΟΡΓΑΝΩΣΗ ΤΟΥ ΚΡΑΤΟΥΣ</a:t>
            </a:r>
            <a:endParaRPr lang="el-GR" sz="2800" dirty="0"/>
          </a:p>
        </p:txBody>
      </p:sp>
      <p:pic>
        <p:nvPicPr>
          <p:cNvPr id="14" name="13 - Θέση περιεχομένου" descr="13-Α-thauma-aureus-traianou-218x150.jpg"/>
          <p:cNvPicPr>
            <a:picLocks noGrp="1" noChangeAspect="1"/>
          </p:cNvPicPr>
          <p:nvPr>
            <p:ph sz="half" idx="2"/>
          </p:nvPr>
        </p:nvPicPr>
        <p:blipFill>
          <a:blip r:embed="rId2" cstate="print"/>
          <a:stretch>
            <a:fillRect/>
          </a:stretch>
        </p:blipFill>
        <p:spPr>
          <a:xfrm>
            <a:off x="5076056" y="2348880"/>
            <a:ext cx="3024336" cy="1905000"/>
          </a:xfrm>
        </p:spPr>
      </p:pic>
      <p:sp>
        <p:nvSpPr>
          <p:cNvPr id="5" name="4 - Ορθογώνιο"/>
          <p:cNvSpPr/>
          <p:nvPr/>
        </p:nvSpPr>
        <p:spPr>
          <a:xfrm>
            <a:off x="323528" y="2420888"/>
            <a:ext cx="3528392"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dirty="0" smtClean="0"/>
              <a:t>ΟΙΚΟΝΟΜΙΚΗ ΑΝΑΚΑΜΨΗ</a:t>
            </a:r>
            <a:endParaRPr lang="el-GR" dirty="0"/>
          </a:p>
        </p:txBody>
      </p:sp>
      <p:cxnSp>
        <p:nvCxnSpPr>
          <p:cNvPr id="7" name="6 - Ευθεία γραμμή σύνδεσης"/>
          <p:cNvCxnSpPr/>
          <p:nvPr/>
        </p:nvCxnSpPr>
        <p:spPr>
          <a:xfrm>
            <a:off x="1043608" y="3356992"/>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1043608" y="4077072"/>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1043608" y="4941168"/>
            <a:ext cx="136815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 Ορθογώνιο"/>
          <p:cNvSpPr/>
          <p:nvPr/>
        </p:nvSpPr>
        <p:spPr>
          <a:xfrm>
            <a:off x="1835696" y="3789040"/>
            <a:ext cx="1872208" cy="5040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1200" dirty="0" smtClean="0"/>
              <a:t>Αύξηση της αγροτικής παραγωγής</a:t>
            </a:r>
            <a:endParaRPr lang="el-GR" sz="1200" dirty="0"/>
          </a:p>
        </p:txBody>
      </p:sp>
      <p:sp>
        <p:nvSpPr>
          <p:cNvPr id="13" name="12 - Ορθογώνιο"/>
          <p:cNvSpPr/>
          <p:nvPr/>
        </p:nvSpPr>
        <p:spPr>
          <a:xfrm>
            <a:off x="2411760" y="4725144"/>
            <a:ext cx="1872208" cy="5040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1200" dirty="0" smtClean="0"/>
              <a:t>Αναθέρμανση του εμπορίου</a:t>
            </a:r>
            <a:endParaRPr lang="el-GR" sz="1200" dirty="0"/>
          </a:p>
        </p:txBody>
      </p:sp>
      <p:sp>
        <p:nvSpPr>
          <p:cNvPr id="15" name="14 - Στρογγυλεμένο ορθογώνιο"/>
          <p:cNvSpPr/>
          <p:nvPr/>
        </p:nvSpPr>
        <p:spPr>
          <a:xfrm>
            <a:off x="5004048" y="4437112"/>
            <a:ext cx="324036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Νομίσματα στην εποχή του Καρλομάγνου</a:t>
            </a:r>
            <a:endParaRPr lang="el-GR"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557808"/>
          </a:xfrm>
        </p:spPr>
        <p:txBody>
          <a:bodyPr>
            <a:normAutofit fontScale="90000"/>
          </a:bodyPr>
          <a:lstStyle/>
          <a:p>
            <a:r>
              <a:rPr lang="el-GR" sz="3200" dirty="0" smtClean="0"/>
              <a:t>Η ΣΥΝΘΗΚΗ ΤΟΥ ΒΕΡΝΤΕΝ(843</a:t>
            </a:r>
            <a:r>
              <a:rPr lang="el-GR" dirty="0" smtClean="0"/>
              <a:t>)</a:t>
            </a:r>
            <a:endParaRPr lang="el-GR" dirty="0"/>
          </a:p>
        </p:txBody>
      </p:sp>
      <p:pic>
        <p:nvPicPr>
          <p:cNvPr id="4" name="3 - Θέση περιεχομένου" descr="img1_12.jpg"/>
          <p:cNvPicPr>
            <a:picLocks noGrp="1" noChangeAspect="1"/>
          </p:cNvPicPr>
          <p:nvPr>
            <p:ph idx="1"/>
          </p:nvPr>
        </p:nvPicPr>
        <p:blipFill>
          <a:blip r:embed="rId2" cstate="print"/>
          <a:stretch>
            <a:fillRect/>
          </a:stretch>
        </p:blipFill>
        <p:spPr>
          <a:xfrm>
            <a:off x="4716016" y="1556792"/>
            <a:ext cx="4104456" cy="3888432"/>
          </a:xfrm>
        </p:spPr>
      </p:pic>
      <p:sp>
        <p:nvSpPr>
          <p:cNvPr id="5" name="4 - Διάγραμμα ροής: Υπορουτίνα"/>
          <p:cNvSpPr/>
          <p:nvPr/>
        </p:nvSpPr>
        <p:spPr>
          <a:xfrm>
            <a:off x="467544" y="1556792"/>
            <a:ext cx="3600400" cy="2232248"/>
          </a:xfrm>
          <a:prstGeom prst="flowChartPredefined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600" dirty="0"/>
              <a:t>Μετά το θάνατο του Καρλομάγνου η ενότητα του φραγκικού κράτους κλονίζεται. Οι κληρονόμοι του μοιράζουν την αυτοκρατορία σε τρία τμήματα</a:t>
            </a:r>
            <a:r>
              <a:rPr lang="el-GR" sz="1600" dirty="0">
                <a:solidFill>
                  <a:srgbClr val="FF0000"/>
                </a:solidFill>
              </a:rPr>
              <a:t>. (Συνθήκη του Βερντέν, 843): </a:t>
            </a:r>
          </a:p>
        </p:txBody>
      </p:sp>
      <p:sp>
        <p:nvSpPr>
          <p:cNvPr id="6" name="5 - Οριζόντιος πάπυρος"/>
          <p:cNvSpPr/>
          <p:nvPr/>
        </p:nvSpPr>
        <p:spPr>
          <a:xfrm>
            <a:off x="611560" y="3789040"/>
            <a:ext cx="2592288" cy="1008112"/>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t> - </a:t>
            </a:r>
            <a:r>
              <a:rPr lang="el-GR" sz="1200" dirty="0"/>
              <a:t>Το πρώτο τμήμα περιλαμβάνει τη σημερινή Γερμανία. </a:t>
            </a:r>
          </a:p>
        </p:txBody>
      </p:sp>
      <p:sp>
        <p:nvSpPr>
          <p:cNvPr id="7" name="6 - Οριζόντιος πάπυρος"/>
          <p:cNvSpPr/>
          <p:nvPr/>
        </p:nvSpPr>
        <p:spPr>
          <a:xfrm>
            <a:off x="611560" y="4797152"/>
            <a:ext cx="2520280" cy="1008112"/>
          </a:xfrm>
          <a:prstGeom prst="horizontalScroll">
            <a:avLst/>
          </a:prstGeom>
          <a:solidFill>
            <a:srgbClr val="92D050"/>
          </a:solidFill>
        </p:spPr>
        <p:style>
          <a:lnRef idx="1">
            <a:schemeClr val="dk1"/>
          </a:lnRef>
          <a:fillRef idx="3">
            <a:schemeClr val="dk1"/>
          </a:fillRef>
          <a:effectRef idx="2">
            <a:schemeClr val="dk1"/>
          </a:effectRef>
          <a:fontRef idx="minor">
            <a:schemeClr val="lt1"/>
          </a:fontRef>
        </p:style>
        <p:txBody>
          <a:bodyPr rtlCol="0" anchor="ctr"/>
          <a:lstStyle/>
          <a:p>
            <a:pPr algn="ctr"/>
            <a:r>
              <a:rPr lang="el-GR" dirty="0"/>
              <a:t> - </a:t>
            </a:r>
            <a:r>
              <a:rPr lang="el-GR" sz="1200" dirty="0"/>
              <a:t>Το </a:t>
            </a:r>
            <a:r>
              <a:rPr lang="el-GR" sz="1200" dirty="0" smtClean="0"/>
              <a:t>δεύτερο </a:t>
            </a:r>
            <a:r>
              <a:rPr lang="el-GR" sz="1200" dirty="0"/>
              <a:t>τμήμα περιλαμβάνει τη σημερινή </a:t>
            </a:r>
            <a:r>
              <a:rPr lang="el-GR" sz="1200" dirty="0" smtClean="0"/>
              <a:t>Γαλλία.</a:t>
            </a:r>
            <a:r>
              <a:rPr lang="el-GR" sz="1200" dirty="0"/>
              <a:t> </a:t>
            </a:r>
          </a:p>
        </p:txBody>
      </p:sp>
      <p:sp>
        <p:nvSpPr>
          <p:cNvPr id="8" name="7 - Οριζόντιος πάπυρος"/>
          <p:cNvSpPr/>
          <p:nvPr/>
        </p:nvSpPr>
        <p:spPr>
          <a:xfrm>
            <a:off x="611560" y="5805264"/>
            <a:ext cx="2520280" cy="105273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 </a:t>
            </a:r>
            <a:r>
              <a:rPr lang="el-GR" sz="1200" dirty="0" smtClean="0"/>
              <a:t>Το τρίτο τμήμα περιλαμβάνει το </a:t>
            </a:r>
            <a:r>
              <a:rPr lang="el-GR" sz="1200" dirty="0"/>
              <a:t>σημερινό Βέλγιο, την Ελβετία και την κεντρική Ιταλία, ως τη Ρώμη.</a:t>
            </a:r>
          </a:p>
        </p:txBody>
      </p:sp>
      <p:sp>
        <p:nvSpPr>
          <p:cNvPr id="9" name="8 - Επεξήγηση με επάνω βέλος"/>
          <p:cNvSpPr/>
          <p:nvPr/>
        </p:nvSpPr>
        <p:spPr>
          <a:xfrm>
            <a:off x="5004048" y="5445224"/>
            <a:ext cx="3888432" cy="1224136"/>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buFont typeface="Wingdings" pitchFamily="2" charset="2"/>
              <a:buChar char="v"/>
            </a:pPr>
            <a:r>
              <a:rPr lang="el-GR" sz="1200" dirty="0"/>
              <a:t>Χώρισε την Ευρώπη γλωσσικά για πρώτη φορά. </a:t>
            </a:r>
            <a:endParaRPr lang="el-GR" sz="1200" dirty="0" smtClean="0"/>
          </a:p>
          <a:p>
            <a:pPr algn="ctr">
              <a:buFont typeface="Wingdings" pitchFamily="2" charset="2"/>
              <a:buChar char="v"/>
            </a:pPr>
            <a:r>
              <a:rPr lang="el-GR" sz="1200" dirty="0" smtClean="0"/>
              <a:t> </a:t>
            </a:r>
            <a:r>
              <a:rPr lang="el-GR" sz="1200" dirty="0"/>
              <a:t>Υπήρξε η αρχή της δημιουργίας των εθνικών κρατών στην Ευρώπη.</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l-GR" sz="2000" b="0" dirty="0" smtClean="0"/>
              <a:t>ΝΕΟΙ ΚΙΝΔΥΝΟΙ ΓΙΑ ΤΟ ΚΡΑΤΟΣ ΤΩΝ ΦΡΑΓΚΩΝ:</a:t>
            </a:r>
            <a:endParaRPr lang="el-GR" sz="2000" dirty="0"/>
          </a:p>
        </p:txBody>
      </p:sp>
      <p:sp>
        <p:nvSpPr>
          <p:cNvPr id="3" name="2 - Θέση κειμένου"/>
          <p:cNvSpPr>
            <a:spLocks noGrp="1"/>
          </p:cNvSpPr>
          <p:nvPr>
            <p:ph type="body" idx="2"/>
          </p:nvPr>
        </p:nvSpPr>
        <p:spPr/>
        <p:txBody>
          <a:bodyPr/>
          <a:lstStyle/>
          <a:p>
            <a:pPr>
              <a:buFont typeface="Wingdings" pitchFamily="2" charset="2"/>
              <a:buChar char="§"/>
            </a:pPr>
            <a:r>
              <a:rPr lang="el-GR" dirty="0" smtClean="0"/>
              <a:t> </a:t>
            </a:r>
            <a:r>
              <a:rPr lang="el-GR" sz="1800" dirty="0" smtClean="0"/>
              <a:t> </a:t>
            </a:r>
            <a:r>
              <a:rPr lang="el-GR" sz="1600" dirty="0" smtClean="0">
                <a:solidFill>
                  <a:schemeClr val="accent6">
                    <a:lumMod val="60000"/>
                    <a:lumOff val="40000"/>
                  </a:schemeClr>
                </a:solidFill>
              </a:rPr>
              <a:t>Σαρακηνοί</a:t>
            </a:r>
            <a:r>
              <a:rPr lang="el-GR" sz="1600" dirty="0" smtClean="0">
                <a:solidFill>
                  <a:schemeClr val="accent3">
                    <a:lumMod val="75000"/>
                  </a:schemeClr>
                </a:solidFill>
              </a:rPr>
              <a:t>:</a:t>
            </a:r>
            <a:r>
              <a:rPr lang="el-GR" sz="1600" dirty="0" smtClean="0"/>
              <a:t> (από τα νότια) μουσουλμάνοι που επιτίθενται στα παράλια της Μεσογείου από τη Βόρεια Αφρική. </a:t>
            </a:r>
          </a:p>
          <a:p>
            <a:pPr>
              <a:buFont typeface="Wingdings" pitchFamily="2" charset="2"/>
              <a:buChar char="§"/>
            </a:pPr>
            <a:r>
              <a:rPr lang="el-GR" sz="1600" dirty="0" smtClean="0">
                <a:solidFill>
                  <a:schemeClr val="accent3">
                    <a:lumMod val="75000"/>
                  </a:schemeClr>
                </a:solidFill>
              </a:rPr>
              <a:t>Μαγυάροι (Ούγγροι): </a:t>
            </a:r>
            <a:r>
              <a:rPr lang="el-GR" sz="1600" dirty="0" smtClean="0"/>
              <a:t>(από τα ανατολικά) επιτίθενται σε μεγάλα τμήματα της Δυτικής Ευρώπης. </a:t>
            </a:r>
          </a:p>
          <a:p>
            <a:pPr>
              <a:buFont typeface="Wingdings" pitchFamily="2" charset="2"/>
              <a:buChar char="§"/>
            </a:pPr>
            <a:r>
              <a:rPr lang="el-GR" sz="1600" dirty="0" smtClean="0">
                <a:solidFill>
                  <a:schemeClr val="accent5">
                    <a:lumMod val="60000"/>
                    <a:lumOff val="40000"/>
                  </a:schemeClr>
                </a:solidFill>
              </a:rPr>
              <a:t> Νορμανδοί ή </a:t>
            </a:r>
            <a:r>
              <a:rPr lang="el-GR" sz="1600" dirty="0" err="1" smtClean="0">
                <a:solidFill>
                  <a:schemeClr val="accent5">
                    <a:lumMod val="60000"/>
                    <a:lumOff val="40000"/>
                  </a:schemeClr>
                </a:solidFill>
              </a:rPr>
              <a:t>Βίκιγκς</a:t>
            </a:r>
            <a:r>
              <a:rPr lang="el-GR" sz="1600" dirty="0" smtClean="0"/>
              <a:t>: (από τα βόρεια) κάνουν αιφνιδιαστικές επιδρομές στην Ευρώπη και εγκαθίστανται σε εδάφη της</a:t>
            </a:r>
            <a:r>
              <a:rPr lang="el-GR" sz="1800" dirty="0" smtClean="0"/>
              <a:t>.</a:t>
            </a:r>
            <a:endParaRPr lang="el-GR" sz="1800" dirty="0"/>
          </a:p>
        </p:txBody>
      </p:sp>
      <p:pic>
        <p:nvPicPr>
          <p:cNvPr id="5" name="4 - Θέση περιεχομένου" descr="image16.jpg"/>
          <p:cNvPicPr>
            <a:picLocks noGrp="1" noChangeAspect="1"/>
          </p:cNvPicPr>
          <p:nvPr>
            <p:ph sz="half" idx="1"/>
          </p:nvPr>
        </p:nvPicPr>
        <p:blipFill>
          <a:blip r:embed="rId2" cstate="print"/>
          <a:stretch>
            <a:fillRect/>
          </a:stretch>
        </p:blipFill>
        <p:spPr>
          <a:xfrm>
            <a:off x="251520" y="1052736"/>
            <a:ext cx="3600399" cy="3528392"/>
          </a:xfrm>
        </p:spPr>
      </p:pic>
      <p:pic>
        <p:nvPicPr>
          <p:cNvPr id="6146" name="Picture 2" descr="C:\Users\user\Desktop\Νέος φάκελος\14.-GBP.jpg"/>
          <p:cNvPicPr>
            <a:picLocks noChangeAspect="1" noChangeArrowheads="1"/>
          </p:cNvPicPr>
          <p:nvPr/>
        </p:nvPicPr>
        <p:blipFill>
          <a:blip r:embed="rId3" cstate="print"/>
          <a:srcRect/>
          <a:stretch>
            <a:fillRect/>
          </a:stretch>
        </p:blipFill>
        <p:spPr bwMode="auto">
          <a:xfrm>
            <a:off x="323528" y="5085184"/>
            <a:ext cx="2088232" cy="1440160"/>
          </a:xfrm>
          <a:prstGeom prst="rect">
            <a:avLst/>
          </a:prstGeom>
          <a:noFill/>
        </p:spPr>
      </p:pic>
      <p:pic>
        <p:nvPicPr>
          <p:cNvPr id="6147" name="Picture 3" descr="C:\Users\user\Desktop\Νέος φάκελος\1610707234-15701.jpg"/>
          <p:cNvPicPr>
            <a:picLocks noChangeAspect="1" noChangeArrowheads="1"/>
          </p:cNvPicPr>
          <p:nvPr/>
        </p:nvPicPr>
        <p:blipFill>
          <a:blip r:embed="rId4" cstate="print"/>
          <a:srcRect/>
          <a:stretch>
            <a:fillRect/>
          </a:stretch>
        </p:blipFill>
        <p:spPr bwMode="auto">
          <a:xfrm>
            <a:off x="2627784" y="5013176"/>
            <a:ext cx="2088232" cy="1512168"/>
          </a:xfrm>
          <a:prstGeom prst="rect">
            <a:avLst/>
          </a:prstGeom>
          <a:noFill/>
        </p:spPr>
      </p:pic>
      <p:pic>
        <p:nvPicPr>
          <p:cNvPr id="6148" name="Picture 4" descr="C:\Users\user\Desktop\Νέος φάκελος\north_Turks.jpg"/>
          <p:cNvPicPr>
            <a:picLocks noChangeAspect="1" noChangeArrowheads="1"/>
          </p:cNvPicPr>
          <p:nvPr/>
        </p:nvPicPr>
        <p:blipFill>
          <a:blip r:embed="rId5" cstate="print"/>
          <a:srcRect/>
          <a:stretch>
            <a:fillRect/>
          </a:stretch>
        </p:blipFill>
        <p:spPr bwMode="auto">
          <a:xfrm>
            <a:off x="5004048" y="5013176"/>
            <a:ext cx="1728192" cy="1512168"/>
          </a:xfrm>
          <a:prstGeom prst="rect">
            <a:avLst/>
          </a:prstGeom>
          <a:noFill/>
        </p:spPr>
      </p:pic>
      <p:sp>
        <p:nvSpPr>
          <p:cNvPr id="9" name="8 - Ορθογώνιο"/>
          <p:cNvSpPr/>
          <p:nvPr/>
        </p:nvSpPr>
        <p:spPr>
          <a:xfrm>
            <a:off x="323528" y="6453336"/>
            <a:ext cx="2016224" cy="1886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1100" dirty="0" smtClean="0"/>
              <a:t>ΒΙΚΙΝΓΚΣ</a:t>
            </a:r>
            <a:endParaRPr lang="el-GR" sz="1100" dirty="0"/>
          </a:p>
        </p:txBody>
      </p:sp>
      <p:sp>
        <p:nvSpPr>
          <p:cNvPr id="10" name="9 - Ορθογώνιο"/>
          <p:cNvSpPr/>
          <p:nvPr/>
        </p:nvSpPr>
        <p:spPr>
          <a:xfrm>
            <a:off x="2627784" y="6525344"/>
            <a:ext cx="2016224" cy="1886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100" dirty="0" smtClean="0"/>
              <a:t>ΣΑΡΑΚΗΝΟΙ</a:t>
            </a:r>
            <a:endParaRPr lang="el-GR" sz="1100" dirty="0"/>
          </a:p>
        </p:txBody>
      </p:sp>
      <p:sp>
        <p:nvSpPr>
          <p:cNvPr id="11" name="10 - Ορθογώνιο"/>
          <p:cNvSpPr/>
          <p:nvPr/>
        </p:nvSpPr>
        <p:spPr>
          <a:xfrm>
            <a:off x="4932040" y="6525344"/>
            <a:ext cx="1800200" cy="14401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1100" dirty="0" smtClean="0"/>
              <a:t>ΜΑΓΥΑΡΟΙ</a:t>
            </a:r>
            <a:endParaRPr lang="el-GR" sz="1100" dirty="0"/>
          </a:p>
        </p:txBody>
      </p:sp>
      <p:sp>
        <p:nvSpPr>
          <p:cNvPr id="12" name="11 - Αριστερό βέλος"/>
          <p:cNvSpPr/>
          <p:nvPr/>
        </p:nvSpPr>
        <p:spPr>
          <a:xfrm>
            <a:off x="1187624" y="3717032"/>
            <a:ext cx="360040" cy="50405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13" name="12 - Βέλος προς τα κάτω"/>
          <p:cNvSpPr/>
          <p:nvPr/>
        </p:nvSpPr>
        <p:spPr>
          <a:xfrm>
            <a:off x="1547664" y="1196752"/>
            <a:ext cx="288032" cy="648072"/>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18" name="17 - Αριστερό βέλος"/>
          <p:cNvSpPr/>
          <p:nvPr/>
        </p:nvSpPr>
        <p:spPr>
          <a:xfrm>
            <a:off x="2915816" y="2132856"/>
            <a:ext cx="864096" cy="36004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ΚΑΡΟΛΙΔΕΙΑ ΑΝΑΓΕΝΝΗΣΗ</a:t>
            </a:r>
            <a:endParaRPr lang="el-GR" sz="3600" dirty="0"/>
          </a:p>
        </p:txBody>
      </p:sp>
      <p:sp>
        <p:nvSpPr>
          <p:cNvPr id="3" name="2 - Θέση περιεχομένου"/>
          <p:cNvSpPr>
            <a:spLocks noGrp="1"/>
          </p:cNvSpPr>
          <p:nvPr>
            <p:ph idx="1"/>
          </p:nvPr>
        </p:nvSpPr>
        <p:spPr>
          <a:xfrm>
            <a:off x="323528" y="1988840"/>
            <a:ext cx="8229600" cy="4325112"/>
          </a:xfrm>
        </p:spPr>
        <p:txBody>
          <a:bodyPr/>
          <a:lstStyle/>
          <a:p>
            <a:r>
              <a:rPr lang="el-GR" dirty="0" smtClean="0"/>
              <a:t> </a:t>
            </a:r>
            <a:r>
              <a:rPr lang="el-GR" sz="2400" dirty="0" smtClean="0"/>
              <a:t>Η βασιλεία του Καρλομάγνου και των διαδόχων του</a:t>
            </a:r>
            <a:endParaRPr lang="el-GR" sz="2400" dirty="0"/>
          </a:p>
        </p:txBody>
      </p:sp>
      <p:sp>
        <p:nvSpPr>
          <p:cNvPr id="4" name="3 - Σύννεφο"/>
          <p:cNvSpPr/>
          <p:nvPr/>
        </p:nvSpPr>
        <p:spPr>
          <a:xfrm>
            <a:off x="4716016" y="3861048"/>
            <a:ext cx="3096344" cy="1728192"/>
          </a:xfrm>
          <a:prstGeom prst="cloud">
            <a:avLst/>
          </a:prstGeom>
        </p:spPr>
        <p:style>
          <a:lnRef idx="0">
            <a:schemeClr val="dk1"/>
          </a:lnRef>
          <a:fillRef idx="3">
            <a:schemeClr val="dk1"/>
          </a:fillRef>
          <a:effectRef idx="3">
            <a:schemeClr val="dk1"/>
          </a:effectRef>
          <a:fontRef idx="minor">
            <a:schemeClr val="lt1"/>
          </a:fontRef>
        </p:style>
        <p:txBody>
          <a:bodyPr rtlCol="0" anchor="ctr"/>
          <a:lstStyle/>
          <a:p>
            <a:pPr algn="ctr"/>
            <a:r>
              <a:rPr lang="el-GR" dirty="0"/>
              <a:t>Ονομάζεται </a:t>
            </a:r>
            <a:r>
              <a:rPr lang="el-GR" dirty="0" err="1"/>
              <a:t>Καρολίδεια</a:t>
            </a:r>
            <a:r>
              <a:rPr lang="el-GR" dirty="0"/>
              <a:t> Αναγέννηση. </a:t>
            </a:r>
          </a:p>
        </p:txBody>
      </p:sp>
      <p:sp>
        <p:nvSpPr>
          <p:cNvPr id="5" name="4 - Σύννεφο"/>
          <p:cNvSpPr/>
          <p:nvPr/>
        </p:nvSpPr>
        <p:spPr>
          <a:xfrm>
            <a:off x="979984" y="3861048"/>
            <a:ext cx="3096344" cy="1880592"/>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συνδέεται με μια σημαντική άνθηση των γραμμάτων και των τεχνών</a:t>
            </a:r>
          </a:p>
        </p:txBody>
      </p:sp>
      <p:cxnSp>
        <p:nvCxnSpPr>
          <p:cNvPr id="7" name="6 - Ευθύγραμμο βέλος σύνδεσης"/>
          <p:cNvCxnSpPr/>
          <p:nvPr/>
        </p:nvCxnSpPr>
        <p:spPr>
          <a:xfrm flipH="1">
            <a:off x="3419872" y="2780928"/>
            <a:ext cx="151216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4932040" y="2780928"/>
            <a:ext cx="122413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ΔΕΙΓΜΑΤΑ ΚΑΡΟΛΙΔΕΙΑΣ ΑΡΧΙΤΕΚΤΟΝΙΚΗΣ</a:t>
            </a:r>
            <a:endParaRPr lang="el-GR" sz="2800" dirty="0"/>
          </a:p>
        </p:txBody>
      </p:sp>
      <p:pic>
        <p:nvPicPr>
          <p:cNvPr id="5" name="4 - Θέση περιεχομένου" descr="1-34.jpg"/>
          <p:cNvPicPr>
            <a:picLocks noGrp="1" noChangeAspect="1"/>
          </p:cNvPicPr>
          <p:nvPr>
            <p:ph sz="half" idx="1"/>
          </p:nvPr>
        </p:nvPicPr>
        <p:blipFill>
          <a:blip r:embed="rId2" cstate="print"/>
          <a:stretch>
            <a:fillRect/>
          </a:stretch>
        </p:blipFill>
        <p:spPr>
          <a:xfrm>
            <a:off x="323528" y="2276872"/>
            <a:ext cx="4176464" cy="3103141"/>
          </a:xfrm>
        </p:spPr>
      </p:pic>
      <p:pic>
        <p:nvPicPr>
          <p:cNvPr id="7" name="6 - Θέση περιεχομένου" descr="του-έσσεν-μοναστηριακών-ναών-και-st-johann-baptist-εκκλησία-γερμανία-129628388.jpg"/>
          <p:cNvPicPr>
            <a:picLocks noGrp="1" noChangeAspect="1"/>
          </p:cNvPicPr>
          <p:nvPr>
            <p:ph sz="half" idx="2"/>
          </p:nvPr>
        </p:nvPicPr>
        <p:blipFill>
          <a:blip r:embed="rId3" cstate="print"/>
          <a:stretch>
            <a:fillRect/>
          </a:stretch>
        </p:blipFill>
        <p:spPr>
          <a:xfrm>
            <a:off x="4788024" y="2276873"/>
            <a:ext cx="4038600" cy="3096344"/>
          </a:xfrm>
        </p:spPr>
      </p:pic>
      <p:sp>
        <p:nvSpPr>
          <p:cNvPr id="6" name="5 - Στρογγυλεμένο ορθογώνιο"/>
          <p:cNvSpPr/>
          <p:nvPr/>
        </p:nvSpPr>
        <p:spPr>
          <a:xfrm>
            <a:off x="323528" y="5661248"/>
            <a:ext cx="4248472" cy="100811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l-GR" sz="1100" dirty="0"/>
              <a:t> Το αυτοκρατορικό παρεκκλήσι του Καρλομάγνου στο Άαχεν (Γερμανία) είναι ένα από τα πιο λαμπρά οικοδομήματα της εποχής εκείνης. Μιμείται την εκκλησία του Αγίου Βιταλίου στη </a:t>
            </a:r>
            <a:r>
              <a:rPr lang="el-GR" sz="1100" dirty="0" err="1"/>
              <a:t>Ραβένα</a:t>
            </a:r>
            <a:r>
              <a:rPr lang="el-GR" sz="1100" dirty="0"/>
              <a:t> της Ιταλίας. Μεταξύ 790- -805.</a:t>
            </a:r>
          </a:p>
        </p:txBody>
      </p:sp>
      <p:sp>
        <p:nvSpPr>
          <p:cNvPr id="8" name="7 - Στρογγυλεμένο ορθογώνιο"/>
          <p:cNvSpPr/>
          <p:nvPr/>
        </p:nvSpPr>
        <p:spPr>
          <a:xfrm>
            <a:off x="4788024" y="5733256"/>
            <a:ext cx="4104456" cy="8640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200" dirty="0" smtClean="0"/>
              <a:t>Το αβαείο (μεγάλο μοναστήρι) στο </a:t>
            </a:r>
            <a:r>
              <a:rPr lang="el-GR" sz="1200" dirty="0" err="1" smtClean="0"/>
              <a:t>Έσεν</a:t>
            </a:r>
            <a:r>
              <a:rPr lang="el-GR" sz="1200" dirty="0" smtClean="0"/>
              <a:t> (Γερμανία). Μεταξύ 800--880.</a:t>
            </a:r>
            <a:r>
              <a:rPr lang="el-GR" dirty="0"/>
              <a:t> </a:t>
            </a:r>
            <a:endParaRPr lang="el-GR" sz="1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2411760" y="1052736"/>
          <a:ext cx="6096000"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Δεξιό βέλος"/>
          <p:cNvSpPr/>
          <p:nvPr/>
        </p:nvSpPr>
        <p:spPr>
          <a:xfrm>
            <a:off x="2627784" y="472514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171" name="Picture 3" descr="C:\Users\user\Desktop\Νέος φάκελος\2-21-638.jpg"/>
          <p:cNvPicPr>
            <a:picLocks noChangeAspect="1" noChangeArrowheads="1"/>
          </p:cNvPicPr>
          <p:nvPr/>
        </p:nvPicPr>
        <p:blipFill>
          <a:blip r:embed="rId7" cstate="print"/>
          <a:srcRect/>
          <a:stretch>
            <a:fillRect/>
          </a:stretch>
        </p:blipFill>
        <p:spPr bwMode="auto">
          <a:xfrm>
            <a:off x="0" y="4941168"/>
            <a:ext cx="2592287" cy="19168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Στρογγυλεμένο ορθογώνιο"/>
          <p:cNvSpPr/>
          <p:nvPr/>
        </p:nvSpPr>
        <p:spPr>
          <a:xfrm>
            <a:off x="683568" y="1196752"/>
            <a:ext cx="2448272"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1400" dirty="0"/>
              <a:t>Στη </a:t>
            </a:r>
            <a:r>
              <a:rPr lang="el-GR" sz="1400" dirty="0" smtClean="0"/>
              <a:t>νεοσύστατη Ανακτορική </a:t>
            </a:r>
            <a:r>
              <a:rPr lang="el-GR" sz="1400" dirty="0"/>
              <a:t>Ακαδημία και στα μοναστήρια</a:t>
            </a:r>
          </a:p>
        </p:txBody>
      </p:sp>
      <p:sp>
        <p:nvSpPr>
          <p:cNvPr id="7" name="6 - Στρογγυλεμένο ορθογώνιο"/>
          <p:cNvSpPr/>
          <p:nvPr/>
        </p:nvSpPr>
        <p:spPr>
          <a:xfrm>
            <a:off x="3635896" y="1268760"/>
            <a:ext cx="2376264" cy="79208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l-GR" sz="1200" dirty="0"/>
              <a:t>δόθηκε ιδιαίτερη </a:t>
            </a:r>
            <a:r>
              <a:rPr lang="el-GR" sz="1200" dirty="0" smtClean="0"/>
              <a:t>έμφαση στην αντιγραφή </a:t>
            </a:r>
            <a:r>
              <a:rPr lang="el-GR" sz="1200" dirty="0"/>
              <a:t>βιβλίων </a:t>
            </a:r>
          </a:p>
        </p:txBody>
      </p:sp>
      <p:sp>
        <p:nvSpPr>
          <p:cNvPr id="8" name="7 - Στρογγυλεμένο ορθογώνιο"/>
          <p:cNvSpPr/>
          <p:nvPr/>
        </p:nvSpPr>
        <p:spPr>
          <a:xfrm>
            <a:off x="6516216" y="2564904"/>
            <a:ext cx="2376264" cy="792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 </a:t>
            </a:r>
            <a:r>
              <a:rPr lang="el-GR" sz="1200" dirty="0"/>
              <a:t>Στα σχολεία αυτά διδάσκονταν </a:t>
            </a:r>
            <a:r>
              <a:rPr lang="el-GR" sz="1200" dirty="0" smtClean="0"/>
              <a:t>: </a:t>
            </a:r>
            <a:endParaRPr lang="el-GR" sz="1200" dirty="0"/>
          </a:p>
        </p:txBody>
      </p:sp>
      <p:sp>
        <p:nvSpPr>
          <p:cNvPr id="9" name="8 - Στρογγυλεμένο ορθογώνιο"/>
          <p:cNvSpPr/>
          <p:nvPr/>
        </p:nvSpPr>
        <p:spPr>
          <a:xfrm>
            <a:off x="3563888" y="2564904"/>
            <a:ext cx="2376264"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1200" dirty="0"/>
              <a:t>διέταξε να λειτουργούν σχολεία σε κάθε επισκοπή και μοναστήρι.</a:t>
            </a:r>
          </a:p>
        </p:txBody>
      </p:sp>
      <p:sp>
        <p:nvSpPr>
          <p:cNvPr id="10" name="9 - Στρογγυλεμένο ορθογώνιο"/>
          <p:cNvSpPr/>
          <p:nvPr/>
        </p:nvSpPr>
        <p:spPr>
          <a:xfrm>
            <a:off x="755576" y="2564904"/>
            <a:ext cx="2376264" cy="86409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1200" dirty="0"/>
              <a:t> Ο αυτοκράτορας </a:t>
            </a:r>
            <a:r>
              <a:rPr lang="el-GR" sz="1200" dirty="0" smtClean="0"/>
              <a:t>αποβλέποντας σε μια γενικότερη πνευματική </a:t>
            </a:r>
            <a:r>
              <a:rPr lang="el-GR" sz="1200" dirty="0"/>
              <a:t>ανανέωση,</a:t>
            </a:r>
          </a:p>
        </p:txBody>
      </p:sp>
      <p:sp>
        <p:nvSpPr>
          <p:cNvPr id="11" name="10 - Στρογγυλεμένο ορθογώνιο"/>
          <p:cNvSpPr/>
          <p:nvPr/>
        </p:nvSpPr>
        <p:spPr>
          <a:xfrm>
            <a:off x="6660232" y="3933056"/>
            <a:ext cx="2232248"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200" dirty="0" smtClean="0"/>
              <a:t>αριθμητική και άλλα μαθήματα.</a:t>
            </a:r>
            <a:endParaRPr lang="el-GR" sz="1200" dirty="0"/>
          </a:p>
        </p:txBody>
      </p:sp>
      <p:sp>
        <p:nvSpPr>
          <p:cNvPr id="12" name="11 - Στρογγυλεμένο ορθογώνιο"/>
          <p:cNvSpPr/>
          <p:nvPr/>
        </p:nvSpPr>
        <p:spPr>
          <a:xfrm>
            <a:off x="3563888" y="3933056"/>
            <a:ext cx="2376264" cy="792088"/>
          </a:xfrm>
          <a:prstGeom prst="roundRect">
            <a:avLst>
              <a:gd name="adj" fmla="val 2021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200" dirty="0" smtClean="0"/>
              <a:t>γραμματική, ρητορική</a:t>
            </a:r>
            <a:endParaRPr lang="el-GR" sz="1200" dirty="0"/>
          </a:p>
        </p:txBody>
      </p:sp>
      <p:sp>
        <p:nvSpPr>
          <p:cNvPr id="13" name="12 - Στρογγυλεμένο ορθογώνιο"/>
          <p:cNvSpPr/>
          <p:nvPr/>
        </p:nvSpPr>
        <p:spPr>
          <a:xfrm>
            <a:off x="755576" y="3933056"/>
            <a:ext cx="237626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200" dirty="0" smtClean="0"/>
              <a:t>εκτός από γραφή και ανάγνωση </a:t>
            </a:r>
            <a:endParaRPr lang="el-GR" sz="1200" dirty="0"/>
          </a:p>
        </p:txBody>
      </p:sp>
      <p:sp>
        <p:nvSpPr>
          <p:cNvPr id="14" name="13 - Στρογγυλεμένο ορθογώνιο"/>
          <p:cNvSpPr/>
          <p:nvPr/>
        </p:nvSpPr>
        <p:spPr>
          <a:xfrm>
            <a:off x="6516216" y="1268760"/>
            <a:ext cx="2376264"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l-GR" sz="1200" dirty="0"/>
              <a:t>καθιερώθηκε μια γραφή με ευανάγνωστα πεζά </a:t>
            </a:r>
            <a:r>
              <a:rPr lang="el-GR" sz="1200" dirty="0" smtClean="0"/>
              <a:t>γράμματα:</a:t>
            </a:r>
          </a:p>
          <a:p>
            <a:pPr algn="ctr"/>
            <a:r>
              <a:rPr lang="el-GR" sz="1200" dirty="0" smtClean="0"/>
              <a:t>η </a:t>
            </a:r>
            <a:r>
              <a:rPr lang="el-GR" sz="1200" dirty="0" err="1"/>
              <a:t>καρολίδεια</a:t>
            </a:r>
            <a:r>
              <a:rPr lang="el-GR" sz="1200" dirty="0"/>
              <a:t> γραφή.</a:t>
            </a:r>
            <a:r>
              <a:rPr lang="el-GR" dirty="0"/>
              <a:t> </a:t>
            </a:r>
          </a:p>
        </p:txBody>
      </p:sp>
      <p:pic>
        <p:nvPicPr>
          <p:cNvPr id="8194" name="Picture 2" descr="C:\Users\user\Desktop\Νέος φάκελος\BritLibAddMS11848Fol160rText.jpg"/>
          <p:cNvPicPr>
            <a:picLocks noChangeAspect="1" noChangeArrowheads="1"/>
          </p:cNvPicPr>
          <p:nvPr/>
        </p:nvPicPr>
        <p:blipFill>
          <a:blip r:embed="rId2" cstate="print"/>
          <a:srcRect/>
          <a:stretch>
            <a:fillRect/>
          </a:stretch>
        </p:blipFill>
        <p:spPr bwMode="auto">
          <a:xfrm>
            <a:off x="323528" y="5085184"/>
            <a:ext cx="1872208" cy="1772816"/>
          </a:xfrm>
          <a:prstGeom prst="rect">
            <a:avLst/>
          </a:prstGeom>
          <a:noFill/>
        </p:spPr>
      </p:pic>
      <p:sp>
        <p:nvSpPr>
          <p:cNvPr id="16" name="15 - Ορθογώνιο"/>
          <p:cNvSpPr/>
          <p:nvPr/>
        </p:nvSpPr>
        <p:spPr>
          <a:xfrm>
            <a:off x="2339752" y="6453336"/>
            <a:ext cx="2448272"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50" dirty="0" smtClean="0"/>
              <a:t>Δείγμα μικρογράμματης γραφής</a:t>
            </a:r>
            <a:endParaRPr lang="el-GR" sz="1050" dirty="0"/>
          </a:p>
        </p:txBody>
      </p:sp>
      <p:cxnSp>
        <p:nvCxnSpPr>
          <p:cNvPr id="18" name="17 - Ευθύγραμμο βέλος σύνδεσης"/>
          <p:cNvCxnSpPr/>
          <p:nvPr/>
        </p:nvCxnSpPr>
        <p:spPr>
          <a:xfrm>
            <a:off x="3203848" y="17008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a:off x="6084168" y="170080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Shape"/>
          <p:cNvCxnSpPr>
            <a:stCxn id="14" idx="2"/>
          </p:cNvCxnSpPr>
          <p:nvPr/>
        </p:nvCxnSpPr>
        <p:spPr>
          <a:xfrm rot="5400000">
            <a:off x="4662010" y="-765466"/>
            <a:ext cx="216024" cy="58686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a:off x="1835696" y="227687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a:off x="3203848" y="306896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a:off x="6084168" y="306896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Καμπύλη γραμμή σύνδεσης"/>
          <p:cNvCxnSpPr/>
          <p:nvPr/>
        </p:nvCxnSpPr>
        <p:spPr>
          <a:xfrm rot="10800000" flipV="1">
            <a:off x="2483768" y="3501008"/>
            <a:ext cx="5040560"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a:off x="1979712" y="4077072"/>
            <a:ext cx="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 Ευθύγραμμο βέλος σύνδεσης"/>
          <p:cNvCxnSpPr>
            <a:endCxn id="12" idx="1"/>
          </p:cNvCxnSpPr>
          <p:nvPr/>
        </p:nvCxnSpPr>
        <p:spPr>
          <a:xfrm flipV="1">
            <a:off x="3203848" y="4329100"/>
            <a:ext cx="360040"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p:nvPr/>
        </p:nvCxnSpPr>
        <p:spPr>
          <a:xfrm>
            <a:off x="6084168" y="436510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052736"/>
            <a:ext cx="8229600" cy="1066800"/>
          </a:xfrm>
        </p:spPr>
        <p:style>
          <a:lnRef idx="3">
            <a:schemeClr val="lt1"/>
          </a:lnRef>
          <a:fillRef idx="1">
            <a:schemeClr val="accent2"/>
          </a:fillRef>
          <a:effectRef idx="1">
            <a:schemeClr val="accent2"/>
          </a:effectRef>
          <a:fontRef idx="minor">
            <a:schemeClr val="lt1"/>
          </a:fontRef>
        </p:style>
        <p:txBody>
          <a:bodyPr>
            <a:normAutofit/>
          </a:bodyPr>
          <a:lstStyle/>
          <a:p>
            <a:r>
              <a:rPr lang="el-GR" sz="3200" dirty="0" smtClean="0"/>
              <a:t>Μεγάλη ανάπτυξη γνώρισαν και </a:t>
            </a:r>
            <a:r>
              <a:rPr lang="el-GR" sz="3200" dirty="0" smtClean="0">
                <a:solidFill>
                  <a:srgbClr val="FFFF00"/>
                </a:solidFill>
              </a:rPr>
              <a:t>οι τέχνες    </a:t>
            </a:r>
            <a:r>
              <a:rPr lang="el-GR" sz="3200" dirty="0" smtClean="0"/>
              <a:t>με σαφείς βυζαντινές επιδράσεις</a:t>
            </a:r>
            <a:endParaRPr lang="el-GR" sz="3200" dirty="0"/>
          </a:p>
        </p:txBody>
      </p:sp>
      <p:sp>
        <p:nvSpPr>
          <p:cNvPr id="4" name="3 - Κατακόρυφος πάπυρος"/>
          <p:cNvSpPr/>
          <p:nvPr/>
        </p:nvSpPr>
        <p:spPr>
          <a:xfrm>
            <a:off x="539552" y="2420888"/>
            <a:ext cx="2592288" cy="2952328"/>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Font typeface="Wingdings" pitchFamily="2" charset="2"/>
              <a:buChar char="Ø"/>
            </a:pPr>
            <a:r>
              <a:rPr lang="el-GR" dirty="0"/>
              <a:t> Η αρχιτεκτονική</a:t>
            </a:r>
            <a:r>
              <a:rPr lang="el-GR" dirty="0" smtClean="0"/>
              <a:t>,</a:t>
            </a:r>
          </a:p>
          <a:p>
            <a:pPr algn="ctr">
              <a:buFont typeface="Wingdings" pitchFamily="2" charset="2"/>
              <a:buChar char="Ø"/>
            </a:pPr>
            <a:r>
              <a:rPr lang="el-GR" dirty="0" smtClean="0"/>
              <a:t> η </a:t>
            </a:r>
            <a:r>
              <a:rPr lang="el-GR" dirty="0"/>
              <a:t>γλυπτική, </a:t>
            </a:r>
            <a:endParaRPr lang="el-GR" dirty="0" smtClean="0"/>
          </a:p>
          <a:p>
            <a:pPr algn="ctr">
              <a:buFont typeface="Wingdings" pitchFamily="2" charset="2"/>
              <a:buChar char="Ø"/>
            </a:pPr>
            <a:r>
              <a:rPr lang="el-GR" dirty="0" smtClean="0"/>
              <a:t>η </a:t>
            </a:r>
            <a:r>
              <a:rPr lang="el-GR" dirty="0"/>
              <a:t>ζωγραφική, </a:t>
            </a:r>
            <a:endParaRPr lang="el-GR" dirty="0" smtClean="0"/>
          </a:p>
          <a:p>
            <a:pPr algn="ctr">
              <a:buFont typeface="Wingdings" pitchFamily="2" charset="2"/>
              <a:buChar char="Ø"/>
            </a:pPr>
            <a:r>
              <a:rPr lang="el-GR" dirty="0" smtClean="0"/>
              <a:t>η </a:t>
            </a:r>
            <a:r>
              <a:rPr lang="el-GR" dirty="0"/>
              <a:t>μικροτεχνία </a:t>
            </a:r>
            <a:endParaRPr lang="el-GR" dirty="0" smtClean="0"/>
          </a:p>
          <a:p>
            <a:pPr algn="ctr">
              <a:buFont typeface="Wingdings" pitchFamily="2" charset="2"/>
              <a:buChar char="Ø"/>
            </a:pPr>
            <a:r>
              <a:rPr lang="el-GR" dirty="0" smtClean="0"/>
              <a:t> </a:t>
            </a:r>
            <a:r>
              <a:rPr lang="el-GR" dirty="0"/>
              <a:t>και η μικρογραφία χειρογράφων</a:t>
            </a:r>
          </a:p>
        </p:txBody>
      </p:sp>
      <p:pic>
        <p:nvPicPr>
          <p:cNvPr id="9218" name="Picture 2" descr="C:\Users\user\Desktop\Νέος φάκελος\img96.jpg"/>
          <p:cNvPicPr>
            <a:picLocks noChangeAspect="1" noChangeArrowheads="1"/>
          </p:cNvPicPr>
          <p:nvPr/>
        </p:nvPicPr>
        <p:blipFill>
          <a:blip r:embed="rId2" cstate="print"/>
          <a:srcRect/>
          <a:stretch>
            <a:fillRect/>
          </a:stretch>
        </p:blipFill>
        <p:spPr bwMode="auto">
          <a:xfrm>
            <a:off x="4932040" y="2564904"/>
            <a:ext cx="2952328" cy="1872208"/>
          </a:xfrm>
          <a:prstGeom prst="rect">
            <a:avLst/>
          </a:prstGeom>
          <a:noFill/>
        </p:spPr>
      </p:pic>
      <p:sp>
        <p:nvSpPr>
          <p:cNvPr id="6" name="5 - Διάγραμμα ροής: Εναλλακτική διεργασία"/>
          <p:cNvSpPr/>
          <p:nvPr/>
        </p:nvSpPr>
        <p:spPr>
          <a:xfrm>
            <a:off x="4427984" y="4581128"/>
            <a:ext cx="3888432" cy="792088"/>
          </a:xfrm>
          <a:prstGeom prst="flowChartAlternateProcess">
            <a:avLst/>
          </a:prstGeom>
        </p:spPr>
        <p:style>
          <a:lnRef idx="0">
            <a:schemeClr val="dk1"/>
          </a:lnRef>
          <a:fillRef idx="3">
            <a:schemeClr val="dk1"/>
          </a:fillRef>
          <a:effectRef idx="3">
            <a:schemeClr val="dk1"/>
          </a:effectRef>
          <a:fontRef idx="minor">
            <a:schemeClr val="lt1"/>
          </a:fontRef>
        </p:style>
        <p:txBody>
          <a:bodyPr rtlCol="0" anchor="ctr"/>
          <a:lstStyle/>
          <a:p>
            <a:pPr algn="ctr"/>
            <a:r>
              <a:rPr lang="el-GR" sz="1200" dirty="0"/>
              <a:t>Νόμισμα του Καρλομάγνου (περ.812). Φέρει την επιγραφή στα λατινικά: Κάρολος, Αυτοκράτορας Αύγουστος. Παρίσι, Εθνική Βιβλιοθήκη.</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Καρλομάγνος (768-814)</a:t>
            </a:r>
            <a:br>
              <a:rPr lang="el-GR" dirty="0" smtClean="0"/>
            </a:br>
            <a:r>
              <a:rPr lang="el-GR" dirty="0" smtClean="0"/>
              <a:t>Βασιλιάς των Φράγκων</a:t>
            </a:r>
            <a:endParaRPr lang="el-GR" dirty="0"/>
          </a:p>
        </p:txBody>
      </p:sp>
      <p:pic>
        <p:nvPicPr>
          <p:cNvPr id="5" name="4 - Θέση περιεχομένου" descr="charlemag000.jpg"/>
          <p:cNvPicPr>
            <a:picLocks noGrp="1" noChangeAspect="1"/>
          </p:cNvPicPr>
          <p:nvPr>
            <p:ph sz="half" idx="1"/>
          </p:nvPr>
        </p:nvPicPr>
        <p:blipFill>
          <a:blip r:embed="rId2" cstate="print"/>
          <a:stretch>
            <a:fillRect/>
          </a:stretch>
        </p:blipFill>
        <p:spPr>
          <a:xfrm>
            <a:off x="467544" y="2276872"/>
            <a:ext cx="3960440" cy="3744416"/>
          </a:xfrm>
        </p:spPr>
      </p:pic>
      <p:pic>
        <p:nvPicPr>
          <p:cNvPr id="6" name="5 - Θέση περιεχομένου" descr="portrait-of-charlemagne-400x245.jpg"/>
          <p:cNvPicPr>
            <a:picLocks noGrp="1" noChangeAspect="1"/>
          </p:cNvPicPr>
          <p:nvPr>
            <p:ph sz="half" idx="2"/>
          </p:nvPr>
        </p:nvPicPr>
        <p:blipFill>
          <a:blip r:embed="rId3" cstate="print"/>
          <a:stretch>
            <a:fillRect/>
          </a:stretch>
        </p:blipFill>
        <p:spPr>
          <a:xfrm>
            <a:off x="4572000" y="2348880"/>
            <a:ext cx="4104456" cy="3672408"/>
          </a:xfrm>
        </p:spPr>
      </p:pic>
      <p:sp>
        <p:nvSpPr>
          <p:cNvPr id="7" name="6 - Στρογγυλεμένο ορθογώνιο"/>
          <p:cNvSpPr/>
          <p:nvPr/>
        </p:nvSpPr>
        <p:spPr>
          <a:xfrm>
            <a:off x="1547664" y="6165304"/>
            <a:ext cx="6264696" cy="69269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l-GR" dirty="0"/>
              <a:t> Επέκτεινε το Φραγκικό Βασίλειο κατακτώντας το μεγαλύτερο μέρος της δυτικής Ευρώπης.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harlemag2.jpg"/>
          <p:cNvPicPr>
            <a:picLocks noGrp="1" noChangeAspect="1"/>
          </p:cNvPicPr>
          <p:nvPr>
            <p:ph idx="1"/>
          </p:nvPr>
        </p:nvPicPr>
        <p:blipFill>
          <a:blip r:embed="rId2" cstate="print"/>
          <a:stretch>
            <a:fillRect/>
          </a:stretch>
        </p:blipFill>
        <p:spPr>
          <a:xfrm>
            <a:off x="899592" y="1484784"/>
            <a:ext cx="7056784" cy="3995018"/>
          </a:xfrm>
        </p:spPr>
      </p:pic>
      <p:sp>
        <p:nvSpPr>
          <p:cNvPr id="5" name="4 - Οριζόντιος πάπυρος"/>
          <p:cNvSpPr/>
          <p:nvPr/>
        </p:nvSpPr>
        <p:spPr>
          <a:xfrm>
            <a:off x="1619672" y="5661248"/>
            <a:ext cx="5616624" cy="1196752"/>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smtClean="0"/>
              <a:t>Παρακολουθήστε  τώρα ένα σύντομο βίντεο για το </a:t>
            </a:r>
            <a:r>
              <a:rPr lang="el-GR" dirty="0" smtClean="0">
                <a:hlinkClick r:id="rId3"/>
              </a:rPr>
              <a:t>Καρλομάγνο</a:t>
            </a:r>
            <a:r>
              <a:rPr lang="el-GR" dirty="0" smtClean="0"/>
              <a:t> πατώντας πάνω στο όνομά του.!!!</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p:txBody>
          <a:bodyPr/>
          <a:lstStyle/>
          <a:p>
            <a:r>
              <a:rPr lang="el-GR" dirty="0" smtClean="0"/>
              <a:t> </a:t>
            </a:r>
            <a:r>
              <a:rPr lang="el-GR" sz="2400" dirty="0" smtClean="0">
                <a:solidFill>
                  <a:srgbClr val="C00000"/>
                </a:solidFill>
              </a:rPr>
              <a:t>Θυμηθείτε </a:t>
            </a:r>
            <a:r>
              <a:rPr lang="el-GR" dirty="0" smtClean="0"/>
              <a:t>: </a:t>
            </a:r>
          </a:p>
          <a:p>
            <a:r>
              <a:rPr lang="el-GR" sz="2000" dirty="0" smtClean="0"/>
              <a:t>Ήταν η εποχή που οι σχέσεις ανάμεσα στον πάπα της Ρώμης και το Βυζαντινό κράτος είχαν διαταραχθεί εξαιτίας της εικονομαχίας. Οι πάπες αναζητούν στήριγμα στο φραγκικό κράτος το οποίο ισχυροποιείται στη Δυτική Ευρώπη. </a:t>
            </a:r>
            <a:endParaRPr lang="el-GR" sz="2000" dirty="0"/>
          </a:p>
        </p:txBody>
      </p:sp>
      <p:pic>
        <p:nvPicPr>
          <p:cNvPr id="5" name="4 - Θέση περιεχομένου" descr="o-3-638.jpg"/>
          <p:cNvPicPr>
            <a:picLocks noGrp="1" noChangeAspect="1"/>
          </p:cNvPicPr>
          <p:nvPr>
            <p:ph sz="half" idx="1"/>
          </p:nvPr>
        </p:nvPicPr>
        <p:blipFill>
          <a:blip r:embed="rId2" cstate="print"/>
          <a:stretch>
            <a:fillRect/>
          </a:stretch>
        </p:blipFill>
        <p:spPr>
          <a:xfrm>
            <a:off x="251520" y="764704"/>
            <a:ext cx="5112568" cy="5760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270px-Charlemagne_and_Pope_Adrian_I.jpg"/>
          <p:cNvPicPr>
            <a:picLocks noGrp="1" noChangeAspect="1"/>
          </p:cNvPicPr>
          <p:nvPr>
            <p:ph sz="quarter" idx="2"/>
          </p:nvPr>
        </p:nvPicPr>
        <p:blipFill>
          <a:blip r:embed="rId2" cstate="print"/>
          <a:stretch>
            <a:fillRect/>
          </a:stretch>
        </p:blipFill>
        <p:spPr>
          <a:xfrm>
            <a:off x="251520" y="1196752"/>
            <a:ext cx="4536504" cy="3600400"/>
          </a:xfrm>
        </p:spPr>
      </p:pic>
      <p:pic>
        <p:nvPicPr>
          <p:cNvPr id="9" name="8 - Θέση περιεχομένου" descr="Leo_III_Mosaic.jpg"/>
          <p:cNvPicPr>
            <a:picLocks noGrp="1" noChangeAspect="1"/>
          </p:cNvPicPr>
          <p:nvPr>
            <p:ph sz="quarter" idx="4"/>
          </p:nvPr>
        </p:nvPicPr>
        <p:blipFill>
          <a:blip r:embed="rId3" cstate="print"/>
          <a:stretch>
            <a:fillRect/>
          </a:stretch>
        </p:blipFill>
        <p:spPr>
          <a:xfrm>
            <a:off x="5724128" y="1196752"/>
            <a:ext cx="2952328" cy="3600400"/>
          </a:xfrm>
        </p:spPr>
      </p:pic>
      <p:sp>
        <p:nvSpPr>
          <p:cNvPr id="8" name="7 - Στρογγυλεμένο ορθογώνιο"/>
          <p:cNvSpPr/>
          <p:nvPr/>
        </p:nvSpPr>
        <p:spPr>
          <a:xfrm>
            <a:off x="251520" y="5229200"/>
            <a:ext cx="4608512" cy="108012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l-GR" dirty="0"/>
              <a:t>Το 772, όταν ο Πάπας Αδριανός Α΄ απειλήθηκε από εισβολείς, ο Καρλομάγνος έσπευσε στη Ρώμη για να του παράσχει βοήθεια.</a:t>
            </a:r>
          </a:p>
        </p:txBody>
      </p:sp>
      <p:sp>
        <p:nvSpPr>
          <p:cNvPr id="10" name="9 - Στρογγυλεμένο ορθογώνιο"/>
          <p:cNvSpPr/>
          <p:nvPr/>
        </p:nvSpPr>
        <p:spPr>
          <a:xfrm>
            <a:off x="5220072" y="4869160"/>
            <a:ext cx="3744416" cy="15841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400" dirty="0" smtClean="0"/>
              <a:t>To  799  </a:t>
            </a:r>
            <a:r>
              <a:rPr lang="el-GR" sz="1400" dirty="0"/>
              <a:t>o Πάπας Λέων Γ΄ είχε αμφισβητηθεί, κακοποιηθεί και διωχτεί από τους Ρωμαίους. Ο Λέων δραπέτευσε και κατέφυγε στον Καρλομάγνο ζητώντας του να επέμβει στη Ρώμη και να τον αποκαταστήσει. Ο Καρλομάγνος το έκανε</a:t>
            </a:r>
            <a:r>
              <a:rPr lang="el-GR"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1"/>
          </p:nvPr>
        </p:nvSpPr>
        <p:spPr/>
        <p:txBody>
          <a:bodyPr>
            <a:normAutofit/>
          </a:bodyPr>
          <a:lstStyle/>
          <a:p>
            <a:r>
              <a:rPr lang="el-GR" sz="2000" dirty="0" smtClean="0"/>
              <a:t>Σε αντάλλαγμα για τη βοήθεια που πήρε από τον Καρλομάγνο ο πάπας Λεών Γ΄ κάνει μία σημαντική συμβολική χειρονομία : Ανήμερα Χριστούγεννα του 800 ο Καρλομάγνος στέφεται από τον πάπα στη Ρώμη αυτοκράτορας του Ρωμαϊκού κράτους.</a:t>
            </a:r>
          </a:p>
          <a:p>
            <a:pPr>
              <a:buNone/>
            </a:pPr>
            <a:endParaRPr lang="el-GR" dirty="0" smtClean="0"/>
          </a:p>
          <a:p>
            <a:r>
              <a:rPr lang="el-GR" dirty="0" smtClean="0"/>
              <a:t> </a:t>
            </a:r>
            <a:r>
              <a:rPr lang="el-GR" sz="2000" dirty="0" smtClean="0"/>
              <a:t>Ισχυρή αντίδραση των Βυζαντινών, που θεωρούσαν τον αυτοκράτορά τους μοναδικό κληρονόμο της Ρωμαϊκής Αυτοκρατορίας.</a:t>
            </a:r>
            <a:endParaRPr lang="el-GR" sz="2000" dirty="0"/>
          </a:p>
        </p:txBody>
      </p:sp>
      <p:sp>
        <p:nvSpPr>
          <p:cNvPr id="5" name="4 - Βέλος προς τα κάτω"/>
          <p:cNvSpPr/>
          <p:nvPr/>
        </p:nvSpPr>
        <p:spPr>
          <a:xfrm>
            <a:off x="1907704" y="2996952"/>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27" name="Picture 3" descr="C:\Users\user\Desktop\Νέος φάκελος\96926-050-E550F950.jpg"/>
          <p:cNvPicPr>
            <a:picLocks noChangeAspect="1" noChangeArrowheads="1"/>
          </p:cNvPicPr>
          <p:nvPr/>
        </p:nvPicPr>
        <p:blipFill>
          <a:blip r:embed="rId2" cstate="print"/>
          <a:srcRect/>
          <a:stretch>
            <a:fillRect/>
          </a:stretch>
        </p:blipFill>
        <p:spPr bwMode="auto">
          <a:xfrm>
            <a:off x="5364088" y="1844824"/>
            <a:ext cx="3569600" cy="2232248"/>
          </a:xfrm>
          <a:prstGeom prst="rect">
            <a:avLst/>
          </a:prstGeom>
          <a:noFill/>
        </p:spPr>
      </p:pic>
      <p:sp>
        <p:nvSpPr>
          <p:cNvPr id="8" name="7 - Στρογγυλεμένο ορθογώνιο"/>
          <p:cNvSpPr/>
          <p:nvPr/>
        </p:nvSpPr>
        <p:spPr>
          <a:xfrm>
            <a:off x="5436096" y="4437112"/>
            <a:ext cx="3456384" cy="432048"/>
          </a:xfrm>
          <a:prstGeom prst="roundRect">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l-GR" sz="1200" dirty="0">
                <a:solidFill>
                  <a:srgbClr val="C00000"/>
                </a:solidFill>
              </a:rPr>
              <a:t>Η στέψη του Καρλομάγνου από τον πάπα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Νέος φάκελος\o-6-638.jpg"/>
          <p:cNvPicPr>
            <a:picLocks noChangeAspect="1" noChangeArrowheads="1"/>
          </p:cNvPicPr>
          <p:nvPr/>
        </p:nvPicPr>
        <p:blipFill>
          <a:blip r:embed="rId2" cstate="print"/>
          <a:srcRect/>
          <a:stretch>
            <a:fillRect/>
          </a:stretch>
        </p:blipFill>
        <p:spPr bwMode="auto">
          <a:xfrm>
            <a:off x="323528" y="692696"/>
            <a:ext cx="8568952" cy="5688632"/>
          </a:xfrm>
          <a:prstGeom prst="rect">
            <a:avLst/>
          </a:prstGeom>
          <a:noFill/>
          <a:ln>
            <a:solidFill>
              <a:schemeClr val="accent6">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o-7-638.jpg"/>
          <p:cNvPicPr>
            <a:picLocks noGrp="1" noChangeAspect="1"/>
          </p:cNvPicPr>
          <p:nvPr>
            <p:ph idx="1"/>
          </p:nvPr>
        </p:nvPicPr>
        <p:blipFill>
          <a:blip r:embed="rId2" cstate="print"/>
          <a:stretch>
            <a:fillRect/>
          </a:stretch>
        </p:blipFill>
        <p:spPr>
          <a:xfrm>
            <a:off x="467544" y="908720"/>
            <a:ext cx="8208912" cy="547260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1403648" y="5877272"/>
            <a:ext cx="6264696" cy="648072"/>
          </a:xfrm>
          <a:prstGeom prst="roundRect">
            <a:avLst/>
          </a:prstGeom>
          <a:solidFill>
            <a:schemeClr val="accent3"/>
          </a:solidFill>
          <a:ln>
            <a:solidFill>
              <a:schemeClr val="tx1">
                <a:lumMod val="95000"/>
                <a:lumOff val="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dirty="0"/>
          </a:p>
        </p:txBody>
      </p:sp>
      <p:pic>
        <p:nvPicPr>
          <p:cNvPr id="4" name="3 - Θέση περιεχομένου" descr="o-8-638.jpg"/>
          <p:cNvPicPr>
            <a:picLocks noGrp="1" noChangeAspect="1"/>
          </p:cNvPicPr>
          <p:nvPr>
            <p:ph idx="1"/>
          </p:nvPr>
        </p:nvPicPr>
        <p:blipFill>
          <a:blip r:embed="rId2" cstate="print"/>
          <a:stretch>
            <a:fillRect/>
          </a:stretch>
        </p:blipFill>
        <p:spPr>
          <a:xfrm>
            <a:off x="611560" y="908720"/>
            <a:ext cx="7776863" cy="566511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64704"/>
            <a:ext cx="8382000" cy="1069848"/>
          </a:xfrm>
          <a:solidFill>
            <a:srgbClr val="FFFF00"/>
          </a:solidFill>
        </p:spPr>
        <p:style>
          <a:lnRef idx="1">
            <a:schemeClr val="accent2"/>
          </a:lnRef>
          <a:fillRef idx="3">
            <a:schemeClr val="accent2"/>
          </a:fillRef>
          <a:effectRef idx="2">
            <a:schemeClr val="accent2"/>
          </a:effectRef>
          <a:fontRef idx="minor">
            <a:schemeClr val="lt1"/>
          </a:fontRef>
        </p:style>
        <p:txBody>
          <a:bodyPr>
            <a:normAutofit/>
          </a:bodyPr>
          <a:lstStyle/>
          <a:p>
            <a:r>
              <a:rPr lang="el-GR" sz="2400" dirty="0" smtClean="0">
                <a:solidFill>
                  <a:srgbClr val="C00000"/>
                </a:solidFill>
              </a:rPr>
              <a:t>Ο ΚΑΘΕΔΡΙΚΟΣ ΝΑΟΣ ΣΤΟ ΑΑΧΕΝ ΚΑΙ Ο ΘΡΟΝΟΣ ΤΟΥ ΚΑΡΛΟΜΑΓΝΟΥ</a:t>
            </a:r>
            <a:endParaRPr lang="el-GR" sz="2400" dirty="0">
              <a:solidFill>
                <a:srgbClr val="C00000"/>
              </a:solidFill>
            </a:endParaRPr>
          </a:p>
        </p:txBody>
      </p:sp>
      <p:pic>
        <p:nvPicPr>
          <p:cNvPr id="7" name="6 - Θέση περιεχομένου" descr="X_EarlyMiddleAge_Landmark2.png"/>
          <p:cNvPicPr>
            <a:picLocks noGrp="1" noChangeAspect="1"/>
          </p:cNvPicPr>
          <p:nvPr>
            <p:ph sz="quarter" idx="2"/>
          </p:nvPr>
        </p:nvPicPr>
        <p:blipFill>
          <a:blip r:embed="rId2" cstate="print"/>
          <a:stretch>
            <a:fillRect/>
          </a:stretch>
        </p:blipFill>
        <p:spPr>
          <a:xfrm>
            <a:off x="539552" y="2132856"/>
            <a:ext cx="4041205" cy="4032448"/>
          </a:xfrm>
        </p:spPr>
      </p:pic>
      <p:pic>
        <p:nvPicPr>
          <p:cNvPr id="10" name="9 - Θέση περιεχομένου" descr="dom-aachen-church-world-heritage-facade-architecture-aachen-cathedral.jpg"/>
          <p:cNvPicPr>
            <a:picLocks noGrp="1" noChangeAspect="1"/>
          </p:cNvPicPr>
          <p:nvPr>
            <p:ph sz="quarter" idx="4"/>
          </p:nvPr>
        </p:nvPicPr>
        <p:blipFill>
          <a:blip r:embed="rId3" cstate="print"/>
          <a:stretch>
            <a:fillRect/>
          </a:stretch>
        </p:blipFill>
        <p:spPr>
          <a:xfrm>
            <a:off x="5220072" y="2132856"/>
            <a:ext cx="2880321" cy="1800200"/>
          </a:xfrm>
        </p:spPr>
      </p:pic>
      <p:pic>
        <p:nvPicPr>
          <p:cNvPr id="3075" name="Picture 3" descr="C:\Users\user\Desktop\Νέος φάκελος\220px-Aachener_Dom_BW_2016-07-09_13-49-15.jpg"/>
          <p:cNvPicPr>
            <a:picLocks noChangeAspect="1" noChangeArrowheads="1"/>
          </p:cNvPicPr>
          <p:nvPr/>
        </p:nvPicPr>
        <p:blipFill>
          <a:blip r:embed="rId4" cstate="print"/>
          <a:srcRect/>
          <a:stretch>
            <a:fillRect/>
          </a:stretch>
        </p:blipFill>
        <p:spPr bwMode="auto">
          <a:xfrm>
            <a:off x="5220072" y="4221088"/>
            <a:ext cx="2880320" cy="194421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613</TotalTime>
  <Words>559</Words>
  <Application>Microsoft Office PowerPoint</Application>
  <PresentationFormat>Προβολή στην οθόνη (4:3)</PresentationFormat>
  <Paragraphs>85</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Αστικό</vt:lpstr>
      <vt:lpstr>O ΚΑΡΛΟΜΑΓΝΟΣ ΚΑΙ Η ΕΠΟΧΗ ΤΟΥ </vt:lpstr>
      <vt:lpstr>Καρλομάγνος (768-814) Βασιλιάς των Φράγκων</vt:lpstr>
      <vt:lpstr>Διαφάνεια 3</vt:lpstr>
      <vt:lpstr>Διαφάνεια 4</vt:lpstr>
      <vt:lpstr>Διαφάνεια 5</vt:lpstr>
      <vt:lpstr>Διαφάνεια 6</vt:lpstr>
      <vt:lpstr>Διαφάνεια 7</vt:lpstr>
      <vt:lpstr>Διαφάνεια 8</vt:lpstr>
      <vt:lpstr>Ο ΚΑΘΕΔΡΙΚΟΣ ΝΑΟΣ ΣΤΟ ΑΑΧΕΝ ΚΑΙ Ο ΘΡΟΝΟΣ ΤΟΥ ΚΑΡΛΟΜΑΓΝΟΥ</vt:lpstr>
      <vt:lpstr>Διαφάνεια 10</vt:lpstr>
      <vt:lpstr>Διαφάνεια 11</vt:lpstr>
      <vt:lpstr>ΑΠΟΚΑΤΑΣΤΑΣΗ ΤΗΣ ΤΑΞΗΣ ΚΑΙ ΟΡΓΑΝΩΣΗ ΤΟΥ ΚΡΑΤΟΥΣ</vt:lpstr>
      <vt:lpstr>Η ΣΥΝΘΗΚΗ ΤΟΥ ΒΕΡΝΤΕΝ(843)</vt:lpstr>
      <vt:lpstr>ΝΕΟΙ ΚΙΝΔΥΝΟΙ ΓΙΑ ΤΟ ΚΡΑΤΟΣ ΤΩΝ ΦΡΑΓΚΩΝ:</vt:lpstr>
      <vt:lpstr>ΚΑΡΟΛΙΔΕΙΑ ΑΝΑΓΕΝΝΗΣΗ</vt:lpstr>
      <vt:lpstr>ΔΕΙΓΜΑΤΑ ΚΑΡΟΛΙΔΕΙΑΣ ΑΡΧΙΤΕΚΤΟΝΙΚΗΣ</vt:lpstr>
      <vt:lpstr>Διαφάνεια 17</vt:lpstr>
      <vt:lpstr>Διαφάνεια 18</vt:lpstr>
      <vt:lpstr>Μεγάλη ανάπτυξη γνώρισαν και οι τέχνες    με σαφείς βυζαντινές επιδράσεις</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ΚΑΡΛΟΜΑΓΝΟΣ ΚΑΙ Η ΕΠΟΧΗ ΤΟΥ</dc:title>
  <dc:creator>user</dc:creator>
  <cp:lastModifiedBy>user</cp:lastModifiedBy>
  <cp:revision>20</cp:revision>
  <dcterms:created xsi:type="dcterms:W3CDTF">2021-03-28T09:08:15Z</dcterms:created>
  <dcterms:modified xsi:type="dcterms:W3CDTF">2021-03-30T15:31:26Z</dcterms:modified>
</cp:coreProperties>
</file>