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6"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95B293-F674-426B-93C5-EE21D02D5FCA}" type="datetimeFigureOut">
              <a:rPr lang="el-GR" smtClean="0"/>
              <a:pPr/>
              <a:t>16/11/2024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52F5A7-4A65-49F3-89A0-ED3487E3C6A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752F5A7-4A65-49F3-89A0-ED3487E3C6A1}"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6DE963E4-962A-4AA6-9F53-7A57EE142E0B}" type="datetimeFigureOut">
              <a:rPr lang="el-GR" smtClean="0"/>
              <a:pPr/>
              <a:t>16/11/2024</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6724BD13-C546-4230-B998-C31F51F1D2F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DE963E4-962A-4AA6-9F53-7A57EE142E0B}" type="datetimeFigureOut">
              <a:rPr lang="el-GR" smtClean="0"/>
              <a:pPr/>
              <a:t>16/11/2024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6DE963E4-962A-4AA6-9F53-7A57EE142E0B}" type="datetimeFigureOut">
              <a:rPr lang="el-GR" smtClean="0"/>
              <a:pPr/>
              <a:t>16/11/2024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724BD13-C546-4230-B998-C31F51F1D2F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6DE963E4-962A-4AA6-9F53-7A57EE142E0B}" type="datetimeFigureOut">
              <a:rPr lang="el-GR" smtClean="0"/>
              <a:pPr/>
              <a:t>16/11/2024</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6724BD13-C546-4230-B998-C31F51F1D2F8}"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E963E4-962A-4AA6-9F53-7A57EE142E0B}" type="datetimeFigureOut">
              <a:rPr lang="el-GR" smtClean="0"/>
              <a:pPr/>
              <a:t>16/11/2024</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724BD13-C546-4230-B998-C31F51F1D2F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imgres?q=%CE%A8%CE%A9%CE%9C%CE%8A&amp;num=10&amp;hl=el&amp;biw=1280&amp;bih=745&amp;tbm=isch&amp;tbnid=-aDp0IDtptw3QM:&amp;imgrefurl=http://npgls.blogspot.com/2011/07/blog-post_07.html&amp;docid=O41Yzs64I3iPgM&amp;imgurl=http://1.bp.blogspot.com/-PqgPZhtJ4o8/ThX4HEMOM_I/AAAAAAAABz4/UZqUI_xa7LE/s1600/168291-fresh_bread.gif&amp;w=700&amp;h=514&amp;ei=7dP6T727C6WH4gSB8d3CBg&amp;zoom=1&amp;iact=hc&amp;vpx=845&amp;vpy=284&amp;dur=705&amp;hovh=192&amp;hovw=262&amp;tx=148&amp;ty=98&amp;sig=104529981451806497713&amp;page=1&amp;tbnh=119&amp;tbnw=162&amp;start=0&amp;ndsp=24&amp;ved=1t:429,r:10,s:0,i:100"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ΤΟ ΠΙΟ ΓΛΥΚΟ ΨΩΜΙ</a:t>
            </a:r>
          </a:p>
        </p:txBody>
      </p:sp>
      <p:sp>
        <p:nvSpPr>
          <p:cNvPr id="3" name="2 - Υπότιτλος"/>
          <p:cNvSpPr>
            <a:spLocks noGrp="1"/>
          </p:cNvSpPr>
          <p:nvPr>
            <p:ph type="subTitle" idx="1"/>
          </p:nvPr>
        </p:nvSpPr>
        <p:spPr/>
        <p:txBody>
          <a:bodyPr/>
          <a:lstStyle/>
          <a:p>
            <a:r>
              <a:rPr lang="el-GR" dirty="0">
                <a:latin typeface="Arial Black" pitchFamily="34" charset="0"/>
              </a:rPr>
              <a:t>ΛΑ</a:t>
            </a:r>
            <a:r>
              <a:rPr lang="az-Cyrl-AZ" dirty="0">
                <a:latin typeface="Arial Black" pitchFamily="34" charset="0"/>
                <a:cs typeface="Times New Roman"/>
              </a:rPr>
              <a:t>Ї</a:t>
            </a:r>
            <a:r>
              <a:rPr lang="el-GR" dirty="0">
                <a:latin typeface="Arial Black" pitchFamily="34" charset="0"/>
                <a:cs typeface="Times New Roman"/>
              </a:rPr>
              <a:t>ΚΟ ΠΑΡΑΜΥΘΙ</a:t>
            </a:r>
            <a:endParaRPr lang="el-GR"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81328"/>
            <a:ext cx="8229600" cy="5116024"/>
          </a:xfrm>
        </p:spPr>
        <p:txBody>
          <a:bodyPr>
            <a:normAutofit fontScale="62500" lnSpcReduction="20000"/>
          </a:bodyPr>
          <a:lstStyle/>
          <a:p>
            <a:r>
              <a:rPr lang="el-GR" b="1" dirty="0"/>
              <a:t>Τα πρόσωπα</a:t>
            </a:r>
            <a:r>
              <a:rPr lang="el-GR" dirty="0"/>
              <a:t>: είναι ανώνυμα. Επίσης </a:t>
            </a:r>
            <a:r>
              <a:rPr lang="el-GR" b="1" dirty="0"/>
              <a:t>ο τόπος και ο χρόνος</a:t>
            </a:r>
            <a:r>
              <a:rPr lang="el-GR" dirty="0"/>
              <a:t> του παραμυθιού είναι άγνωστοι. Έτσι το παραμύθι μας αποκτά διαχρονική αξία δηλαδή αυτό που θέλει να μας διδάξει - την αξία της εργασίας στη ζωή μας - ίσχυε στο παρελθόν, ισχύει στο παρόν και θα ισχύει και στο μέλλον. </a:t>
            </a:r>
          </a:p>
          <a:p>
            <a:r>
              <a:rPr lang="el-GR" b="1" dirty="0"/>
              <a:t>Χαρακτηρισμός προσώπων: ο βασιλιάς: </a:t>
            </a:r>
            <a:r>
              <a:rPr lang="el-GR" dirty="0"/>
              <a:t>είναι τεμπέλης, αδιάφορος για το λαό του, γκρινιάρης, παράξενος, ιδιότροπος. Μετά τη δοκιμασία του όμως γίνεται ήπιος, ήρεμος, υπάκουος και εργατικός. Τον λυπόμαστε για την αρρώστια του (την ανορεξία) αλλά όταν γίνεται εργατικός τον θαυμάζουμε.</a:t>
            </a:r>
          </a:p>
          <a:p>
            <a:r>
              <a:rPr lang="el-GR" b="1" dirty="0"/>
              <a:t>Ο γέροντας: </a:t>
            </a:r>
            <a:r>
              <a:rPr lang="el-GR" dirty="0"/>
              <a:t>είναι εργατικός, σοφός, ήρεμος, ψύχραιμος. </a:t>
            </a:r>
            <a:r>
              <a:rPr lang="el-GR" b="1" dirty="0"/>
              <a:t>Ο αφηγητής</a:t>
            </a:r>
            <a:r>
              <a:rPr lang="el-GR" dirty="0"/>
              <a:t> έχει απλό λόγο, καθημερινό, αφηγείται σε απλή, καθημερινή </a:t>
            </a:r>
            <a:r>
              <a:rPr lang="el-GR" dirty="0" err="1"/>
              <a:t>γλώσσα.Τα</a:t>
            </a:r>
            <a:r>
              <a:rPr lang="el-GR" dirty="0"/>
              <a:t> γεγονότα παρουσιάζονται με τη σειρά.</a:t>
            </a:r>
          </a:p>
          <a:p>
            <a:r>
              <a:rPr lang="el-GR" b="1" dirty="0"/>
              <a:t>Μεταφορά: </a:t>
            </a:r>
            <a:r>
              <a:rPr lang="el-GR" dirty="0"/>
              <a:t>« δεν άνοιγε η όρεξη του βασιλιά...»</a:t>
            </a:r>
          </a:p>
          <a:p>
            <a:r>
              <a:rPr lang="el-GR" b="1" dirty="0"/>
              <a:t>Παρομοίωση: </a:t>
            </a:r>
            <a:r>
              <a:rPr lang="el-GR" dirty="0"/>
              <a:t>"Σαν πεινασμένος λύκος..."</a:t>
            </a:r>
            <a:br>
              <a:rPr lang="el-GR" dirty="0"/>
            </a:br>
            <a:r>
              <a:rPr lang="en-GB" dirty="0"/>
              <a:t> </a:t>
            </a:r>
            <a:r>
              <a:rPr lang="el-GR" dirty="0"/>
              <a:t>Στο παραμύθι μας υπάρχει η αντίθεση ανάμεσα στον κόσμο των φτωχών και των πλουσίων. Ο φτωχός γέροντας όμως είναι αυτό που κατέχει τη σοφία ενώ ο βασιλιάς με όλα τα πλούτη του κόσμου, είναι δυστυχισμένος. Άρα τα υλικά αγαθά δεν φέρνουν τη γνώση και την ευτυχία. </a:t>
            </a:r>
            <a:br>
              <a:rPr lang="el-GR" dirty="0"/>
            </a:br>
            <a:r>
              <a:rPr lang="el-GR" dirty="0"/>
              <a:t>Το παραμύθι μας έχει αίσιο τέλος, ο βασιλιάς γιατρεύεται και η ζωή του αποκτά νόημα μέσω της δημιουργικότητας και της εργασίας.</a:t>
            </a:r>
          </a:p>
          <a:p>
            <a:endParaRPr lang="el-GR" dirty="0"/>
          </a:p>
        </p:txBody>
      </p:sp>
      <p:sp>
        <p:nvSpPr>
          <p:cNvPr id="3" name="2 - Τίτλος"/>
          <p:cNvSpPr>
            <a:spLocks noGrp="1"/>
          </p:cNvSpPr>
          <p:nvPr>
            <p:ph type="title"/>
          </p:nvPr>
        </p:nvSpPr>
        <p:spPr/>
        <p:txBody>
          <a:bodyPr/>
          <a:lstStyle/>
          <a:p>
            <a:r>
              <a:rPr lang="el-GR" dirty="0"/>
              <a:t>ΣΥΝΤΟΜΗ ΑΝΑΛΥΣΗ!</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2">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2">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2">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2">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lgn="just"/>
            <a:r>
              <a:rPr lang="el-GR" dirty="0"/>
              <a:t>Ενότητα 1</a:t>
            </a:r>
            <a:r>
              <a:rPr lang="el-GR" baseline="30000" dirty="0"/>
              <a:t>η</a:t>
            </a:r>
            <a:r>
              <a:rPr lang="el-GR" dirty="0"/>
              <a:t>: «Κάποτε … να μου πάρεις το κεφάλι!» Το πρόβλημα του βασιλιά και η αποτυχημένη προσπάθεια επίλυσής του.</a:t>
            </a:r>
          </a:p>
          <a:p>
            <a:pPr algn="just"/>
            <a:r>
              <a:rPr lang="el-GR" dirty="0"/>
              <a:t>Ενότητα 2</a:t>
            </a:r>
            <a:r>
              <a:rPr lang="el-GR" baseline="30000" dirty="0"/>
              <a:t>η</a:t>
            </a:r>
            <a:r>
              <a:rPr lang="el-GR" dirty="0"/>
              <a:t>: «Κι ο βασιλιάς … κι εμείς έτσι!» Η δοκιμασία του βασιλιά και το μάθημα ζωής.</a:t>
            </a:r>
          </a:p>
          <a:p>
            <a:pPr algn="just"/>
            <a:r>
              <a:rPr lang="el-GR" dirty="0"/>
              <a:t>Το ψωμί είναι το βασικότερο διατροφικό αγαθό του ανθρώπου. Ο χαρακτηρισμός «γλυκό» του τίτλου δεν αναφέρεται κυριολεκτικά στη γεύση του ψωμιού, αλλά μεταφορικά στην ικανοποίηση που προκαλεί ο μόχθος για την απόκτησή του και κατ’ επέκταση στην ευχαρίστηση που νιώθει ο άνθρωπος όταν γίνεται δημιουργός ακόμα κι αν κοπιάζει.</a:t>
            </a:r>
          </a:p>
          <a:p>
            <a:endParaRPr lang="el-GR" dirty="0"/>
          </a:p>
        </p:txBody>
      </p:sp>
      <p:sp>
        <p:nvSpPr>
          <p:cNvPr id="3" name="2 - Τίτλος"/>
          <p:cNvSpPr>
            <a:spLocks noGrp="1"/>
          </p:cNvSpPr>
          <p:nvPr>
            <p:ph type="title"/>
          </p:nvPr>
        </p:nvSpPr>
        <p:spPr/>
        <p:txBody>
          <a:bodyPr/>
          <a:lstStyle/>
          <a:p>
            <a:r>
              <a:rPr lang="el-GR" dirty="0"/>
              <a:t>ΔΟΜΗ</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836712"/>
            <a:ext cx="8229600" cy="6021288"/>
          </a:xfrm>
        </p:spPr>
        <p:txBody>
          <a:bodyPr>
            <a:normAutofit fontScale="55000" lnSpcReduction="20000"/>
          </a:bodyPr>
          <a:lstStyle/>
          <a:p>
            <a:pPr algn="just"/>
            <a:r>
              <a:rPr lang="el-GR" b="1" dirty="0"/>
              <a:t>Συμπέρασμα</a:t>
            </a:r>
            <a:r>
              <a:rPr lang="el-GR" dirty="0"/>
              <a:t>: Ευτυχής δεν είναι εκείνος που έχει τα πάντα χωρίς να ανησυχεί για τίποτα, αλλά εκείνος που δίνει νόημα στη ζωή του μέσα από τη δημιουργία.</a:t>
            </a:r>
          </a:p>
          <a:p>
            <a:pPr algn="just"/>
            <a:r>
              <a:rPr lang="el-GR" b="1" u="sng" dirty="0"/>
              <a:t>Ενότητα 1</a:t>
            </a:r>
            <a:r>
              <a:rPr lang="el-GR" b="1" u="sng" baseline="30000" dirty="0"/>
              <a:t>η</a:t>
            </a:r>
            <a:r>
              <a:rPr lang="el-GR" dirty="0"/>
              <a:t>: στην πρώτη ενότητα παρουσιάζεται </a:t>
            </a:r>
            <a:r>
              <a:rPr lang="el-GR" b="1" dirty="0"/>
              <a:t>ο ήρωας (βασιλιάς) </a:t>
            </a:r>
            <a:r>
              <a:rPr lang="el-GR" dirty="0"/>
              <a:t>και το πρόβλημά του πάνω στο οποίο θα στηριχθεί ολόκληρη η αφήγηση, δηλαδή η </a:t>
            </a:r>
            <a:r>
              <a:rPr lang="el-GR" b="1" dirty="0"/>
              <a:t>ανορεξία του</a:t>
            </a:r>
            <a:r>
              <a:rPr lang="el-GR" dirty="0"/>
              <a:t>. Αν και πολλοί προσπαθούν να γιατρέψουν την παράξενη ασθένειά του, κανείς δεν τα καταφέρνει  και την επίλυση του προβλήματος αναλαμβάνει ένας σοφός γέροντας.</a:t>
            </a:r>
          </a:p>
          <a:p>
            <a:pPr algn="just"/>
            <a:r>
              <a:rPr lang="el-GR" dirty="0"/>
              <a:t>Ο βασιλιάς αντιμετωπίζει το γέροντα με σεβασμό και απαντά με ειλικρίνεια σε όλες τις ερωτήσεις του. Από τις απαντήσεις του προκύπτει ότι δεν έχει κανένα πρόβλημα, τίποτα δεν τον απασχολεί αλλά και τίποτα δεν τον ενδιαφέρει ο γέροντας καταλαβαίνει αμέσως ότι η ανορεξία του βασιλιά </a:t>
            </a:r>
            <a:r>
              <a:rPr lang="el-GR" b="1" dirty="0"/>
              <a:t>οφείλεται στην απραξία του και στην έλλειψη ενδιαφέροντος για οτιδήποτε</a:t>
            </a:r>
            <a:r>
              <a:rPr lang="el-GR" dirty="0"/>
              <a:t>. Δεν αποκαλύπτει ωστόσο τη γνωμάτευσή του, αλλά επινοεί ένα </a:t>
            </a:r>
            <a:r>
              <a:rPr lang="el-GR" b="1" dirty="0"/>
              <a:t>έξυπνο τέχνασμα, που θα οδηγήσει το βασιλιά σταδιακά στην ανακάλυψη της αιτίας του προβλήματός του.</a:t>
            </a:r>
          </a:p>
          <a:p>
            <a:pPr algn="just"/>
            <a:r>
              <a:rPr lang="el-GR" dirty="0"/>
              <a:t>Του συστήνει λοιπόν </a:t>
            </a:r>
            <a:r>
              <a:rPr lang="el-GR" b="1" dirty="0"/>
              <a:t>να φάει «το πιο γλυκό ψωμί του κόσμου»</a:t>
            </a:r>
            <a:r>
              <a:rPr lang="el-GR" dirty="0"/>
              <a:t>, και ο βασιλιάς διατάζει αμέσως τους φουρνάρηδες του παλατιού να το ζυμώσουν. Κανένα, όμως, από τα ψωμιά που του πήγαν όσο γλυκό κι αν ήταν, δεν κατάφερε να του ανοίξει την όρεξη. Οργισμένος ο βασιλιάς ζητά να οδηγήσουν μπροστά του το γέροντα και απαιτεί εξηγήσεις για την αποτυχία της θεραπείας του, απειλώντας τον με θάνατο. Ο γέροντας δε φοβάται ούτε διαμαρτύρεται, επειδή γνωρίζει εκ των προτέρων ότι η εξέλιξη της ιστορίας θα τον δικαιώσει. Προτείνει, λοιπόν, στο βασιλιά να τον ακολουθήσει και για τρεις μέρες να κάνει όλα όσα του πει.</a:t>
            </a:r>
          </a:p>
          <a:p>
            <a:endParaRPr lang="el-GR" dirty="0"/>
          </a:p>
        </p:txBody>
      </p:sp>
      <p:sp>
        <p:nvSpPr>
          <p:cNvPr id="3" name="2 - Τίτλος"/>
          <p:cNvSpPr>
            <a:spLocks noGrp="1"/>
          </p:cNvSpPr>
          <p:nvPr>
            <p:ph type="title"/>
          </p:nvPr>
        </p:nvSpPr>
        <p:spPr>
          <a:xfrm>
            <a:off x="539552" y="188640"/>
            <a:ext cx="8229600" cy="576064"/>
          </a:xfrm>
        </p:spPr>
        <p:txBody>
          <a:bodyPr>
            <a:normAutofit fontScale="90000"/>
          </a:bodyPr>
          <a:lstStyle/>
          <a:p>
            <a:br>
              <a:rPr lang="el-GR" sz="2700" dirty="0"/>
            </a:br>
            <a:br>
              <a:rPr lang="el-GR" sz="2700" dirty="0"/>
            </a:br>
            <a:r>
              <a:rPr lang="el-GR" sz="2700" dirty="0"/>
              <a:t>ΕΝΟΤΗΤΑ 1</a:t>
            </a:r>
            <a:r>
              <a:rPr lang="el-GR" sz="2700" baseline="30000" dirty="0"/>
              <a:t>Η</a:t>
            </a:r>
            <a:br>
              <a:rPr lang="el-GR" dirty="0"/>
            </a:br>
            <a:endParaRPr lang="el-GR"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23528" y="908720"/>
            <a:ext cx="8363272" cy="5544616"/>
          </a:xfrm>
        </p:spPr>
        <p:txBody>
          <a:bodyPr>
            <a:normAutofit fontScale="62500" lnSpcReduction="20000"/>
          </a:bodyPr>
          <a:lstStyle/>
          <a:p>
            <a:pPr algn="just"/>
            <a:r>
              <a:rPr lang="el-GR" b="1" dirty="0"/>
              <a:t>Ενότητα  2</a:t>
            </a:r>
            <a:r>
              <a:rPr lang="el-GR" b="1" baseline="30000" dirty="0"/>
              <a:t>η</a:t>
            </a:r>
            <a:r>
              <a:rPr lang="el-GR" dirty="0"/>
              <a:t>: ο βασιλιάς, ακολουθώντας τη συμβουλή του γέροντα, ντύνεται με ρούχα και παπούτσια φτωχικά και τον ακολουθεί στην καλύβα του. Από εδώ και πέρα αρχίζει η δοκιμασία του. Την πρώτη μέρα τον ξυπνάει ο γέροντας τα ξημερώματα για να πάνε να θερίσουν. Επιστρέφουν στην καλύβα το βράδυ και κατάκοποι και νηστικοί πέφτουν για ύπνο. Την επόμενη με πηγαίνουν να αλωνίσουν, δουλεύουν πάλι όλη την ημέρα και ξαναπέφτουν για ύπνο πάλι νηστικοί. Την τρίτη μέρα πηγαίνουν να αλέσουν το στάρι στο μύλο στην κορυφή του βουνού. Το μεσημέρι γυρίζουν πίσω, ο βασιλιάς μαζεύει ξύλα, ζυμώνει ο ίδιος και ψήνει το ψωμί.  Εξουθενωμένος από τη σκληρή δουλειά τριών ημερών και πεινασμένος, ανυπομονεί να βγει το ψωμί από το φούρνο για να το φάει. </a:t>
            </a:r>
            <a:r>
              <a:rPr lang="el-GR" b="1" dirty="0"/>
              <a:t>Είχε αποκτήσει και πάλι την όρεξή του και τρώγοντας λαίμαργα συνειδητοποίησε πως αυτό ήταν «το πιο γλυκό ψωμί του κόσμου».</a:t>
            </a:r>
            <a:r>
              <a:rPr lang="el-GR" dirty="0"/>
              <a:t> Ο γέροντας του επισημαίνει πως </a:t>
            </a:r>
            <a:r>
              <a:rPr lang="el-GR" b="1" dirty="0"/>
              <a:t>η γλύκα του ψωμιού οφείλεται στον προσωπικό μόχθο που κατέβαλε σε όλα τα στάδια της παραγωγής του</a:t>
            </a:r>
            <a:r>
              <a:rPr lang="el-GR" dirty="0"/>
              <a:t>. Μ’ αυτόν τον τρόπο του υποδεικνύει την αξία της εργασίας και τον συμβουλεύει να εργάζεται πάντα όχι για βιοπορισμό, αλλά για την ευχαρίστηση της δημιουργικότητας.</a:t>
            </a:r>
          </a:p>
          <a:p>
            <a:pPr algn="just"/>
            <a:r>
              <a:rPr lang="el-GR" dirty="0"/>
              <a:t>Ο βασιλιάς, μέσα από την ιδιότυπη αυτή μορφή θεραπείας, παίρνει ένα ουσιαστικό μάθημα ζωής: η απραξία μόνο προβλήματα μπορεί να προκαλέσει. Έτσι, ο ίδιος στο εξής εργάζεται για το βασίλειό του, γίνεται χρήσιμος στο λαό του κερδίζοντας την ευτυχία που μόνο η δημιουργικότητα εξασφαλίζει.</a:t>
            </a:r>
          </a:p>
          <a:p>
            <a:endParaRPr lang="el-GR" dirty="0"/>
          </a:p>
        </p:txBody>
      </p:sp>
      <p:sp>
        <p:nvSpPr>
          <p:cNvPr id="3" name="2 - Τίτλος"/>
          <p:cNvSpPr>
            <a:spLocks noGrp="1"/>
          </p:cNvSpPr>
          <p:nvPr>
            <p:ph type="title"/>
          </p:nvPr>
        </p:nvSpPr>
        <p:spPr>
          <a:xfrm>
            <a:off x="457200" y="274638"/>
            <a:ext cx="8229600" cy="634082"/>
          </a:xfrm>
        </p:spPr>
        <p:txBody>
          <a:bodyPr>
            <a:normAutofit/>
          </a:bodyPr>
          <a:lstStyle/>
          <a:p>
            <a:r>
              <a:rPr lang="el-GR" sz="2400" dirty="0"/>
              <a:t>ΕΝΟΤΗΤΑ 2Η</a:t>
            </a: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4)">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0"/>
            <a:ext cx="8435280" cy="6453336"/>
          </a:xfrm>
        </p:spPr>
        <p:txBody>
          <a:bodyPr>
            <a:normAutofit fontScale="47500" lnSpcReduction="20000"/>
          </a:bodyPr>
          <a:lstStyle/>
          <a:p>
            <a:pPr algn="just">
              <a:buNone/>
            </a:pPr>
            <a:r>
              <a:rPr lang="el-GR" sz="2900" i="1" dirty="0"/>
              <a:t>Χαρακτηρισμοί προσώπων</a:t>
            </a:r>
            <a:endParaRPr lang="el-GR" sz="2900" dirty="0"/>
          </a:p>
          <a:p>
            <a:pPr algn="just"/>
            <a:r>
              <a:rPr lang="el-GR" sz="2900" dirty="0"/>
              <a:t>Βασιλιάς: αδιάφορος, αδρανής, νωθρός, αυταρχικός. Μετά την περιπέτεια: συνειδητοποιεί την αξία της εργασίας και νιώθει ευτυχισμένος.</a:t>
            </a:r>
          </a:p>
          <a:p>
            <a:pPr algn="just"/>
            <a:r>
              <a:rPr lang="el-GR" sz="2900" dirty="0"/>
              <a:t>Γέροντας: σοφός, προνοητικός, ατρόμητος στις απειλές, γνώστης των δυσκολιών της ζωής.</a:t>
            </a:r>
          </a:p>
          <a:p>
            <a:pPr algn="just">
              <a:buNone/>
            </a:pPr>
            <a:r>
              <a:rPr lang="el-GR" sz="2900" i="1" dirty="0"/>
              <a:t>Χρόνος</a:t>
            </a:r>
            <a:endParaRPr lang="el-GR" sz="2900" dirty="0"/>
          </a:p>
          <a:p>
            <a:pPr algn="just"/>
            <a:r>
              <a:rPr lang="el-GR" sz="2900" dirty="0"/>
              <a:t>Στα παραμύθια συνήθως δεν υπάρχει χρονικός προσδιορισμός γιατί ο αφηγητής θέλει να δώσει διαχρονικότητα στα λόγια του. Οι χρονικές αναφορές που γίνονται αφορούν την ίδια τη διαδικασία της αφήγησης, η οποία γίνεται ευκολότερη. </a:t>
            </a:r>
          </a:p>
          <a:p>
            <a:pPr algn="just">
              <a:buNone/>
            </a:pPr>
            <a:r>
              <a:rPr lang="el-GR" sz="2900" i="1" dirty="0"/>
              <a:t>Τεχνικές αφήγησης</a:t>
            </a:r>
            <a:endParaRPr lang="el-GR" sz="2900" dirty="0"/>
          </a:p>
          <a:p>
            <a:pPr lvl="0" algn="just"/>
            <a:r>
              <a:rPr lang="el-GR" sz="2900" dirty="0"/>
              <a:t>Αφήγηση</a:t>
            </a:r>
          </a:p>
          <a:p>
            <a:pPr lvl="0" algn="just"/>
            <a:r>
              <a:rPr lang="el-GR" sz="2900" dirty="0"/>
              <a:t>Διάλογος (για ζωντάνια, αμεσότητα προφορικού λόγου, φυσικότητα)</a:t>
            </a:r>
          </a:p>
          <a:p>
            <a:pPr lvl="0" algn="just"/>
            <a:r>
              <a:rPr lang="el-GR" sz="2900" dirty="0"/>
              <a:t>Περιγραφή</a:t>
            </a:r>
          </a:p>
          <a:p>
            <a:pPr algn="just"/>
            <a:r>
              <a:rPr lang="el-GR" sz="2900" i="1" dirty="0"/>
              <a:t>Εκφραστικά μέσα</a:t>
            </a:r>
            <a:endParaRPr lang="el-GR" sz="2900" dirty="0"/>
          </a:p>
          <a:p>
            <a:pPr lvl="0" algn="just"/>
            <a:r>
              <a:rPr lang="el-GR" sz="2900" dirty="0"/>
              <a:t>Μεταφορές </a:t>
            </a:r>
          </a:p>
          <a:p>
            <a:pPr lvl="0" algn="just"/>
            <a:r>
              <a:rPr lang="el-GR" sz="2900" dirty="0"/>
              <a:t>Παρομοίωση</a:t>
            </a:r>
          </a:p>
          <a:p>
            <a:pPr lvl="0" algn="just"/>
            <a:r>
              <a:rPr lang="el-GR" sz="2900" dirty="0"/>
              <a:t>Υπερβολή</a:t>
            </a:r>
          </a:p>
          <a:p>
            <a:pPr lvl="0" algn="just"/>
            <a:r>
              <a:rPr lang="el-GR" sz="2900" dirty="0"/>
              <a:t>Αλληγορία</a:t>
            </a:r>
          </a:p>
          <a:p>
            <a:pPr lvl="0" algn="just"/>
            <a:r>
              <a:rPr lang="el-GR" sz="2900" dirty="0"/>
              <a:t>Εικόνες</a:t>
            </a:r>
          </a:p>
          <a:p>
            <a:pPr lvl="0" algn="just"/>
            <a:r>
              <a:rPr lang="el-GR" sz="2900" dirty="0"/>
              <a:t>Ειρωνεία</a:t>
            </a:r>
          </a:p>
          <a:p>
            <a:pPr lvl="0" algn="just"/>
            <a:r>
              <a:rPr lang="el-GR" sz="2900" dirty="0"/>
              <a:t>Επανάληψη</a:t>
            </a:r>
          </a:p>
          <a:p>
            <a:pPr lvl="0" algn="just"/>
            <a:r>
              <a:rPr lang="el-GR" sz="2900" dirty="0"/>
              <a:t>Αναδίπλωση</a:t>
            </a:r>
          </a:p>
          <a:p>
            <a:pPr lvl="0" algn="just"/>
            <a:r>
              <a:rPr lang="el-GR" sz="2900" dirty="0"/>
              <a:t>Λαϊκές εκφράσεις</a:t>
            </a:r>
          </a:p>
          <a:p>
            <a:pPr lvl="0" algn="just"/>
            <a:r>
              <a:rPr lang="el-GR" sz="2900" dirty="0" err="1"/>
              <a:t>Ηχοποιημένες</a:t>
            </a:r>
            <a:r>
              <a:rPr lang="el-GR" sz="2900" dirty="0"/>
              <a:t> λέξεις </a:t>
            </a:r>
          </a:p>
          <a:p>
            <a:pPr algn="just">
              <a:buNone/>
            </a:pPr>
            <a:r>
              <a:rPr lang="el-GR" sz="2900" i="1" dirty="0"/>
              <a:t>Γλώσσα</a:t>
            </a:r>
            <a:endParaRPr lang="el-GR" sz="2900" dirty="0"/>
          </a:p>
          <a:p>
            <a:pPr algn="just"/>
            <a:r>
              <a:rPr lang="el-GR" sz="2900" dirty="0"/>
              <a:t>Απλή και απέριττη.</a:t>
            </a:r>
          </a:p>
          <a:p>
            <a:pPr algn="just">
              <a:buNone/>
            </a:pPr>
            <a:r>
              <a:rPr lang="el-GR" sz="2900" i="1" dirty="0"/>
              <a:t>Ύφος</a:t>
            </a:r>
            <a:endParaRPr lang="el-GR" sz="2900" dirty="0"/>
          </a:p>
          <a:p>
            <a:pPr algn="just"/>
            <a:r>
              <a:rPr lang="el-GR" sz="2900" dirty="0"/>
              <a:t>Απλό, κατανοητό, παραστατικό και ζωντανό.</a:t>
            </a:r>
          </a:p>
          <a:p>
            <a:endParaRPr lang="el-GR"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p:cTn id="42"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p:cTn id="4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 calcmode="lin" valueType="num">
                                      <p:cBhvr>
                                        <p:cTn id="56"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2">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 calcmode="lin" valueType="num">
                                      <p:cBhvr>
                                        <p:cTn id="63"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2">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 calcmode="lin" valueType="num">
                                      <p:cBhvr>
                                        <p:cTn id="70"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2">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 calcmode="lin" valueType="num">
                                      <p:cBhvr>
                                        <p:cTn id="77"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2">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 calcmode="lin" valueType="num">
                                      <p:cBhvr>
                                        <p:cTn id="84"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85"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86" dur="500"/>
                                        <p:tgtEl>
                                          <p:spTgt spid="2">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 calcmode="lin" valueType="num">
                                      <p:cBhvr>
                                        <p:cTn id="91"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92" dur="500" fill="hold"/>
                                        <p:tgtEl>
                                          <p:spTgt spid="2">
                                            <p:txEl>
                                              <p:pRg st="12" end="12"/>
                                            </p:txEl>
                                          </p:spTgt>
                                        </p:tgtEl>
                                        <p:attrNameLst>
                                          <p:attrName>ppt_h</p:attrName>
                                        </p:attrNameLst>
                                      </p:cBhvr>
                                      <p:tavLst>
                                        <p:tav tm="0">
                                          <p:val>
                                            <p:fltVal val="0"/>
                                          </p:val>
                                        </p:tav>
                                        <p:tav tm="100000">
                                          <p:val>
                                            <p:strVal val="#ppt_h"/>
                                          </p:val>
                                        </p:tav>
                                      </p:tavLst>
                                    </p:anim>
                                    <p:animEffect transition="in" filter="fade">
                                      <p:cBhvr>
                                        <p:cTn id="93" dur="500"/>
                                        <p:tgtEl>
                                          <p:spTgt spid="2">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0" fill="hold" grpId="0"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 calcmode="lin" valueType="num">
                                      <p:cBhvr>
                                        <p:cTn id="98" dur="500" fill="hold"/>
                                        <p:tgtEl>
                                          <p:spTgt spid="2">
                                            <p:txEl>
                                              <p:pRg st="13" end="13"/>
                                            </p:txEl>
                                          </p:spTgt>
                                        </p:tgtEl>
                                        <p:attrNameLst>
                                          <p:attrName>ppt_w</p:attrName>
                                        </p:attrNameLst>
                                      </p:cBhvr>
                                      <p:tavLst>
                                        <p:tav tm="0">
                                          <p:val>
                                            <p:fltVal val="0"/>
                                          </p:val>
                                        </p:tav>
                                        <p:tav tm="100000">
                                          <p:val>
                                            <p:strVal val="#ppt_w"/>
                                          </p:val>
                                        </p:tav>
                                      </p:tavLst>
                                    </p:anim>
                                    <p:anim calcmode="lin" valueType="num">
                                      <p:cBhvr>
                                        <p:cTn id="99" dur="500" fill="hold"/>
                                        <p:tgtEl>
                                          <p:spTgt spid="2">
                                            <p:txEl>
                                              <p:pRg st="13" end="13"/>
                                            </p:txEl>
                                          </p:spTgt>
                                        </p:tgtEl>
                                        <p:attrNameLst>
                                          <p:attrName>ppt_h</p:attrName>
                                        </p:attrNameLst>
                                      </p:cBhvr>
                                      <p:tavLst>
                                        <p:tav tm="0">
                                          <p:val>
                                            <p:fltVal val="0"/>
                                          </p:val>
                                        </p:tav>
                                        <p:tav tm="100000">
                                          <p:val>
                                            <p:strVal val="#ppt_h"/>
                                          </p:val>
                                        </p:tav>
                                      </p:tavLst>
                                    </p:anim>
                                    <p:animEffect transition="in" filter="fade">
                                      <p:cBhvr>
                                        <p:cTn id="100" dur="500"/>
                                        <p:tgtEl>
                                          <p:spTgt spid="2">
                                            <p:txEl>
                                              <p:pRg st="13" end="13"/>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0" fill="hold" grpId="0" nodeType="clickEffect">
                                  <p:stCondLst>
                                    <p:cond delay="0"/>
                                  </p:stCondLst>
                                  <p:childTnLst>
                                    <p:set>
                                      <p:cBhvr>
                                        <p:cTn id="104" dur="1" fill="hold">
                                          <p:stCondLst>
                                            <p:cond delay="0"/>
                                          </p:stCondLst>
                                        </p:cTn>
                                        <p:tgtEl>
                                          <p:spTgt spid="2">
                                            <p:txEl>
                                              <p:pRg st="14" end="14"/>
                                            </p:txEl>
                                          </p:spTgt>
                                        </p:tgtEl>
                                        <p:attrNameLst>
                                          <p:attrName>style.visibility</p:attrName>
                                        </p:attrNameLst>
                                      </p:cBhvr>
                                      <p:to>
                                        <p:strVal val="visible"/>
                                      </p:to>
                                    </p:set>
                                    <p:anim calcmode="lin" valueType="num">
                                      <p:cBhvr>
                                        <p:cTn id="105" dur="500" fill="hold"/>
                                        <p:tgtEl>
                                          <p:spTgt spid="2">
                                            <p:txEl>
                                              <p:pRg st="14" end="14"/>
                                            </p:txEl>
                                          </p:spTgt>
                                        </p:tgtEl>
                                        <p:attrNameLst>
                                          <p:attrName>ppt_w</p:attrName>
                                        </p:attrNameLst>
                                      </p:cBhvr>
                                      <p:tavLst>
                                        <p:tav tm="0">
                                          <p:val>
                                            <p:fltVal val="0"/>
                                          </p:val>
                                        </p:tav>
                                        <p:tav tm="100000">
                                          <p:val>
                                            <p:strVal val="#ppt_w"/>
                                          </p:val>
                                        </p:tav>
                                      </p:tavLst>
                                    </p:anim>
                                    <p:anim calcmode="lin" valueType="num">
                                      <p:cBhvr>
                                        <p:cTn id="106" dur="500" fill="hold"/>
                                        <p:tgtEl>
                                          <p:spTgt spid="2">
                                            <p:txEl>
                                              <p:pRg st="14" end="14"/>
                                            </p:txEl>
                                          </p:spTgt>
                                        </p:tgtEl>
                                        <p:attrNameLst>
                                          <p:attrName>ppt_h</p:attrName>
                                        </p:attrNameLst>
                                      </p:cBhvr>
                                      <p:tavLst>
                                        <p:tav tm="0">
                                          <p:val>
                                            <p:fltVal val="0"/>
                                          </p:val>
                                        </p:tav>
                                        <p:tav tm="100000">
                                          <p:val>
                                            <p:strVal val="#ppt_h"/>
                                          </p:val>
                                        </p:tav>
                                      </p:tavLst>
                                    </p:anim>
                                    <p:animEffect transition="in" filter="fade">
                                      <p:cBhvr>
                                        <p:cTn id="107" dur="500"/>
                                        <p:tgtEl>
                                          <p:spTgt spid="2">
                                            <p:txEl>
                                              <p:pRg st="14" end="14"/>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0" fill="hold" grpId="0" nodeType="clickEffect">
                                  <p:stCondLst>
                                    <p:cond delay="0"/>
                                  </p:stCondLst>
                                  <p:childTnLst>
                                    <p:set>
                                      <p:cBhvr>
                                        <p:cTn id="111" dur="1" fill="hold">
                                          <p:stCondLst>
                                            <p:cond delay="0"/>
                                          </p:stCondLst>
                                        </p:cTn>
                                        <p:tgtEl>
                                          <p:spTgt spid="2">
                                            <p:txEl>
                                              <p:pRg st="15" end="15"/>
                                            </p:txEl>
                                          </p:spTgt>
                                        </p:tgtEl>
                                        <p:attrNameLst>
                                          <p:attrName>style.visibility</p:attrName>
                                        </p:attrNameLst>
                                      </p:cBhvr>
                                      <p:to>
                                        <p:strVal val="visible"/>
                                      </p:to>
                                    </p:set>
                                    <p:anim calcmode="lin" valueType="num">
                                      <p:cBhvr>
                                        <p:cTn id="112" dur="500" fill="hold"/>
                                        <p:tgtEl>
                                          <p:spTgt spid="2">
                                            <p:txEl>
                                              <p:pRg st="15" end="15"/>
                                            </p:txEl>
                                          </p:spTgt>
                                        </p:tgtEl>
                                        <p:attrNameLst>
                                          <p:attrName>ppt_w</p:attrName>
                                        </p:attrNameLst>
                                      </p:cBhvr>
                                      <p:tavLst>
                                        <p:tav tm="0">
                                          <p:val>
                                            <p:fltVal val="0"/>
                                          </p:val>
                                        </p:tav>
                                        <p:tav tm="100000">
                                          <p:val>
                                            <p:strVal val="#ppt_w"/>
                                          </p:val>
                                        </p:tav>
                                      </p:tavLst>
                                    </p:anim>
                                    <p:anim calcmode="lin" valueType="num">
                                      <p:cBhvr>
                                        <p:cTn id="113" dur="500" fill="hold"/>
                                        <p:tgtEl>
                                          <p:spTgt spid="2">
                                            <p:txEl>
                                              <p:pRg st="15" end="15"/>
                                            </p:txEl>
                                          </p:spTgt>
                                        </p:tgtEl>
                                        <p:attrNameLst>
                                          <p:attrName>ppt_h</p:attrName>
                                        </p:attrNameLst>
                                      </p:cBhvr>
                                      <p:tavLst>
                                        <p:tav tm="0">
                                          <p:val>
                                            <p:fltVal val="0"/>
                                          </p:val>
                                        </p:tav>
                                        <p:tav tm="100000">
                                          <p:val>
                                            <p:strVal val="#ppt_h"/>
                                          </p:val>
                                        </p:tav>
                                      </p:tavLst>
                                    </p:anim>
                                    <p:animEffect transition="in" filter="fade">
                                      <p:cBhvr>
                                        <p:cTn id="114" dur="500"/>
                                        <p:tgtEl>
                                          <p:spTgt spid="2">
                                            <p:txEl>
                                              <p:pRg st="15" end="15"/>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0" fill="hold" grpId="0" nodeType="clickEffect">
                                  <p:stCondLst>
                                    <p:cond delay="0"/>
                                  </p:stCondLst>
                                  <p:childTnLst>
                                    <p:set>
                                      <p:cBhvr>
                                        <p:cTn id="118" dur="1" fill="hold">
                                          <p:stCondLst>
                                            <p:cond delay="0"/>
                                          </p:stCondLst>
                                        </p:cTn>
                                        <p:tgtEl>
                                          <p:spTgt spid="2">
                                            <p:txEl>
                                              <p:pRg st="16" end="16"/>
                                            </p:txEl>
                                          </p:spTgt>
                                        </p:tgtEl>
                                        <p:attrNameLst>
                                          <p:attrName>style.visibility</p:attrName>
                                        </p:attrNameLst>
                                      </p:cBhvr>
                                      <p:to>
                                        <p:strVal val="visible"/>
                                      </p:to>
                                    </p:set>
                                    <p:anim calcmode="lin" valueType="num">
                                      <p:cBhvr>
                                        <p:cTn id="119" dur="500" fill="hold"/>
                                        <p:tgtEl>
                                          <p:spTgt spid="2">
                                            <p:txEl>
                                              <p:pRg st="16" end="16"/>
                                            </p:txEl>
                                          </p:spTgt>
                                        </p:tgtEl>
                                        <p:attrNameLst>
                                          <p:attrName>ppt_w</p:attrName>
                                        </p:attrNameLst>
                                      </p:cBhvr>
                                      <p:tavLst>
                                        <p:tav tm="0">
                                          <p:val>
                                            <p:fltVal val="0"/>
                                          </p:val>
                                        </p:tav>
                                        <p:tav tm="100000">
                                          <p:val>
                                            <p:strVal val="#ppt_w"/>
                                          </p:val>
                                        </p:tav>
                                      </p:tavLst>
                                    </p:anim>
                                    <p:anim calcmode="lin" valueType="num">
                                      <p:cBhvr>
                                        <p:cTn id="120" dur="500" fill="hold"/>
                                        <p:tgtEl>
                                          <p:spTgt spid="2">
                                            <p:txEl>
                                              <p:pRg st="16" end="16"/>
                                            </p:txEl>
                                          </p:spTgt>
                                        </p:tgtEl>
                                        <p:attrNameLst>
                                          <p:attrName>ppt_h</p:attrName>
                                        </p:attrNameLst>
                                      </p:cBhvr>
                                      <p:tavLst>
                                        <p:tav tm="0">
                                          <p:val>
                                            <p:fltVal val="0"/>
                                          </p:val>
                                        </p:tav>
                                        <p:tav tm="100000">
                                          <p:val>
                                            <p:strVal val="#ppt_h"/>
                                          </p:val>
                                        </p:tav>
                                      </p:tavLst>
                                    </p:anim>
                                    <p:animEffect transition="in" filter="fade">
                                      <p:cBhvr>
                                        <p:cTn id="121" dur="500"/>
                                        <p:tgtEl>
                                          <p:spTgt spid="2">
                                            <p:txEl>
                                              <p:pRg st="16" end="16"/>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0" fill="hold" grpId="0" nodeType="clickEffect">
                                  <p:stCondLst>
                                    <p:cond delay="0"/>
                                  </p:stCondLst>
                                  <p:childTnLst>
                                    <p:set>
                                      <p:cBhvr>
                                        <p:cTn id="125" dur="1" fill="hold">
                                          <p:stCondLst>
                                            <p:cond delay="0"/>
                                          </p:stCondLst>
                                        </p:cTn>
                                        <p:tgtEl>
                                          <p:spTgt spid="2">
                                            <p:txEl>
                                              <p:pRg st="17" end="17"/>
                                            </p:txEl>
                                          </p:spTgt>
                                        </p:tgtEl>
                                        <p:attrNameLst>
                                          <p:attrName>style.visibility</p:attrName>
                                        </p:attrNameLst>
                                      </p:cBhvr>
                                      <p:to>
                                        <p:strVal val="visible"/>
                                      </p:to>
                                    </p:set>
                                    <p:anim calcmode="lin" valueType="num">
                                      <p:cBhvr>
                                        <p:cTn id="126" dur="500" fill="hold"/>
                                        <p:tgtEl>
                                          <p:spTgt spid="2">
                                            <p:txEl>
                                              <p:pRg st="17" end="17"/>
                                            </p:txEl>
                                          </p:spTgt>
                                        </p:tgtEl>
                                        <p:attrNameLst>
                                          <p:attrName>ppt_w</p:attrName>
                                        </p:attrNameLst>
                                      </p:cBhvr>
                                      <p:tavLst>
                                        <p:tav tm="0">
                                          <p:val>
                                            <p:fltVal val="0"/>
                                          </p:val>
                                        </p:tav>
                                        <p:tav tm="100000">
                                          <p:val>
                                            <p:strVal val="#ppt_w"/>
                                          </p:val>
                                        </p:tav>
                                      </p:tavLst>
                                    </p:anim>
                                    <p:anim calcmode="lin" valueType="num">
                                      <p:cBhvr>
                                        <p:cTn id="127" dur="500" fill="hold"/>
                                        <p:tgtEl>
                                          <p:spTgt spid="2">
                                            <p:txEl>
                                              <p:pRg st="17" end="17"/>
                                            </p:txEl>
                                          </p:spTgt>
                                        </p:tgtEl>
                                        <p:attrNameLst>
                                          <p:attrName>ppt_h</p:attrName>
                                        </p:attrNameLst>
                                      </p:cBhvr>
                                      <p:tavLst>
                                        <p:tav tm="0">
                                          <p:val>
                                            <p:fltVal val="0"/>
                                          </p:val>
                                        </p:tav>
                                        <p:tav tm="100000">
                                          <p:val>
                                            <p:strVal val="#ppt_h"/>
                                          </p:val>
                                        </p:tav>
                                      </p:tavLst>
                                    </p:anim>
                                    <p:animEffect transition="in" filter="fade">
                                      <p:cBhvr>
                                        <p:cTn id="128" dur="500"/>
                                        <p:tgtEl>
                                          <p:spTgt spid="2">
                                            <p:txEl>
                                              <p:pRg st="17" end="17"/>
                                            </p:txEl>
                                          </p:spTgt>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0" fill="hold" grpId="0" nodeType="clickEffect">
                                  <p:stCondLst>
                                    <p:cond delay="0"/>
                                  </p:stCondLst>
                                  <p:childTnLst>
                                    <p:set>
                                      <p:cBhvr>
                                        <p:cTn id="132" dur="1" fill="hold">
                                          <p:stCondLst>
                                            <p:cond delay="0"/>
                                          </p:stCondLst>
                                        </p:cTn>
                                        <p:tgtEl>
                                          <p:spTgt spid="2">
                                            <p:txEl>
                                              <p:pRg st="18" end="18"/>
                                            </p:txEl>
                                          </p:spTgt>
                                        </p:tgtEl>
                                        <p:attrNameLst>
                                          <p:attrName>style.visibility</p:attrName>
                                        </p:attrNameLst>
                                      </p:cBhvr>
                                      <p:to>
                                        <p:strVal val="visible"/>
                                      </p:to>
                                    </p:set>
                                    <p:anim calcmode="lin" valueType="num">
                                      <p:cBhvr>
                                        <p:cTn id="133" dur="500" fill="hold"/>
                                        <p:tgtEl>
                                          <p:spTgt spid="2">
                                            <p:txEl>
                                              <p:pRg st="18" end="18"/>
                                            </p:txEl>
                                          </p:spTgt>
                                        </p:tgtEl>
                                        <p:attrNameLst>
                                          <p:attrName>ppt_w</p:attrName>
                                        </p:attrNameLst>
                                      </p:cBhvr>
                                      <p:tavLst>
                                        <p:tav tm="0">
                                          <p:val>
                                            <p:fltVal val="0"/>
                                          </p:val>
                                        </p:tav>
                                        <p:tav tm="100000">
                                          <p:val>
                                            <p:strVal val="#ppt_w"/>
                                          </p:val>
                                        </p:tav>
                                      </p:tavLst>
                                    </p:anim>
                                    <p:anim calcmode="lin" valueType="num">
                                      <p:cBhvr>
                                        <p:cTn id="134" dur="500" fill="hold"/>
                                        <p:tgtEl>
                                          <p:spTgt spid="2">
                                            <p:txEl>
                                              <p:pRg st="18" end="18"/>
                                            </p:txEl>
                                          </p:spTgt>
                                        </p:tgtEl>
                                        <p:attrNameLst>
                                          <p:attrName>ppt_h</p:attrName>
                                        </p:attrNameLst>
                                      </p:cBhvr>
                                      <p:tavLst>
                                        <p:tav tm="0">
                                          <p:val>
                                            <p:fltVal val="0"/>
                                          </p:val>
                                        </p:tav>
                                        <p:tav tm="100000">
                                          <p:val>
                                            <p:strVal val="#ppt_h"/>
                                          </p:val>
                                        </p:tav>
                                      </p:tavLst>
                                    </p:anim>
                                    <p:animEffect transition="in" filter="fade">
                                      <p:cBhvr>
                                        <p:cTn id="135" dur="500"/>
                                        <p:tgtEl>
                                          <p:spTgt spid="2">
                                            <p:txEl>
                                              <p:pRg st="18" end="18"/>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0" fill="hold" grpId="0" nodeType="clickEffect">
                                  <p:stCondLst>
                                    <p:cond delay="0"/>
                                  </p:stCondLst>
                                  <p:childTnLst>
                                    <p:set>
                                      <p:cBhvr>
                                        <p:cTn id="139" dur="1" fill="hold">
                                          <p:stCondLst>
                                            <p:cond delay="0"/>
                                          </p:stCondLst>
                                        </p:cTn>
                                        <p:tgtEl>
                                          <p:spTgt spid="2">
                                            <p:txEl>
                                              <p:pRg st="19" end="19"/>
                                            </p:txEl>
                                          </p:spTgt>
                                        </p:tgtEl>
                                        <p:attrNameLst>
                                          <p:attrName>style.visibility</p:attrName>
                                        </p:attrNameLst>
                                      </p:cBhvr>
                                      <p:to>
                                        <p:strVal val="visible"/>
                                      </p:to>
                                    </p:set>
                                    <p:anim calcmode="lin" valueType="num">
                                      <p:cBhvr>
                                        <p:cTn id="140" dur="500" fill="hold"/>
                                        <p:tgtEl>
                                          <p:spTgt spid="2">
                                            <p:txEl>
                                              <p:pRg st="19" end="19"/>
                                            </p:txEl>
                                          </p:spTgt>
                                        </p:tgtEl>
                                        <p:attrNameLst>
                                          <p:attrName>ppt_w</p:attrName>
                                        </p:attrNameLst>
                                      </p:cBhvr>
                                      <p:tavLst>
                                        <p:tav tm="0">
                                          <p:val>
                                            <p:fltVal val="0"/>
                                          </p:val>
                                        </p:tav>
                                        <p:tav tm="100000">
                                          <p:val>
                                            <p:strVal val="#ppt_w"/>
                                          </p:val>
                                        </p:tav>
                                      </p:tavLst>
                                    </p:anim>
                                    <p:anim calcmode="lin" valueType="num">
                                      <p:cBhvr>
                                        <p:cTn id="141" dur="500" fill="hold"/>
                                        <p:tgtEl>
                                          <p:spTgt spid="2">
                                            <p:txEl>
                                              <p:pRg st="19" end="19"/>
                                            </p:txEl>
                                          </p:spTgt>
                                        </p:tgtEl>
                                        <p:attrNameLst>
                                          <p:attrName>ppt_h</p:attrName>
                                        </p:attrNameLst>
                                      </p:cBhvr>
                                      <p:tavLst>
                                        <p:tav tm="0">
                                          <p:val>
                                            <p:fltVal val="0"/>
                                          </p:val>
                                        </p:tav>
                                        <p:tav tm="100000">
                                          <p:val>
                                            <p:strVal val="#ppt_h"/>
                                          </p:val>
                                        </p:tav>
                                      </p:tavLst>
                                    </p:anim>
                                    <p:animEffect transition="in" filter="fade">
                                      <p:cBhvr>
                                        <p:cTn id="142" dur="500"/>
                                        <p:tgtEl>
                                          <p:spTgt spid="2">
                                            <p:txEl>
                                              <p:pRg st="19" end="19"/>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0" fill="hold" grpId="0" nodeType="clickEffect">
                                  <p:stCondLst>
                                    <p:cond delay="0"/>
                                  </p:stCondLst>
                                  <p:childTnLst>
                                    <p:set>
                                      <p:cBhvr>
                                        <p:cTn id="146" dur="1" fill="hold">
                                          <p:stCondLst>
                                            <p:cond delay="0"/>
                                          </p:stCondLst>
                                        </p:cTn>
                                        <p:tgtEl>
                                          <p:spTgt spid="2">
                                            <p:txEl>
                                              <p:pRg st="20" end="20"/>
                                            </p:txEl>
                                          </p:spTgt>
                                        </p:tgtEl>
                                        <p:attrNameLst>
                                          <p:attrName>style.visibility</p:attrName>
                                        </p:attrNameLst>
                                      </p:cBhvr>
                                      <p:to>
                                        <p:strVal val="visible"/>
                                      </p:to>
                                    </p:set>
                                    <p:anim calcmode="lin" valueType="num">
                                      <p:cBhvr>
                                        <p:cTn id="147" dur="500" fill="hold"/>
                                        <p:tgtEl>
                                          <p:spTgt spid="2">
                                            <p:txEl>
                                              <p:pRg st="20" end="20"/>
                                            </p:txEl>
                                          </p:spTgt>
                                        </p:tgtEl>
                                        <p:attrNameLst>
                                          <p:attrName>ppt_w</p:attrName>
                                        </p:attrNameLst>
                                      </p:cBhvr>
                                      <p:tavLst>
                                        <p:tav tm="0">
                                          <p:val>
                                            <p:fltVal val="0"/>
                                          </p:val>
                                        </p:tav>
                                        <p:tav tm="100000">
                                          <p:val>
                                            <p:strVal val="#ppt_w"/>
                                          </p:val>
                                        </p:tav>
                                      </p:tavLst>
                                    </p:anim>
                                    <p:anim calcmode="lin" valueType="num">
                                      <p:cBhvr>
                                        <p:cTn id="148" dur="500" fill="hold"/>
                                        <p:tgtEl>
                                          <p:spTgt spid="2">
                                            <p:txEl>
                                              <p:pRg st="20" end="20"/>
                                            </p:txEl>
                                          </p:spTgt>
                                        </p:tgtEl>
                                        <p:attrNameLst>
                                          <p:attrName>ppt_h</p:attrName>
                                        </p:attrNameLst>
                                      </p:cBhvr>
                                      <p:tavLst>
                                        <p:tav tm="0">
                                          <p:val>
                                            <p:fltVal val="0"/>
                                          </p:val>
                                        </p:tav>
                                        <p:tav tm="100000">
                                          <p:val>
                                            <p:strVal val="#ppt_h"/>
                                          </p:val>
                                        </p:tav>
                                      </p:tavLst>
                                    </p:anim>
                                    <p:animEffect transition="in" filter="fade">
                                      <p:cBhvr>
                                        <p:cTn id="149" dur="500"/>
                                        <p:tgtEl>
                                          <p:spTgt spid="2">
                                            <p:txEl>
                                              <p:pRg st="20" end="20"/>
                                            </p:txEl>
                                          </p:spTgt>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0" fill="hold" grpId="0" nodeType="clickEffect">
                                  <p:stCondLst>
                                    <p:cond delay="0"/>
                                  </p:stCondLst>
                                  <p:childTnLst>
                                    <p:set>
                                      <p:cBhvr>
                                        <p:cTn id="153" dur="1" fill="hold">
                                          <p:stCondLst>
                                            <p:cond delay="0"/>
                                          </p:stCondLst>
                                        </p:cTn>
                                        <p:tgtEl>
                                          <p:spTgt spid="2">
                                            <p:txEl>
                                              <p:pRg st="21" end="21"/>
                                            </p:txEl>
                                          </p:spTgt>
                                        </p:tgtEl>
                                        <p:attrNameLst>
                                          <p:attrName>style.visibility</p:attrName>
                                        </p:attrNameLst>
                                      </p:cBhvr>
                                      <p:to>
                                        <p:strVal val="visible"/>
                                      </p:to>
                                    </p:set>
                                    <p:anim calcmode="lin" valueType="num">
                                      <p:cBhvr>
                                        <p:cTn id="154" dur="500" fill="hold"/>
                                        <p:tgtEl>
                                          <p:spTgt spid="2">
                                            <p:txEl>
                                              <p:pRg st="21" end="21"/>
                                            </p:txEl>
                                          </p:spTgt>
                                        </p:tgtEl>
                                        <p:attrNameLst>
                                          <p:attrName>ppt_w</p:attrName>
                                        </p:attrNameLst>
                                      </p:cBhvr>
                                      <p:tavLst>
                                        <p:tav tm="0">
                                          <p:val>
                                            <p:fltVal val="0"/>
                                          </p:val>
                                        </p:tav>
                                        <p:tav tm="100000">
                                          <p:val>
                                            <p:strVal val="#ppt_w"/>
                                          </p:val>
                                        </p:tav>
                                      </p:tavLst>
                                    </p:anim>
                                    <p:anim calcmode="lin" valueType="num">
                                      <p:cBhvr>
                                        <p:cTn id="155" dur="500" fill="hold"/>
                                        <p:tgtEl>
                                          <p:spTgt spid="2">
                                            <p:txEl>
                                              <p:pRg st="21" end="21"/>
                                            </p:txEl>
                                          </p:spTgt>
                                        </p:tgtEl>
                                        <p:attrNameLst>
                                          <p:attrName>ppt_h</p:attrName>
                                        </p:attrNameLst>
                                      </p:cBhvr>
                                      <p:tavLst>
                                        <p:tav tm="0">
                                          <p:val>
                                            <p:fltVal val="0"/>
                                          </p:val>
                                        </p:tav>
                                        <p:tav tm="100000">
                                          <p:val>
                                            <p:strVal val="#ppt_h"/>
                                          </p:val>
                                        </p:tav>
                                      </p:tavLst>
                                    </p:anim>
                                    <p:animEffect transition="in" filter="fade">
                                      <p:cBhvr>
                                        <p:cTn id="156" dur="500"/>
                                        <p:tgtEl>
                                          <p:spTgt spid="2">
                                            <p:txEl>
                                              <p:pRg st="21" end="21"/>
                                            </p:txEl>
                                          </p:spTgt>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0" fill="hold" grpId="0" nodeType="clickEffect">
                                  <p:stCondLst>
                                    <p:cond delay="0"/>
                                  </p:stCondLst>
                                  <p:childTnLst>
                                    <p:set>
                                      <p:cBhvr>
                                        <p:cTn id="160" dur="1" fill="hold">
                                          <p:stCondLst>
                                            <p:cond delay="0"/>
                                          </p:stCondLst>
                                        </p:cTn>
                                        <p:tgtEl>
                                          <p:spTgt spid="2">
                                            <p:txEl>
                                              <p:pRg st="22" end="22"/>
                                            </p:txEl>
                                          </p:spTgt>
                                        </p:tgtEl>
                                        <p:attrNameLst>
                                          <p:attrName>style.visibility</p:attrName>
                                        </p:attrNameLst>
                                      </p:cBhvr>
                                      <p:to>
                                        <p:strVal val="visible"/>
                                      </p:to>
                                    </p:set>
                                    <p:anim calcmode="lin" valueType="num">
                                      <p:cBhvr>
                                        <p:cTn id="161" dur="500" fill="hold"/>
                                        <p:tgtEl>
                                          <p:spTgt spid="2">
                                            <p:txEl>
                                              <p:pRg st="22" end="22"/>
                                            </p:txEl>
                                          </p:spTgt>
                                        </p:tgtEl>
                                        <p:attrNameLst>
                                          <p:attrName>ppt_w</p:attrName>
                                        </p:attrNameLst>
                                      </p:cBhvr>
                                      <p:tavLst>
                                        <p:tav tm="0">
                                          <p:val>
                                            <p:fltVal val="0"/>
                                          </p:val>
                                        </p:tav>
                                        <p:tav tm="100000">
                                          <p:val>
                                            <p:strVal val="#ppt_w"/>
                                          </p:val>
                                        </p:tav>
                                      </p:tavLst>
                                    </p:anim>
                                    <p:anim calcmode="lin" valueType="num">
                                      <p:cBhvr>
                                        <p:cTn id="162" dur="500" fill="hold"/>
                                        <p:tgtEl>
                                          <p:spTgt spid="2">
                                            <p:txEl>
                                              <p:pRg st="22" end="22"/>
                                            </p:txEl>
                                          </p:spTgt>
                                        </p:tgtEl>
                                        <p:attrNameLst>
                                          <p:attrName>ppt_h</p:attrName>
                                        </p:attrNameLst>
                                      </p:cBhvr>
                                      <p:tavLst>
                                        <p:tav tm="0">
                                          <p:val>
                                            <p:fltVal val="0"/>
                                          </p:val>
                                        </p:tav>
                                        <p:tav tm="100000">
                                          <p:val>
                                            <p:strVal val="#ppt_h"/>
                                          </p:val>
                                        </p:tav>
                                      </p:tavLst>
                                    </p:anim>
                                    <p:animEffect transition="in" filter="fade">
                                      <p:cBhvr>
                                        <p:cTn id="163" dur="500"/>
                                        <p:tgtEl>
                                          <p:spTgt spid="2">
                                            <p:txEl>
                                              <p:pRg st="22" end="22"/>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0" fill="hold" grpId="0" nodeType="clickEffect">
                                  <p:stCondLst>
                                    <p:cond delay="0"/>
                                  </p:stCondLst>
                                  <p:childTnLst>
                                    <p:set>
                                      <p:cBhvr>
                                        <p:cTn id="167" dur="1" fill="hold">
                                          <p:stCondLst>
                                            <p:cond delay="0"/>
                                          </p:stCondLst>
                                        </p:cTn>
                                        <p:tgtEl>
                                          <p:spTgt spid="2">
                                            <p:txEl>
                                              <p:pRg st="23" end="23"/>
                                            </p:txEl>
                                          </p:spTgt>
                                        </p:tgtEl>
                                        <p:attrNameLst>
                                          <p:attrName>style.visibility</p:attrName>
                                        </p:attrNameLst>
                                      </p:cBhvr>
                                      <p:to>
                                        <p:strVal val="visible"/>
                                      </p:to>
                                    </p:set>
                                    <p:anim calcmode="lin" valueType="num">
                                      <p:cBhvr>
                                        <p:cTn id="168" dur="500" fill="hold"/>
                                        <p:tgtEl>
                                          <p:spTgt spid="2">
                                            <p:txEl>
                                              <p:pRg st="23" end="23"/>
                                            </p:txEl>
                                          </p:spTgt>
                                        </p:tgtEl>
                                        <p:attrNameLst>
                                          <p:attrName>ppt_w</p:attrName>
                                        </p:attrNameLst>
                                      </p:cBhvr>
                                      <p:tavLst>
                                        <p:tav tm="0">
                                          <p:val>
                                            <p:fltVal val="0"/>
                                          </p:val>
                                        </p:tav>
                                        <p:tav tm="100000">
                                          <p:val>
                                            <p:strVal val="#ppt_w"/>
                                          </p:val>
                                        </p:tav>
                                      </p:tavLst>
                                    </p:anim>
                                    <p:anim calcmode="lin" valueType="num">
                                      <p:cBhvr>
                                        <p:cTn id="169" dur="500" fill="hold"/>
                                        <p:tgtEl>
                                          <p:spTgt spid="2">
                                            <p:txEl>
                                              <p:pRg st="23" end="23"/>
                                            </p:txEl>
                                          </p:spTgt>
                                        </p:tgtEl>
                                        <p:attrNameLst>
                                          <p:attrName>ppt_h</p:attrName>
                                        </p:attrNameLst>
                                      </p:cBhvr>
                                      <p:tavLst>
                                        <p:tav tm="0">
                                          <p:val>
                                            <p:fltVal val="0"/>
                                          </p:val>
                                        </p:tav>
                                        <p:tav tm="100000">
                                          <p:val>
                                            <p:strVal val="#ppt_h"/>
                                          </p:val>
                                        </p:tav>
                                      </p:tavLst>
                                    </p:anim>
                                    <p:animEffect transition="in" filter="fade">
                                      <p:cBhvr>
                                        <p:cTn id="170" dur="500"/>
                                        <p:tgtEl>
                                          <p:spTgt spid="2">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88640"/>
            <a:ext cx="8435280" cy="6120680"/>
          </a:xfrm>
        </p:spPr>
        <p:txBody>
          <a:bodyPr>
            <a:normAutofit fontScale="55000" lnSpcReduction="20000"/>
          </a:bodyPr>
          <a:lstStyle/>
          <a:p>
            <a:pPr algn="just"/>
            <a:r>
              <a:rPr lang="el-GR" b="1" dirty="0"/>
              <a:t>Προσδιορίζεται ο χρόνος και ο τόπος του παραμυθιού; Ποιες λέξεις χρησιμοποιούνται;</a:t>
            </a:r>
            <a:endParaRPr lang="el-GR" dirty="0"/>
          </a:p>
          <a:p>
            <a:pPr algn="just">
              <a:buNone/>
            </a:pPr>
            <a:r>
              <a:rPr lang="el-GR" dirty="0"/>
              <a:t>		Ο χρόνος είναι γενικός και αόριστος. Το καταλαβαίνουμε από τη λέξη «κάποτε»</a:t>
            </a:r>
          </a:p>
          <a:p>
            <a:pPr algn="just">
              <a:buNone/>
            </a:pPr>
            <a:r>
              <a:rPr lang="el-GR" dirty="0"/>
              <a:t>		Ο τόπος επίσης είναι ακαθόριστος, «σ’ ένα μακρινό βασίλειο»</a:t>
            </a:r>
          </a:p>
          <a:p>
            <a:pPr algn="just"/>
            <a:r>
              <a:rPr lang="el-GR" b="1" dirty="0"/>
              <a:t>Ποιο πρόβλημα αντιμετωπίζει ο βασιλιάς;</a:t>
            </a:r>
            <a:endParaRPr lang="el-GR" dirty="0"/>
          </a:p>
          <a:p>
            <a:pPr algn="just">
              <a:buNone/>
            </a:pPr>
            <a:r>
              <a:rPr lang="el-GR" dirty="0"/>
              <a:t>		Το πρόβλημα του βασιλιά είναι η ανορεξία.</a:t>
            </a:r>
          </a:p>
          <a:p>
            <a:pPr algn="just"/>
            <a:r>
              <a:rPr lang="el-GR" b="1" dirty="0"/>
              <a:t>Ποιοι προσπαθούν να βοηθήσουν το βασιλιά; Τα καταφέρνουν;</a:t>
            </a:r>
            <a:endParaRPr lang="el-GR" dirty="0"/>
          </a:p>
          <a:p>
            <a:pPr algn="just">
              <a:buNone/>
            </a:pPr>
            <a:r>
              <a:rPr lang="el-GR" dirty="0"/>
              <a:t>		Το βασιλιά προσπαθούν να τον βοηθήσουν διάφοροι γιατροί, χωρίς να τα καταφέρουν.</a:t>
            </a:r>
          </a:p>
          <a:p>
            <a:pPr algn="just"/>
            <a:r>
              <a:rPr lang="el-GR" b="1" dirty="0"/>
              <a:t>Ποιος έρχεται στη συνέχεια να βοηθήσει το βασιλιά; Τι οδηγία δίνει; Είναι σαφής ή μοιάζει με αίνιγμα;</a:t>
            </a:r>
            <a:r>
              <a:rPr lang="el-GR" dirty="0"/>
              <a:t>	</a:t>
            </a:r>
          </a:p>
          <a:p>
            <a:pPr algn="just">
              <a:buNone/>
            </a:pPr>
            <a:r>
              <a:rPr lang="el-GR" dirty="0"/>
              <a:t>		Στη συνέχεια έρχεται ένας γέρος σοφός. Δίνει οδηγία στο βασιλιά να φάει το πιο γλυκό ψωμί. Η οδηγία δεν είναι σαφής και μοιάζει με αίνιγμα.</a:t>
            </a:r>
          </a:p>
          <a:p>
            <a:pPr algn="just"/>
            <a:r>
              <a:rPr lang="el-GR" b="1" dirty="0"/>
              <a:t>Πώς ερμηνεύει την οδηγία ο βασιλιάς; Τι διατάζει; </a:t>
            </a:r>
            <a:endParaRPr lang="el-GR" dirty="0"/>
          </a:p>
          <a:p>
            <a:pPr algn="just">
              <a:buNone/>
            </a:pPr>
            <a:r>
              <a:rPr lang="el-GR" dirty="0"/>
              <a:t>		Ο βασιλιάς διέταξε τους μαγείρους του να του ετοιμάσουν το πιο γλυκό ψωμί.</a:t>
            </a:r>
          </a:p>
          <a:p>
            <a:pPr algn="just"/>
            <a:r>
              <a:rPr lang="el-GR" b="1" dirty="0"/>
              <a:t>Βρίσκει τη θεραπεία στο πρόβλημά του;</a:t>
            </a:r>
            <a:endParaRPr lang="el-GR" dirty="0"/>
          </a:p>
          <a:p>
            <a:pPr algn="just">
              <a:buNone/>
            </a:pPr>
            <a:r>
              <a:rPr lang="el-GR" dirty="0"/>
              <a:t>		Παρόλη τη ζάχαρη που έβαλαν οι μάγειροι στα ψωμιά που έφτιαξαν, ο βασιλιάς δε θεραπεύτηκε.</a:t>
            </a:r>
          </a:p>
          <a:p>
            <a:pPr algn="just"/>
            <a:r>
              <a:rPr lang="el-GR" b="1" dirty="0"/>
              <a:t>Για να θεραπευτεί τι αναγκάστηκε να κάνει; </a:t>
            </a:r>
            <a:endParaRPr lang="el-GR" dirty="0"/>
          </a:p>
          <a:p>
            <a:pPr algn="just">
              <a:buNone/>
            </a:pPr>
            <a:r>
              <a:rPr lang="el-GR" dirty="0"/>
              <a:t>		Για να θεραπευτεί αναγκάστηκε να ακολουθήσει το γέρο σοφό και να κάνει διάφορες εργασίες-δοκιμασίες, όπως, π.χ. θέρισμα, αλώνισμα, λίχνισμα, άλεσμα, ζύμωμα και φούρνισμα. Στο τέλος, όταν έφαγε από το ψωμί που έφτιαξε ο ίδιος με τόσο κόπο, τελικά θεραπεύτηκε.</a:t>
            </a:r>
          </a:p>
          <a:p>
            <a:endParaRPr lang="el-GR" dirty="0"/>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Horizont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6"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Horizont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6"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Horizontal)">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6"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barn(inHorizontal)">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6"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barn(inHorizontal)">
                                      <p:cBhvr>
                                        <p:cTn id="67" dur="5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6" fill="hold" grpId="0"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barn(inHorizontal)">
                                      <p:cBhvr>
                                        <p:cTn id="72" dur="500"/>
                                        <p:tgtEl>
                                          <p:spTgt spid="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6" fill="hold" grpId="0" nodeType="click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Effect transition="in" filter="barn(inHorizontal)">
                                      <p:cBhvr>
                                        <p:cTn id="77"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88640"/>
            <a:ext cx="8229600" cy="6669360"/>
          </a:xfrm>
        </p:spPr>
        <p:txBody>
          <a:bodyPr>
            <a:normAutofit fontScale="47500" lnSpcReduction="20000"/>
          </a:bodyPr>
          <a:lstStyle/>
          <a:p>
            <a:r>
              <a:rPr lang="el-GR" sz="3800" b="1" dirty="0"/>
              <a:t>Ποια είναι η γλώσσα του κειμένου;</a:t>
            </a:r>
            <a:endParaRPr lang="el-GR" sz="3800" dirty="0"/>
          </a:p>
          <a:p>
            <a:pPr>
              <a:buNone/>
            </a:pPr>
            <a:r>
              <a:rPr lang="el-GR" sz="3800" dirty="0"/>
              <a:t>		Η γλώσσα του κειμένου είναι η νέα ελληνική με πολλές λαϊκές λέξεις.</a:t>
            </a:r>
          </a:p>
          <a:p>
            <a:r>
              <a:rPr lang="el-GR" sz="3800" b="1" dirty="0"/>
              <a:t>Να εντοπίσετε τις λαϊκές λέξεις και φράσεις.</a:t>
            </a:r>
            <a:endParaRPr lang="el-GR" sz="3800" dirty="0"/>
          </a:p>
          <a:p>
            <a:pPr>
              <a:buNone/>
            </a:pPr>
            <a:r>
              <a:rPr lang="el-GR" sz="3800" dirty="0"/>
              <a:t>		έρεβε, λιμπιζόταν, ποδέθηκε, λιοπύρι, έδωκε, ολάκερη, έκαμε, δάρτη, </a:t>
            </a:r>
            <a:r>
              <a:rPr lang="el-GR" sz="3800" dirty="0" err="1"/>
              <a:t>ορμήνεια</a:t>
            </a:r>
            <a:r>
              <a:rPr lang="el-GR" sz="3800" dirty="0"/>
              <a:t> </a:t>
            </a:r>
            <a:r>
              <a:rPr lang="el-GR" sz="3800" dirty="0" err="1"/>
              <a:t>κ.λ.π</a:t>
            </a:r>
            <a:r>
              <a:rPr lang="el-GR" sz="3800" dirty="0"/>
              <a:t>.</a:t>
            </a:r>
          </a:p>
          <a:p>
            <a:r>
              <a:rPr lang="el-GR" sz="3800" b="1" dirty="0"/>
              <a:t>Σε τι πρόσωπο γίνεται η αφήγηση;</a:t>
            </a:r>
            <a:endParaRPr lang="el-GR" sz="3800" dirty="0"/>
          </a:p>
          <a:p>
            <a:pPr>
              <a:buNone/>
            </a:pPr>
            <a:r>
              <a:rPr lang="el-GR" sz="3800" dirty="0"/>
              <a:t>		Η αφήγηση γίνεται σε γ’  ενικό πρόσωπο</a:t>
            </a:r>
          </a:p>
          <a:p>
            <a:r>
              <a:rPr lang="el-GR" sz="3800" b="1" dirty="0"/>
              <a:t>Τι είδους αφηγητή έχουμε; γιατί;</a:t>
            </a:r>
            <a:endParaRPr lang="el-GR" sz="3800" dirty="0"/>
          </a:p>
          <a:p>
            <a:pPr>
              <a:buNone/>
            </a:pPr>
            <a:r>
              <a:rPr lang="el-GR" sz="3800" dirty="0"/>
              <a:t>		Ο αφηγητής δε συμμετέχει στα γεγονότα, άρα είναι </a:t>
            </a:r>
            <a:r>
              <a:rPr lang="el-GR" sz="3800" dirty="0" err="1"/>
              <a:t>ετεροδιηγητικός</a:t>
            </a:r>
            <a:r>
              <a:rPr lang="el-GR" sz="3800" dirty="0"/>
              <a:t>.</a:t>
            </a:r>
          </a:p>
          <a:p>
            <a:r>
              <a:rPr lang="el-GR" sz="3800" b="1" dirty="0"/>
              <a:t>Ποιοι αφηγηματικοί τρόποι χρησιμοποιούνται στο παραμύθι; (αφήγηση, περιγραφή, διάλογος, σχόλιο)</a:t>
            </a:r>
            <a:endParaRPr lang="el-GR" sz="3800" dirty="0"/>
          </a:p>
          <a:p>
            <a:pPr>
              <a:buNone/>
            </a:pPr>
            <a:r>
              <a:rPr lang="el-GR" sz="3800" dirty="0"/>
              <a:t>		Οι αφηγηματικές τεχνικές που χρησιμοποιούνται στο παραμύθι είναι:</a:t>
            </a:r>
          </a:p>
          <a:p>
            <a:pPr>
              <a:buNone/>
            </a:pPr>
            <a:r>
              <a:rPr lang="el-GR" sz="3800" dirty="0"/>
              <a:t>		α) αφήγηση (κάποτε ένας πλούσιος βασιλιάς)</a:t>
            </a:r>
          </a:p>
          <a:p>
            <a:pPr>
              <a:buNone/>
            </a:pPr>
            <a:r>
              <a:rPr lang="el-GR" sz="3800" dirty="0"/>
              <a:t>		β) περιγραφή (σε λίγο βγήκαν τα καρβέλια αχνιστά και ροδοκοκκινισμένα)</a:t>
            </a:r>
          </a:p>
          <a:p>
            <a:pPr>
              <a:buNone/>
            </a:pPr>
            <a:r>
              <a:rPr lang="el-GR" sz="3800" dirty="0"/>
              <a:t>		γ) διάλογος (- Μήπως κουράζεσαι, βασιλιά μου; - Μα τι λες, γιατρέ μου)</a:t>
            </a:r>
          </a:p>
          <a:p>
            <a:pPr>
              <a:buNone/>
            </a:pPr>
            <a:r>
              <a:rPr lang="el-GR" sz="3800" dirty="0"/>
              <a:t>		δ) σχόλιο (ούτε του πουλιού το γάλα που λέει κι ο λόγος)</a:t>
            </a:r>
          </a:p>
          <a:p>
            <a:r>
              <a:rPr lang="el-GR" sz="3800" b="1" dirty="0"/>
              <a:t>Υπάρχουν στοιχεία </a:t>
            </a:r>
            <a:r>
              <a:rPr lang="el-GR" sz="3800" b="1" dirty="0" err="1"/>
              <a:t>προφορικότητας</a:t>
            </a:r>
            <a:r>
              <a:rPr lang="el-GR" sz="3800" b="1" dirty="0"/>
              <a:t> στο παραμύθι; Αν ναι, να τα εντοπίσετε.</a:t>
            </a:r>
            <a:endParaRPr lang="el-GR" sz="3800" dirty="0"/>
          </a:p>
          <a:p>
            <a:pPr>
              <a:buNone/>
            </a:pPr>
            <a:r>
              <a:rPr lang="el-GR" sz="3800" dirty="0"/>
              <a:t>		Στο κείμενο εντοπίζουμε στοιχεία </a:t>
            </a:r>
            <a:r>
              <a:rPr lang="el-GR" sz="3800" dirty="0" err="1"/>
              <a:t>προφορικότητας</a:t>
            </a:r>
            <a:r>
              <a:rPr lang="el-GR" sz="3800" dirty="0"/>
              <a:t>, π.χ. Κι ο βασιλιάς, παιδί μου…, για να μην τα πολυλογούμε…</a:t>
            </a:r>
            <a:br>
              <a:rPr lang="el-GR" dirty="0"/>
            </a:br>
            <a:endParaRPr lang="el-GR"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amond(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amond(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amond(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amond(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amond(in)">
                                      <p:cBhvr>
                                        <p:cTn id="42" dur="2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amond(in)">
                                      <p:cBhvr>
                                        <p:cTn id="47" dur="20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amond(in)">
                                      <p:cBhvr>
                                        <p:cTn id="52" dur="20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diamond(in)">
                                      <p:cBhvr>
                                        <p:cTn id="57" dur="20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diamond(in)">
                                      <p:cBhvr>
                                        <p:cTn id="62" dur="20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diamond(in)">
                                      <p:cBhvr>
                                        <p:cTn id="67" dur="20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diamond(in)">
                                      <p:cBhvr>
                                        <p:cTn id="72" dur="2000"/>
                                        <p:tgtEl>
                                          <p:spTgt spid="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Effect transition="in" filter="diamond(in)">
                                      <p:cBhvr>
                                        <p:cTn id="77" dur="2000"/>
                                        <p:tgtEl>
                                          <p:spTgt spid="2">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grpId="0" nodeType="clickEffect">
                                  <p:stCondLst>
                                    <p:cond delay="0"/>
                                  </p:stCondLst>
                                  <p:childTnLst>
                                    <p:set>
                                      <p:cBhvr>
                                        <p:cTn id="81" dur="1" fill="hold">
                                          <p:stCondLst>
                                            <p:cond delay="0"/>
                                          </p:stCondLst>
                                        </p:cTn>
                                        <p:tgtEl>
                                          <p:spTgt spid="2">
                                            <p:txEl>
                                              <p:pRg st="15" end="15"/>
                                            </p:txEl>
                                          </p:spTgt>
                                        </p:tgtEl>
                                        <p:attrNameLst>
                                          <p:attrName>style.visibility</p:attrName>
                                        </p:attrNameLst>
                                      </p:cBhvr>
                                      <p:to>
                                        <p:strVal val="visible"/>
                                      </p:to>
                                    </p:set>
                                    <p:animEffect transition="in" filter="diamond(in)">
                                      <p:cBhvr>
                                        <p:cTn id="82" dur="20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rc_mi" descr="http://cdn01.wallconvert.com/_media/wallpapers_1920x1200/1/1/wheat-and-bread-8530.jpg"/>
          <p:cNvPicPr>
            <a:picLocks noGrp="1"/>
          </p:cNvPicPr>
          <p:nvPr>
            <p:ph idx="1"/>
          </p:nvPr>
        </p:nvPicPr>
        <p:blipFill>
          <a:blip r:embed="rId2" cstate="print"/>
          <a:srcRect/>
          <a:stretch>
            <a:fillRect/>
          </a:stretch>
        </p:blipFill>
        <p:spPr bwMode="auto">
          <a:xfrm>
            <a:off x="1645920" y="1915319"/>
            <a:ext cx="5852160" cy="3657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96752"/>
            <a:ext cx="8229600" cy="5256584"/>
          </a:xfrm>
        </p:spPr>
        <p:txBody>
          <a:bodyPr>
            <a:normAutofit fontScale="70000" lnSpcReduction="20000"/>
          </a:bodyPr>
          <a:lstStyle/>
          <a:p>
            <a:pPr lvl="0" algn="just"/>
            <a:r>
              <a:rPr lang="el-GR" dirty="0"/>
              <a:t>1. α) Να χωρίσετε την α’ ενότητα του κειμένου σε τέσσερις υποενότητες και να δώσετε έναν πλαγιότιτλο για την καθεμία. </a:t>
            </a:r>
          </a:p>
          <a:p>
            <a:pPr algn="just"/>
            <a:r>
              <a:rPr lang="el-GR" dirty="0"/>
              <a:t>β) Μία από τις αφηγηματικές τεχνικές του κειμένου είναι και ο διάλογος. Τι προσφέρει στο κείμενο; </a:t>
            </a:r>
          </a:p>
          <a:p>
            <a:pPr algn="just"/>
            <a:r>
              <a:rPr lang="el-GR" b="1" dirty="0"/>
              <a:t>2</a:t>
            </a:r>
            <a:r>
              <a:rPr lang="el-GR" dirty="0"/>
              <a:t>. α) Ποια είναι τα βασικά χαρακτηριστικά της γλώσσας του κειμένου; Να εντοπίσετε μερικές λαϊκές εκφράσεις. </a:t>
            </a:r>
          </a:p>
          <a:p>
            <a:pPr algn="just"/>
            <a:r>
              <a:rPr lang="el-GR" dirty="0"/>
              <a:t>β) Στις παρακάτω φράσεις να χαρακτηρίσετε τα σχήματα λόγου, που υπάρχουν : </a:t>
            </a:r>
          </a:p>
          <a:p>
            <a:pPr lvl="0" algn="just"/>
            <a:r>
              <a:rPr lang="el-GR" dirty="0"/>
              <a:t>«Ούτε το μικρό μου δαχτυλάκι δεν κουνώ!» </a:t>
            </a:r>
          </a:p>
          <a:p>
            <a:pPr lvl="0" algn="just"/>
            <a:r>
              <a:rPr lang="el-GR" dirty="0"/>
              <a:t>«Καρφάκι δεν μου καίγεται.» </a:t>
            </a:r>
          </a:p>
          <a:p>
            <a:pPr lvl="0" algn="just"/>
            <a:r>
              <a:rPr lang="el-GR" dirty="0"/>
              <a:t>«Σαν πεινασμένος λύκος ο βασιλιάς άρπαξε το καρβέλι…» </a:t>
            </a:r>
          </a:p>
          <a:p>
            <a:pPr lvl="0" algn="just"/>
            <a:r>
              <a:rPr lang="el-GR" dirty="0"/>
              <a:t>«Σήκω τώρα, να πάρουμε </a:t>
            </a:r>
            <a:r>
              <a:rPr lang="el-GR" dirty="0" err="1"/>
              <a:t>ολ</a:t>
            </a:r>
            <a:r>
              <a:rPr lang="el-GR" dirty="0"/>
              <a:t>’ αυτά τα δεμάτια, να τα πάμε στ’ αλώνι, να τ’ αλωνίσουμε.» </a:t>
            </a:r>
          </a:p>
          <a:p>
            <a:pPr lvl="0" algn="just"/>
            <a:r>
              <a:rPr lang="el-GR" dirty="0"/>
              <a:t>«Σε λίγο βγήκανε τα καρβέλια, αχνιστά και </a:t>
            </a:r>
            <a:r>
              <a:rPr lang="el-GR" dirty="0" err="1"/>
              <a:t>ροδοψημένα</a:t>
            </a:r>
            <a:r>
              <a:rPr lang="el-GR" dirty="0"/>
              <a:t>. Τότε άρπαξε το καρβέλι, το έκοψε με τα χέρια του κι άρχισε να τρώει.» </a:t>
            </a:r>
          </a:p>
          <a:p>
            <a:pPr lvl="0" algn="just"/>
            <a:r>
              <a:rPr lang="el-GR" dirty="0"/>
              <a:t>3. α) Να χαρακτηρίσετε το βασιλιά του παραμυθιού. </a:t>
            </a:r>
          </a:p>
          <a:p>
            <a:pPr lvl="0" algn="just"/>
            <a:r>
              <a:rPr lang="el-GR" dirty="0"/>
              <a:t>β) Να γράψετε το δίδαγμα του παραμυθιού και να το σχολιάσετε.</a:t>
            </a:r>
          </a:p>
          <a:p>
            <a:endParaRPr lang="el-GR" dirty="0"/>
          </a:p>
        </p:txBody>
      </p:sp>
      <p:sp>
        <p:nvSpPr>
          <p:cNvPr id="3" name="2 - Τίτλος"/>
          <p:cNvSpPr>
            <a:spLocks noGrp="1"/>
          </p:cNvSpPr>
          <p:nvPr>
            <p:ph type="title"/>
          </p:nvPr>
        </p:nvSpPr>
        <p:spPr/>
        <p:txBody>
          <a:bodyPr/>
          <a:lstStyle/>
          <a:p>
            <a:pPr algn="ctr"/>
            <a:r>
              <a:rPr lang="el-GR" dirty="0"/>
              <a:t>ΕΡΩΤΗΣΕΙΣ ΚΑΤΑΝΟΗΣΗΣ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g_hi" descr="http://t1.gstatic.com/images?q=tbn:ANd9GcSgI8UILlOJ-2m-hIM1HcnI8hLn6OcE5nyn1yN0oZ8ArCCZOHCubw">
            <a:hlinkClick r:id="rId2"/>
          </p:cNvPr>
          <p:cNvPicPr>
            <a:picLocks noGrp="1"/>
          </p:cNvPicPr>
          <p:nvPr>
            <p:ph idx="1"/>
          </p:nvPr>
        </p:nvPicPr>
        <p:blipFill>
          <a:blip r:embed="rId3" cstate="print"/>
          <a:srcRect/>
          <a:stretch>
            <a:fillRect/>
          </a:stretch>
        </p:blipFill>
        <p:spPr bwMode="auto">
          <a:xfrm>
            <a:off x="6156176" y="4077072"/>
            <a:ext cx="2664296" cy="2304256"/>
          </a:xfrm>
          <a:prstGeom prst="rect">
            <a:avLst/>
          </a:prstGeom>
          <a:noFill/>
          <a:ln w="9525">
            <a:noFill/>
            <a:miter lim="800000"/>
            <a:headEnd/>
            <a:tailEnd/>
          </a:ln>
        </p:spPr>
      </p:pic>
      <p:pic>
        <p:nvPicPr>
          <p:cNvPr id="5" name="irc_mi" descr="http://us.123rf.com/400wm/400/400/oksanaok/oksanaok1104/oksanaok110400034/9257679-food-tasty-fresh-bread-loafs-and-rolls-in-a-basket.jpg"/>
          <p:cNvPicPr/>
          <p:nvPr/>
        </p:nvPicPr>
        <p:blipFill>
          <a:blip r:embed="rId4" cstate="print"/>
          <a:srcRect/>
          <a:stretch>
            <a:fillRect/>
          </a:stretch>
        </p:blipFill>
        <p:spPr bwMode="auto">
          <a:xfrm>
            <a:off x="395536" y="260648"/>
            <a:ext cx="5219700" cy="40862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9512" y="548680"/>
            <a:ext cx="8640960" cy="5688632"/>
          </a:xfrm>
        </p:spPr>
        <p:txBody>
          <a:bodyPr>
            <a:normAutofit fontScale="85000" lnSpcReduction="10000"/>
          </a:bodyPr>
          <a:lstStyle/>
          <a:p>
            <a:pPr algn="just"/>
            <a:r>
              <a:rPr lang="el-GR" sz="1800" dirty="0"/>
              <a:t>Το παραμύθι αυτό είναι </a:t>
            </a:r>
            <a:r>
              <a:rPr lang="el-GR" sz="1800" b="1" dirty="0"/>
              <a:t>κεφαλλονίτικη παραλλαγή</a:t>
            </a:r>
            <a:r>
              <a:rPr lang="el-GR" sz="1800" dirty="0"/>
              <a:t> μιας παλαιότερης λαϊκής ιστορίας. Ανήκει στα </a:t>
            </a:r>
            <a:r>
              <a:rPr lang="el-GR" sz="1800" b="1" dirty="0"/>
              <a:t>διηγηματικά παραμύθια</a:t>
            </a:r>
            <a:r>
              <a:rPr lang="el-GR" sz="1800" dirty="0"/>
              <a:t>, που μιλούν για τις περιπέτειες και τις δοκιμασίες των ανθρώπων. Χαρακτηριστικά της λαϊκής αφήγησης είναι η απλότητα του μύθου και της διατύπωσης, η </a:t>
            </a:r>
            <a:r>
              <a:rPr lang="el-GR" sz="1800" dirty="0" err="1"/>
              <a:t>προφορικότητα</a:t>
            </a:r>
            <a:r>
              <a:rPr lang="el-GR" sz="1800" dirty="0"/>
              <a:t>, η διάθεση διδακτισμού και η πρόθεση να συγκινήσει και να ψυχαγωγήσει. Τα παραμύθια σήμερα θεωρούνται απλώς ως ιστορίες (διδακτικές ή ψυχαγωγικές) για μικρά παιδιά. Τα πράγματα όμως δεν ήταν πάντα έτσι. Τα παραμύθια: </a:t>
            </a:r>
          </a:p>
          <a:p>
            <a:pPr lvl="0" algn="just"/>
            <a:r>
              <a:rPr lang="el-GR" sz="1800" b="1" u="sng" dirty="0"/>
              <a:t>απευθύνονταν σε όλους</a:t>
            </a:r>
            <a:r>
              <a:rPr lang="el-GR" sz="1800" dirty="0"/>
              <a:t> (</a:t>
            </a:r>
            <a:r>
              <a:rPr lang="el-GR" sz="1800" u="sng" dirty="0"/>
              <a:t>σε μικρούς και μεγάλους</a:t>
            </a:r>
            <a:r>
              <a:rPr lang="el-GR" sz="1800" dirty="0"/>
              <a:t>) και είχαν βαθύτατο συμβολισμό. Εμπεριείχαν τη λαϊκή σοφία αιώνων και είχαν σκηνές σκληρές-άγριες</a:t>
            </a:r>
          </a:p>
          <a:p>
            <a:pPr lvl="0" algn="just"/>
            <a:r>
              <a:rPr lang="el-GR" sz="1800" dirty="0"/>
              <a:t>είναι </a:t>
            </a:r>
            <a:r>
              <a:rPr lang="el-GR" sz="1800" b="1" u="sng" dirty="0"/>
              <a:t>προφορικές διηγήσεις</a:t>
            </a:r>
            <a:r>
              <a:rPr lang="el-GR" sz="1800" b="1" dirty="0"/>
              <a:t> </a:t>
            </a:r>
            <a:r>
              <a:rPr lang="el-GR" sz="1800" dirty="0"/>
              <a:t>που μεταδίδονταν από γενιά σε γενιά – δεν είναι προϊόντα ενός ατόμου, αλλά </a:t>
            </a:r>
            <a:r>
              <a:rPr lang="el-GR" sz="1800" b="1" u="sng" dirty="0"/>
              <a:t>συλλογικές λαϊκές</a:t>
            </a:r>
            <a:r>
              <a:rPr lang="el-GR" sz="1800" b="1" dirty="0"/>
              <a:t> </a:t>
            </a:r>
            <a:r>
              <a:rPr lang="el-GR" sz="1800" dirty="0"/>
              <a:t>συνθέσεις που παραλλάσσονταν (και διαρκώς βελτιώνονταν και εμπλουτίζονταν) από στόμα σε στόμα [Κατά συνέπεια έχουν </a:t>
            </a:r>
            <a:r>
              <a:rPr lang="el-GR" sz="1800" u="sng" dirty="0"/>
              <a:t>κοινά χαρακτηριστικά</a:t>
            </a:r>
            <a:r>
              <a:rPr lang="el-GR" sz="1800" dirty="0"/>
              <a:t> με άλλες λαϊκές δημιουργίες, όπως τα </a:t>
            </a:r>
            <a:r>
              <a:rPr lang="el-GR" sz="1800" u="sng" dirty="0"/>
              <a:t>δημοτικά τραγούδια</a:t>
            </a:r>
            <a:r>
              <a:rPr lang="el-GR" sz="1800" dirty="0"/>
              <a:t> – Έχουν αναλογίες και με τα έπη (επική ποίηση) που ήταν επίσης προφορικές-λαϊκές συνθέσεις, όπως  ήταν η </a:t>
            </a:r>
            <a:r>
              <a:rPr lang="el-GR" sz="1800" i="1" dirty="0"/>
              <a:t>Οδύσσεια</a:t>
            </a:r>
            <a:r>
              <a:rPr lang="el-GR" sz="1800" dirty="0"/>
              <a:t>]</a:t>
            </a:r>
          </a:p>
          <a:p>
            <a:pPr algn="just"/>
            <a:r>
              <a:rPr lang="el-GR" sz="1800" dirty="0"/>
              <a:t>[Οι Αδερφοί Γκριμ στη Γερμανία άρχισαν να καταγράφουν τον 19</a:t>
            </a:r>
            <a:r>
              <a:rPr lang="el-GR" sz="1800" baseline="30000" dirty="0"/>
              <a:t>ο</a:t>
            </a:r>
            <a:r>
              <a:rPr lang="el-GR" sz="1800" dirty="0"/>
              <a:t> αιώνα τα παλιά γερμανικά παραμύθια, όπως τα άκουγαν από τους παραμυθάδες και σιγά σιγά να αφαιρούν τις άγριες και ακατάλληλες σκηνές και να τα απλοποιούν και να τα αλλάζουν για να τα κάνουν κατάλληλα αναγνώσματα για τα μικρά παιδιά]</a:t>
            </a:r>
          </a:p>
          <a:p>
            <a:pPr algn="just"/>
            <a:r>
              <a:rPr lang="el-GR" sz="1800" u="sng" dirty="0"/>
              <a:t>ΕΙΔΗ: </a:t>
            </a:r>
            <a:endParaRPr lang="el-GR" sz="1800" dirty="0"/>
          </a:p>
          <a:p>
            <a:pPr lvl="0" algn="just"/>
            <a:r>
              <a:rPr lang="el-GR" sz="1800" b="1" dirty="0"/>
              <a:t>διδακτικά</a:t>
            </a:r>
            <a:r>
              <a:rPr lang="el-GR" sz="1800" dirty="0"/>
              <a:t> (έχουν διδακτικό περιεχόμενο) </a:t>
            </a:r>
          </a:p>
          <a:p>
            <a:pPr lvl="0" algn="just"/>
            <a:r>
              <a:rPr lang="el-GR" sz="1800" b="1" dirty="0"/>
              <a:t>μαγικά</a:t>
            </a:r>
            <a:r>
              <a:rPr lang="el-GR" sz="1800" dirty="0"/>
              <a:t> (έχουν κάποια μαγικά-υπερφυσικά στοιχεία: πχ τα ζώα μιλούν, μαγικά αντικείμενα (σκούφος, δαχτυλίδι κλπ) που κάνει τον ήρωα αόρατο ή μεταμορφώνει τον ίδιο ή τους άλλους κλπ (παραδείγματα) </a:t>
            </a:r>
          </a:p>
          <a:p>
            <a:pPr algn="just"/>
            <a:endParaRPr lang="el-GR" sz="1800" dirty="0"/>
          </a:p>
          <a:p>
            <a:endParaRPr lang="el-GR" dirty="0"/>
          </a:p>
        </p:txBody>
      </p:sp>
      <p:sp>
        <p:nvSpPr>
          <p:cNvPr id="3" name="2 - Τίτλος"/>
          <p:cNvSpPr>
            <a:spLocks noGrp="1"/>
          </p:cNvSpPr>
          <p:nvPr>
            <p:ph type="title"/>
          </p:nvPr>
        </p:nvSpPr>
        <p:spPr>
          <a:xfrm>
            <a:off x="457200" y="0"/>
            <a:ext cx="8229600" cy="620688"/>
          </a:xfrm>
        </p:spPr>
        <p:txBody>
          <a:bodyPr>
            <a:normAutofit/>
          </a:bodyPr>
          <a:lstStyle/>
          <a:p>
            <a:r>
              <a:rPr lang="el-GR" sz="2000" dirty="0"/>
              <a:t>ΤΙ ΕΙΝΑΙ ΠΑΡΑΜΥΘΙ</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p:cTn id="42"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p:cTn id="49"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88640"/>
            <a:ext cx="8640960" cy="6120680"/>
          </a:xfrm>
        </p:spPr>
        <p:txBody>
          <a:bodyPr>
            <a:normAutofit fontScale="47500" lnSpcReduction="20000"/>
          </a:bodyPr>
          <a:lstStyle/>
          <a:p>
            <a:pPr algn="just"/>
            <a:r>
              <a:rPr lang="el-GR" sz="3200" u="sng" dirty="0"/>
              <a:t>ΗΡΩΕΣ – ΡΟΛΟΙ</a:t>
            </a:r>
            <a:r>
              <a:rPr lang="el-GR" sz="3200" dirty="0"/>
              <a:t>:</a:t>
            </a:r>
          </a:p>
          <a:p>
            <a:pPr algn="just"/>
            <a:r>
              <a:rPr lang="el-GR" sz="3200" dirty="0"/>
              <a:t>Στα παραμύθια οι ήρωες συνήθως είναι ή καλοί ή κακοί. Παρατηρούμε συχνά τους ακόλουθους ρόλους ηρώων: </a:t>
            </a:r>
          </a:p>
          <a:p>
            <a:pPr lvl="0" algn="just"/>
            <a:r>
              <a:rPr lang="el-GR" sz="3200" b="1" dirty="0"/>
              <a:t>Ήρωας</a:t>
            </a:r>
            <a:r>
              <a:rPr lang="el-GR" sz="3200" dirty="0"/>
              <a:t> (υπάρχει πάντα ένας ήρωας ή ηρωίδα, το κεντρικό πρόσωπο της ιστορίας, που κατά κανόνα είναι καλός/ή) </a:t>
            </a:r>
          </a:p>
          <a:p>
            <a:pPr lvl="0" algn="just"/>
            <a:r>
              <a:rPr lang="el-GR" sz="3200" b="1" dirty="0"/>
              <a:t>Βοηθός/</a:t>
            </a:r>
            <a:r>
              <a:rPr lang="el-GR" sz="3200" b="1" dirty="0" err="1"/>
              <a:t>οί</a:t>
            </a:r>
            <a:r>
              <a:rPr lang="el-GR" sz="3200" dirty="0" err="1"/>
              <a:t> </a:t>
            </a:r>
            <a:r>
              <a:rPr lang="el-GR" sz="3200" dirty="0"/>
              <a:t>του ήρωα (ο ήρωας συνήθως συναντά κάποιο/α πρόσωπο/α που τον βοηθούν ιδιαίτερα όταν αντιμετωπίζει κάποιες δυσκολίες και κάποιες καταστάσεις στις οποίες δεν μπορεί να βρει λύση μόνος του – πχ η καλή νεράιδα στην Σταχτοπούτα κλπ) </a:t>
            </a:r>
          </a:p>
          <a:p>
            <a:pPr lvl="0" algn="just"/>
            <a:r>
              <a:rPr lang="el-GR" sz="3200" b="1" dirty="0"/>
              <a:t>Αντίπαλος/οι</a:t>
            </a:r>
            <a:r>
              <a:rPr lang="el-GR" sz="3200" dirty="0"/>
              <a:t> του ήρωα (πολλές φορές υπάρχει κάποιο πρόσωπο/α που φέρνει συνέχεια εμπόδια στον ήρωα πχ ο κακός δράκος στον </a:t>
            </a:r>
            <a:r>
              <a:rPr lang="el-GR" sz="3200" dirty="0" err="1"/>
              <a:t>Κοντορεβυθούλη</a:t>
            </a:r>
            <a:r>
              <a:rPr lang="el-GR" sz="3200" dirty="0"/>
              <a:t>, η μάγισσα στο </a:t>
            </a:r>
            <a:r>
              <a:rPr lang="el-GR" sz="3200" dirty="0" err="1"/>
              <a:t>Χάνσελ</a:t>
            </a:r>
            <a:r>
              <a:rPr lang="el-GR" sz="3200" dirty="0"/>
              <a:t> και </a:t>
            </a:r>
            <a:r>
              <a:rPr lang="el-GR" sz="3200" dirty="0" err="1"/>
              <a:t>Γκρέτελ</a:t>
            </a:r>
            <a:r>
              <a:rPr lang="el-GR" sz="3200" dirty="0"/>
              <a:t>, ο κακός λύκος στην Κοκκινοσκουφίτσα, κλπ)</a:t>
            </a:r>
          </a:p>
          <a:p>
            <a:pPr algn="just"/>
            <a:endParaRPr lang="el-GR" sz="3200" dirty="0"/>
          </a:p>
          <a:p>
            <a:pPr algn="just"/>
            <a:r>
              <a:rPr lang="el-GR" sz="3200" u="sng" dirty="0"/>
              <a:t>ΔΟΜΗ ΠΑΡΑΜΥΘΙΟΥ </a:t>
            </a:r>
            <a:endParaRPr lang="el-GR" sz="3200" dirty="0"/>
          </a:p>
          <a:p>
            <a:pPr algn="just"/>
            <a:r>
              <a:rPr lang="el-GR" sz="3200" dirty="0"/>
              <a:t>Επιπλέον, στα παραμύθια παρατηρούμε συνήθως τα ακόλουθα στοιχεία-στάδια στην εξέλιξη της διήγησης: </a:t>
            </a:r>
          </a:p>
          <a:p>
            <a:pPr lvl="0" algn="just"/>
            <a:r>
              <a:rPr lang="el-GR" sz="3200" b="1" dirty="0"/>
              <a:t>Σκοπός – αναζήτηση</a:t>
            </a:r>
            <a:r>
              <a:rPr lang="el-GR" sz="3200" dirty="0"/>
              <a:t> (στα παραμύθια υπάρχει πάντα κάποιος </a:t>
            </a:r>
            <a:r>
              <a:rPr lang="el-GR" sz="3200" u="sng" dirty="0"/>
              <a:t>σκοπός, στόχος</a:t>
            </a:r>
            <a:r>
              <a:rPr lang="el-GR" sz="3200" dirty="0"/>
              <a:t> ή κάποιο </a:t>
            </a:r>
            <a:r>
              <a:rPr lang="el-GR" sz="3200" u="sng" dirty="0"/>
              <a:t>πράγμα,</a:t>
            </a:r>
            <a:r>
              <a:rPr lang="el-GR" sz="3200" dirty="0"/>
              <a:t> κάποιο </a:t>
            </a:r>
            <a:r>
              <a:rPr lang="el-GR" sz="3200" u="sng" dirty="0"/>
              <a:t>πρόσωπο</a:t>
            </a:r>
            <a:r>
              <a:rPr lang="el-GR" sz="3200" dirty="0"/>
              <a:t>, ή κάποια </a:t>
            </a:r>
            <a:r>
              <a:rPr lang="el-GR" sz="3200" u="sng" dirty="0"/>
              <a:t>κατάσταση</a:t>
            </a:r>
            <a:r>
              <a:rPr lang="el-GR" sz="3200" dirty="0"/>
              <a:t>, δηλαδή κάποιο </a:t>
            </a:r>
            <a:r>
              <a:rPr lang="el-GR" sz="3200" u="sng" dirty="0"/>
              <a:t>αντικείμενο αναζήτησης</a:t>
            </a:r>
            <a:r>
              <a:rPr lang="el-GR" sz="3200" dirty="0"/>
              <a:t> πχ να γίνει καλά, να βρει την ευτυχία, να βρει το αθάνατο νερό, να βρει και να σώσει την βασιλοπούλα από κάποια συμφορά, κλπ) </a:t>
            </a:r>
          </a:p>
          <a:p>
            <a:pPr lvl="0" algn="just"/>
            <a:r>
              <a:rPr lang="el-GR" sz="3200" b="1" dirty="0"/>
              <a:t>Δοκιμασίες </a:t>
            </a:r>
            <a:r>
              <a:rPr lang="el-GR" sz="3200" dirty="0"/>
              <a:t>(ο ήρωας</a:t>
            </a:r>
            <a:r>
              <a:rPr lang="el-GR" sz="3200" b="1" dirty="0"/>
              <a:t> </a:t>
            </a:r>
            <a:r>
              <a:rPr lang="el-GR" sz="3200" dirty="0"/>
              <a:t>συχνά αντιμετωπίζει κάποιες δοκιμασίες, προκειμένου να πετύχει το σκοπό του, όπου ο βοηθός του συμπαραστέκεται και ο αντίπαλος τον εμποδίζει – πολλές φορές είναι 3 (παραμύθι βιβλίου) ή 12 (άθλοι του Ηρακλή) που είναι πολλαπλάσιο του 3: αυτό είναι χαρακτηριστικό και των δημοτικών τραγουδιών και του έπους) </a:t>
            </a:r>
          </a:p>
          <a:p>
            <a:pPr lvl="0" algn="just"/>
            <a:r>
              <a:rPr lang="el-GR" sz="3200" b="1" dirty="0"/>
              <a:t>Λύση </a:t>
            </a:r>
            <a:r>
              <a:rPr lang="el-GR" sz="3200" dirty="0"/>
              <a:t>(κατά κανόνα έχουμε καλό και ευτυχισμένο τέλος, ο ήρωας βρίσκει αυτό που αναζητά ή πετυχαίνει τον σκοπό του</a:t>
            </a:r>
            <a:r>
              <a:rPr lang="el-GR" sz="2900" dirty="0"/>
              <a:t>)  </a:t>
            </a:r>
          </a:p>
          <a:p>
            <a:endParaRPr lang="el-GR"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p:cTn id="49"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2">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 calcmode="lin" valueType="num">
                                      <p:cBhvr>
                                        <p:cTn id="56"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2">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2">
                                            <p:txEl>
                                              <p:pRg st="9" end="9"/>
                                            </p:txEl>
                                          </p:spTgt>
                                        </p:tgtEl>
                                        <p:attrNameLst>
                                          <p:attrName>style.visibility</p:attrName>
                                        </p:attrNameLst>
                                      </p:cBhvr>
                                      <p:to>
                                        <p:strVal val="visible"/>
                                      </p:to>
                                    </p:set>
                                    <p:anim calcmode="lin" valueType="num">
                                      <p:cBhvr>
                                        <p:cTn id="63"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65" dur="500"/>
                                        <p:tgtEl>
                                          <p:spTgt spid="2">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2">
                                            <p:txEl>
                                              <p:pRg st="10" end="10"/>
                                            </p:txEl>
                                          </p:spTgt>
                                        </p:tgtEl>
                                        <p:attrNameLst>
                                          <p:attrName>style.visibility</p:attrName>
                                        </p:attrNameLst>
                                      </p:cBhvr>
                                      <p:to>
                                        <p:strVal val="visible"/>
                                      </p:to>
                                    </p:set>
                                    <p:anim calcmode="lin" valueType="num">
                                      <p:cBhvr>
                                        <p:cTn id="70"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71"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7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052736"/>
            <a:ext cx="8435280" cy="5328592"/>
          </a:xfrm>
        </p:spPr>
        <p:txBody>
          <a:bodyPr>
            <a:normAutofit fontScale="62500" lnSpcReduction="20000"/>
          </a:bodyPr>
          <a:lstStyle/>
          <a:p>
            <a:pPr algn="just">
              <a:buNone/>
            </a:pPr>
            <a:r>
              <a:rPr lang="el-GR" b="1" dirty="0"/>
              <a:t>Τα αφηγηματικά χαρακτηριστικά του παραμυθιού</a:t>
            </a:r>
            <a:r>
              <a:rPr lang="el-GR" dirty="0"/>
              <a:t>:</a:t>
            </a:r>
          </a:p>
          <a:p>
            <a:pPr lvl="0" algn="just"/>
            <a:r>
              <a:rPr lang="el-GR" dirty="0"/>
              <a:t>Στο παραμύθι ο χρόνος είναι αόριστος.</a:t>
            </a:r>
          </a:p>
          <a:p>
            <a:pPr lvl="0" algn="just"/>
            <a:r>
              <a:rPr lang="el-GR" dirty="0"/>
              <a:t>Επίσης αόριστος είναι και ο τόπος της δράσης.</a:t>
            </a:r>
          </a:p>
          <a:p>
            <a:pPr lvl="0" algn="just"/>
            <a:r>
              <a:rPr lang="el-GR" dirty="0"/>
              <a:t>Η δράση εκτυλίσσεται σχεδόν εξ ολοκλήρου μέσα από την ανωνυμία των προσώπων.</a:t>
            </a:r>
          </a:p>
          <a:p>
            <a:pPr lvl="0" algn="just"/>
            <a:r>
              <a:rPr lang="el-GR" dirty="0"/>
              <a:t>Όλα θίγονται με τον απλούστερο δυνατό τρόπο. Παρόμοια αντικείμενα περιγράφονται όσο γίνεται πιο όμοια. H ποικιλομορφία δεν επιχειρείται καν.</a:t>
            </a:r>
          </a:p>
          <a:p>
            <a:pPr lvl="0" algn="just"/>
            <a:r>
              <a:rPr lang="el-GR" dirty="0"/>
              <a:t>Ως είδος το παραμύθι ακολουθεί τις παρακάτω γενικές αρχές, προκειμένου να αναφερθεί στον χρόνο, στον τόπο και στα πρόσωπα, που αφορούν το περιεχόμενό του. Συγκεκριμένα: Στα υφολογικά-αισθητικά γνωρίσματα του παραμυθιού ανήκουν το περιεχόμενο, τα εκφραστικά μέσα και η λειτουργία τους. </a:t>
            </a:r>
          </a:p>
          <a:p>
            <a:pPr algn="just"/>
            <a:r>
              <a:rPr lang="el-GR" dirty="0"/>
              <a:t>Το περιεχόμενο των παραμυθιού είναι ενιαίο και μονοδιάστατο. Το φυσικό και το υπερφυσικό στοιχείο συνυπάρχουν και αλληλεπιδρούν.</a:t>
            </a:r>
          </a:p>
          <a:p>
            <a:pPr algn="just"/>
            <a:r>
              <a:rPr lang="el-GR" dirty="0"/>
              <a:t>Ο ήλιος το φεγγάρι και τα αστέρια παίρνουν ανθρώπινη μορφή και το βελόνι, το μήλο, το νερό αποκτούν μαγικές ικανότητες. Οι </a:t>
            </a:r>
            <a:r>
              <a:rPr lang="el-GR" dirty="0" err="1"/>
              <a:t>παραμυθιακοί</a:t>
            </a:r>
            <a:r>
              <a:rPr lang="el-GR" dirty="0"/>
              <a:t> ήρωες παρουσιάζονται ως αβαθείς μορφές (έλλειψη πολύπλοκων χαρακτήρων), χωρίς εσωτερικό κόσμο, χωρίς παρελθόν και μέλλον και αυτό δίνει απλότητα στο παραμύθι. Εξαιτίας αυτής της απλότητας αμφισβητήθηκε η λογοτεχνική αξία του παραμυθιού και ο βαθμός της ωριμότητάς του ως πνευματική έκφραση. </a:t>
            </a:r>
          </a:p>
          <a:p>
            <a:endParaRPr lang="el-GR" dirty="0"/>
          </a:p>
        </p:txBody>
      </p:sp>
      <p:sp>
        <p:nvSpPr>
          <p:cNvPr id="3" name="2 - Τίτλος"/>
          <p:cNvSpPr>
            <a:spLocks noGrp="1"/>
          </p:cNvSpPr>
          <p:nvPr>
            <p:ph type="title"/>
          </p:nvPr>
        </p:nvSpPr>
        <p:spPr>
          <a:xfrm>
            <a:off x="457200" y="274638"/>
            <a:ext cx="8229600" cy="778098"/>
          </a:xfrm>
        </p:spPr>
        <p:txBody>
          <a:bodyPr>
            <a:normAutofit/>
          </a:bodyPr>
          <a:lstStyle/>
          <a:p>
            <a:r>
              <a:rPr lang="el-GR" sz="2400" dirty="0"/>
              <a:t>ΑΦΗΓΗΜΑΤΙΚΑ ΧΑΡΑΚΤΗΡΙΣΤΙΚΑ ΤΟΥ ΠΑΡΑΜΥΘΙΟΥ</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Horizont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0"/>
            <a:ext cx="8568952" cy="6858000"/>
          </a:xfrm>
        </p:spPr>
        <p:txBody>
          <a:bodyPr>
            <a:normAutofit fontScale="25000" lnSpcReduction="20000"/>
          </a:bodyPr>
          <a:lstStyle/>
          <a:p>
            <a:pPr algn="just"/>
            <a:r>
              <a:rPr lang="el-GR" sz="5200" dirty="0"/>
              <a:t>Από την αισθητική ανάλυση του παραμυθιού απουσιάζουν οι γλαφυρές περιγραφές και τα πολλά επίθετα.</a:t>
            </a:r>
          </a:p>
          <a:p>
            <a:pPr algn="just"/>
            <a:r>
              <a:rPr lang="el-GR" sz="5200" dirty="0"/>
              <a:t>Στο παραμύθι χρησιμοποιούνται σκληρά υλικά όπως μέταλλο, διαμάντι, γυαλί κ.ά. που όλα όμως είναι λαμπερά. Το ύφος του παραμυθιού στηρίζεται στην υπερβολή και «ωθεί το ακροατήριο στην ονειροπόληση εξιδανικεύοντας την πραγματικότητα». Η </a:t>
            </a:r>
            <a:r>
              <a:rPr lang="el-GR" sz="5200" dirty="0" err="1"/>
              <a:t>παραμυθιακή</a:t>
            </a:r>
            <a:r>
              <a:rPr lang="el-GR" sz="5200" dirty="0"/>
              <a:t> αφήγηση αντλεί τα θέματά της από το κοινωνικό περιβάλλον. Τα παραπάνω χαρακτηριστικά ισχύουν και για</a:t>
            </a:r>
          </a:p>
          <a:p>
            <a:pPr algn="just"/>
            <a:r>
              <a:rPr lang="el-GR" sz="5200" dirty="0"/>
              <a:t>το </a:t>
            </a:r>
            <a:r>
              <a:rPr lang="el-GR" sz="5200" b="1" u="sng" dirty="0"/>
              <a:t>ελληνικό παραμύθι</a:t>
            </a:r>
            <a:r>
              <a:rPr lang="el-GR" sz="5200" dirty="0"/>
              <a:t>, για το οποίο διακρίνονται επιπλέον χαρακτηριστικά που προσδίδονται </a:t>
            </a:r>
          </a:p>
          <a:p>
            <a:pPr algn="just"/>
            <a:r>
              <a:rPr lang="el-GR" sz="5200" dirty="0"/>
              <a:t>από την εντοπιότητα τη γλώσσα, </a:t>
            </a:r>
          </a:p>
          <a:p>
            <a:pPr algn="just"/>
            <a:r>
              <a:rPr lang="el-GR" sz="5200" dirty="0"/>
              <a:t>την παράδοση και </a:t>
            </a:r>
          </a:p>
          <a:p>
            <a:pPr algn="just"/>
            <a:r>
              <a:rPr lang="el-GR" sz="5200" dirty="0"/>
              <a:t>τις γεωγραφικές ιδιαιτερότητες της κάθε περιοχής. </a:t>
            </a:r>
          </a:p>
          <a:p>
            <a:pPr algn="just"/>
            <a:r>
              <a:rPr lang="el-GR" sz="5200" dirty="0"/>
              <a:t>Έτσι, το πρώτο γνώρισμα τοπικότητας, που χαρακτηρίζει το ελληνικό παραμύθι, είναι η γλώσσα, είτε πρόκειται για την κοινή ελληνική, είτε για τοπικά ιδιώματα και διαλέκτους. Το λεξιλόγιο διαφοροποιείται ανάλογα με την περιοχή, προδίδοντας ενίοτε τις επιδράσεις ξένων κατακτητών. </a:t>
            </a:r>
          </a:p>
          <a:p>
            <a:pPr algn="just"/>
            <a:r>
              <a:rPr lang="el-GR" sz="5200" dirty="0"/>
              <a:t>Το δεύτερο γνώρισμα τοπικότητας του παραμυθιού είναι η ελληνική παράδοση. Στην παράδοση αποτυπώνεται και η ιστορική πορεία του τόπου, τόσο με τη μεταβίβαση στοιχείων από γενιά σε γενιά επί αιώνες ολόκληρους, όσο και με την ανταλλαγή στοιχείων με τους λαούς που πέρασαν από το ελληνικό έδαφος. Επίσης, έχει καταδειχθεί από πολλούς λαογράφους η ομοιότητα μεταξύ ορισμένων αρχαίων ελληνικών και νεοελληνικών παραμυθιών. </a:t>
            </a:r>
          </a:p>
          <a:p>
            <a:pPr algn="just"/>
            <a:r>
              <a:rPr lang="el-GR" sz="5200" dirty="0"/>
              <a:t>Το τρίτο γνώρισμα τοπικότητας είναι η προβολή του φυσικού περιβάλλοντος και του κλίματος στο παραμύθι, αλλά και του ίδιου του χαρακτήρα του ελληνικού λαού. Το παραμύθι βασίζεται στην προφορική μεταβίβαση της παράδοσης από γενιά σε γενιά.</a:t>
            </a:r>
          </a:p>
          <a:p>
            <a:pPr algn="just"/>
            <a:r>
              <a:rPr lang="el-GR" sz="5200" dirty="0"/>
              <a:t> Σημαντικός λοιπόν είναι ο ρόλος του αφηγητή, που ζωντανεύει τον κόσμο του παραμυθιού. Οι παραμυθάδες, στην πλειονότητά τους άνδρες, σύμφωνα με τις ανάγκες και το ταλέντο τους δίνουν μορφή σε ένα αφηγηματικό σχήμα. Έτσι αυτό που διαθέτουμε δεν είναι το αρχέτυπο ενός παραμυθιού αλλά πολυάριθμες εκδοχές του. Οι μετασχηματισμοί των παραμυθιών και η δημιουργία συγκεκριμένων αφηγηματικών τύπων οφείλονται στους αφηγητές. Το πολιτισμικό βάρος και η διάδοση ενός παραμυθιού εξαρτάται κάθε φορά από την αφηγηματική δύναμη ενός παραμυθά, αλλά και από τα γούστα, τις προτιμήσεις και τους παιδαγωγικούς ή άλλους στόχους του ακροατηρίου του μέσα σε μια τοπική κοινωνία. Με αυτόν τον τρόπο η διαδικασία της αφήγησης και της διάδοσης ενός παραμυθιού υπόκειται στο συσχετισμό τριών παραγόντων: της προϋπάρχουσας παράδοσης, του εκάστοτε αφηγητή και της κοινότητας των ακροατών του.</a:t>
            </a:r>
          </a:p>
          <a:p>
            <a:r>
              <a:rPr lang="el-GR" dirty="0"/>
              <a:t> </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strips(down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strips(down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strips(downLeft)">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strips(downLeft)">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strips(downLeft)">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strips(downLeft)">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rc_mi" descr="http://images.artelista.com/artelista/obras/big/0/2/4/9497477042241403.jpg"/>
          <p:cNvPicPr>
            <a:picLocks noGrp="1"/>
          </p:cNvPicPr>
          <p:nvPr>
            <p:ph idx="1"/>
          </p:nvPr>
        </p:nvPicPr>
        <p:blipFill>
          <a:blip r:embed="rId2" cstate="print"/>
          <a:srcRect/>
          <a:stretch>
            <a:fillRect/>
          </a:stretch>
        </p:blipFill>
        <p:spPr bwMode="auto">
          <a:xfrm>
            <a:off x="2267744" y="836712"/>
            <a:ext cx="4392488" cy="517038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96752"/>
            <a:ext cx="8363272" cy="4968552"/>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en-GB" dirty="0"/>
              <a:t> </a:t>
            </a:r>
            <a:r>
              <a:rPr lang="el-GR" dirty="0"/>
              <a:t>Στο παραμύθι μας σκοπός είναι να καταλάβουμε πόσο σημαντική είναι η εργασία για τον άνθρωπο. Το "πιο γλυκό ψωμί" ήταν αυτό που είχε φτιάξει ο βασιλιάς με τον κόπο του και όχι αυτό με τη ζάχαρη ή αυτό που του πρόσφεραν άλλοι. Ο βασιλιάς έμαθε την αξία της εργασίας και έτσι γιατρεύτηκε από την ανορεξία. Η ανορεξία του συμβολίζει τη δυστυχία που ένιωθε γιατί δεν είχε ανακαλύψει την αξία της εργασίας, της δημιουργικότητας. Ο φτωχός γέροντας συμβολίζει την ελληνική λαϊκή σοφία. Το ψωμί είναι το βασικό τρόφιμο των απλών ανθρώπων του λαού. Στην αρχή ο γέροντας συμβούλεψε το βασιλιά να φάει το πιο γλυκό ψωμί και η συμβουλή του δεν είχε αποτέλεσμα γιατί ο βασιλιάς νόμιζε πως έπρεπε να φάει ψωμί με ζάχαρη! Ο γέροντας εννοούσε το ψωμί που βγαίνει με τον ιδρώτα μας, με την προσωπική εργασία.</a:t>
            </a:r>
            <a:br>
              <a:rPr lang="el-GR" dirty="0"/>
            </a:br>
            <a:r>
              <a:rPr lang="en-GB" dirty="0"/>
              <a:t> </a:t>
            </a:r>
            <a:r>
              <a:rPr lang="el-GR" dirty="0"/>
              <a:t>Έτσι, ο βασιλιάς πέρασε από μια δοκιμασία. Δοκιμασίες συναντάμε και στη μυθολογία μας όπως </a:t>
            </a:r>
            <a:r>
              <a:rPr lang="el-GR" dirty="0" err="1"/>
              <a:t>π.χ</a:t>
            </a:r>
            <a:r>
              <a:rPr lang="el-GR" dirty="0"/>
              <a:t> οι άθλοι του Ηρακλή. Από τη δοκιμασία του βασιλιά, μαθαίνουμε και πώς έφτιαχναν το ψωμί στα παλιά χρόνια, από το χωράφι μέχρι το ψήσιμό του. Δυστυχώς στα χρόνια μας όλη η διαδικασία γίνεται με μηχανήματα.</a:t>
            </a:r>
            <a:br>
              <a:rPr lang="el-GR" dirty="0"/>
            </a:br>
            <a:r>
              <a:rPr lang="en-GB" dirty="0"/>
              <a:t> </a:t>
            </a:r>
            <a:r>
              <a:rPr lang="el-GR" dirty="0"/>
              <a:t>Από το παραμύθι μας συμπεραίνουμε λοιπόν ότι ο άνθρωπος όταν δουλεύει αισθάνεται ικανοποιημένος, </a:t>
            </a:r>
            <a:r>
              <a:rPr lang="el-GR" dirty="0" err="1"/>
              <a:t>αμοίβεται</a:t>
            </a:r>
            <a:r>
              <a:rPr lang="el-GR" dirty="0"/>
              <a:t>, νιώθει χαρά και ευτυχία. Να συμπληρώσουμε εμείς ότι και το διάβασμα, ως πνευματική εργασία μας κάνει πιο έξυπνους!</a:t>
            </a:r>
            <a:br>
              <a:rPr lang="el-GR" dirty="0"/>
            </a:br>
            <a:endParaRPr lang="el-GR" dirty="0"/>
          </a:p>
        </p:txBody>
      </p:sp>
      <p:sp>
        <p:nvSpPr>
          <p:cNvPr id="3" name="2 - Τίτλος"/>
          <p:cNvSpPr>
            <a:spLocks noGrp="1"/>
          </p:cNvSpPr>
          <p:nvPr>
            <p:ph type="title"/>
          </p:nvPr>
        </p:nvSpPr>
        <p:spPr/>
        <p:txBody>
          <a:bodyPr>
            <a:normAutofit/>
          </a:bodyPr>
          <a:lstStyle/>
          <a:p>
            <a:r>
              <a:rPr lang="el-GR" sz="2400" dirty="0"/>
              <a:t>ΑΣ ΞΕΚΙΝΗΣΟΥΜΕ…</a:t>
            </a: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diamond(in)">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amond(in)">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39552" y="1196752"/>
            <a:ext cx="8147248" cy="5256584"/>
          </a:xfrm>
        </p:spPr>
        <p:txBody>
          <a:bodyPr>
            <a:normAutofit fontScale="70000" lnSpcReduction="20000"/>
          </a:bodyPr>
          <a:lstStyle/>
          <a:p>
            <a:r>
              <a:rPr lang="el-GR" dirty="0"/>
              <a:t>Στάδια εξέλιξης του παραμυθιού</a:t>
            </a:r>
          </a:p>
          <a:p>
            <a:r>
              <a:rPr lang="el-GR" dirty="0"/>
              <a:t>α) Πρόβλημα του ήρωα</a:t>
            </a:r>
          </a:p>
          <a:p>
            <a:r>
              <a:rPr lang="el-GR" dirty="0"/>
              <a:t>Το πρόβλημα του βασιλιά ήταν η ανορεξία του</a:t>
            </a:r>
          </a:p>
          <a:p>
            <a:r>
              <a:rPr lang="el-GR" dirty="0"/>
              <a:t>β) Κάποιοι προσπαθούν να το λύσουν</a:t>
            </a:r>
          </a:p>
          <a:p>
            <a:r>
              <a:rPr lang="el-GR" dirty="0"/>
              <a:t>Προσπάθησαν να το λύσουν πολλοί γιατροί, αλλά δεν τα κατάφεραν.</a:t>
            </a:r>
          </a:p>
          <a:p>
            <a:r>
              <a:rPr lang="el-GR" dirty="0"/>
              <a:t>γ) Εμφανίζεται ένα άλλο πρόσωπο</a:t>
            </a:r>
          </a:p>
          <a:p>
            <a:r>
              <a:rPr lang="el-GR" dirty="0"/>
              <a:t>Τότε εμφανίστηκε ένα άλλο πρόσωπο, ένας γέρος σοφός, που ήξερε από γιατρικά και πρότεινε στον ήρωα ένα γιατρικό, δηλ. να φάει το πιο γλυκό ψωμί.</a:t>
            </a:r>
          </a:p>
          <a:p>
            <a:r>
              <a:rPr lang="el-GR" dirty="0"/>
              <a:t>δ) Δοκιμασίες του ήρωα</a:t>
            </a:r>
          </a:p>
          <a:p>
            <a:r>
              <a:rPr lang="el-GR" dirty="0"/>
              <a:t>Οι δοκιμασίες του βασιλιά που κράτησαν τρεις ημέρες ήταν οι εξής:</a:t>
            </a:r>
          </a:p>
          <a:p>
            <a:r>
              <a:rPr lang="el-GR" dirty="0"/>
              <a:t>α) να θερίσει ένα χωράφι με σιτάρι</a:t>
            </a:r>
          </a:p>
          <a:p>
            <a:r>
              <a:rPr lang="el-GR" dirty="0"/>
              <a:t>β) να αλωνίσει το θερισμένο σιτάρι</a:t>
            </a:r>
          </a:p>
          <a:p>
            <a:r>
              <a:rPr lang="el-GR" dirty="0"/>
              <a:t>γ) να το λιχνίσει</a:t>
            </a:r>
          </a:p>
          <a:p>
            <a:r>
              <a:rPr lang="el-GR" dirty="0"/>
              <a:t>δ) να το πάει στο μύλο, για να το αλέσει</a:t>
            </a:r>
          </a:p>
          <a:p>
            <a:r>
              <a:rPr lang="el-GR" dirty="0"/>
              <a:t>ε) να το ζυμώσει</a:t>
            </a:r>
          </a:p>
          <a:p>
            <a:r>
              <a:rPr lang="el-GR" dirty="0"/>
              <a:t>στ) να το φουρνίσει</a:t>
            </a:r>
          </a:p>
          <a:p>
            <a:endParaRPr lang="el-GR" dirty="0"/>
          </a:p>
        </p:txBody>
      </p:sp>
      <p:sp>
        <p:nvSpPr>
          <p:cNvPr id="3" name="2 - Τίτλος"/>
          <p:cNvSpPr>
            <a:spLocks noGrp="1"/>
          </p:cNvSpPr>
          <p:nvPr>
            <p:ph type="title"/>
          </p:nvPr>
        </p:nvSpPr>
        <p:spPr/>
        <p:txBody>
          <a:bodyPr>
            <a:normAutofit/>
          </a:bodyPr>
          <a:lstStyle/>
          <a:p>
            <a:r>
              <a:rPr lang="el-GR" sz="2800" dirty="0"/>
              <a:t>ΣΤΑΔΙΑ ΕΞΕΛΙΞΗΣ ΤΟΥ ΠΑΡΑΜΥΘΙΟΥ ΜΑΣ</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down)">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down)">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down)">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wipe(down)">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wipe(down)">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wipe(down)">
                                      <p:cBhvr>
                                        <p:cTn id="67" dur="5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wipe(down)">
                                      <p:cBhvr>
                                        <p:cTn id="72" dur="500"/>
                                        <p:tgtEl>
                                          <p:spTgt spid="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Effect transition="in" filter="wipe(down)">
                                      <p:cBhvr>
                                        <p:cTn id="77"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120</TotalTime>
  <Words>3212</Words>
  <Application>Microsoft Office PowerPoint</Application>
  <PresentationFormat>On-screen Show (4:3)</PresentationFormat>
  <Paragraphs>145</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 Black</vt:lpstr>
      <vt:lpstr>Calibri</vt:lpstr>
      <vt:lpstr>Lucida Sans Unicode</vt:lpstr>
      <vt:lpstr>Verdana</vt:lpstr>
      <vt:lpstr>Wingdings 2</vt:lpstr>
      <vt:lpstr>Wingdings 3</vt:lpstr>
      <vt:lpstr>Συγκέντρωση</vt:lpstr>
      <vt:lpstr>ΤΟ ΠΙΟ ΓΛΥΚΟ ΨΩΜΙ</vt:lpstr>
      <vt:lpstr>PowerPoint Presentation</vt:lpstr>
      <vt:lpstr>ΤΙ ΕΙΝΑΙ ΠΑΡΑΜΥΘΙ</vt:lpstr>
      <vt:lpstr>PowerPoint Presentation</vt:lpstr>
      <vt:lpstr>ΑΦΗΓΗΜΑΤΙΚΑ ΧΑΡΑΚΤΗΡΙΣΤΙΚΑ ΤΟΥ ΠΑΡΑΜΥΘΙΟΥ</vt:lpstr>
      <vt:lpstr>PowerPoint Presentation</vt:lpstr>
      <vt:lpstr>PowerPoint Presentation</vt:lpstr>
      <vt:lpstr>ΑΣ ΞΕΚΙΝΗΣΟΥΜΕ…</vt:lpstr>
      <vt:lpstr>ΣΤΑΔΙΑ ΕΞΕΛΙΞΗΣ ΤΟΥ ΠΑΡΑΜΥΘΙΟΥ ΜΑΣ</vt:lpstr>
      <vt:lpstr>ΣΥΝΤΟΜΗ ΑΝΑΛΥΣΗ!</vt:lpstr>
      <vt:lpstr>ΔΟΜΗ</vt:lpstr>
      <vt:lpstr>  ΕΝΟΤΗΤΑ 1Η </vt:lpstr>
      <vt:lpstr>ΕΝΟΤΗΤΑ 2Η</vt:lpstr>
      <vt:lpstr>PowerPoint Presentation</vt:lpstr>
      <vt:lpstr>PowerPoint Presentation</vt:lpstr>
      <vt:lpstr>PowerPoint Presentation</vt:lpstr>
      <vt:lpstr>PowerPoint Presentation</vt:lpstr>
      <vt:lpstr>ΕΡΩΤΗΣΕΙΣ ΚΑΤΑΝΟΗΣΗΣ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ΠΙΟ ΓΛΥΚΟ ΨΩΜΙ</dc:title>
  <dc:creator>Filimon</dc:creator>
  <cp:lastModifiedBy>ALEXANDROS BASOURIS</cp:lastModifiedBy>
  <cp:revision>20</cp:revision>
  <dcterms:created xsi:type="dcterms:W3CDTF">2013-09-27T14:47:42Z</dcterms:created>
  <dcterms:modified xsi:type="dcterms:W3CDTF">2024-11-16T20:51:41Z</dcterms:modified>
</cp:coreProperties>
</file>