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0" r:id="rId6"/>
    <p:sldId id="265" r:id="rId7"/>
    <p:sldId id="264" r:id="rId8"/>
    <p:sldId id="259" r:id="rId9"/>
    <p:sldId id="263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29/3/2025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1334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29/3/2025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4669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29/3/2025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6577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29/3/2025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8903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29/3/2025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3156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29/3/2025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3341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29/3/2025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5292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29/3/2025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9539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29/3/2025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099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29/3/2025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6939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29/3/2025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1255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BE53C-9582-450C-876C-008F2094A97D}" type="datetimeFigureOut">
              <a:rPr lang="el-GR" smtClean="0"/>
              <a:t>29/3/2025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8879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l-GR" sz="6000" b="1" dirty="0" smtClean="0"/>
              <a:t>Β ΛΥΚΕΙΟΥ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ΜΑΘΗΜΑ ΓΕΝΙΚΗΣ ΠΑΙΔΕΙΑΣ</a:t>
            </a:r>
            <a:br>
              <a:rPr lang="el-GR" dirty="0" smtClean="0"/>
            </a:br>
            <a:r>
              <a:rPr lang="el-GR" b="1" dirty="0" smtClean="0"/>
              <a:t>ΕΙΣΑΓΩΓΗ ΣΤΙΣ ΑΡΧΕΣ ΤΗΣ ΕΠΙΣΤΗΜΗΣ ΥΠΟΛΟΓΙΣΤΩΝ</a:t>
            </a:r>
            <a:endParaRPr lang="el-GR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259632" y="4221088"/>
            <a:ext cx="6400800" cy="1752600"/>
          </a:xfrm>
        </p:spPr>
        <p:txBody>
          <a:bodyPr>
            <a:normAutofit/>
          </a:bodyPr>
          <a:lstStyle/>
          <a:p>
            <a:r>
              <a:rPr lang="el-GR" sz="5400" b="1" dirty="0" smtClean="0"/>
              <a:t>ΚΕΦΑΛΑΙΟ </a:t>
            </a:r>
            <a:r>
              <a:rPr lang="el-GR" sz="5400" b="1" dirty="0" smtClean="0"/>
              <a:t>2.1</a:t>
            </a:r>
            <a:endParaRPr lang="el-GR" sz="5400" b="1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65418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2.1.1	ΠΡΟΒΛΗΜΑ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556792"/>
            <a:ext cx="8291264" cy="456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dirty="0" smtClean="0"/>
              <a:t>Με </a:t>
            </a:r>
            <a:r>
              <a:rPr lang="el-GR" sz="2800" dirty="0"/>
              <a:t>τον όρο </a:t>
            </a:r>
            <a:r>
              <a:rPr lang="el-GR" sz="2800" b="1" dirty="0"/>
              <a:t>Πρόβλημα </a:t>
            </a:r>
            <a:r>
              <a:rPr lang="el-GR" sz="2800" dirty="0"/>
              <a:t>προσδιορίζεται μια κατάσταση οποία χρήζει αντιμετώπισης, απαιτεί λύση, η δε λύση της δεν είναι γνωστή, ούτε προφανής</a:t>
            </a:r>
          </a:p>
        </p:txBody>
      </p:sp>
    </p:spTree>
    <p:extLst>
      <p:ext uri="{BB962C8B-B14F-4D97-AF65-F5344CB8AC3E}">
        <p14:creationId xmlns:p14="http://schemas.microsoft.com/office/powerpoint/2010/main" val="344149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2.1.2 – ΚΑΤΗΓΟΡΙΟΠΟΙΗΣΗ ΚΑΙ ΚΑΤΗΓΟΡΙΕΣ ΠΡΟΒΛΗΜΑΤΩΝ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2202" y="1504543"/>
            <a:ext cx="7335569" cy="4929411"/>
          </a:xfrm>
        </p:spPr>
        <p:txBody>
          <a:bodyPr>
            <a:normAutofit fontScale="70000" lnSpcReduction="20000"/>
          </a:bodyPr>
          <a:lstStyle/>
          <a:p>
            <a:endParaRPr lang="el-GR" dirty="0"/>
          </a:p>
          <a:p>
            <a:pPr marL="0" indent="0" algn="ctr">
              <a:buNone/>
            </a:pPr>
            <a:r>
              <a:rPr lang="el-GR" b="1" dirty="0" smtClean="0"/>
              <a:t>Κατηγορίες </a:t>
            </a:r>
            <a:r>
              <a:rPr lang="el-GR" b="1" dirty="0"/>
              <a:t>Προβλημάτων </a:t>
            </a:r>
            <a:endParaRPr lang="el-GR" dirty="0"/>
          </a:p>
          <a:p>
            <a:r>
              <a:rPr lang="el-GR" b="1" dirty="0" err="1"/>
              <a:t>Επιλύσιμα</a:t>
            </a:r>
            <a:r>
              <a:rPr lang="el-GR" b="1" dirty="0"/>
              <a:t> </a:t>
            </a:r>
            <a:r>
              <a:rPr lang="el-GR" dirty="0"/>
              <a:t>είναι εκείνα τα προβλήματα για τα οποία η λύση έχει βρεθεί και έχει διατυπωθεί (αποψίλωση μιας έκτασης γης, η επίλυση της δευτεροβάθμιας μας </a:t>
            </a:r>
            <a:r>
              <a:rPr lang="el-GR" dirty="0" smtClean="0"/>
              <a:t>εξίσωσης </a:t>
            </a:r>
            <a:r>
              <a:rPr lang="el-GR" dirty="0"/>
              <a:t>κ.ά..) </a:t>
            </a:r>
          </a:p>
          <a:p>
            <a:endParaRPr lang="el-GR" b="1" dirty="0" smtClean="0"/>
          </a:p>
          <a:p>
            <a:r>
              <a:rPr lang="el-GR" b="1" dirty="0" smtClean="0"/>
              <a:t>Μη </a:t>
            </a:r>
            <a:r>
              <a:rPr lang="el-GR" b="1" dirty="0" err="1"/>
              <a:t>επιλύσιμα</a:t>
            </a:r>
            <a:r>
              <a:rPr lang="el-GR" b="1" dirty="0"/>
              <a:t> </a:t>
            </a:r>
            <a:r>
              <a:rPr lang="el-GR" dirty="0"/>
              <a:t>χαρακτηρίζονται εκείνα τα προβλήματα για τα οποία έχει αποδειχτεί, ότι δεν επιδέχονται λύση (το πρόβλημα του τετραγωνισμού του κύκλου με κανόνα και διαβήτη </a:t>
            </a:r>
          </a:p>
          <a:p>
            <a:endParaRPr lang="el-GR" b="1" dirty="0" smtClean="0"/>
          </a:p>
          <a:p>
            <a:r>
              <a:rPr lang="el-GR" b="1" dirty="0" smtClean="0"/>
              <a:t>Ανοικτά </a:t>
            </a:r>
            <a:r>
              <a:rPr lang="el-GR" dirty="0"/>
              <a:t>ονομάζονται τα προβλήματα για τα οποία η λύση τους δεν έχει ακόμα βρεθεί, ενώ ταυτόχρονα δεν έχει αποδειχτεί, ότι δεν επιδέχονται λύση (το πρόβλημα της ενοποίησης των τεσσάρων πεδίων δυνάμεων) </a:t>
            </a:r>
          </a:p>
          <a:p>
            <a:endParaRPr lang="el-GR" dirty="0"/>
          </a:p>
          <a:p>
            <a:endParaRPr lang="el-GR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2424311"/>
            <a:ext cx="134302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027" y="3524621"/>
            <a:ext cx="1348342" cy="876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1706" y="5157192"/>
            <a:ext cx="8763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0870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2.1.2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251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dirty="0" smtClean="0"/>
              <a:t>Τα </a:t>
            </a:r>
            <a:r>
              <a:rPr lang="el-GR" dirty="0"/>
              <a:t>προβλήματα που δεν έχουν μοναδική λύση που να προκύπτει από αυτοματοποιημένη διαδικασία, αλλά επιλύονται με ποικίλους τρόπους (μετρήσιμο πλήθος) ονομάζονται </a:t>
            </a:r>
            <a:r>
              <a:rPr lang="el-GR" b="1" dirty="0" err="1"/>
              <a:t>ημιδομημένα</a:t>
            </a:r>
            <a:r>
              <a:rPr lang="el-GR" dirty="0"/>
              <a:t>. </a:t>
            </a:r>
          </a:p>
          <a:p>
            <a:pPr marL="0" indent="0">
              <a:buNone/>
            </a:pPr>
            <a:r>
              <a:rPr lang="el-GR" dirty="0"/>
              <a:t>π.χ. από ποιο κατάστημα μιας πόλης θα ψωνίσω ένα συγκεκριμένο προϊόν; , </a:t>
            </a:r>
            <a:r>
              <a:rPr lang="el-GR" dirty="0" smtClean="0"/>
              <a:t>πώς </a:t>
            </a:r>
            <a:r>
              <a:rPr lang="el-GR" dirty="0"/>
              <a:t>θα πάω από το Ηράκλειο στην Αθήνα;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Τα </a:t>
            </a:r>
            <a:r>
              <a:rPr lang="el-GR" dirty="0"/>
              <a:t>προβλήματα που δεν μπορούμε να προσδιορίσουμε με πόσους τρόπους επιλύονται και να τους δομήσουμε ονομάζονται </a:t>
            </a:r>
            <a:r>
              <a:rPr lang="el-GR" b="1" dirty="0"/>
              <a:t>αδόμητα</a:t>
            </a:r>
            <a:r>
              <a:rPr lang="el-GR" dirty="0"/>
              <a:t>.</a:t>
            </a:r>
          </a:p>
          <a:p>
            <a:pPr marL="0" indent="0">
              <a:buNone/>
            </a:pPr>
            <a:r>
              <a:rPr lang="el-GR" dirty="0"/>
              <a:t>π.χ. Κινητοποιήσεις εκπαιδευτικών για τα ζητήματα της Παιδείας, </a:t>
            </a:r>
            <a:r>
              <a:rPr lang="el-GR" dirty="0" smtClean="0"/>
              <a:t>οργάνωση </a:t>
            </a:r>
            <a:r>
              <a:rPr lang="el-GR" dirty="0"/>
              <a:t>ενός εφηβικού </a:t>
            </a:r>
            <a:r>
              <a:rPr lang="el-GR" dirty="0" err="1"/>
              <a:t>πάρτυ</a:t>
            </a:r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9068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2.1.3 ΥΠΟΛΟΓΙΣΤΙΚΑ ΠΡΟΒΛΗΜΑΤΑ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Οποιοδήποτε πρόβλημα μπορεί να λυθεί και μέσω του υπολογιστή, χαρακτηρίζεται </a:t>
            </a:r>
            <a:r>
              <a:rPr lang="el-GR" b="1" dirty="0" smtClean="0"/>
              <a:t>υπολογιστικό </a:t>
            </a:r>
            <a:r>
              <a:rPr lang="el-GR" dirty="0" smtClean="0"/>
              <a:t>πρόβλημα (επίλυση της δευτεροβάθμιας εξίσωσης, ταξινόμηση των μαθητών σε αλφαβητική σειρά, αναζήτηση και ο υπολογισμός της χιλιομετρικά συντομότερης, εύρεση λέξης που να ξεκινά από ένα γράμμα και να τελειώνει σε ένα άλλο γράμμα) </a:t>
            </a:r>
            <a:r>
              <a:rPr lang="el-GR" dirty="0" err="1" smtClean="0"/>
              <a:t>φανής</a:t>
            </a:r>
            <a:r>
              <a:rPr lang="el-GR" dirty="0" smtClean="0"/>
              <a:t>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73144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2.1.3 – ΠΑΡΑΔΕΙΓΜΑΤΑ ΥΠΟΛΟΓΙΣΤΙΚΩΝ ΠΡΟΒΛΗΜΑΤΩΝ (ΙΙ)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233629" y="4149080"/>
            <a:ext cx="1885219" cy="17940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l-GR" sz="1200" b="1" dirty="0" smtClean="0"/>
              <a:t>ΠΡΟΒΛΗΜΑ ΤΑΞΙΝΟΜΗΣΗ ΦΥΣΑΛΙΔΑΣ</a:t>
            </a:r>
            <a:endParaRPr lang="el-GR" sz="1200" dirty="0"/>
          </a:p>
          <a:p>
            <a:pPr>
              <a:buFont typeface="+mj-lt"/>
              <a:buAutoNum type="arabicPeriod"/>
            </a:pPr>
            <a:r>
              <a:rPr lang="el-GR" sz="1200" dirty="0" smtClean="0"/>
              <a:t>ΕΠΙΛΥΣΙΜΟ,</a:t>
            </a:r>
          </a:p>
          <a:p>
            <a:pPr>
              <a:buFont typeface="+mj-lt"/>
              <a:buAutoNum type="arabicPeriod"/>
            </a:pPr>
            <a:r>
              <a:rPr lang="el-GR" sz="1200" dirty="0" smtClean="0"/>
              <a:t>ΔΟΜΗΜΕΝΟ,</a:t>
            </a:r>
          </a:p>
          <a:p>
            <a:pPr>
              <a:buFont typeface="+mj-lt"/>
              <a:buAutoNum type="arabicPeriod"/>
            </a:pPr>
            <a:r>
              <a:rPr lang="el-GR" sz="1200" dirty="0" smtClean="0"/>
              <a:t>ΥΠΟΛΟΓΙΣΤΙΚΟ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00808"/>
            <a:ext cx="3118174" cy="2132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438014"/>
            <a:ext cx="134302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087" y="4509120"/>
            <a:ext cx="2409056" cy="1583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7139" y="3497667"/>
            <a:ext cx="1669157" cy="2624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Θέση περιεχομένου 2"/>
          <p:cNvSpPr txBox="1">
            <a:spLocks/>
          </p:cNvSpPr>
          <p:nvPr/>
        </p:nvSpPr>
        <p:spPr>
          <a:xfrm>
            <a:off x="7020272" y="1870185"/>
            <a:ext cx="1885219" cy="17940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l-GR" sz="1200" b="1" dirty="0" smtClean="0"/>
              <a:t>ΠΡΟΒΛΗΜΑ ΔΕΥΤΕΡΟΒΑΘΜΙΑΣ ΕΞΙΣΩΣΗΣ</a:t>
            </a:r>
          </a:p>
          <a:p>
            <a:endParaRPr lang="el-GR" sz="1200" dirty="0" smtClean="0"/>
          </a:p>
          <a:p>
            <a:pPr>
              <a:buFont typeface="+mj-lt"/>
              <a:buAutoNum type="arabicPeriod"/>
            </a:pPr>
            <a:r>
              <a:rPr lang="el-GR" sz="1200" dirty="0" smtClean="0"/>
              <a:t>ΕΠΙΛΥΣΙΜΟ,</a:t>
            </a:r>
          </a:p>
          <a:p>
            <a:pPr>
              <a:buFont typeface="+mj-lt"/>
              <a:buAutoNum type="arabicPeriod"/>
            </a:pPr>
            <a:r>
              <a:rPr lang="el-GR" sz="1200" dirty="0" smtClean="0"/>
              <a:t>ΔΟΜΗΜΕΝΟ,</a:t>
            </a:r>
          </a:p>
          <a:p>
            <a:pPr>
              <a:buFont typeface="+mj-lt"/>
              <a:buAutoNum type="arabicPeriod"/>
            </a:pPr>
            <a:r>
              <a:rPr lang="el-GR" sz="1200" dirty="0" smtClean="0"/>
              <a:t>ΥΠΟΛΟΓΙΣΤΙΚΟ,</a:t>
            </a:r>
          </a:p>
          <a:p>
            <a:pPr marL="0" indent="0">
              <a:buNone/>
            </a:pPr>
            <a:endParaRPr lang="el-GR" sz="1200" dirty="0"/>
          </a:p>
        </p:txBody>
      </p:sp>
      <p:sp>
        <p:nvSpPr>
          <p:cNvPr id="9" name="Θέση περιεχομένου 2"/>
          <p:cNvSpPr txBox="1">
            <a:spLocks/>
          </p:cNvSpPr>
          <p:nvPr/>
        </p:nvSpPr>
        <p:spPr>
          <a:xfrm>
            <a:off x="3694893" y="4371229"/>
            <a:ext cx="1885219" cy="17940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l-GR" sz="1200" b="1" dirty="0" smtClean="0"/>
              <a:t>ΠΡΟΒΛΗΜΑ ΚΟΣΚΙΝΟ ΤΟΥ ΕΡΑΤΟΣΘΕΝΗ</a:t>
            </a:r>
          </a:p>
          <a:p>
            <a:endParaRPr lang="el-GR" sz="1200" dirty="0" smtClean="0"/>
          </a:p>
          <a:p>
            <a:pPr>
              <a:buFont typeface="+mj-lt"/>
              <a:buAutoNum type="arabicPeriod"/>
            </a:pPr>
            <a:r>
              <a:rPr lang="el-GR" sz="1200" dirty="0" smtClean="0"/>
              <a:t>ΕΠΙΛΥΣΙΜΟ,</a:t>
            </a:r>
          </a:p>
          <a:p>
            <a:pPr>
              <a:buFont typeface="+mj-lt"/>
              <a:buAutoNum type="arabicPeriod"/>
            </a:pPr>
            <a:r>
              <a:rPr lang="el-GR" sz="1200" dirty="0" smtClean="0"/>
              <a:t>ΔΟΜΗΜΕΝΟ,</a:t>
            </a:r>
          </a:p>
          <a:p>
            <a:pPr>
              <a:buFont typeface="+mj-lt"/>
              <a:buAutoNum type="arabicPeriod"/>
            </a:pPr>
            <a:r>
              <a:rPr lang="el-GR" sz="1200" dirty="0" smtClean="0"/>
              <a:t>ΥΠΟΛΟΓΙΣΤΙΚΟ</a:t>
            </a:r>
          </a:p>
        </p:txBody>
      </p:sp>
      <p:sp>
        <p:nvSpPr>
          <p:cNvPr id="10" name="Θέση περιεχομένου 2"/>
          <p:cNvSpPr txBox="1">
            <a:spLocks/>
          </p:cNvSpPr>
          <p:nvPr/>
        </p:nvSpPr>
        <p:spPr>
          <a:xfrm>
            <a:off x="3775285" y="1855992"/>
            <a:ext cx="1885219" cy="17940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l-GR" sz="1200" b="1" dirty="0" smtClean="0"/>
              <a:t>ΠΡΟΒΛΗΜΑ ΠΕΡΙΟΔΕΥΟΝΤΟΣ ΠΩΛΗΤΗ</a:t>
            </a:r>
          </a:p>
          <a:p>
            <a:endParaRPr lang="el-GR" sz="1200" dirty="0" smtClean="0"/>
          </a:p>
          <a:p>
            <a:pPr>
              <a:buFont typeface="+mj-lt"/>
              <a:buAutoNum type="arabicPeriod"/>
            </a:pPr>
            <a:r>
              <a:rPr lang="el-GR" sz="1200" dirty="0" smtClean="0"/>
              <a:t>ΕΠΙΛΥΣΙΜΟ,</a:t>
            </a:r>
          </a:p>
          <a:p>
            <a:pPr>
              <a:buFont typeface="+mj-lt"/>
              <a:buAutoNum type="arabicPeriod"/>
            </a:pPr>
            <a:r>
              <a:rPr lang="el-GR" sz="1200" dirty="0" smtClean="0"/>
              <a:t>ΔΟΜΗΜΕΝΟ,</a:t>
            </a:r>
          </a:p>
          <a:p>
            <a:pPr>
              <a:buFont typeface="+mj-lt"/>
              <a:buAutoNum type="arabicPeriod"/>
            </a:pPr>
            <a:r>
              <a:rPr lang="el-GR" sz="1200" dirty="0" smtClean="0"/>
              <a:t>ΥΠΟΛΟΓΙΣΤΙΚΟ,</a:t>
            </a:r>
          </a:p>
          <a:p>
            <a:pPr>
              <a:buFont typeface="+mj-lt"/>
              <a:buAutoNum type="arabicPeriod"/>
            </a:pPr>
            <a:r>
              <a:rPr lang="el-GR" sz="1200" dirty="0" smtClean="0"/>
              <a:t>ΒΕΛΤΙΣΤΟΠΟΙΗΣΗΣ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2627864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2.1.4 ΣΤΑΔΙΑ ΕΠΙΛΥΣΗΣ ΕΝΟΣ ΠΡΟΒΛΗΜΑΤΟΣ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l-GR" b="1" dirty="0"/>
              <a:t>Κατανόηση</a:t>
            </a:r>
            <a:r>
              <a:rPr lang="el-GR" dirty="0"/>
              <a:t>, </a:t>
            </a:r>
            <a:r>
              <a:rPr lang="el-GR" i="1" dirty="0"/>
              <a:t>σωστή και πλήρης αποσαφήνιση δεδομένων και ζητούμενων του προβλήματος. </a:t>
            </a:r>
            <a:endParaRPr lang="el-GR" i="1" dirty="0" smtClean="0"/>
          </a:p>
          <a:p>
            <a:pPr marL="0" indent="0">
              <a:buNone/>
            </a:pPr>
            <a:r>
              <a:rPr lang="el-GR" b="1" i="1" dirty="0" smtClean="0"/>
              <a:t>Απαιτείται </a:t>
            </a:r>
            <a:r>
              <a:rPr lang="el-GR" i="1" dirty="0"/>
              <a:t>η σωστή διατύπωση και η σωστή ερμηνεία.</a:t>
            </a:r>
            <a:endParaRPr lang="el-GR" dirty="0"/>
          </a:p>
          <a:p>
            <a:pPr marL="0" indent="0">
              <a:buNone/>
            </a:pPr>
            <a:endParaRPr lang="el-GR" b="1" dirty="0" smtClean="0"/>
          </a:p>
          <a:p>
            <a:pPr marL="0" indent="0">
              <a:buNone/>
            </a:pPr>
            <a:r>
              <a:rPr lang="el-GR" b="1" dirty="0" smtClean="0"/>
              <a:t>Ανάλυση-αφαίρεση</a:t>
            </a:r>
            <a:r>
              <a:rPr lang="el-GR" b="1" dirty="0"/>
              <a:t>, </a:t>
            </a:r>
            <a:r>
              <a:rPr lang="el-GR" i="1" dirty="0"/>
              <a:t>διάσπαση προβλήματος σε επιμέρους απλούστερα προβλήματα και ανάδειξη έτσι της δομής του, καθώς και διαχωρισμός κύριων από δευτερεύοντα στοιχεία. </a:t>
            </a:r>
            <a:endParaRPr lang="el-GR" i="1" dirty="0" smtClean="0"/>
          </a:p>
          <a:p>
            <a:pPr marL="0" indent="0">
              <a:buNone/>
            </a:pPr>
            <a:r>
              <a:rPr lang="el-GR" b="1" i="1" dirty="0" smtClean="0"/>
              <a:t>Προαπαιτείται </a:t>
            </a:r>
            <a:r>
              <a:rPr lang="el-GR" i="1" dirty="0"/>
              <a:t>η κατανόηση.</a:t>
            </a:r>
            <a:endParaRPr lang="el-GR" dirty="0"/>
          </a:p>
          <a:p>
            <a:pPr marL="0" indent="0">
              <a:buNone/>
            </a:pPr>
            <a:endParaRPr lang="el-GR" b="1" dirty="0" smtClean="0"/>
          </a:p>
          <a:p>
            <a:pPr marL="0" indent="0">
              <a:buNone/>
            </a:pPr>
            <a:r>
              <a:rPr lang="el-GR" b="1" dirty="0" smtClean="0"/>
              <a:t>Σύνθεση</a:t>
            </a:r>
            <a:r>
              <a:rPr lang="el-GR" b="1" dirty="0"/>
              <a:t>, </a:t>
            </a:r>
            <a:r>
              <a:rPr lang="el-GR" i="1" dirty="0"/>
              <a:t>οργανώνονται συντίθενται τα επιμέρους </a:t>
            </a:r>
            <a:r>
              <a:rPr lang="el-GR" i="1" dirty="0" err="1"/>
              <a:t>στοιχεία–λύσεις</a:t>
            </a:r>
            <a:r>
              <a:rPr lang="el-GR" i="1" dirty="0"/>
              <a:t> </a:t>
            </a:r>
            <a:r>
              <a:rPr lang="el-GR" i="1" dirty="0" err="1"/>
              <a:t>υποπροβλη</a:t>
            </a:r>
            <a:r>
              <a:rPr lang="el-GR" i="1" dirty="0"/>
              <a:t>-</a:t>
            </a:r>
            <a:r>
              <a:rPr lang="el-GR" i="1" dirty="0" err="1"/>
              <a:t>μάτων</a:t>
            </a:r>
            <a:r>
              <a:rPr lang="el-GR" i="1" dirty="0"/>
              <a:t> σε μια νέα δομή που δίνει λύση στο αρχικό πρόβλημα. </a:t>
            </a:r>
            <a:endParaRPr lang="el-GR" dirty="0"/>
          </a:p>
          <a:p>
            <a:pPr marL="0" indent="0">
              <a:buNone/>
            </a:pPr>
            <a:endParaRPr lang="el-GR" b="1" dirty="0" smtClean="0"/>
          </a:p>
          <a:p>
            <a:pPr marL="0" indent="0">
              <a:buNone/>
            </a:pPr>
            <a:r>
              <a:rPr lang="el-GR" b="1" dirty="0" smtClean="0"/>
              <a:t>Κατηγοριοποίηση-Γενίκευση</a:t>
            </a:r>
            <a:r>
              <a:rPr lang="el-GR" i="1" dirty="0"/>
              <a:t>, κατατάσσεται το πρόβλημα σε οικογένεια παρόμοιων προβλημάτων για διευκόλυνση της επίλυσης, και τέλος γενικεύονται- μεταφέρονται τα αποτελέσματα σε παρεμφερείς καταστάσεις ή προβλήματα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62471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2.1.4 ΚΑΤΑΝΟΗΣΗ - ΕΝΝΟΙΕΣ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b="1" dirty="0"/>
              <a:t>Δεδομένα</a:t>
            </a:r>
            <a:r>
              <a:rPr lang="el-GR" dirty="0"/>
              <a:t>, </a:t>
            </a:r>
            <a:r>
              <a:rPr lang="el-GR" i="1" dirty="0"/>
              <a:t>παραστάσεις γεγονότων, εννοιών ή εντολών σε τυποποιημένη μορφή κατάλληλη για την επικοινωνία, ερμηνεία ή επεξεργασία από τον άνθρωπο ή από αυτόματα μέσα</a:t>
            </a:r>
            <a:endParaRPr lang="el-GR" dirty="0"/>
          </a:p>
          <a:p>
            <a:r>
              <a:rPr lang="el-GR" b="1" dirty="0"/>
              <a:t>Ζητούμενο, </a:t>
            </a:r>
            <a:r>
              <a:rPr lang="el-GR" i="1" dirty="0"/>
              <a:t>οτιδήποτε προκύπτει ή τίθεται ως αντικείμενο έρευνας ή αναζήτησης.</a:t>
            </a:r>
            <a:endParaRPr lang="el-GR" dirty="0"/>
          </a:p>
          <a:p>
            <a:r>
              <a:rPr lang="el-GR" b="1" dirty="0"/>
              <a:t>Πληροφορία, </a:t>
            </a:r>
            <a:r>
              <a:rPr lang="el-GR" i="1" dirty="0"/>
              <a:t>οποιοδήποτε </a:t>
            </a:r>
            <a:r>
              <a:rPr lang="el-GR" i="1" dirty="0" err="1"/>
              <a:t>γνωσιακό</a:t>
            </a:r>
            <a:r>
              <a:rPr lang="el-GR" i="1" dirty="0"/>
              <a:t> στοιχείο προκύπτει από την επεξεργασία δεδομένων. </a:t>
            </a:r>
            <a:endParaRPr lang="el-GR" dirty="0"/>
          </a:p>
          <a:p>
            <a:r>
              <a:rPr lang="el-GR" b="1" dirty="0"/>
              <a:t>Επεξεργασία δεδομένων</a:t>
            </a:r>
            <a:r>
              <a:rPr lang="el-GR" i="1" dirty="0"/>
              <a:t>, η συστηματική εκτέλεση πράξεων πάνω σε δεδομένα.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20525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2.1.4 ΑΝΑΛΥΣΗ ΠΡΟΒΛΗΜΑΤΟΣ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i="1" dirty="0"/>
              <a:t>Η ανάλυση ενός προβλήματος γίνεται με δυο τρόπους είτε </a:t>
            </a:r>
            <a:r>
              <a:rPr lang="el-GR" sz="2400" b="1" i="1" dirty="0"/>
              <a:t>φραστικά</a:t>
            </a:r>
            <a:r>
              <a:rPr lang="el-GR" sz="2400" i="1" dirty="0"/>
              <a:t> είτε </a:t>
            </a:r>
            <a:r>
              <a:rPr lang="el-GR" sz="2400" b="1" i="1" dirty="0"/>
              <a:t>διαγραμματικά</a:t>
            </a:r>
            <a:r>
              <a:rPr lang="el-GR" sz="2400" i="1" dirty="0"/>
              <a:t>.</a:t>
            </a:r>
            <a:endParaRPr lang="el-GR" sz="2400" dirty="0"/>
          </a:p>
          <a:p>
            <a:pPr marL="0" indent="0">
              <a:buNone/>
            </a:pPr>
            <a:endParaRPr lang="el-GR" sz="2400" i="1" dirty="0" smtClean="0"/>
          </a:p>
          <a:p>
            <a:pPr marL="0" indent="0">
              <a:buNone/>
            </a:pPr>
            <a:r>
              <a:rPr lang="el-GR" sz="2400" b="1" i="1" u="sng" dirty="0" smtClean="0"/>
              <a:t>Παράδειγμα</a:t>
            </a:r>
            <a:r>
              <a:rPr lang="el-GR" sz="2400" i="1" dirty="0" smtClean="0"/>
              <a:t> </a:t>
            </a:r>
            <a:r>
              <a:rPr lang="el-GR" sz="2400" b="1" i="1" dirty="0"/>
              <a:t>φραστικής</a:t>
            </a:r>
            <a:r>
              <a:rPr lang="el-GR" sz="2400" i="1" dirty="0"/>
              <a:t> και </a:t>
            </a:r>
            <a:r>
              <a:rPr lang="el-GR" sz="2400" b="1" i="1" dirty="0"/>
              <a:t>διαγραμματικής</a:t>
            </a:r>
            <a:r>
              <a:rPr lang="el-GR" sz="2400" i="1" dirty="0"/>
              <a:t> αναπαράστασης της ανάλυσης του προβλήματος Αντιμετώπιση Ναρκωτικών.</a:t>
            </a:r>
            <a:endParaRPr lang="el-GR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344" y="3501008"/>
            <a:ext cx="36576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4780" y="3463627"/>
            <a:ext cx="445770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050414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497</Words>
  <Application>Microsoft Office PowerPoint</Application>
  <PresentationFormat>Προβολή στην οθόνη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Β ΛΥΚΕΙΟΥ ΜΑΘΗΜΑ ΓΕΝΙΚΗΣ ΠΑΙΔΕΙΑΣ ΕΙΣΑΓΩΓΗ ΣΤΙΣ ΑΡΧΕΣ ΤΗΣ ΕΠΙΣΤΗΜΗΣ ΥΠΟΛΟΓΙΣΤΩΝ</vt:lpstr>
      <vt:lpstr>2.1.1 ΠΡΟΒΛΗΜΑ</vt:lpstr>
      <vt:lpstr>2.1.2 – ΚΑΤΗΓΟΡΙΟΠΟΙΗΣΗ ΚΑΙ ΚΑΤΗΓΟΡΙΕΣ ΠΡΟΒΛΗΜΑΤΩΝ</vt:lpstr>
      <vt:lpstr>2.1.2</vt:lpstr>
      <vt:lpstr>2.1.3 ΥΠΟΛΟΓΙΣΤΙΚΑ ΠΡΟΒΛΗΜΑΤΑ</vt:lpstr>
      <vt:lpstr>2.1.3 – ΠΑΡΑΔΕΙΓΜΑΤΑ ΥΠΟΛΟΓΙΣΤΙΚΩΝ ΠΡΟΒΛΗΜΑΤΩΝ (ΙΙ)</vt:lpstr>
      <vt:lpstr>2.1.4 ΣΤΑΔΙΑ ΕΠΙΛΥΣΗΣ ΕΝΟΣ ΠΡΟΒΛΗΜΑΤΟΣ</vt:lpstr>
      <vt:lpstr>2.1.4 ΚΑΤΑΝΟΗΣΗ - ΕΝΝΟΙΕΣ</vt:lpstr>
      <vt:lpstr>2.1.4 ΑΝΑΛΥΣΗ ΠΡΟΒΛΗΜΑΤΟΣ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 ΛΥΚΕΙΟΥ ΜΑΘΗΜΑ ΓΕΝΙΚΗΣ ΠΑΙΔΕΙΑΣ ΕΙΣΑΓΩΓΗ ΣΤΙΣ ΑΡΧΕΣ ΤΗΣ ΕΠΙΣΤΗΜΗΣ ΥΠΟΛΟΓΙΣΤΩΝ</dc:title>
  <dc:creator>SOTIRIOS TOURTOUNIS</dc:creator>
  <cp:lastModifiedBy>SOTIRIOS TOURTOUNIS</cp:lastModifiedBy>
  <cp:revision>11</cp:revision>
  <dcterms:created xsi:type="dcterms:W3CDTF">2025-03-29T19:21:14Z</dcterms:created>
  <dcterms:modified xsi:type="dcterms:W3CDTF">2025-03-29T20:12:29Z</dcterms:modified>
</cp:coreProperties>
</file>