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4" r:id="rId6"/>
    <p:sldId id="259" r:id="rId7"/>
    <p:sldId id="260" r:id="rId8"/>
    <p:sldId id="267" r:id="rId9"/>
    <p:sldId id="269" r:id="rId10"/>
    <p:sldId id="262" r:id="rId11"/>
    <p:sldId id="261" r:id="rId12"/>
    <p:sldId id="268"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7" r:id="rId30"/>
    <p:sldId id="286" r:id="rId31"/>
    <p:sldId id="288" r:id="rId32"/>
    <p:sldId id="289" r:id="rId33"/>
    <p:sldId id="291" r:id="rId34"/>
    <p:sldId id="292" r:id="rId35"/>
    <p:sldId id="293" r:id="rId36"/>
    <p:sldId id="290" r:id="rId3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B5BBE53C-9582-450C-876C-008F2094A97D}" type="datetimeFigureOut">
              <a:rPr lang="el-GR" smtClean="0"/>
              <a:t>23/4/2025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FA674-DD15-4C23-8817-792FA83528D6}" type="slidenum">
              <a:rPr lang="el-GR" smtClean="0"/>
              <a:t>‹#›</a:t>
            </a:fld>
            <a:endParaRPr lang="el-GR"/>
          </a:p>
        </p:txBody>
      </p:sp>
    </p:spTree>
    <p:extLst>
      <p:ext uri="{BB962C8B-B14F-4D97-AF65-F5344CB8AC3E}">
        <p14:creationId xmlns:p14="http://schemas.microsoft.com/office/powerpoint/2010/main" val="3901334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B5BBE53C-9582-450C-876C-008F2094A97D}" type="datetimeFigureOut">
              <a:rPr lang="el-GR" smtClean="0"/>
              <a:t>23/4/2025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FA674-DD15-4C23-8817-792FA83528D6}" type="slidenum">
              <a:rPr lang="el-GR" smtClean="0"/>
              <a:t>‹#›</a:t>
            </a:fld>
            <a:endParaRPr lang="el-GR"/>
          </a:p>
        </p:txBody>
      </p:sp>
    </p:spTree>
    <p:extLst>
      <p:ext uri="{BB962C8B-B14F-4D97-AF65-F5344CB8AC3E}">
        <p14:creationId xmlns:p14="http://schemas.microsoft.com/office/powerpoint/2010/main" val="2394669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B5BBE53C-9582-450C-876C-008F2094A97D}" type="datetimeFigureOut">
              <a:rPr lang="el-GR" smtClean="0"/>
              <a:t>23/4/2025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FA674-DD15-4C23-8817-792FA83528D6}" type="slidenum">
              <a:rPr lang="el-GR" smtClean="0"/>
              <a:t>‹#›</a:t>
            </a:fld>
            <a:endParaRPr lang="el-GR"/>
          </a:p>
        </p:txBody>
      </p:sp>
    </p:spTree>
    <p:extLst>
      <p:ext uri="{BB962C8B-B14F-4D97-AF65-F5344CB8AC3E}">
        <p14:creationId xmlns:p14="http://schemas.microsoft.com/office/powerpoint/2010/main" val="1176577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B5BBE53C-9582-450C-876C-008F2094A97D}" type="datetimeFigureOut">
              <a:rPr lang="el-GR" smtClean="0"/>
              <a:t>23/4/2025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FA674-DD15-4C23-8817-792FA83528D6}" type="slidenum">
              <a:rPr lang="el-GR" smtClean="0"/>
              <a:t>‹#›</a:t>
            </a:fld>
            <a:endParaRPr lang="el-GR"/>
          </a:p>
        </p:txBody>
      </p:sp>
    </p:spTree>
    <p:extLst>
      <p:ext uri="{BB962C8B-B14F-4D97-AF65-F5344CB8AC3E}">
        <p14:creationId xmlns:p14="http://schemas.microsoft.com/office/powerpoint/2010/main" val="3628903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B5BBE53C-9582-450C-876C-008F2094A97D}" type="datetimeFigureOut">
              <a:rPr lang="el-GR" smtClean="0"/>
              <a:t>23/4/2025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FA674-DD15-4C23-8817-792FA83528D6}" type="slidenum">
              <a:rPr lang="el-GR" smtClean="0"/>
              <a:t>‹#›</a:t>
            </a:fld>
            <a:endParaRPr lang="el-GR"/>
          </a:p>
        </p:txBody>
      </p:sp>
    </p:spTree>
    <p:extLst>
      <p:ext uri="{BB962C8B-B14F-4D97-AF65-F5344CB8AC3E}">
        <p14:creationId xmlns:p14="http://schemas.microsoft.com/office/powerpoint/2010/main" val="2823156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B5BBE53C-9582-450C-876C-008F2094A97D}" type="datetimeFigureOut">
              <a:rPr lang="el-GR" smtClean="0"/>
              <a:t>23/4/2025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A7FA674-DD15-4C23-8817-792FA83528D6}" type="slidenum">
              <a:rPr lang="el-GR" smtClean="0"/>
              <a:t>‹#›</a:t>
            </a:fld>
            <a:endParaRPr lang="el-GR"/>
          </a:p>
        </p:txBody>
      </p:sp>
    </p:spTree>
    <p:extLst>
      <p:ext uri="{BB962C8B-B14F-4D97-AF65-F5344CB8AC3E}">
        <p14:creationId xmlns:p14="http://schemas.microsoft.com/office/powerpoint/2010/main" val="573341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B5BBE53C-9582-450C-876C-008F2094A97D}" type="datetimeFigureOut">
              <a:rPr lang="el-GR" smtClean="0"/>
              <a:t>23/4/2025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BA7FA674-DD15-4C23-8817-792FA83528D6}" type="slidenum">
              <a:rPr lang="el-GR" smtClean="0"/>
              <a:t>‹#›</a:t>
            </a:fld>
            <a:endParaRPr lang="el-GR"/>
          </a:p>
        </p:txBody>
      </p:sp>
    </p:spTree>
    <p:extLst>
      <p:ext uri="{BB962C8B-B14F-4D97-AF65-F5344CB8AC3E}">
        <p14:creationId xmlns:p14="http://schemas.microsoft.com/office/powerpoint/2010/main" val="2565292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B5BBE53C-9582-450C-876C-008F2094A97D}" type="datetimeFigureOut">
              <a:rPr lang="el-GR" smtClean="0"/>
              <a:t>23/4/2025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BA7FA674-DD15-4C23-8817-792FA83528D6}" type="slidenum">
              <a:rPr lang="el-GR" smtClean="0"/>
              <a:t>‹#›</a:t>
            </a:fld>
            <a:endParaRPr lang="el-GR"/>
          </a:p>
        </p:txBody>
      </p:sp>
    </p:spTree>
    <p:extLst>
      <p:ext uri="{BB962C8B-B14F-4D97-AF65-F5344CB8AC3E}">
        <p14:creationId xmlns:p14="http://schemas.microsoft.com/office/powerpoint/2010/main" val="3869539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B5BBE53C-9582-450C-876C-008F2094A97D}" type="datetimeFigureOut">
              <a:rPr lang="el-GR" smtClean="0"/>
              <a:t>23/4/2025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BA7FA674-DD15-4C23-8817-792FA83528D6}" type="slidenum">
              <a:rPr lang="el-GR" smtClean="0"/>
              <a:t>‹#›</a:t>
            </a:fld>
            <a:endParaRPr lang="el-GR"/>
          </a:p>
        </p:txBody>
      </p:sp>
    </p:spTree>
    <p:extLst>
      <p:ext uri="{BB962C8B-B14F-4D97-AF65-F5344CB8AC3E}">
        <p14:creationId xmlns:p14="http://schemas.microsoft.com/office/powerpoint/2010/main" val="2790995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B5BBE53C-9582-450C-876C-008F2094A97D}" type="datetimeFigureOut">
              <a:rPr lang="el-GR" smtClean="0"/>
              <a:t>23/4/2025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A7FA674-DD15-4C23-8817-792FA83528D6}" type="slidenum">
              <a:rPr lang="el-GR" smtClean="0"/>
              <a:t>‹#›</a:t>
            </a:fld>
            <a:endParaRPr lang="el-GR"/>
          </a:p>
        </p:txBody>
      </p:sp>
    </p:spTree>
    <p:extLst>
      <p:ext uri="{BB962C8B-B14F-4D97-AF65-F5344CB8AC3E}">
        <p14:creationId xmlns:p14="http://schemas.microsoft.com/office/powerpoint/2010/main" val="2446939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B5BBE53C-9582-450C-876C-008F2094A97D}" type="datetimeFigureOut">
              <a:rPr lang="el-GR" smtClean="0"/>
              <a:t>23/4/2025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A7FA674-DD15-4C23-8817-792FA83528D6}" type="slidenum">
              <a:rPr lang="el-GR" smtClean="0"/>
              <a:t>‹#›</a:t>
            </a:fld>
            <a:endParaRPr lang="el-GR"/>
          </a:p>
        </p:txBody>
      </p:sp>
    </p:spTree>
    <p:extLst>
      <p:ext uri="{BB962C8B-B14F-4D97-AF65-F5344CB8AC3E}">
        <p14:creationId xmlns:p14="http://schemas.microsoft.com/office/powerpoint/2010/main" val="631255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BBE53C-9582-450C-876C-008F2094A97D}" type="datetimeFigureOut">
              <a:rPr lang="el-GR" smtClean="0"/>
              <a:t>23/4/2025</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7FA674-DD15-4C23-8817-792FA83528D6}" type="slidenum">
              <a:rPr lang="el-GR" smtClean="0"/>
              <a:t>‹#›</a:t>
            </a:fld>
            <a:endParaRPr lang="el-GR"/>
          </a:p>
        </p:txBody>
      </p:sp>
    </p:spTree>
    <p:extLst>
      <p:ext uri="{BB962C8B-B14F-4D97-AF65-F5344CB8AC3E}">
        <p14:creationId xmlns:p14="http://schemas.microsoft.com/office/powerpoint/2010/main" val="518879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836712"/>
            <a:ext cx="7772400" cy="1470025"/>
          </a:xfrm>
        </p:spPr>
        <p:txBody>
          <a:bodyPr>
            <a:normAutofit fontScale="90000"/>
          </a:bodyPr>
          <a:lstStyle/>
          <a:p>
            <a:r>
              <a:rPr lang="el-GR" sz="6000" b="1" dirty="0" smtClean="0"/>
              <a:t>Β ΛΥΚΕΙΟΥ</a:t>
            </a:r>
            <a:r>
              <a:rPr lang="el-GR" dirty="0" smtClean="0"/>
              <a:t/>
            </a:r>
            <a:br>
              <a:rPr lang="el-GR" dirty="0" smtClean="0"/>
            </a:br>
            <a:r>
              <a:rPr lang="el-GR" dirty="0" smtClean="0"/>
              <a:t>ΜΑΘΗΜΑ ΓΕΝΙΚΗΣ ΠΑΙΔΕΙΑΣ</a:t>
            </a:r>
            <a:br>
              <a:rPr lang="el-GR" dirty="0" smtClean="0"/>
            </a:br>
            <a:r>
              <a:rPr lang="el-GR" b="1" dirty="0" smtClean="0"/>
              <a:t>ΕΙΣΑΓΩΓΗ ΣΤΙΣ ΑΡΧΕΣ ΤΗΣ ΕΠΙΣΤΗΜΗΣ ΥΠΟΛΟΓΙΣΤΩΝ</a:t>
            </a:r>
            <a:endParaRPr lang="el-GR" b="1" dirty="0"/>
          </a:p>
        </p:txBody>
      </p:sp>
      <p:sp>
        <p:nvSpPr>
          <p:cNvPr id="3" name="Υπότιτλος 2"/>
          <p:cNvSpPr>
            <a:spLocks noGrp="1"/>
          </p:cNvSpPr>
          <p:nvPr>
            <p:ph type="subTitle" idx="1"/>
          </p:nvPr>
        </p:nvSpPr>
        <p:spPr>
          <a:xfrm>
            <a:off x="1259632" y="4221088"/>
            <a:ext cx="6400800" cy="1752600"/>
          </a:xfrm>
        </p:spPr>
        <p:txBody>
          <a:bodyPr>
            <a:normAutofit lnSpcReduction="10000"/>
          </a:bodyPr>
          <a:lstStyle/>
          <a:p>
            <a:r>
              <a:rPr lang="el-GR" sz="5400" b="1" dirty="0" smtClean="0"/>
              <a:t>ΚΕΦΑΛΑΙΟ 2.</a:t>
            </a:r>
            <a:r>
              <a:rPr lang="en-US" sz="5400" b="1" dirty="0" smtClean="0"/>
              <a:t>2</a:t>
            </a:r>
          </a:p>
          <a:p>
            <a:r>
              <a:rPr lang="el-GR" sz="5400" b="1" dirty="0" smtClean="0"/>
              <a:t>ΑΛΓΟΡΙΘΜΟΙ</a:t>
            </a:r>
          </a:p>
          <a:p>
            <a:endParaRPr lang="el-GR" dirty="0"/>
          </a:p>
        </p:txBody>
      </p:sp>
    </p:spTree>
    <p:extLst>
      <p:ext uri="{BB962C8B-B14F-4D97-AF65-F5344CB8AC3E}">
        <p14:creationId xmlns:p14="http://schemas.microsoft.com/office/powerpoint/2010/main" val="2765418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274638"/>
            <a:ext cx="8712968" cy="1143000"/>
          </a:xfrm>
        </p:spPr>
        <p:txBody>
          <a:bodyPr>
            <a:normAutofit fontScale="90000"/>
          </a:bodyPr>
          <a:lstStyle/>
          <a:p>
            <a:r>
              <a:rPr lang="el-GR" dirty="0" smtClean="0"/>
              <a:t>2.2.6 ΑΝΑΠΑΡΑΣΤΑΣΗ ΔΕΔΟΜΕΝΩΝ (ΙΙ</a:t>
            </a:r>
            <a:r>
              <a:rPr lang="en-US" dirty="0"/>
              <a:t>I</a:t>
            </a:r>
            <a:r>
              <a:rPr lang="el-GR" dirty="0" smtClean="0"/>
              <a:t>)</a:t>
            </a:r>
            <a:endParaRPr lang="el-GR" dirty="0"/>
          </a:p>
        </p:txBody>
      </p:sp>
      <p:sp>
        <p:nvSpPr>
          <p:cNvPr id="3" name="Θέση περιεχομένου 2"/>
          <p:cNvSpPr>
            <a:spLocks noGrp="1"/>
          </p:cNvSpPr>
          <p:nvPr>
            <p:ph idx="1"/>
          </p:nvPr>
        </p:nvSpPr>
        <p:spPr>
          <a:xfrm>
            <a:off x="457200" y="1600201"/>
            <a:ext cx="6347048" cy="4493096"/>
          </a:xfrm>
        </p:spPr>
        <p:txBody>
          <a:bodyPr>
            <a:normAutofit fontScale="92500" lnSpcReduction="20000"/>
          </a:bodyPr>
          <a:lstStyle/>
          <a:p>
            <a:pPr marL="0" indent="0" algn="ctr">
              <a:buNone/>
            </a:pPr>
            <a:r>
              <a:rPr lang="el-GR" b="1" dirty="0"/>
              <a:t>Τύποι δεδομένων: </a:t>
            </a:r>
            <a:endParaRPr lang="el-GR" dirty="0"/>
          </a:p>
          <a:p>
            <a:r>
              <a:rPr lang="el-GR" b="1" dirty="0"/>
              <a:t>Αριθμητικός τύπος: </a:t>
            </a:r>
          </a:p>
          <a:p>
            <a:pPr lvl="1"/>
            <a:r>
              <a:rPr lang="el-GR" b="1" dirty="0"/>
              <a:t>Ακέραιος τύπος: </a:t>
            </a:r>
            <a:r>
              <a:rPr lang="el-GR" dirty="0"/>
              <a:t>για την αναπαράσταση ακεραίων αριθμών. </a:t>
            </a:r>
          </a:p>
          <a:p>
            <a:pPr lvl="1"/>
            <a:r>
              <a:rPr lang="el-GR" b="1" dirty="0"/>
              <a:t>Πραγματικός τύπος: </a:t>
            </a:r>
            <a:r>
              <a:rPr lang="el-GR" dirty="0"/>
              <a:t>για την αναπαράσταση πραγματικών αριθμών. </a:t>
            </a:r>
          </a:p>
          <a:p>
            <a:r>
              <a:rPr lang="el-GR" b="1" dirty="0" smtClean="0"/>
              <a:t>Λογικός </a:t>
            </a:r>
            <a:r>
              <a:rPr lang="el-GR" b="1" dirty="0"/>
              <a:t>τύπος: </a:t>
            </a:r>
            <a:r>
              <a:rPr lang="el-GR" dirty="0"/>
              <a:t>για την αναπαράσταση λογικών δεδομένων. </a:t>
            </a:r>
          </a:p>
          <a:p>
            <a:r>
              <a:rPr lang="el-GR" b="1" dirty="0"/>
              <a:t>Αλφαριθμητικός τύπος: </a:t>
            </a:r>
            <a:r>
              <a:rPr lang="el-GR" dirty="0"/>
              <a:t>για την αναπαράσταση αλφαριθμητικών δεδομένων. </a:t>
            </a:r>
          </a:p>
          <a:p>
            <a:endParaRPr lang="el-G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0232" y="2132856"/>
            <a:ext cx="2077807" cy="2938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8209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435280" cy="1143000"/>
          </a:xfrm>
        </p:spPr>
        <p:txBody>
          <a:bodyPr>
            <a:normAutofit fontScale="90000"/>
          </a:bodyPr>
          <a:lstStyle/>
          <a:p>
            <a:r>
              <a:rPr lang="el-GR" dirty="0" smtClean="0"/>
              <a:t>2.2.6 ΑΝΑΠΑΡΑΣΤΑΣΗ ΔΕΔΟΜΕΝΩΝ (Ι</a:t>
            </a:r>
            <a:r>
              <a:rPr lang="en-US" dirty="0" smtClean="0"/>
              <a:t>V</a:t>
            </a:r>
            <a:r>
              <a:rPr lang="el-GR" dirty="0" smtClean="0"/>
              <a:t>)</a:t>
            </a:r>
            <a:endParaRPr lang="el-GR" dirty="0"/>
          </a:p>
        </p:txBody>
      </p:sp>
      <p:sp>
        <p:nvSpPr>
          <p:cNvPr id="3" name="Θέση περιεχομένου 2"/>
          <p:cNvSpPr>
            <a:spLocks noGrp="1"/>
          </p:cNvSpPr>
          <p:nvPr>
            <p:ph idx="1"/>
          </p:nvPr>
        </p:nvSpPr>
        <p:spPr>
          <a:xfrm>
            <a:off x="457200" y="1196752"/>
            <a:ext cx="8229600" cy="5400600"/>
          </a:xfrm>
        </p:spPr>
        <p:txBody>
          <a:bodyPr>
            <a:noAutofit/>
          </a:bodyPr>
          <a:lstStyle/>
          <a:p>
            <a:pPr marL="0" indent="0">
              <a:buNone/>
            </a:pPr>
            <a:r>
              <a:rPr lang="el-GR" sz="2000" b="1" dirty="0"/>
              <a:t>Η αποθήκευση δεδομένων </a:t>
            </a:r>
            <a:r>
              <a:rPr lang="el-GR" sz="2000" dirty="0"/>
              <a:t>γίνεται</a:t>
            </a:r>
          </a:p>
          <a:p>
            <a:r>
              <a:rPr lang="el-GR" sz="2000" dirty="0" smtClean="0"/>
              <a:t>Είτε </a:t>
            </a:r>
            <a:r>
              <a:rPr lang="el-GR" sz="2000" dirty="0"/>
              <a:t>σε απλές μεταβλητές (απλά δεδομένα)</a:t>
            </a:r>
          </a:p>
          <a:p>
            <a:r>
              <a:rPr lang="el-GR" sz="2000" dirty="0" smtClean="0"/>
              <a:t>Είτε </a:t>
            </a:r>
            <a:r>
              <a:rPr lang="el-GR" sz="2000" dirty="0"/>
              <a:t>σε οργανωμένα σύνολα (</a:t>
            </a:r>
            <a:r>
              <a:rPr lang="el-GR" sz="2000" b="1" dirty="0"/>
              <a:t>δομές δεδομένων</a:t>
            </a:r>
            <a:r>
              <a:rPr lang="el-GR" sz="2000" dirty="0" smtClean="0"/>
              <a:t>)</a:t>
            </a:r>
          </a:p>
          <a:p>
            <a:endParaRPr lang="el-GR" sz="2000" dirty="0"/>
          </a:p>
          <a:p>
            <a:pPr marL="0" indent="0">
              <a:buNone/>
            </a:pPr>
            <a:r>
              <a:rPr lang="el-GR" sz="2000" b="1" dirty="0"/>
              <a:t>Δομή δεδομένων (</a:t>
            </a:r>
            <a:r>
              <a:rPr lang="el-GR" sz="2000" b="1" dirty="0" err="1"/>
              <a:t>data</a:t>
            </a:r>
            <a:r>
              <a:rPr lang="el-GR" sz="2000" b="1" dirty="0"/>
              <a:t> </a:t>
            </a:r>
            <a:r>
              <a:rPr lang="el-GR" sz="2000" b="1" dirty="0" err="1"/>
              <a:t>structure</a:t>
            </a:r>
            <a:r>
              <a:rPr lang="el-GR" sz="2000" b="1" dirty="0"/>
              <a:t>) </a:t>
            </a:r>
            <a:r>
              <a:rPr lang="el-GR" sz="2000" dirty="0"/>
              <a:t>είναι ένα σύνολο αποθηκευμένων δεδομένων, τα οποία είναι έτσι οργανωμένα, ώστε να υπόκεινται σε συγκεκριμένες απαιτούμενες επεξεργασίες. </a:t>
            </a:r>
          </a:p>
          <a:p>
            <a:pPr marL="0" indent="0">
              <a:buNone/>
            </a:pPr>
            <a:endParaRPr lang="el-GR" sz="2000" dirty="0" smtClean="0"/>
          </a:p>
          <a:p>
            <a:pPr marL="0" indent="0">
              <a:buNone/>
            </a:pPr>
            <a:r>
              <a:rPr lang="el-GR" sz="2000" dirty="0" smtClean="0"/>
              <a:t>Γνωστές </a:t>
            </a:r>
            <a:r>
              <a:rPr lang="el-GR" sz="2000" dirty="0"/>
              <a:t>δομές δεδομένων:</a:t>
            </a:r>
          </a:p>
          <a:p>
            <a:pPr marL="0" indent="0">
              <a:buNone/>
            </a:pPr>
            <a:r>
              <a:rPr lang="el-GR" sz="2000" b="1" dirty="0"/>
              <a:t>Πίνακας, Ουρά, Στοίβα, Λίστα, Δένδρο, </a:t>
            </a:r>
            <a:r>
              <a:rPr lang="el-GR" sz="2000" b="1" dirty="0" smtClean="0"/>
              <a:t>Γράφος</a:t>
            </a:r>
          </a:p>
          <a:p>
            <a:pPr marL="0" indent="0">
              <a:buNone/>
            </a:pPr>
            <a:endParaRPr lang="en-US" sz="2000" dirty="0" smtClean="0"/>
          </a:p>
          <a:p>
            <a:pPr marL="0" indent="0">
              <a:buNone/>
            </a:pPr>
            <a:r>
              <a:rPr lang="el-GR" sz="2000" smtClean="0"/>
              <a:t>«Σχέση</a:t>
            </a:r>
            <a:r>
              <a:rPr lang="el-GR" sz="2000" dirty="0"/>
              <a:t>» που διατύπωσε ο </a:t>
            </a:r>
            <a:r>
              <a:rPr lang="el-GR" sz="2000" dirty="0" err="1" smtClean="0"/>
              <a:t>Νικλάους</a:t>
            </a:r>
            <a:r>
              <a:rPr lang="el-GR" sz="2000" dirty="0"/>
              <a:t> </a:t>
            </a:r>
            <a:r>
              <a:rPr lang="el-GR" sz="2000" dirty="0" err="1" smtClean="0"/>
              <a:t>Βιρθ</a:t>
            </a:r>
            <a:r>
              <a:rPr lang="el-GR" sz="2000" dirty="0" smtClean="0"/>
              <a:t> </a:t>
            </a:r>
            <a:r>
              <a:rPr lang="el-GR" sz="2000" dirty="0"/>
              <a:t>(</a:t>
            </a:r>
            <a:r>
              <a:rPr lang="el-GR" sz="2000" dirty="0" err="1"/>
              <a:t>Niklaus</a:t>
            </a:r>
            <a:r>
              <a:rPr lang="el-GR" sz="2000" dirty="0"/>
              <a:t> </a:t>
            </a:r>
            <a:r>
              <a:rPr lang="el-GR" sz="2000" dirty="0" err="1"/>
              <a:t>Wirth</a:t>
            </a:r>
            <a:r>
              <a:rPr lang="el-GR" sz="2000" dirty="0"/>
              <a:t>), δημιουργός της γλώσσας </a:t>
            </a:r>
            <a:r>
              <a:rPr lang="el-GR" sz="2000" dirty="0" err="1"/>
              <a:t>Pascal</a:t>
            </a:r>
            <a:r>
              <a:rPr lang="el-GR" sz="2000" dirty="0"/>
              <a:t>:</a:t>
            </a:r>
            <a:endParaRPr lang="el-GR" sz="2000" b="1" dirty="0"/>
          </a:p>
          <a:p>
            <a:pPr marL="0" indent="0" algn="ctr">
              <a:buNone/>
            </a:pPr>
            <a:r>
              <a:rPr lang="el-GR" sz="2000" b="1" dirty="0"/>
              <a:t>Αλγόριθμοι + Δομές Δεδομένων = Προγράμματα</a:t>
            </a:r>
            <a:endParaRPr lang="el-GR" sz="2000" dirty="0"/>
          </a:p>
        </p:txBody>
      </p:sp>
    </p:spTree>
    <p:extLst>
      <p:ext uri="{BB962C8B-B14F-4D97-AF65-F5344CB8AC3E}">
        <p14:creationId xmlns:p14="http://schemas.microsoft.com/office/powerpoint/2010/main" val="34918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44624"/>
            <a:ext cx="8229600" cy="562074"/>
          </a:xfrm>
        </p:spPr>
        <p:txBody>
          <a:bodyPr>
            <a:normAutofit fontScale="90000"/>
          </a:bodyPr>
          <a:lstStyle/>
          <a:p>
            <a:r>
              <a:rPr lang="el-GR" sz="3200" b="1" dirty="0"/>
              <a:t>2.2.6 ΑΝΑΠΑΡΑΣΤΑΣΗ ΔΕΔΟΜΕΝΩΝ </a:t>
            </a:r>
            <a:r>
              <a:rPr lang="el-GR" sz="3200" b="1" dirty="0" smtClean="0"/>
              <a:t>(</a:t>
            </a:r>
            <a:r>
              <a:rPr lang="en-US" sz="3200" b="1" dirty="0" smtClean="0"/>
              <a:t>V</a:t>
            </a:r>
            <a:r>
              <a:rPr lang="el-GR" sz="3200" b="1" dirty="0" smtClean="0"/>
              <a:t>)</a:t>
            </a:r>
            <a:endParaRPr lang="el-GR" sz="3200" b="1" dirty="0"/>
          </a:p>
        </p:txBody>
      </p:sp>
      <p:sp>
        <p:nvSpPr>
          <p:cNvPr id="3" name="Θέση περιεχομένου 2"/>
          <p:cNvSpPr>
            <a:spLocks noGrp="1"/>
          </p:cNvSpPr>
          <p:nvPr>
            <p:ph idx="1"/>
          </p:nvPr>
        </p:nvSpPr>
        <p:spPr>
          <a:xfrm>
            <a:off x="107504" y="692696"/>
            <a:ext cx="7120260" cy="6048672"/>
          </a:xfrm>
        </p:spPr>
        <p:txBody>
          <a:bodyPr>
            <a:normAutofit fontScale="47500" lnSpcReduction="20000"/>
          </a:bodyPr>
          <a:lstStyle/>
          <a:p>
            <a:pPr marL="0" indent="0">
              <a:buNone/>
            </a:pPr>
            <a:r>
              <a:rPr lang="el-GR" dirty="0"/>
              <a:t>O </a:t>
            </a:r>
            <a:r>
              <a:rPr lang="el-GR" b="1" i="1" dirty="0"/>
              <a:t>πίνακας </a:t>
            </a:r>
            <a:r>
              <a:rPr lang="el-GR" dirty="0"/>
              <a:t>(</a:t>
            </a:r>
            <a:r>
              <a:rPr lang="el-GR" dirty="0" err="1"/>
              <a:t>table</a:t>
            </a:r>
            <a:r>
              <a:rPr lang="el-GR" dirty="0"/>
              <a:t>) αποτελείται από ένα σύνολο ομοειδών απλών </a:t>
            </a:r>
            <a:r>
              <a:rPr lang="el-GR" dirty="0" smtClean="0"/>
              <a:t>στοιχείων</a:t>
            </a:r>
            <a:r>
              <a:rPr lang="el-GR" dirty="0"/>
              <a:t>, καθένα από τα οποία καθορίζεται με τη βοήθεια ενός ή </a:t>
            </a:r>
            <a:r>
              <a:rPr lang="el-GR" dirty="0" smtClean="0"/>
              <a:t>περισσοτέρων </a:t>
            </a:r>
            <a:r>
              <a:rPr lang="el-GR" dirty="0"/>
              <a:t>δεικτών. Ένας πίνακας μπορεί να είναι μίας, δύο ή </a:t>
            </a:r>
            <a:r>
              <a:rPr lang="el-GR" dirty="0" smtClean="0"/>
              <a:t>περισσοτέρων </a:t>
            </a:r>
            <a:r>
              <a:rPr lang="el-GR" dirty="0"/>
              <a:t>διαστάσεων, ανάλογα με το πλήθος δεικτών που χρειάζονται </a:t>
            </a:r>
            <a:r>
              <a:rPr lang="el-GR" dirty="0" err="1" smtClean="0"/>
              <a:t>γιανα</a:t>
            </a:r>
            <a:r>
              <a:rPr lang="el-GR" dirty="0" smtClean="0"/>
              <a:t> </a:t>
            </a:r>
            <a:r>
              <a:rPr lang="el-GR" dirty="0"/>
              <a:t>καθοριστεί η θέση </a:t>
            </a:r>
            <a:r>
              <a:rPr lang="el-GR" dirty="0" smtClean="0"/>
              <a:t>του</a:t>
            </a:r>
            <a:endParaRPr lang="en-US" dirty="0" smtClean="0"/>
          </a:p>
          <a:p>
            <a:pPr marL="0" indent="0">
              <a:buNone/>
            </a:pPr>
            <a:endParaRPr lang="en-US" dirty="0"/>
          </a:p>
          <a:p>
            <a:pPr marL="0" indent="0">
              <a:buNone/>
            </a:pPr>
            <a:r>
              <a:rPr lang="el-GR" dirty="0"/>
              <a:t>Μία </a:t>
            </a:r>
            <a:r>
              <a:rPr lang="el-GR" b="1" i="1" dirty="0"/>
              <a:t>στοίβα </a:t>
            </a:r>
            <a:r>
              <a:rPr lang="el-GR" dirty="0"/>
              <a:t>(</a:t>
            </a:r>
            <a:r>
              <a:rPr lang="el-GR" dirty="0" err="1"/>
              <a:t>stack</a:t>
            </a:r>
            <a:r>
              <a:rPr lang="el-GR" dirty="0"/>
              <a:t>) είναι μια γραμμική διάταξη στοιχείων, στην </a:t>
            </a:r>
            <a:r>
              <a:rPr lang="el-GR" dirty="0" smtClean="0"/>
              <a:t>οποία</a:t>
            </a:r>
            <a:r>
              <a:rPr lang="en-US" dirty="0" smtClean="0"/>
              <a:t> </a:t>
            </a:r>
            <a:r>
              <a:rPr lang="el-GR" dirty="0" smtClean="0"/>
              <a:t>εισάγονται </a:t>
            </a:r>
            <a:r>
              <a:rPr lang="el-GR" dirty="0"/>
              <a:t>και εξάγονται στοιχεία μόνο από το ένα άκρο (εικόνα 2.14</a:t>
            </a:r>
            <a:r>
              <a:rPr lang="el-GR" dirty="0" smtClean="0"/>
              <a:t>).</a:t>
            </a:r>
            <a:r>
              <a:rPr lang="en-US" dirty="0" smtClean="0"/>
              <a:t> </a:t>
            </a:r>
            <a:r>
              <a:rPr lang="el-GR" dirty="0" smtClean="0"/>
              <a:t>Η </a:t>
            </a:r>
            <a:r>
              <a:rPr lang="el-GR" dirty="0"/>
              <a:t>λειτουργία της εισαγωγής αποκαλείται </a:t>
            </a:r>
            <a:r>
              <a:rPr lang="el-GR" b="1" i="1" dirty="0"/>
              <a:t>ώθηση </a:t>
            </a:r>
            <a:r>
              <a:rPr lang="el-GR" dirty="0"/>
              <a:t>(</a:t>
            </a:r>
            <a:r>
              <a:rPr lang="el-GR" dirty="0" err="1"/>
              <a:t>push</a:t>
            </a:r>
            <a:r>
              <a:rPr lang="el-GR" dirty="0"/>
              <a:t>) και της </a:t>
            </a:r>
            <a:r>
              <a:rPr lang="el-GR" dirty="0" smtClean="0"/>
              <a:t>εξαγωγής </a:t>
            </a:r>
            <a:r>
              <a:rPr lang="el-GR" b="1" i="1" dirty="0"/>
              <a:t>απώθηση </a:t>
            </a:r>
            <a:r>
              <a:rPr lang="el-GR" dirty="0"/>
              <a:t>(</a:t>
            </a:r>
            <a:r>
              <a:rPr lang="el-GR" dirty="0" err="1"/>
              <a:t>pull</a:t>
            </a:r>
            <a:r>
              <a:rPr lang="el-GR" dirty="0"/>
              <a:t> ή </a:t>
            </a:r>
            <a:r>
              <a:rPr lang="el-GR" dirty="0" err="1"/>
              <a:t>pop</a:t>
            </a:r>
            <a:r>
              <a:rPr lang="el-GR" dirty="0"/>
              <a:t>). Η φιλοσοφία εισαγωγής και εξαγωγής </a:t>
            </a:r>
            <a:r>
              <a:rPr lang="el-GR" dirty="0" smtClean="0"/>
              <a:t>των</a:t>
            </a:r>
            <a:r>
              <a:rPr lang="en-US" dirty="0" smtClean="0"/>
              <a:t> </a:t>
            </a:r>
            <a:r>
              <a:rPr lang="el-GR" dirty="0" smtClean="0"/>
              <a:t>στοιχείων </a:t>
            </a:r>
            <a:r>
              <a:rPr lang="el-GR" dirty="0"/>
              <a:t>ονομάζεται </a:t>
            </a:r>
            <a:r>
              <a:rPr lang="el-GR" b="1" i="1" dirty="0"/>
              <a:t>LIFO </a:t>
            </a:r>
            <a:r>
              <a:rPr lang="el-GR" dirty="0"/>
              <a:t>(</a:t>
            </a:r>
            <a:r>
              <a:rPr lang="el-GR" dirty="0" err="1"/>
              <a:t>Last</a:t>
            </a:r>
            <a:r>
              <a:rPr lang="el-GR" dirty="0"/>
              <a:t> </a:t>
            </a:r>
            <a:r>
              <a:rPr lang="el-GR" dirty="0" err="1"/>
              <a:t>In</a:t>
            </a:r>
            <a:r>
              <a:rPr lang="el-GR" dirty="0"/>
              <a:t>, </a:t>
            </a:r>
            <a:r>
              <a:rPr lang="el-GR" dirty="0" err="1"/>
              <a:t>First</a:t>
            </a:r>
            <a:r>
              <a:rPr lang="el-GR" dirty="0"/>
              <a:t> </a:t>
            </a:r>
            <a:r>
              <a:rPr lang="el-GR" dirty="0" err="1"/>
              <a:t>Out</a:t>
            </a:r>
            <a:r>
              <a:rPr lang="el-GR" dirty="0"/>
              <a:t>), δηλαδή το </a:t>
            </a:r>
            <a:r>
              <a:rPr lang="el-GR" dirty="0" smtClean="0"/>
              <a:t>τελευταίο</a:t>
            </a:r>
            <a:r>
              <a:rPr lang="en-US" dirty="0" smtClean="0"/>
              <a:t> </a:t>
            </a:r>
            <a:r>
              <a:rPr lang="el-GR" dirty="0" smtClean="0"/>
              <a:t>εισαγόμενο </a:t>
            </a:r>
            <a:r>
              <a:rPr lang="el-GR" dirty="0"/>
              <a:t>δεδομένο εξέρχεται και πρώτο</a:t>
            </a:r>
            <a:r>
              <a:rPr lang="el-GR" dirty="0" smtClean="0"/>
              <a:t>.</a:t>
            </a:r>
            <a:endParaRPr lang="en-US" dirty="0"/>
          </a:p>
          <a:p>
            <a:pPr marL="0" indent="0">
              <a:buNone/>
            </a:pPr>
            <a:endParaRPr lang="en-US" dirty="0" smtClean="0"/>
          </a:p>
          <a:p>
            <a:pPr marL="0" indent="0">
              <a:buNone/>
            </a:pPr>
            <a:r>
              <a:rPr lang="el-GR" dirty="0"/>
              <a:t>Μια </a:t>
            </a:r>
            <a:r>
              <a:rPr lang="el-GR" b="1" i="1" dirty="0"/>
              <a:t>ουρά </a:t>
            </a:r>
            <a:r>
              <a:rPr lang="el-GR" dirty="0"/>
              <a:t>(</a:t>
            </a:r>
            <a:r>
              <a:rPr lang="el-GR" dirty="0" err="1"/>
              <a:t>queue</a:t>
            </a:r>
            <a:r>
              <a:rPr lang="el-GR" dirty="0"/>
              <a:t>) αποτελεί μια γραμμική διάταξη στοιχείων, </a:t>
            </a:r>
            <a:r>
              <a:rPr lang="el-GR" dirty="0" smtClean="0"/>
              <a:t>στην</a:t>
            </a:r>
            <a:r>
              <a:rPr lang="en-US" dirty="0" smtClean="0"/>
              <a:t> </a:t>
            </a:r>
            <a:r>
              <a:rPr lang="el-GR" dirty="0" smtClean="0"/>
              <a:t>οποία </a:t>
            </a:r>
            <a:r>
              <a:rPr lang="el-GR" dirty="0"/>
              <a:t>εισάγονται νέα στοιχεία από ένα άκρο και εξάγονται </a:t>
            </a:r>
            <a:r>
              <a:rPr lang="el-GR" dirty="0" smtClean="0"/>
              <a:t>υπάρχοντα</a:t>
            </a:r>
            <a:r>
              <a:rPr lang="en-US" dirty="0" smtClean="0"/>
              <a:t> </a:t>
            </a:r>
            <a:r>
              <a:rPr lang="el-GR" dirty="0" smtClean="0"/>
              <a:t>στοιχεία </a:t>
            </a:r>
            <a:r>
              <a:rPr lang="el-GR" dirty="0"/>
              <a:t>από το άλλο άκρο (εικόνα 2.15). Η λειτουργία της ουράς </a:t>
            </a:r>
            <a:r>
              <a:rPr lang="el-GR" dirty="0" smtClean="0"/>
              <a:t>αποκαλείται </a:t>
            </a:r>
            <a:r>
              <a:rPr lang="el-GR" b="1" i="1" dirty="0"/>
              <a:t>FIFO </a:t>
            </a:r>
            <a:r>
              <a:rPr lang="el-GR" dirty="0"/>
              <a:t>(</a:t>
            </a:r>
            <a:r>
              <a:rPr lang="el-GR" dirty="0" err="1"/>
              <a:t>First</a:t>
            </a:r>
            <a:r>
              <a:rPr lang="el-GR" dirty="0"/>
              <a:t> </a:t>
            </a:r>
            <a:r>
              <a:rPr lang="el-GR" dirty="0" err="1"/>
              <a:t>In</a:t>
            </a:r>
            <a:r>
              <a:rPr lang="el-GR" dirty="0"/>
              <a:t>, </a:t>
            </a:r>
            <a:r>
              <a:rPr lang="el-GR" dirty="0" err="1"/>
              <a:t>First</a:t>
            </a:r>
            <a:r>
              <a:rPr lang="el-GR" dirty="0"/>
              <a:t> </a:t>
            </a:r>
            <a:r>
              <a:rPr lang="el-GR" dirty="0" err="1"/>
              <a:t>Out</a:t>
            </a:r>
            <a:r>
              <a:rPr lang="el-GR" dirty="0"/>
              <a:t>), δηλαδή το στοιχείο το </a:t>
            </a:r>
            <a:r>
              <a:rPr lang="el-GR" dirty="0" err="1" smtClean="0"/>
              <a:t>οπο</a:t>
            </a:r>
            <a:endParaRPr lang="en-US" dirty="0" smtClean="0"/>
          </a:p>
          <a:p>
            <a:pPr marL="0" indent="0">
              <a:buNone/>
            </a:pPr>
            <a:endParaRPr lang="en-US" dirty="0"/>
          </a:p>
          <a:p>
            <a:pPr marL="0" indent="0">
              <a:buNone/>
            </a:pPr>
            <a:r>
              <a:rPr lang="el-GR" dirty="0"/>
              <a:t>Σε μια (συνδεσμική) </a:t>
            </a:r>
            <a:r>
              <a:rPr lang="el-GR" b="1" i="1" dirty="0"/>
              <a:t>λίστα </a:t>
            </a:r>
            <a:r>
              <a:rPr lang="el-GR" dirty="0"/>
              <a:t>(</a:t>
            </a:r>
            <a:r>
              <a:rPr lang="el-GR" dirty="0" err="1"/>
              <a:t>linked</a:t>
            </a:r>
            <a:r>
              <a:rPr lang="el-GR" dirty="0"/>
              <a:t> </a:t>
            </a:r>
            <a:r>
              <a:rPr lang="el-GR" dirty="0" err="1"/>
              <a:t>list</a:t>
            </a:r>
            <a:r>
              <a:rPr lang="el-GR" dirty="0"/>
              <a:t>) τα στοιχεία φαίνονται «</a:t>
            </a:r>
            <a:r>
              <a:rPr lang="el-GR" dirty="0" smtClean="0"/>
              <a:t>λογικά</a:t>
            </a:r>
            <a:r>
              <a:rPr lang="el-GR" dirty="0"/>
              <a:t>» ότι είναι γραμμικά διατεταγμένα, χωρίς όμως αυτό να σημαίνει </a:t>
            </a:r>
            <a:r>
              <a:rPr lang="el-GR" dirty="0" smtClean="0"/>
              <a:t>ότι</a:t>
            </a:r>
            <a:r>
              <a:rPr lang="en-US" dirty="0" smtClean="0"/>
              <a:t> </a:t>
            </a:r>
            <a:r>
              <a:rPr lang="el-GR" dirty="0" smtClean="0"/>
              <a:t>βρίσκονται </a:t>
            </a:r>
            <a:r>
              <a:rPr lang="el-GR" dirty="0"/>
              <a:t>σε συνεχόμενες θέσεις της μνήμης του </a:t>
            </a:r>
            <a:r>
              <a:rPr lang="el-GR" dirty="0" smtClean="0"/>
              <a:t>υπολογιστή</a:t>
            </a:r>
            <a:r>
              <a:rPr lang="en-US" dirty="0" smtClean="0"/>
              <a:t>. </a:t>
            </a:r>
            <a:r>
              <a:rPr lang="el-GR" dirty="0" smtClean="0"/>
              <a:t>Ανεξάρτητα </a:t>
            </a:r>
            <a:r>
              <a:rPr lang="el-GR" dirty="0"/>
              <a:t>από τη θέση που καταλαμβάνει στη μνήμη ένα </a:t>
            </a:r>
            <a:r>
              <a:rPr lang="el-GR" dirty="0" smtClean="0"/>
              <a:t>δεδομένο</a:t>
            </a:r>
            <a:r>
              <a:rPr lang="el-GR" dirty="0"/>
              <a:t>, συσχετίζεται με το επόμενό του με τη βοήθεια κάποιου </a:t>
            </a:r>
            <a:r>
              <a:rPr lang="el-GR" b="1" i="1" dirty="0" smtClean="0"/>
              <a:t>δείκτη</a:t>
            </a:r>
            <a:r>
              <a:rPr lang="en-US" b="1" i="1" dirty="0" smtClean="0"/>
              <a:t> </a:t>
            </a:r>
            <a:r>
              <a:rPr lang="en-US" dirty="0" smtClean="0"/>
              <a:t>(pointer</a:t>
            </a:r>
            <a:r>
              <a:rPr lang="en-US" dirty="0"/>
              <a:t>).</a:t>
            </a:r>
            <a:r>
              <a:rPr lang="el-GR" dirty="0" smtClean="0"/>
              <a:t>ίο εισάγεται </a:t>
            </a:r>
            <a:r>
              <a:rPr lang="el-GR" dirty="0"/>
              <a:t>πρώτο στην ουρά εξέρχεται και </a:t>
            </a:r>
            <a:r>
              <a:rPr lang="el-GR" dirty="0" smtClean="0"/>
              <a:t>πρώτο</a:t>
            </a:r>
            <a:endParaRPr lang="en-US" dirty="0" smtClean="0"/>
          </a:p>
          <a:p>
            <a:pPr marL="0" indent="0">
              <a:buNone/>
            </a:pPr>
            <a:endParaRPr lang="en-US" dirty="0"/>
          </a:p>
          <a:p>
            <a:pPr marL="0" indent="0">
              <a:buNone/>
            </a:pPr>
            <a:r>
              <a:rPr lang="el-GR" dirty="0" err="1"/>
              <a:t>Τo</a:t>
            </a:r>
            <a:r>
              <a:rPr lang="el-GR" dirty="0"/>
              <a:t> </a:t>
            </a:r>
            <a:r>
              <a:rPr lang="el-GR" b="1" i="1" dirty="0"/>
              <a:t>δένδρο </a:t>
            </a:r>
            <a:r>
              <a:rPr lang="el-GR" dirty="0"/>
              <a:t>(</a:t>
            </a:r>
            <a:r>
              <a:rPr lang="el-GR" dirty="0" err="1"/>
              <a:t>tree</a:t>
            </a:r>
            <a:r>
              <a:rPr lang="el-GR" dirty="0"/>
              <a:t>) είναι μη γραμμική δομή που αποτελείται από ένα </a:t>
            </a:r>
            <a:r>
              <a:rPr lang="el-GR" dirty="0" smtClean="0"/>
              <a:t>σύνολο </a:t>
            </a:r>
            <a:r>
              <a:rPr lang="el-GR" dirty="0"/>
              <a:t>κόμβων, οι οποίοι συνδέονται με </a:t>
            </a:r>
            <a:r>
              <a:rPr lang="el-GR" dirty="0" smtClean="0"/>
              <a:t>ακμές. Υπάρχει</a:t>
            </a:r>
            <a:r>
              <a:rPr lang="en-US" dirty="0" smtClean="0"/>
              <a:t> </a:t>
            </a:r>
            <a:r>
              <a:rPr lang="el-GR" dirty="0" smtClean="0"/>
              <a:t>μόνο </a:t>
            </a:r>
            <a:r>
              <a:rPr lang="el-GR" dirty="0"/>
              <a:t>ένας κόμβος, από τον οποίο μόνο ξεκινούν ακμές, που </a:t>
            </a:r>
            <a:r>
              <a:rPr lang="el-GR" dirty="0" smtClean="0"/>
              <a:t>ονομάζεται </a:t>
            </a:r>
            <a:r>
              <a:rPr lang="el-GR" b="1" i="1" dirty="0"/>
              <a:t>ρίζα </a:t>
            </a:r>
            <a:r>
              <a:rPr lang="el-GR" dirty="0"/>
              <a:t>(</a:t>
            </a:r>
            <a:r>
              <a:rPr lang="el-GR" dirty="0" err="1"/>
              <a:t>root</a:t>
            </a:r>
            <a:r>
              <a:rPr lang="el-GR" dirty="0"/>
              <a:t>). Σε όλους τους άλλους κόμβους καταλήγει μία ακμή </a:t>
            </a:r>
            <a:r>
              <a:rPr lang="el-GR" dirty="0" smtClean="0"/>
              <a:t>και</a:t>
            </a:r>
            <a:r>
              <a:rPr lang="en-US" dirty="0" smtClean="0"/>
              <a:t> </a:t>
            </a:r>
            <a:r>
              <a:rPr lang="el-GR" dirty="0" smtClean="0"/>
              <a:t>ξεκινούν </a:t>
            </a:r>
            <a:r>
              <a:rPr lang="el-GR" dirty="0"/>
              <a:t>καμία, μία ή περισσότερες. Οι κόμβοι στους οποίους </a:t>
            </a:r>
            <a:r>
              <a:rPr lang="el-GR" dirty="0" smtClean="0"/>
              <a:t>καταλήγουν </a:t>
            </a:r>
            <a:r>
              <a:rPr lang="el-GR" dirty="0"/>
              <a:t>μόνο ακμές, ονομάζονται </a:t>
            </a:r>
            <a:r>
              <a:rPr lang="el-GR" b="1" i="1" dirty="0"/>
              <a:t>φύλλα</a:t>
            </a:r>
            <a:r>
              <a:rPr lang="el-GR" dirty="0"/>
              <a:t>.</a:t>
            </a:r>
          </a:p>
          <a:p>
            <a:pPr marL="0" indent="0">
              <a:buNone/>
            </a:pPr>
            <a:endParaRPr lang="en-US" dirty="0" smtClean="0"/>
          </a:p>
          <a:p>
            <a:pPr marL="0" indent="0">
              <a:buNone/>
            </a:pPr>
            <a:r>
              <a:rPr lang="el-GR" dirty="0" smtClean="0"/>
              <a:t>Ο </a:t>
            </a:r>
            <a:r>
              <a:rPr lang="el-GR" b="1" i="1" dirty="0"/>
              <a:t>γράφος </a:t>
            </a:r>
            <a:r>
              <a:rPr lang="el-GR" dirty="0"/>
              <a:t>(</a:t>
            </a:r>
            <a:r>
              <a:rPr lang="el-GR" dirty="0" err="1"/>
              <a:t>graph</a:t>
            </a:r>
            <a:r>
              <a:rPr lang="el-GR" dirty="0"/>
              <a:t>) αποτελεί τη πιο γενική δομή δεδομένων μια και </a:t>
            </a:r>
            <a:r>
              <a:rPr lang="el-GR" dirty="0" smtClean="0"/>
              <a:t>αποτελείται </a:t>
            </a:r>
            <a:r>
              <a:rPr lang="el-GR" dirty="0"/>
              <a:t>από κόμβους και ακμές χωρίς όμως κάποια ιεράρχηση.</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721259"/>
            <a:ext cx="1152127" cy="9075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2320" y="1672244"/>
            <a:ext cx="1153286" cy="11086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98614" y="2852936"/>
            <a:ext cx="1377842" cy="5498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08304" y="3861048"/>
            <a:ext cx="1376683" cy="8355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8"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80312" y="4916640"/>
            <a:ext cx="1255019" cy="9606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9"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64288" y="6021288"/>
            <a:ext cx="1704975" cy="866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19163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634082"/>
          </a:xfrm>
        </p:spPr>
        <p:txBody>
          <a:bodyPr>
            <a:normAutofit/>
          </a:bodyPr>
          <a:lstStyle/>
          <a:p>
            <a:r>
              <a:rPr lang="el-GR" sz="2800" b="1" dirty="0"/>
              <a:t>2.2.6 ΑΝΑΠΑΡΑΣΤΑΣΗ ΔΕΔΟΜΕΝΩΝ </a:t>
            </a:r>
            <a:r>
              <a:rPr lang="en-US" sz="2800" dirty="0" smtClean="0"/>
              <a:t>(VI)</a:t>
            </a:r>
            <a:endParaRPr lang="el-GR" sz="2800" dirty="0"/>
          </a:p>
        </p:txBody>
      </p:sp>
      <p:sp>
        <p:nvSpPr>
          <p:cNvPr id="3" name="Θέση περιεχομένου 2"/>
          <p:cNvSpPr>
            <a:spLocks noGrp="1"/>
          </p:cNvSpPr>
          <p:nvPr>
            <p:ph idx="1"/>
          </p:nvPr>
        </p:nvSpPr>
        <p:spPr>
          <a:xfrm>
            <a:off x="457200" y="764704"/>
            <a:ext cx="8229600" cy="5760640"/>
          </a:xfrm>
        </p:spPr>
        <p:txBody>
          <a:bodyPr>
            <a:normAutofit fontScale="92500" lnSpcReduction="20000"/>
          </a:bodyPr>
          <a:lstStyle/>
          <a:p>
            <a:pPr marL="0" indent="0" algn="ctr">
              <a:buNone/>
            </a:pPr>
            <a:r>
              <a:rPr lang="el-GR" dirty="0" smtClean="0"/>
              <a:t>ΤΡΟΠΟΙ ΔΙΑΚΡΙΣΗΣ ΔΟΜΩΝ ΔΕΔΟΜΕΝΩΝ</a:t>
            </a:r>
          </a:p>
          <a:p>
            <a:r>
              <a:rPr lang="el-GR" sz="2000" b="1" dirty="0"/>
              <a:t>ΩΣ ΠΡΟΣ ΤΟ ΜΕΓΕΘΟΣ</a:t>
            </a:r>
          </a:p>
          <a:p>
            <a:pPr lvl="1"/>
            <a:r>
              <a:rPr lang="el-GR" sz="2000" b="1" dirty="0"/>
              <a:t>ΣΤΑΤΙΚΕΣ</a:t>
            </a:r>
            <a:r>
              <a:rPr lang="el-GR" sz="1600" dirty="0" smtClean="0"/>
              <a:t> : </a:t>
            </a:r>
            <a:r>
              <a:rPr lang="el-GR" sz="1600" dirty="0"/>
              <a:t>έχουν </a:t>
            </a:r>
            <a:r>
              <a:rPr lang="el-GR" sz="1600" dirty="0" smtClean="0"/>
              <a:t>σταθερό μέγεθος </a:t>
            </a:r>
            <a:r>
              <a:rPr lang="el-GR" sz="1600" dirty="0"/>
              <a:t>και μπορούν να κατακρατήσουν συγκεκριμένο πλήθος </a:t>
            </a:r>
            <a:r>
              <a:rPr lang="el-GR" sz="1600" dirty="0" smtClean="0"/>
              <a:t>στοιχείων πχ πίνακες</a:t>
            </a:r>
          </a:p>
          <a:p>
            <a:pPr lvl="1"/>
            <a:r>
              <a:rPr lang="el-GR" sz="2000" b="1" dirty="0"/>
              <a:t>ΔΥΝΑΜΙΚΕΣ</a:t>
            </a:r>
            <a:r>
              <a:rPr lang="el-GR" sz="2000" dirty="0" smtClean="0"/>
              <a:t>: </a:t>
            </a:r>
            <a:r>
              <a:rPr lang="el-GR" sz="2000" dirty="0"/>
              <a:t>δεν έχουν σταθερό μέγεθος και </a:t>
            </a:r>
            <a:r>
              <a:rPr lang="el-GR" sz="2000" dirty="0" smtClean="0"/>
              <a:t>το πλήθος </a:t>
            </a:r>
            <a:r>
              <a:rPr lang="el-GR" sz="2000" dirty="0"/>
              <a:t>των στοιχείων τους μπορεί να μεγαλώνει ή να μικραίνει </a:t>
            </a:r>
            <a:r>
              <a:rPr lang="el-GR" sz="2000" dirty="0" smtClean="0"/>
              <a:t>καθώς στη </a:t>
            </a:r>
            <a:r>
              <a:rPr lang="el-GR" sz="2000" dirty="0"/>
              <a:t>δομή εισάγονται νέα δεδομένα ή διαγράφονται </a:t>
            </a:r>
            <a:r>
              <a:rPr lang="el-GR" sz="2000" dirty="0" smtClean="0"/>
              <a:t>άλλα πχ  δέντρα, λίστες, γράφοι</a:t>
            </a:r>
          </a:p>
          <a:p>
            <a:pPr marL="457200" lvl="1" indent="0">
              <a:buNone/>
            </a:pPr>
            <a:endParaRPr lang="el-GR" sz="2000" dirty="0" smtClean="0"/>
          </a:p>
          <a:p>
            <a:r>
              <a:rPr lang="el-GR" sz="2000" b="1" dirty="0" smtClean="0"/>
              <a:t>ΩΣ ΠΡΟΣ ΤΗ ΣΧΕΣΗ ΔΙΑΤΑΞΗΣ</a:t>
            </a:r>
          </a:p>
          <a:p>
            <a:pPr lvl="1"/>
            <a:r>
              <a:rPr lang="el-GR" sz="2000" b="1" dirty="0"/>
              <a:t>ΓΡΑΜΜΙΚΕΣ</a:t>
            </a:r>
            <a:r>
              <a:rPr lang="el-GR" sz="1600" dirty="0" smtClean="0"/>
              <a:t> :</a:t>
            </a:r>
            <a:r>
              <a:rPr lang="el-GR" sz="1900" dirty="0"/>
              <a:t>μπορεί να ορισθεί κάποια σχέση </a:t>
            </a:r>
            <a:r>
              <a:rPr lang="el-GR" sz="1900" dirty="0" smtClean="0"/>
              <a:t>διάταξης για </a:t>
            </a:r>
            <a:r>
              <a:rPr lang="el-GR" sz="1900" dirty="0"/>
              <a:t>δύο οποιαδήποτε διαδοχικά στοιχεία τους. Αυτό σημαίνει ότι </a:t>
            </a:r>
            <a:r>
              <a:rPr lang="el-GR" sz="1900" dirty="0" smtClean="0"/>
              <a:t>κάποιο </a:t>
            </a:r>
            <a:r>
              <a:rPr lang="el-GR" sz="1900" dirty="0"/>
              <a:t>στοιχείο θα είναι πρώτο και κάποιο τελευταίο. Οποιοδήποτε </a:t>
            </a:r>
            <a:r>
              <a:rPr lang="el-GR" sz="1900" dirty="0" smtClean="0"/>
              <a:t>από τα </a:t>
            </a:r>
            <a:r>
              <a:rPr lang="el-GR" sz="1900" dirty="0"/>
              <a:t>υπόλοιπα θα έπεται από το προηγούμενό του και θα προηγείται </a:t>
            </a:r>
            <a:r>
              <a:rPr lang="el-GR" sz="1900" dirty="0" smtClean="0"/>
              <a:t>από το </a:t>
            </a:r>
            <a:r>
              <a:rPr lang="el-GR" sz="1900" dirty="0"/>
              <a:t>επόμενό </a:t>
            </a:r>
            <a:r>
              <a:rPr lang="el-GR" sz="1900" dirty="0" smtClean="0"/>
              <a:t>του πχ πίνακες</a:t>
            </a:r>
          </a:p>
          <a:p>
            <a:pPr lvl="1"/>
            <a:r>
              <a:rPr lang="el-GR" sz="2000" b="1" dirty="0"/>
              <a:t>ΜΗ ΓΡΑΜΜΙΚΕΣ</a:t>
            </a:r>
            <a:r>
              <a:rPr lang="el-GR" sz="2000" dirty="0" smtClean="0"/>
              <a:t>: </a:t>
            </a:r>
            <a:r>
              <a:rPr lang="el-GR" sz="2000" dirty="0"/>
              <a:t>δεν μπορεί να οριστεί </a:t>
            </a:r>
            <a:r>
              <a:rPr lang="el-GR" sz="2000" dirty="0" smtClean="0"/>
              <a:t>μια σχέση </a:t>
            </a:r>
            <a:r>
              <a:rPr lang="el-GR" sz="2000" dirty="0"/>
              <a:t>διάταξης όπως η παραπάνω. Τέτοιες δομές είναι τα δένδρα και </a:t>
            </a:r>
            <a:r>
              <a:rPr lang="el-GR" sz="2000" dirty="0" smtClean="0"/>
              <a:t>οι γράφοι</a:t>
            </a:r>
            <a:r>
              <a:rPr lang="el-GR" sz="2000" dirty="0"/>
              <a:t>. </a:t>
            </a:r>
            <a:endParaRPr lang="el-GR" sz="2000" dirty="0" smtClean="0"/>
          </a:p>
          <a:p>
            <a:pPr marL="457200" lvl="1" indent="0">
              <a:buNone/>
            </a:pPr>
            <a:endParaRPr lang="el-GR" sz="2000" dirty="0" smtClean="0"/>
          </a:p>
          <a:p>
            <a:r>
              <a:rPr lang="el-GR" sz="2000" b="1" dirty="0"/>
              <a:t>ΩΣ ΠΡΟΣ ΤΟ ΕΙΔΟΣ ΤΗΣ ΧΡΗΣΙΜΟΠΟΙΟΥΜΕΝΗΣ </a:t>
            </a:r>
            <a:r>
              <a:rPr lang="el-GR" sz="2000" b="1" dirty="0" smtClean="0"/>
              <a:t>ΜΝΗΜΗΣ</a:t>
            </a:r>
          </a:p>
          <a:p>
            <a:pPr lvl="1"/>
            <a:r>
              <a:rPr lang="el-GR" sz="2100" b="1" dirty="0"/>
              <a:t>ΚΥΡΙΑ</a:t>
            </a:r>
          </a:p>
          <a:p>
            <a:pPr lvl="1"/>
            <a:r>
              <a:rPr lang="el-GR" sz="2100" b="1" dirty="0"/>
              <a:t>ΒΟΗΘΗΤΙΚΗ</a:t>
            </a:r>
            <a:r>
              <a:rPr lang="el-GR" sz="1600" b="1" dirty="0"/>
              <a:t> : </a:t>
            </a:r>
            <a:r>
              <a:rPr lang="el-GR" sz="1900" dirty="0"/>
              <a:t>Οι δομές δεδομένων βοηθητικής μνήμης αποκαλούνται αρχεία δεδομένων (</a:t>
            </a:r>
            <a:r>
              <a:rPr lang="el-GR" sz="1900" dirty="0" err="1"/>
              <a:t>data</a:t>
            </a:r>
            <a:r>
              <a:rPr lang="el-GR" sz="1900" dirty="0"/>
              <a:t> </a:t>
            </a:r>
            <a:r>
              <a:rPr lang="el-GR" sz="1900" dirty="0" err="1"/>
              <a:t>files</a:t>
            </a:r>
            <a:r>
              <a:rPr lang="el-GR" sz="1900" dirty="0"/>
              <a:t>).</a:t>
            </a:r>
          </a:p>
          <a:p>
            <a:pPr marL="0" indent="0">
              <a:buNone/>
            </a:pPr>
            <a:endParaRPr lang="el-GR" dirty="0"/>
          </a:p>
          <a:p>
            <a:endParaRPr lang="el-GR" dirty="0" smtClean="0"/>
          </a:p>
          <a:p>
            <a:endParaRPr lang="el-GR" dirty="0"/>
          </a:p>
        </p:txBody>
      </p:sp>
    </p:spTree>
    <p:extLst>
      <p:ext uri="{BB962C8B-B14F-4D97-AF65-F5344CB8AC3E}">
        <p14:creationId xmlns:p14="http://schemas.microsoft.com/office/powerpoint/2010/main" val="505663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b="1" dirty="0" smtClean="0"/>
              <a:t>2.2.7 ΕΝΤΟΛΕΣ ΚΑΙ ΔΟΜΕΣ ΑΛΓΟΡΙΘΜΟΥ</a:t>
            </a:r>
            <a:endParaRPr lang="el-GR" sz="3200" b="1" dirty="0"/>
          </a:p>
        </p:txBody>
      </p:sp>
      <p:sp>
        <p:nvSpPr>
          <p:cNvPr id="3" name="Θέση περιεχομένου 2"/>
          <p:cNvSpPr>
            <a:spLocks noGrp="1"/>
          </p:cNvSpPr>
          <p:nvPr>
            <p:ph idx="1"/>
          </p:nvPr>
        </p:nvSpPr>
        <p:spPr>
          <a:xfrm>
            <a:off x="457200" y="1124744"/>
            <a:ext cx="8363272" cy="5472608"/>
          </a:xfrm>
        </p:spPr>
        <p:txBody>
          <a:bodyPr>
            <a:normAutofit fontScale="62500" lnSpcReduction="20000"/>
          </a:bodyPr>
          <a:lstStyle/>
          <a:p>
            <a:pPr marL="0" indent="0">
              <a:buNone/>
            </a:pPr>
            <a:r>
              <a:rPr lang="el-GR" b="1" dirty="0"/>
              <a:t>ΑΛΦΑΒΗΤΟ ΨΕΥΔΟΓΛΩΣΣΑΣ</a:t>
            </a:r>
          </a:p>
          <a:p>
            <a:pPr marL="0" indent="0">
              <a:buNone/>
            </a:pPr>
            <a:r>
              <a:rPr lang="el-GR" sz="3100" dirty="0"/>
              <a:t>Στο αλφάβητο της </a:t>
            </a:r>
            <a:r>
              <a:rPr lang="el-GR" sz="3100" dirty="0" err="1"/>
              <a:t>ψευδογλώσσας</a:t>
            </a:r>
            <a:r>
              <a:rPr lang="el-GR" sz="3100" dirty="0"/>
              <a:t> που θα μάθουμε για την περιγραφή αλγορίθμων περιλαμβάνονται:</a:t>
            </a:r>
          </a:p>
          <a:p>
            <a:r>
              <a:rPr lang="el-GR" sz="3100" dirty="0"/>
              <a:t>Όλα τα ελληνικά και λατινικά πεζά και κεφαλαία γράμματα</a:t>
            </a:r>
          </a:p>
          <a:p>
            <a:r>
              <a:rPr lang="el-GR" sz="3100" dirty="0"/>
              <a:t>Τα ψηφία 0 – 9</a:t>
            </a:r>
          </a:p>
          <a:p>
            <a:r>
              <a:rPr lang="el-GR" sz="3100" dirty="0"/>
              <a:t>Οι εξής ειδικοί χαρακτήρες:</a:t>
            </a:r>
          </a:p>
          <a:p>
            <a:r>
              <a:rPr lang="el-GR" sz="3100" dirty="0"/>
              <a:t>"( )[ ]+-*/^&lt;≤&gt;≥=≠, .!_← </a:t>
            </a:r>
          </a:p>
          <a:p>
            <a:endParaRPr lang="el-GR" b="1" dirty="0" smtClean="0"/>
          </a:p>
          <a:p>
            <a:pPr marL="0" indent="0">
              <a:buNone/>
            </a:pPr>
            <a:r>
              <a:rPr lang="el-GR" b="1" dirty="0" smtClean="0"/>
              <a:t>ΔΟΜΙΚΑ ΣΤΟΙΧΕΙΑ ΨΕΥΔΟΓΛΩΣΣΑΣ</a:t>
            </a:r>
          </a:p>
          <a:p>
            <a:pPr marL="0" indent="0">
              <a:buNone/>
            </a:pPr>
            <a:r>
              <a:rPr lang="el-GR" sz="2900" dirty="0"/>
              <a:t>Από το αλφάβητο συντίθενται τα δομικά στοιχεία της </a:t>
            </a:r>
            <a:r>
              <a:rPr lang="el-GR" sz="2900" dirty="0" err="1"/>
              <a:t>ψευδογλώσσας</a:t>
            </a:r>
            <a:r>
              <a:rPr lang="el-GR" sz="2900" dirty="0"/>
              <a:t> που είναι:</a:t>
            </a:r>
          </a:p>
          <a:p>
            <a:r>
              <a:rPr lang="el-GR" sz="2900" dirty="0" smtClean="0"/>
              <a:t>Οι </a:t>
            </a:r>
            <a:r>
              <a:rPr lang="el-GR" sz="2900" dirty="0"/>
              <a:t>σταθερές</a:t>
            </a:r>
          </a:p>
          <a:p>
            <a:r>
              <a:rPr lang="el-GR" sz="2900" dirty="0" smtClean="0"/>
              <a:t>Οι </a:t>
            </a:r>
            <a:r>
              <a:rPr lang="el-GR" sz="2900" dirty="0"/>
              <a:t>μεταβλητές</a:t>
            </a:r>
          </a:p>
          <a:p>
            <a:r>
              <a:rPr lang="el-GR" sz="2900" dirty="0" smtClean="0"/>
              <a:t>Οι </a:t>
            </a:r>
            <a:r>
              <a:rPr lang="el-GR" sz="2900" dirty="0"/>
              <a:t>τελεστές</a:t>
            </a:r>
          </a:p>
          <a:p>
            <a:r>
              <a:rPr lang="el-GR" sz="2900" b="1" dirty="0" smtClean="0"/>
              <a:t>Οι </a:t>
            </a:r>
            <a:r>
              <a:rPr lang="el-GR" sz="2900" b="1" dirty="0"/>
              <a:t>εκφράσεις </a:t>
            </a:r>
            <a:r>
              <a:rPr lang="el-GR" sz="2900" dirty="0"/>
              <a:t>που συνδυάζουν τα παραπάνω και με τη χρήση παρενθέσεων</a:t>
            </a:r>
          </a:p>
          <a:p>
            <a:r>
              <a:rPr lang="el-GR" sz="2900" b="1" dirty="0" smtClean="0"/>
              <a:t>Οι </a:t>
            </a:r>
            <a:r>
              <a:rPr lang="el-GR" sz="2900" b="1" dirty="0"/>
              <a:t>δεσμευμένες λέξεις </a:t>
            </a:r>
            <a:r>
              <a:rPr lang="el-GR" sz="2900" dirty="0"/>
              <a:t>που συνδυάζουν τα παραπάνω σχηματίζοντας τις εντολές</a:t>
            </a:r>
            <a:endParaRPr lang="el-GR" sz="2900" b="1" dirty="0"/>
          </a:p>
          <a:p>
            <a:endParaRPr lang="el-GR" dirty="0"/>
          </a:p>
        </p:txBody>
      </p:sp>
    </p:spTree>
    <p:extLst>
      <p:ext uri="{BB962C8B-B14F-4D97-AF65-F5344CB8AC3E}">
        <p14:creationId xmlns:p14="http://schemas.microsoft.com/office/powerpoint/2010/main" val="4172709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2.2.7- ΣΤΑΘΕΡΕΣ</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Σταθερές είναι προκαθορισμένες τιμές που δεν αλλάζουν κατά τη διάρκεια εκτέλεσης ενός αλγορίθμου. Υπάρχουν 4 τύπων σταθερές όπως και οι τύποι δεδομένων της </a:t>
            </a:r>
            <a:r>
              <a:rPr lang="el-GR" dirty="0" err="1"/>
              <a:t>ψευδογλώσσας</a:t>
            </a:r>
            <a:r>
              <a:rPr lang="el-GR" dirty="0"/>
              <a:t> και είναι οι εξής:</a:t>
            </a:r>
          </a:p>
          <a:p>
            <a:r>
              <a:rPr lang="el-GR" dirty="0" err="1"/>
              <a:t>➢</a:t>
            </a:r>
            <a:r>
              <a:rPr lang="el-GR" b="1" dirty="0" err="1"/>
              <a:t>Ακέραιες</a:t>
            </a:r>
            <a:r>
              <a:rPr lang="el-GR" b="1" dirty="0"/>
              <a:t> σταθερές : </a:t>
            </a:r>
            <a:r>
              <a:rPr lang="el-GR" dirty="0"/>
              <a:t>Σχηματίζονται από τα ψηφία 0-9 και πιθανόν τα + - Παραδείγματα ακεραίων σταθερών: 5 -101234+34534 κλπ</a:t>
            </a:r>
          </a:p>
          <a:p>
            <a:r>
              <a:rPr lang="el-GR" dirty="0" err="1"/>
              <a:t>➢</a:t>
            </a:r>
            <a:r>
              <a:rPr lang="el-GR" b="1" dirty="0" err="1"/>
              <a:t>Πραγματικές</a:t>
            </a:r>
            <a:r>
              <a:rPr lang="el-GR" b="1" dirty="0"/>
              <a:t> σταθερές: </a:t>
            </a:r>
            <a:r>
              <a:rPr lang="el-GR" dirty="0"/>
              <a:t>Σχηματίζονται από τα ψηφία 0 ως 9, πιθανόν τα + - και έχουν δεκαδικό μέρος που διαχωρίζεται συνήθως με το χαρακτήρα τελεία "." ( ή και το κόμμα ",") Παραδείγματα πραγματικών σταθερών: 2.72-834.6+4.0-9.823.14</a:t>
            </a:r>
          </a:p>
          <a:p>
            <a:r>
              <a:rPr lang="el-GR" dirty="0" err="1"/>
              <a:t>➢</a:t>
            </a:r>
            <a:r>
              <a:rPr lang="el-GR" b="1" dirty="0" err="1"/>
              <a:t>Αλφαριθμητικές</a:t>
            </a:r>
            <a:r>
              <a:rPr lang="el-GR" b="1" dirty="0"/>
              <a:t> σταθερές ή σταθερές τύπου </a:t>
            </a:r>
            <a:r>
              <a:rPr lang="el-GR" b="1" dirty="0" err="1"/>
              <a:t>χαρακτήρες:</a:t>
            </a:r>
            <a:r>
              <a:rPr lang="el-GR" dirty="0" err="1"/>
              <a:t>Σ</a:t>
            </a:r>
            <a:r>
              <a:rPr lang="el-GR" dirty="0"/>
              <a:t>' αυτές περιλαμβάνεται οποιαδήποτε ακολουθία χαρακτήρων εντός διπλών " ή και απλών ' εισαγωγικών. Παραδείγματα αλφαριθμητικών σταθερών: "α""Νίκος"'χ23w$%# '"Αληθής""1234"</a:t>
            </a:r>
          </a:p>
          <a:p>
            <a:r>
              <a:rPr lang="el-GR" dirty="0" err="1"/>
              <a:t>➢</a:t>
            </a:r>
            <a:r>
              <a:rPr lang="el-GR" b="1" dirty="0" err="1"/>
              <a:t>Λογικές</a:t>
            </a:r>
            <a:r>
              <a:rPr lang="el-GR" b="1" dirty="0"/>
              <a:t> </a:t>
            </a:r>
            <a:r>
              <a:rPr lang="el-GR" b="1" dirty="0" err="1"/>
              <a:t>σταθερές:</a:t>
            </a:r>
            <a:r>
              <a:rPr lang="el-GR" dirty="0" err="1"/>
              <a:t>Είναι</a:t>
            </a:r>
            <a:r>
              <a:rPr lang="el-GR" dirty="0"/>
              <a:t> οι εξής </a:t>
            </a:r>
            <a:r>
              <a:rPr lang="el-GR" dirty="0" err="1"/>
              <a:t>δύο:ΑληθήςΨευδής</a:t>
            </a:r>
            <a:endParaRPr lang="el-GR" dirty="0"/>
          </a:p>
        </p:txBody>
      </p:sp>
    </p:spTree>
    <p:extLst>
      <p:ext uri="{BB962C8B-B14F-4D97-AF65-F5344CB8AC3E}">
        <p14:creationId xmlns:p14="http://schemas.microsoft.com/office/powerpoint/2010/main" val="4123932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78098"/>
          </a:xfrm>
        </p:spPr>
        <p:txBody>
          <a:bodyPr/>
          <a:lstStyle/>
          <a:p>
            <a:r>
              <a:rPr lang="el-GR" dirty="0" smtClean="0"/>
              <a:t>2.2.7 - ΜΕΤΑΒΛΗΤΕΣ</a:t>
            </a:r>
            <a:endParaRPr lang="el-GR" dirty="0"/>
          </a:p>
        </p:txBody>
      </p:sp>
      <p:sp>
        <p:nvSpPr>
          <p:cNvPr id="3" name="Θέση περιεχομένου 2"/>
          <p:cNvSpPr>
            <a:spLocks noGrp="1"/>
          </p:cNvSpPr>
          <p:nvPr>
            <p:ph idx="1"/>
          </p:nvPr>
        </p:nvSpPr>
        <p:spPr>
          <a:xfrm>
            <a:off x="349696" y="980728"/>
            <a:ext cx="8686800" cy="5400600"/>
          </a:xfrm>
        </p:spPr>
        <p:txBody>
          <a:bodyPr>
            <a:noAutofit/>
          </a:bodyPr>
          <a:lstStyle/>
          <a:p>
            <a:pPr marL="0" indent="0">
              <a:buNone/>
            </a:pPr>
            <a:r>
              <a:rPr lang="el-GR" sz="1600" dirty="0"/>
              <a:t>Οι μεταβλητές είναι </a:t>
            </a:r>
            <a:r>
              <a:rPr lang="el-GR" sz="1600" b="1" i="1" dirty="0"/>
              <a:t>γλωσσικά αντικείμενα – λέξεις </a:t>
            </a:r>
            <a:r>
              <a:rPr lang="el-GR" sz="1600" dirty="0"/>
              <a:t>που αντιστοιχούν σε θέσεις μνήμης και περιέχουν στοιχεία δεδομένων.</a:t>
            </a:r>
          </a:p>
          <a:p>
            <a:pPr marL="0" indent="0">
              <a:buNone/>
            </a:pPr>
            <a:endParaRPr lang="el-GR" sz="1600" dirty="0" smtClean="0"/>
          </a:p>
          <a:p>
            <a:pPr marL="0" indent="0">
              <a:buNone/>
            </a:pPr>
            <a:r>
              <a:rPr lang="el-GR" sz="1600" dirty="0" smtClean="0"/>
              <a:t>Τα </a:t>
            </a:r>
            <a:r>
              <a:rPr lang="el-GR" sz="1600" dirty="0"/>
              <a:t>ονόματα των μεταβλητών </a:t>
            </a:r>
            <a:r>
              <a:rPr lang="el-GR" sz="1600" b="1" dirty="0"/>
              <a:t>ξεκινούν πάντα με αλφαβητικό χαρακτήρα</a:t>
            </a:r>
            <a:r>
              <a:rPr lang="el-GR" sz="1600" dirty="0"/>
              <a:t>, μπορούν να εμπεριέχουν και αριθμητικούς (ψηφία) καθώς και τον χαρακτήρα κάτω παύλα _ .</a:t>
            </a:r>
          </a:p>
          <a:p>
            <a:pPr marL="0" indent="0">
              <a:buNone/>
            </a:pPr>
            <a:r>
              <a:rPr lang="el-GR" sz="1600" dirty="0"/>
              <a:t>Οι μεταβλητές χαρακτηρίζονται ως </a:t>
            </a:r>
            <a:r>
              <a:rPr lang="el-GR" sz="1600" dirty="0" smtClean="0"/>
              <a:t>:</a:t>
            </a:r>
          </a:p>
          <a:p>
            <a:pPr marL="0" indent="0">
              <a:buNone/>
            </a:pPr>
            <a:r>
              <a:rPr lang="el-GR" sz="1600" b="1" i="1" dirty="0" smtClean="0"/>
              <a:t>ακέραιες</a:t>
            </a:r>
            <a:r>
              <a:rPr lang="el-GR" sz="1600" b="1" i="1" dirty="0"/>
              <a:t>, </a:t>
            </a:r>
            <a:endParaRPr lang="el-GR" sz="1600" b="1" i="1" dirty="0" smtClean="0"/>
          </a:p>
          <a:p>
            <a:pPr marL="0" indent="0">
              <a:buNone/>
            </a:pPr>
            <a:r>
              <a:rPr lang="el-GR" sz="1600" b="1" i="1" dirty="0" smtClean="0"/>
              <a:t>πραγματικές</a:t>
            </a:r>
            <a:r>
              <a:rPr lang="el-GR" sz="1600" b="1" i="1" dirty="0"/>
              <a:t>, </a:t>
            </a:r>
            <a:endParaRPr lang="el-GR" sz="1600" b="1" i="1" dirty="0" smtClean="0"/>
          </a:p>
          <a:p>
            <a:pPr marL="0" indent="0">
              <a:buNone/>
            </a:pPr>
            <a:r>
              <a:rPr lang="el-GR" sz="1600" b="1" i="1" dirty="0" smtClean="0"/>
              <a:t>χαρακτήρες </a:t>
            </a:r>
            <a:r>
              <a:rPr lang="el-GR" sz="1600" b="1" i="1" dirty="0"/>
              <a:t>και </a:t>
            </a:r>
            <a:endParaRPr lang="el-GR" sz="1600" b="1" i="1" dirty="0" smtClean="0"/>
          </a:p>
          <a:p>
            <a:pPr marL="0" indent="0">
              <a:buNone/>
            </a:pPr>
            <a:r>
              <a:rPr lang="el-GR" sz="1600" b="1" i="1" dirty="0" smtClean="0"/>
              <a:t>λογικές </a:t>
            </a:r>
          </a:p>
          <a:p>
            <a:pPr marL="0" indent="0">
              <a:buNone/>
            </a:pPr>
            <a:endParaRPr lang="el-GR" sz="1600" dirty="0"/>
          </a:p>
          <a:p>
            <a:pPr marL="0" indent="0">
              <a:buNone/>
            </a:pPr>
            <a:r>
              <a:rPr lang="el-GR" sz="1600" dirty="0" smtClean="0"/>
              <a:t>Ο </a:t>
            </a:r>
            <a:r>
              <a:rPr lang="el-GR" sz="1600" dirty="0"/>
              <a:t>τύπος μιας μεταβλητής δεν αλλάζει κατά τη διάρκεια εκτέλεσης ενός αλγορίθμου, η τιμή όμως μπορεί να αλλάζει (γι' αυτό και λέγεται μεταβλητή!)</a:t>
            </a:r>
          </a:p>
          <a:p>
            <a:pPr marL="0" indent="0">
              <a:buNone/>
            </a:pPr>
            <a:endParaRPr lang="el-GR" sz="1600" dirty="0" smtClean="0"/>
          </a:p>
          <a:p>
            <a:pPr marL="0" indent="0">
              <a:buNone/>
            </a:pPr>
            <a:r>
              <a:rPr lang="el-GR" sz="1600" b="1" dirty="0" smtClean="0"/>
              <a:t>ΚΑΛΗ ΠΡΑΚΤΙΚΗ</a:t>
            </a:r>
            <a:r>
              <a:rPr lang="el-GR" sz="1600" dirty="0" smtClean="0"/>
              <a:t>: Είναι </a:t>
            </a:r>
            <a:r>
              <a:rPr lang="el-GR" sz="1600" dirty="0"/>
              <a:t>καλή πρακτική σε έναν αλγόριθμο να χρησιμοποιούμε ονόματα μεταβλητών χαρακτηριστικά του τι είδους δεδομένα εμπεριέχουν. Έτσι αν σε έναν αλγόριθμο θέλουμε να παραστήσουμε τον αριθμό των μαθητών ενός σχολείου με μια μεταβλητή θα μπορούσαμε να της δώσουμε όνομα </a:t>
            </a:r>
            <a:r>
              <a:rPr lang="el-GR" sz="1600" dirty="0" err="1"/>
              <a:t>πλήθος_μαθητών</a:t>
            </a:r>
            <a:endParaRPr lang="el-GR" sz="1600" dirty="0"/>
          </a:p>
          <a:p>
            <a:pPr marL="0" indent="0">
              <a:buNone/>
            </a:pPr>
            <a:r>
              <a:rPr lang="el-GR" sz="1600" dirty="0" smtClean="0"/>
              <a:t> </a:t>
            </a:r>
          </a:p>
          <a:p>
            <a:pPr marL="0" indent="0">
              <a:buNone/>
            </a:pPr>
            <a:r>
              <a:rPr lang="el-GR" sz="1600" b="1" dirty="0" smtClean="0"/>
              <a:t>ΠΡΟΣΟΧΗ</a:t>
            </a:r>
            <a:r>
              <a:rPr lang="el-GR" sz="1600" dirty="0" smtClean="0"/>
              <a:t> ¨Οι </a:t>
            </a:r>
            <a:r>
              <a:rPr lang="el-GR" sz="1600" dirty="0"/>
              <a:t>μεταβλητές πριν τους εκχωρηθεί τιμή έχουν απροσδιόριστη τιμή ("</a:t>
            </a:r>
            <a:r>
              <a:rPr lang="el-GR" sz="1600" dirty="0" err="1"/>
              <a:t>σκουπίδια"από</a:t>
            </a:r>
            <a:r>
              <a:rPr lang="el-GR" sz="1600" dirty="0"/>
              <a:t> τη μνήμη)</a:t>
            </a:r>
          </a:p>
        </p:txBody>
      </p:sp>
    </p:spTree>
    <p:extLst>
      <p:ext uri="{BB962C8B-B14F-4D97-AF65-F5344CB8AC3E}">
        <p14:creationId xmlns:p14="http://schemas.microsoft.com/office/powerpoint/2010/main" val="3774633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404664"/>
            <a:ext cx="8229600" cy="576064"/>
          </a:xfrm>
        </p:spPr>
        <p:txBody>
          <a:bodyPr>
            <a:normAutofit fontScale="90000"/>
          </a:bodyPr>
          <a:lstStyle/>
          <a:p>
            <a:r>
              <a:rPr lang="el-GR" dirty="0" smtClean="0"/>
              <a:t>2.2.7 – ΤΕΛΕΣΤΕΣ (Ι)</a:t>
            </a:r>
            <a:endParaRPr lang="el-GR" dirty="0"/>
          </a:p>
        </p:txBody>
      </p:sp>
      <p:sp>
        <p:nvSpPr>
          <p:cNvPr id="3" name="Θέση περιεχομένου 2"/>
          <p:cNvSpPr>
            <a:spLocks noGrp="1"/>
          </p:cNvSpPr>
          <p:nvPr>
            <p:ph idx="1"/>
          </p:nvPr>
        </p:nvSpPr>
        <p:spPr>
          <a:xfrm>
            <a:off x="323528" y="908720"/>
            <a:ext cx="8640960" cy="5760640"/>
          </a:xfrm>
        </p:spPr>
        <p:txBody>
          <a:bodyPr/>
          <a:lstStyle/>
          <a:p>
            <a:pPr marL="0" indent="0">
              <a:buNone/>
            </a:pPr>
            <a:r>
              <a:rPr lang="el-GR" sz="2800" dirty="0"/>
              <a:t>Τελεστές είναι τα σύμβολα που χρησιμοποιούνται στις διάφορες πράξεις. </a:t>
            </a:r>
            <a:endParaRPr lang="el-GR" sz="2800" dirty="0" smtClean="0"/>
          </a:p>
          <a:p>
            <a:pPr marL="0" indent="0">
              <a:buNone/>
            </a:pPr>
            <a:r>
              <a:rPr lang="el-GR" sz="2800" dirty="0" smtClean="0"/>
              <a:t>Υπάρχουν </a:t>
            </a:r>
            <a:r>
              <a:rPr lang="el-GR" sz="2800" dirty="0"/>
              <a:t>3 τύπων </a:t>
            </a:r>
            <a:r>
              <a:rPr lang="el-GR" sz="2800" dirty="0" smtClean="0"/>
              <a:t>τελεστές:</a:t>
            </a:r>
          </a:p>
          <a:p>
            <a:r>
              <a:rPr lang="el-GR" sz="2800" b="1" dirty="0" smtClean="0"/>
              <a:t>Αριθμητικοί :</a:t>
            </a:r>
          </a:p>
          <a:p>
            <a:pPr marL="0" indent="0">
              <a:buNone/>
            </a:pPr>
            <a:endParaRPr lang="en-US" dirty="0"/>
          </a:p>
          <a:p>
            <a:endParaRPr lang="el-GR" dirty="0" smtClean="0"/>
          </a:p>
          <a:p>
            <a:pPr marL="0" indent="0">
              <a:buNone/>
            </a:pPr>
            <a:endParaRPr lang="el-GR" sz="2800" dirty="0" smtClean="0"/>
          </a:p>
          <a:p>
            <a:r>
              <a:rPr lang="el-GR" sz="2400" b="1" dirty="0" smtClean="0"/>
              <a:t>Συγκριτικοί </a:t>
            </a:r>
            <a:r>
              <a:rPr lang="el-GR" sz="2400" b="1" dirty="0"/>
              <a:t>ή σχεσιακοί: </a:t>
            </a:r>
          </a:p>
          <a:p>
            <a:pPr marL="0" indent="0">
              <a:buNone/>
            </a:pPr>
            <a:endParaRPr lang="el-G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822054"/>
            <a:ext cx="7591425" cy="1543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3398" y="5013176"/>
            <a:ext cx="7581900" cy="1323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341049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2.2.7 – ΤΕΛΕΣΤΕΣ (ΙΙ)</a:t>
            </a:r>
            <a:endParaRPr lang="el-GR" dirty="0"/>
          </a:p>
        </p:txBody>
      </p:sp>
      <p:sp>
        <p:nvSpPr>
          <p:cNvPr id="3" name="Θέση περιεχομένου 2"/>
          <p:cNvSpPr>
            <a:spLocks noGrp="1"/>
          </p:cNvSpPr>
          <p:nvPr>
            <p:ph idx="1"/>
          </p:nvPr>
        </p:nvSpPr>
        <p:spPr/>
        <p:txBody>
          <a:bodyPr/>
          <a:lstStyle/>
          <a:p>
            <a:r>
              <a:rPr lang="el-GR" dirty="0" smtClean="0"/>
              <a:t>Λογικοί </a:t>
            </a:r>
            <a:endParaRPr lang="el-G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549649"/>
            <a:ext cx="7591425" cy="1095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8571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2.2.7- ΣΥΝΑΡΤΗΣΕΙΣ</a:t>
            </a:r>
            <a:endParaRPr lang="el-GR" dirty="0"/>
          </a:p>
        </p:txBody>
      </p:sp>
      <p:sp>
        <p:nvSpPr>
          <p:cNvPr id="3" name="Θέση περιεχομένου 2"/>
          <p:cNvSpPr>
            <a:spLocks noGrp="1"/>
          </p:cNvSpPr>
          <p:nvPr>
            <p:ph idx="1"/>
          </p:nvPr>
        </p:nvSpPr>
        <p:spPr/>
        <p:txBody>
          <a:bodyPr>
            <a:normAutofit fontScale="70000" lnSpcReduction="20000"/>
          </a:bodyPr>
          <a:lstStyle/>
          <a:p>
            <a:pPr marL="0" indent="0">
              <a:buNone/>
            </a:pPr>
            <a:r>
              <a:rPr lang="el-GR" dirty="0"/>
              <a:t>Εκτελούν προκαθορισμένες λειτουργίες και καλούνται με το όνομά τους ακολουθούμενο από ένα ζευγάρι παρενθέσεων που περικλείουν μια μεταβλητή, μια σταθερά ή μια έκφραση.</a:t>
            </a:r>
          </a:p>
          <a:p>
            <a:r>
              <a:rPr lang="el-GR" b="1" dirty="0" smtClean="0"/>
              <a:t>Τριγωνομετρικές </a:t>
            </a:r>
            <a:r>
              <a:rPr lang="el-GR" b="1" dirty="0"/>
              <a:t>: </a:t>
            </a:r>
            <a:endParaRPr lang="el-GR" b="1" dirty="0" smtClean="0"/>
          </a:p>
          <a:p>
            <a:r>
              <a:rPr lang="el-GR" dirty="0" smtClean="0"/>
              <a:t>ΗΜ(Χ) – ΗΜΙΤΟΝΟ ΤΟΥ Χ</a:t>
            </a:r>
          </a:p>
          <a:p>
            <a:r>
              <a:rPr lang="el-GR" dirty="0" smtClean="0"/>
              <a:t>ΣΥΝ(Χ) – ΣΥΝΗΜΙΤΟΝΟ ΤΟΥ Χ</a:t>
            </a:r>
          </a:p>
          <a:p>
            <a:r>
              <a:rPr lang="el-GR" dirty="0" smtClean="0"/>
              <a:t>ΕΦ(Χ) – ΕΦΑΠΤΟΜΕΝΗ ΤΟΥ Χ</a:t>
            </a:r>
            <a:endParaRPr lang="el-GR" dirty="0"/>
          </a:p>
          <a:p>
            <a:r>
              <a:rPr lang="el-GR" b="1" dirty="0" smtClean="0"/>
              <a:t>Μαθηματικές </a:t>
            </a:r>
            <a:r>
              <a:rPr lang="el-GR" b="1" dirty="0"/>
              <a:t>: </a:t>
            </a:r>
            <a:endParaRPr lang="el-GR" b="1" dirty="0" smtClean="0"/>
          </a:p>
          <a:p>
            <a:r>
              <a:rPr lang="el-GR" dirty="0" smtClean="0"/>
              <a:t>Α_Τ(Χ) –ΑΠΟΛΥΤΗ ΤΙΜΗ ΤΟΥ Χ</a:t>
            </a:r>
          </a:p>
          <a:p>
            <a:r>
              <a:rPr lang="el-GR" dirty="0" smtClean="0"/>
              <a:t>Τ_Ρ(Χ) – ΤΕΤΡΑΓΩΝΙΚΗ ΡΙΖΑ ΤΟΥ Χ</a:t>
            </a:r>
          </a:p>
          <a:p>
            <a:r>
              <a:rPr lang="el-GR" dirty="0" smtClean="0"/>
              <a:t>Α_Μ(Χ) – ΑΚΕΡΑΙΟ ΜΕΡΟΣ ΤΟΥ Χ</a:t>
            </a:r>
          </a:p>
          <a:p>
            <a:r>
              <a:rPr lang="el-GR" dirty="0" smtClean="0"/>
              <a:t>ΛΟΓ(Χ) – ΔΕΚΑΔΙΚΟΣ ΛΟΓΑΡΙΣΜΟΣ ΤΟΥ Χ</a:t>
            </a:r>
          </a:p>
          <a:p>
            <a:r>
              <a:rPr lang="el-GR" dirty="0" smtClean="0"/>
              <a:t>Ε(Χ) – ΔΥΝΑΜΗ ΜΕ ΒΑΣΗ ΤΟ </a:t>
            </a:r>
            <a:r>
              <a:rPr lang="en-US" dirty="0" smtClean="0"/>
              <a:t>e </a:t>
            </a:r>
            <a:r>
              <a:rPr lang="el-GR" dirty="0" smtClean="0"/>
              <a:t>ΚΑΙ ΕΚΘΕΤΗ ΤΟ Χ</a:t>
            </a:r>
            <a:endParaRPr lang="el-GR" dirty="0"/>
          </a:p>
        </p:txBody>
      </p:sp>
    </p:spTree>
    <p:extLst>
      <p:ext uri="{BB962C8B-B14F-4D97-AF65-F5344CB8AC3E}">
        <p14:creationId xmlns:p14="http://schemas.microsoft.com/office/powerpoint/2010/main" val="3930474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2.2.1	ΕΝΝΟΙΑ ΑΛΓΟΡΙΘΜΟΥ</a:t>
            </a:r>
            <a:endParaRPr lang="el-GR" dirty="0"/>
          </a:p>
        </p:txBody>
      </p:sp>
      <p:sp>
        <p:nvSpPr>
          <p:cNvPr id="3" name="Θέση περιεχομένου 2"/>
          <p:cNvSpPr>
            <a:spLocks noGrp="1"/>
          </p:cNvSpPr>
          <p:nvPr>
            <p:ph idx="1"/>
          </p:nvPr>
        </p:nvSpPr>
        <p:spPr>
          <a:xfrm>
            <a:off x="457200" y="1556792"/>
            <a:ext cx="8291264" cy="4569371"/>
          </a:xfrm>
        </p:spPr>
        <p:txBody>
          <a:bodyPr>
            <a:normAutofit/>
          </a:bodyPr>
          <a:lstStyle/>
          <a:p>
            <a:pPr marL="0" indent="0">
              <a:buNone/>
            </a:pPr>
            <a:r>
              <a:rPr lang="el-GR" sz="2800" i="1" dirty="0" smtClean="0"/>
              <a:t>Αλγόριθμος </a:t>
            </a:r>
            <a:r>
              <a:rPr lang="el-GR" sz="2800" i="1" dirty="0"/>
              <a:t>είναι μια πεπερασμένη σειρά ενεργειών, αυστηρά καθορισμένων και εκτελέσιμων σε πεπερασμένο χρόνο, που στοχεύουν στην επίλυση ενός προβλήματος</a:t>
            </a:r>
            <a:r>
              <a:rPr lang="el-GR" sz="2800" i="1" dirty="0" smtClean="0"/>
              <a:t>.</a:t>
            </a:r>
          </a:p>
          <a:p>
            <a:pPr marL="0" indent="0">
              <a:buNone/>
            </a:pPr>
            <a:endParaRPr lang="el-GR" sz="2800" i="1" dirty="0"/>
          </a:p>
          <a:p>
            <a:pPr marL="0" indent="0">
              <a:buNone/>
            </a:pPr>
            <a:r>
              <a:rPr lang="el-GR" sz="2800" i="1" dirty="0" smtClean="0"/>
              <a:t>ΥΠΟΣΗΜΕΙΩΣΗ : </a:t>
            </a:r>
            <a:r>
              <a:rPr lang="el-GR" sz="2800" dirty="0" smtClean="0"/>
              <a:t>Η έννοια του αλγορίθμου δεν συνδέεται αποκλειστικά και μόνο με προβλήματα της Πληροφορικής</a:t>
            </a:r>
            <a:endParaRPr lang="el-GR" sz="2800" dirty="0"/>
          </a:p>
        </p:txBody>
      </p:sp>
    </p:spTree>
    <p:extLst>
      <p:ext uri="{BB962C8B-B14F-4D97-AF65-F5344CB8AC3E}">
        <p14:creationId xmlns:p14="http://schemas.microsoft.com/office/powerpoint/2010/main" val="344149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850106"/>
          </a:xfrm>
        </p:spPr>
        <p:txBody>
          <a:bodyPr/>
          <a:lstStyle/>
          <a:p>
            <a:r>
              <a:rPr lang="el-GR" dirty="0" smtClean="0"/>
              <a:t>2.2.7</a:t>
            </a:r>
            <a:endParaRPr lang="el-GR" dirty="0"/>
          </a:p>
        </p:txBody>
      </p:sp>
      <p:sp>
        <p:nvSpPr>
          <p:cNvPr id="3" name="Θέση περιεχομένου 2"/>
          <p:cNvSpPr>
            <a:spLocks noGrp="1"/>
          </p:cNvSpPr>
          <p:nvPr>
            <p:ph idx="1"/>
          </p:nvPr>
        </p:nvSpPr>
        <p:spPr>
          <a:xfrm>
            <a:off x="323528" y="908720"/>
            <a:ext cx="8445624" cy="5688632"/>
          </a:xfrm>
        </p:spPr>
        <p:txBody>
          <a:bodyPr>
            <a:normAutofit fontScale="70000" lnSpcReduction="20000"/>
          </a:bodyPr>
          <a:lstStyle/>
          <a:p>
            <a:pPr marL="0" indent="0">
              <a:buNone/>
            </a:pPr>
            <a:r>
              <a:rPr lang="el-GR" b="1" i="1" dirty="0" smtClean="0"/>
              <a:t>Εκφράσεις</a:t>
            </a:r>
          </a:p>
          <a:p>
            <a:pPr marL="0" indent="0">
              <a:buNone/>
            </a:pPr>
            <a:r>
              <a:rPr lang="el-GR" dirty="0"/>
              <a:t>Φτιάχνονται χρησιμοποιώντας:</a:t>
            </a:r>
          </a:p>
          <a:p>
            <a:r>
              <a:rPr lang="el-GR" dirty="0" err="1" smtClean="0"/>
              <a:t>Τ</a:t>
            </a:r>
            <a:r>
              <a:rPr lang="el-GR" b="1" dirty="0" err="1" smtClean="0"/>
              <a:t>ελεστέους</a:t>
            </a:r>
            <a:r>
              <a:rPr lang="el-GR" b="1" dirty="0"/>
              <a:t>: </a:t>
            </a:r>
            <a:r>
              <a:rPr lang="el-GR" dirty="0" smtClean="0"/>
              <a:t>Μεταβλητές, Σταθερές, Συναρτήσεις</a:t>
            </a:r>
            <a:endParaRPr lang="el-GR" dirty="0"/>
          </a:p>
          <a:p>
            <a:r>
              <a:rPr lang="el-GR" b="1" dirty="0" smtClean="0"/>
              <a:t>Τελεστές</a:t>
            </a:r>
            <a:r>
              <a:rPr lang="el-GR" b="1" dirty="0"/>
              <a:t>: </a:t>
            </a:r>
            <a:r>
              <a:rPr lang="el-GR" dirty="0" smtClean="0"/>
              <a:t>Αριθμητικούς, Συγκριτικούς, Λογικούς</a:t>
            </a:r>
            <a:endParaRPr lang="el-GR" dirty="0"/>
          </a:p>
          <a:p>
            <a:r>
              <a:rPr lang="el-GR" b="1" dirty="0" smtClean="0"/>
              <a:t>Παρενθέσεις</a:t>
            </a:r>
            <a:r>
              <a:rPr lang="el-GR" b="1" dirty="0"/>
              <a:t>: </a:t>
            </a:r>
            <a:r>
              <a:rPr lang="el-GR" dirty="0"/>
              <a:t>για προτεραιότητα στις πράξεις που θέλουμε</a:t>
            </a:r>
          </a:p>
          <a:p>
            <a:pPr marL="0" indent="0">
              <a:buNone/>
            </a:pPr>
            <a:endParaRPr lang="el-GR" dirty="0" smtClean="0"/>
          </a:p>
          <a:p>
            <a:pPr marL="0" indent="0">
              <a:buNone/>
            </a:pPr>
            <a:r>
              <a:rPr lang="el-GR" b="1" dirty="0" smtClean="0"/>
              <a:t>Δεσμευμένες λέξεις</a:t>
            </a:r>
          </a:p>
          <a:p>
            <a:pPr marL="0" indent="0">
              <a:buNone/>
            </a:pPr>
            <a:r>
              <a:rPr lang="el-GR" dirty="0" smtClean="0"/>
              <a:t>Είναι </a:t>
            </a:r>
            <a:r>
              <a:rPr lang="el-GR" dirty="0"/>
              <a:t>λέξεις που χρησιμοποιούνται για τη σύνθεση εκτελέσιμων ή δηλωτικών εντολών της </a:t>
            </a:r>
            <a:r>
              <a:rPr lang="el-GR" dirty="0" err="1"/>
              <a:t>ψευδογλώσσας</a:t>
            </a:r>
            <a:r>
              <a:rPr lang="el-GR" dirty="0"/>
              <a:t> </a:t>
            </a:r>
          </a:p>
          <a:p>
            <a:pPr marL="0" indent="0">
              <a:buNone/>
            </a:pPr>
            <a:endParaRPr lang="el-GR" dirty="0" err="1"/>
          </a:p>
          <a:p>
            <a:pPr marL="0" indent="0">
              <a:buNone/>
            </a:pPr>
            <a:r>
              <a:rPr lang="el-GR" b="1" dirty="0" smtClean="0"/>
              <a:t>Αλγόριθμος</a:t>
            </a:r>
            <a:r>
              <a:rPr lang="el-GR" b="1" dirty="0"/>
              <a:t>, Τέλος, Δεδομένα, Αποτελέσματα, Γράψε, Εμφάνισε, Εκτύπωσε, Διάβασε, Αν τότε αλλιώς </a:t>
            </a:r>
            <a:r>
              <a:rPr lang="el-GR" b="1" dirty="0" err="1"/>
              <a:t>αλλιώς_αν</a:t>
            </a:r>
            <a:r>
              <a:rPr lang="el-GR" b="1" dirty="0"/>
              <a:t> </a:t>
            </a:r>
            <a:r>
              <a:rPr lang="el-GR" b="1" dirty="0" err="1"/>
              <a:t>Τέλος_αν</a:t>
            </a:r>
            <a:r>
              <a:rPr lang="el-GR" b="1" dirty="0"/>
              <a:t>, Για από μέχρι </a:t>
            </a:r>
            <a:r>
              <a:rPr lang="el-GR" b="1" dirty="0" err="1"/>
              <a:t>με_βήμα</a:t>
            </a:r>
            <a:r>
              <a:rPr lang="el-GR" b="1" dirty="0"/>
              <a:t> </a:t>
            </a:r>
            <a:r>
              <a:rPr lang="el-GR" b="1" dirty="0" err="1"/>
              <a:t>Τέλος_επανάληψης</a:t>
            </a:r>
            <a:r>
              <a:rPr lang="el-GR" b="1" dirty="0"/>
              <a:t>, Όσο επανάλαβε </a:t>
            </a:r>
            <a:r>
              <a:rPr lang="el-GR" b="1" dirty="0" err="1"/>
              <a:t>Τέλος_επανάληψης</a:t>
            </a:r>
            <a:r>
              <a:rPr lang="el-GR" b="1" dirty="0"/>
              <a:t>, </a:t>
            </a:r>
            <a:r>
              <a:rPr lang="el-GR" b="1" dirty="0" err="1"/>
              <a:t>Αρχή_επανάληψης</a:t>
            </a:r>
            <a:r>
              <a:rPr lang="el-GR" b="1" dirty="0"/>
              <a:t> </a:t>
            </a:r>
            <a:r>
              <a:rPr lang="el-GR" b="1" dirty="0" err="1"/>
              <a:t>Μέχρις_ότου</a:t>
            </a:r>
            <a:r>
              <a:rPr lang="el-GR" b="1" dirty="0" smtClean="0"/>
              <a:t>,</a:t>
            </a:r>
          </a:p>
          <a:p>
            <a:pPr marL="0" indent="0">
              <a:buNone/>
            </a:pPr>
            <a:endParaRPr lang="el-GR" b="1" dirty="0"/>
          </a:p>
          <a:p>
            <a:pPr marL="0" indent="0">
              <a:buNone/>
            </a:pPr>
            <a:r>
              <a:rPr lang="el-GR" dirty="0"/>
              <a:t>Οι εντολές γράφονται σε ξεχωριστές γραμμές. Επεξηγηματικά </a:t>
            </a:r>
            <a:r>
              <a:rPr lang="el-GR" b="1" dirty="0"/>
              <a:t>σχόλια </a:t>
            </a:r>
            <a:r>
              <a:rPr lang="el-GR" dirty="0"/>
              <a:t>μπορούν να γράφονται οπουδήποτε στο σώμα του αλγορίθμου. Ένα σχόλιο αρχίζει με το χαρακτήρα θαυμαστικό (!) </a:t>
            </a:r>
          </a:p>
        </p:txBody>
      </p:sp>
    </p:spTree>
    <p:extLst>
      <p:ext uri="{BB962C8B-B14F-4D97-AF65-F5344CB8AC3E}">
        <p14:creationId xmlns:p14="http://schemas.microsoft.com/office/powerpoint/2010/main" val="3800729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2.2.7 </a:t>
            </a:r>
            <a:endParaRPr lang="el-GR" dirty="0"/>
          </a:p>
        </p:txBody>
      </p:sp>
      <p:sp>
        <p:nvSpPr>
          <p:cNvPr id="3" name="Θέση περιεχομένου 2"/>
          <p:cNvSpPr>
            <a:spLocks noGrp="1"/>
          </p:cNvSpPr>
          <p:nvPr>
            <p:ph idx="1"/>
          </p:nvPr>
        </p:nvSpPr>
        <p:spPr>
          <a:xfrm>
            <a:off x="457200" y="1600200"/>
            <a:ext cx="4618856" cy="5069160"/>
          </a:xfrm>
        </p:spPr>
        <p:txBody>
          <a:bodyPr/>
          <a:lstStyle/>
          <a:p>
            <a:pPr marL="0" indent="0">
              <a:buNone/>
            </a:pPr>
            <a:r>
              <a:rPr lang="el-GR" i="1" dirty="0"/>
              <a:t>Κάθε αλγόριθμος ξεκινά με τη </a:t>
            </a:r>
            <a:r>
              <a:rPr lang="el-GR" i="1" dirty="0" smtClean="0"/>
              <a:t>γραμμή </a:t>
            </a:r>
            <a:endParaRPr lang="el-GR" dirty="0"/>
          </a:p>
          <a:p>
            <a:pPr marL="0" indent="0">
              <a:buNone/>
            </a:pPr>
            <a:r>
              <a:rPr lang="el-GR" b="1" i="1" dirty="0"/>
              <a:t>Αλγόριθμος </a:t>
            </a:r>
            <a:r>
              <a:rPr lang="el-GR" b="1" i="1" dirty="0" err="1"/>
              <a:t>όνομα_αλγορίθμου</a:t>
            </a:r>
            <a:endParaRPr lang="el-GR" b="1" dirty="0"/>
          </a:p>
          <a:p>
            <a:pPr marL="0" indent="0">
              <a:buNone/>
            </a:pPr>
            <a:r>
              <a:rPr lang="el-GR" i="1" dirty="0"/>
              <a:t>και τελειώνει με τη γραμμή</a:t>
            </a:r>
            <a:endParaRPr lang="el-GR" dirty="0"/>
          </a:p>
          <a:p>
            <a:pPr marL="0" indent="0">
              <a:buNone/>
            </a:pPr>
            <a:r>
              <a:rPr lang="el-GR" b="1" i="1" dirty="0"/>
              <a:t>Τέλος </a:t>
            </a:r>
            <a:r>
              <a:rPr lang="el-GR" b="1" i="1" dirty="0" err="1" smtClean="0"/>
              <a:t>όνομα_αλγορίθμου</a:t>
            </a:r>
            <a:endParaRPr lang="el-GR"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2636912"/>
            <a:ext cx="4416491" cy="10081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72823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t>2.2.7.1  - ΕΚΧΩΡΗΣΗ , ΕΙΣΟΔΟΣ, ΕΞΟΔΟΣ</a:t>
            </a:r>
            <a:endParaRPr lang="el-GR" sz="3600" b="1" dirty="0"/>
          </a:p>
        </p:txBody>
      </p:sp>
      <p:sp>
        <p:nvSpPr>
          <p:cNvPr id="3" name="Θέση περιεχομένου 2"/>
          <p:cNvSpPr>
            <a:spLocks noGrp="1"/>
          </p:cNvSpPr>
          <p:nvPr>
            <p:ph idx="1"/>
          </p:nvPr>
        </p:nvSpPr>
        <p:spPr/>
        <p:txBody>
          <a:bodyPr>
            <a:normAutofit fontScale="62500" lnSpcReduction="20000"/>
          </a:bodyPr>
          <a:lstStyle/>
          <a:p>
            <a:pPr marL="0" indent="0">
              <a:buNone/>
            </a:pPr>
            <a:r>
              <a:rPr lang="el-GR" dirty="0"/>
              <a:t>(εντολή εκχώρησης)</a:t>
            </a:r>
          </a:p>
          <a:p>
            <a:pPr marL="0" indent="0">
              <a:buNone/>
            </a:pPr>
            <a:r>
              <a:rPr lang="el-GR" b="1" dirty="0" smtClean="0"/>
              <a:t>		Μεταβλητή </a:t>
            </a:r>
            <a:r>
              <a:rPr lang="el-GR" b="1" dirty="0"/>
              <a:t>← Έκφραση</a:t>
            </a:r>
            <a:endParaRPr lang="el-GR" dirty="0"/>
          </a:p>
          <a:p>
            <a:pPr marL="0" indent="0">
              <a:buNone/>
            </a:pPr>
            <a:r>
              <a:rPr lang="el-GR" dirty="0"/>
              <a:t>Υπολογίζει την τιμή της έκφρασης στα δεξιά και την εκχωρεί – αποδίδει στη μεταβλητή που είναι από αριστερά. Με αυτόν τον τρόπο ο προγραμματιστής αποδίδει τιμή σε μεταβλητή</a:t>
            </a:r>
            <a:r>
              <a:rPr lang="el-GR" dirty="0" smtClean="0"/>
              <a:t>.</a:t>
            </a:r>
          </a:p>
          <a:p>
            <a:pPr marL="0" indent="0">
              <a:buNone/>
            </a:pPr>
            <a:endParaRPr lang="el-GR" dirty="0"/>
          </a:p>
          <a:p>
            <a:pPr marL="0" indent="0">
              <a:buNone/>
            </a:pPr>
            <a:r>
              <a:rPr lang="el-GR" b="1" dirty="0"/>
              <a:t>ΠΕΡΙΟΡΙΣΜΟΙ </a:t>
            </a:r>
            <a:endParaRPr lang="el-GR" dirty="0"/>
          </a:p>
          <a:p>
            <a:r>
              <a:rPr lang="el-GR" dirty="0" smtClean="0"/>
              <a:t>Το </a:t>
            </a:r>
            <a:r>
              <a:rPr lang="el-GR" dirty="0"/>
              <a:t>δεξί μέλος της εντολής πρέπει να είναι του ίδιου τύπου με τη μεταβλητή, στο αριστερό. </a:t>
            </a:r>
          </a:p>
          <a:p>
            <a:r>
              <a:rPr lang="el-GR" dirty="0" smtClean="0"/>
              <a:t>Στο </a:t>
            </a:r>
            <a:r>
              <a:rPr lang="el-GR" dirty="0"/>
              <a:t>αριστερό μέλος μπορούμε να έχουμε μόνο μεταβλητή, ενώ στο δεξιό μεταβλητή, σταθερά, έκφραση. </a:t>
            </a:r>
          </a:p>
          <a:p>
            <a:r>
              <a:rPr lang="el-GR" dirty="0" smtClean="0"/>
              <a:t>Οι </a:t>
            </a:r>
            <a:r>
              <a:rPr lang="el-GR" dirty="0"/>
              <a:t>μεταβλητές στο δεξί μέλος της εντολής πρέπει να έχουν πάρει κάποια τιμή. </a:t>
            </a:r>
          </a:p>
          <a:p>
            <a:pPr marL="0" indent="0">
              <a:buNone/>
            </a:pPr>
            <a:r>
              <a:rPr lang="el-GR" b="1" dirty="0" smtClean="0"/>
              <a:t>ΠΡΟΣΟΧΗ :</a:t>
            </a:r>
            <a:r>
              <a:rPr lang="el-GR" dirty="0" smtClean="0"/>
              <a:t> Η </a:t>
            </a:r>
            <a:r>
              <a:rPr lang="el-GR" dirty="0"/>
              <a:t>εντολή εκχώρησης είναι διαφορετική από την εξίσωση (</a:t>
            </a:r>
            <a:r>
              <a:rPr lang="el-GR" dirty="0" err="1"/>
              <a:t>x=y</a:t>
            </a:r>
            <a:r>
              <a:rPr lang="el-GR" dirty="0"/>
              <a:t>). Στην εξίσωση το αριστερό μέλος απλά ισούται με το δεξιό. </a:t>
            </a:r>
          </a:p>
        </p:txBody>
      </p:sp>
    </p:spTree>
    <p:extLst>
      <p:ext uri="{BB962C8B-B14F-4D97-AF65-F5344CB8AC3E}">
        <p14:creationId xmlns:p14="http://schemas.microsoft.com/office/powerpoint/2010/main" val="1893893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t>2.2.7.1  - ΕΚΧΩΡΗΣΗ , ΕΙΣΟΔΟΣ, ΕΞΟΔΟΣ</a:t>
            </a:r>
            <a:endParaRPr lang="el-GR" sz="3600" b="1" dirty="0"/>
          </a:p>
        </p:txBody>
      </p:sp>
      <p:sp>
        <p:nvSpPr>
          <p:cNvPr id="3" name="Θέση περιεχομένου 2"/>
          <p:cNvSpPr>
            <a:spLocks noGrp="1"/>
          </p:cNvSpPr>
          <p:nvPr>
            <p:ph idx="1"/>
          </p:nvPr>
        </p:nvSpPr>
        <p:spPr/>
        <p:txBody>
          <a:bodyPr>
            <a:normAutofit fontScale="77500" lnSpcReduction="20000"/>
          </a:bodyPr>
          <a:lstStyle/>
          <a:p>
            <a:pPr marL="0" indent="0" algn="ctr">
              <a:buNone/>
            </a:pPr>
            <a:r>
              <a:rPr lang="el-GR" dirty="0" smtClean="0"/>
              <a:t>(εντολή </a:t>
            </a:r>
            <a:r>
              <a:rPr lang="el-GR" dirty="0"/>
              <a:t>εισόδου)</a:t>
            </a:r>
          </a:p>
          <a:p>
            <a:pPr marL="0" indent="0">
              <a:buNone/>
            </a:pPr>
            <a:endParaRPr lang="en-US" b="1" dirty="0" smtClean="0"/>
          </a:p>
          <a:p>
            <a:pPr marL="0" indent="0" algn="ctr">
              <a:buNone/>
            </a:pPr>
            <a:r>
              <a:rPr lang="el-GR" b="1" dirty="0" smtClean="0"/>
              <a:t>Διάβασε </a:t>
            </a:r>
            <a:r>
              <a:rPr lang="el-GR" dirty="0" err="1"/>
              <a:t>λίστα_μεταβλητών</a:t>
            </a:r>
            <a:endParaRPr lang="el-GR" dirty="0"/>
          </a:p>
          <a:p>
            <a:pPr marL="0" indent="0">
              <a:buNone/>
            </a:pPr>
            <a:endParaRPr lang="en-US" dirty="0" smtClean="0"/>
          </a:p>
          <a:p>
            <a:pPr marL="0" indent="0">
              <a:buNone/>
            </a:pPr>
            <a:r>
              <a:rPr lang="el-GR" dirty="0" smtClean="0"/>
              <a:t>Η </a:t>
            </a:r>
            <a:r>
              <a:rPr lang="el-GR" dirty="0" err="1"/>
              <a:t>λίστα_μεταβλητών</a:t>
            </a:r>
            <a:r>
              <a:rPr lang="el-GR" dirty="0"/>
              <a:t> είναι μία ή περισσότερες μεταβλητές χωριζόμενες με κόμμα. </a:t>
            </a:r>
            <a:endParaRPr lang="en-US" dirty="0" smtClean="0"/>
          </a:p>
          <a:p>
            <a:pPr marL="0" indent="0">
              <a:buNone/>
            </a:pPr>
            <a:r>
              <a:rPr lang="el-GR" dirty="0" smtClean="0"/>
              <a:t>Κατά </a:t>
            </a:r>
            <a:r>
              <a:rPr lang="el-GR" dirty="0"/>
              <a:t>την εκτέλεσή της ο αλγόριθμος σταματάει και περιμένει να δοθούν τόσες τιμές όσες και οι μεταβλητές της λίστας και οι τιμές αυτές αποδίδονται αντίστοιχα στις μεταβλητές. </a:t>
            </a:r>
            <a:endParaRPr lang="en-US" dirty="0" smtClean="0"/>
          </a:p>
          <a:p>
            <a:pPr marL="0" indent="0">
              <a:buNone/>
            </a:pPr>
            <a:r>
              <a:rPr lang="el-GR" dirty="0" smtClean="0"/>
              <a:t>Με </a:t>
            </a:r>
            <a:r>
              <a:rPr lang="el-GR" dirty="0"/>
              <a:t>αυτόν τον τρόπο ο προγραμματιστής δίνει τη δυνατότητα στο χρήστη να γεμίσει με τιμές μεταβλητές.</a:t>
            </a:r>
          </a:p>
        </p:txBody>
      </p:sp>
    </p:spTree>
    <p:extLst>
      <p:ext uri="{BB962C8B-B14F-4D97-AF65-F5344CB8AC3E}">
        <p14:creationId xmlns:p14="http://schemas.microsoft.com/office/powerpoint/2010/main" val="342336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t>2.2.7.1  - ΕΚΧΩΡΗΣΗ , ΕΙΣΟΔΟΣ, ΕΞΟΔΟΣ</a:t>
            </a:r>
            <a:endParaRPr lang="el-GR" sz="3600" b="1" dirty="0"/>
          </a:p>
        </p:txBody>
      </p:sp>
      <p:sp>
        <p:nvSpPr>
          <p:cNvPr id="3" name="Θέση περιεχομένου 2"/>
          <p:cNvSpPr>
            <a:spLocks noGrp="1"/>
          </p:cNvSpPr>
          <p:nvPr>
            <p:ph idx="1"/>
          </p:nvPr>
        </p:nvSpPr>
        <p:spPr>
          <a:xfrm>
            <a:off x="457200" y="1196752"/>
            <a:ext cx="8229600" cy="4929411"/>
          </a:xfrm>
        </p:spPr>
        <p:txBody>
          <a:bodyPr>
            <a:normAutofit fontScale="77500" lnSpcReduction="20000"/>
          </a:bodyPr>
          <a:lstStyle/>
          <a:p>
            <a:pPr marL="0" indent="0" algn="ctr">
              <a:buNone/>
            </a:pPr>
            <a:r>
              <a:rPr lang="el-GR" dirty="0"/>
              <a:t>(εντολή εξόδου</a:t>
            </a:r>
            <a:r>
              <a:rPr lang="el-GR" dirty="0" smtClean="0"/>
              <a:t>)</a:t>
            </a:r>
            <a:endParaRPr lang="en-US" dirty="0" smtClean="0"/>
          </a:p>
          <a:p>
            <a:pPr marL="0" indent="0" algn="ctr">
              <a:buNone/>
            </a:pPr>
            <a:endParaRPr lang="el-GR" dirty="0"/>
          </a:p>
          <a:p>
            <a:pPr marL="0" indent="0" algn="ctr">
              <a:buNone/>
            </a:pPr>
            <a:r>
              <a:rPr lang="el-GR" b="1" dirty="0"/>
              <a:t>Γράψε </a:t>
            </a:r>
            <a:r>
              <a:rPr lang="el-GR" dirty="0" err="1"/>
              <a:t>λίστα_εκφράσεων</a:t>
            </a:r>
            <a:endParaRPr lang="el-GR" dirty="0"/>
          </a:p>
          <a:p>
            <a:pPr marL="0" indent="0">
              <a:buNone/>
            </a:pPr>
            <a:endParaRPr lang="en-US" dirty="0" smtClean="0"/>
          </a:p>
          <a:p>
            <a:pPr marL="0" indent="0">
              <a:buNone/>
            </a:pPr>
            <a:r>
              <a:rPr lang="el-GR" dirty="0" smtClean="0"/>
              <a:t>Η </a:t>
            </a:r>
            <a:r>
              <a:rPr lang="el-GR" dirty="0" err="1"/>
              <a:t>λίστα_εκφράσεων</a:t>
            </a:r>
            <a:r>
              <a:rPr lang="el-GR" dirty="0"/>
              <a:t> είναι μία ή περισσότερες εκφράσεις χωριζόμενες με κόμμα (από απλές σταθερές ή μεταβλητές μέχρι πολύπλοκες αριθμητικές ή λογικές εκφράσεις). Κατά την εκτέλεσή της ο αλγόριθμος υπολογίζει την τιμή για κάθε έκφραση της λίστας και εμφανίζει στην οθόνη τις τιμές των εκφράσεων χωριζόμενες με ένα κενό μεταξύ τους..</a:t>
            </a:r>
          </a:p>
          <a:p>
            <a:pPr marL="0" indent="0">
              <a:buNone/>
            </a:pPr>
            <a:endParaRPr lang="en-US" dirty="0" smtClean="0"/>
          </a:p>
          <a:p>
            <a:pPr marL="0" indent="0">
              <a:buNone/>
            </a:pPr>
            <a:r>
              <a:rPr lang="el-GR" dirty="0" smtClean="0"/>
              <a:t>Όμοια </a:t>
            </a:r>
            <a:r>
              <a:rPr lang="el-GR" dirty="0"/>
              <a:t>μπορούν να χρησιμοποιηθούν οι εντολές </a:t>
            </a:r>
            <a:r>
              <a:rPr lang="el-GR" b="1" dirty="0"/>
              <a:t>Εμφάνισε, Εκτύπωσε, Τύπωσε</a:t>
            </a:r>
            <a:endParaRPr lang="el-GR" dirty="0"/>
          </a:p>
        </p:txBody>
      </p:sp>
    </p:spTree>
    <p:extLst>
      <p:ext uri="{BB962C8B-B14F-4D97-AF65-F5344CB8AC3E}">
        <p14:creationId xmlns:p14="http://schemas.microsoft.com/office/powerpoint/2010/main" val="40561305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2.2.7.2 </a:t>
            </a:r>
            <a:r>
              <a:rPr lang="el-GR" dirty="0" smtClean="0"/>
              <a:t>– ΔΟΜΗ ΑΚΟΛΟΥΘΙΑΣ</a:t>
            </a:r>
            <a:endParaRPr lang="el-GR" dirty="0"/>
          </a:p>
        </p:txBody>
      </p:sp>
      <p:sp>
        <p:nvSpPr>
          <p:cNvPr id="3" name="Θέση περιεχομένου 2"/>
          <p:cNvSpPr>
            <a:spLocks noGrp="1"/>
          </p:cNvSpPr>
          <p:nvPr>
            <p:ph idx="1"/>
          </p:nvPr>
        </p:nvSpPr>
        <p:spPr>
          <a:xfrm>
            <a:off x="179512" y="1340768"/>
            <a:ext cx="6707088" cy="4853136"/>
          </a:xfrm>
        </p:spPr>
        <p:txBody>
          <a:bodyPr>
            <a:normAutofit fontScale="85000" lnSpcReduction="10000"/>
          </a:bodyPr>
          <a:lstStyle/>
          <a:p>
            <a:pPr marL="0" indent="0">
              <a:buNone/>
            </a:pPr>
            <a:r>
              <a:rPr lang="el-GR" dirty="0"/>
              <a:t>Η δομή ακολουθίας χρησιμοποιείται για την αντιμετώπιση </a:t>
            </a:r>
            <a:r>
              <a:rPr lang="el-GR" dirty="0" smtClean="0"/>
              <a:t>προβλημάτων </a:t>
            </a:r>
            <a:r>
              <a:rPr lang="el-GR" dirty="0"/>
              <a:t>στα οποία οι εντολές εκτελούνται η μία μετά την άλλη από </a:t>
            </a:r>
            <a:r>
              <a:rPr lang="el-GR" dirty="0" smtClean="0"/>
              <a:t>πάνω προς </a:t>
            </a:r>
            <a:r>
              <a:rPr lang="el-GR" dirty="0"/>
              <a:t>τα κάτω</a:t>
            </a:r>
            <a:r>
              <a:rPr lang="el-GR" dirty="0" smtClean="0"/>
              <a:t>.</a:t>
            </a:r>
          </a:p>
          <a:p>
            <a:pPr marL="0" indent="0">
              <a:buNone/>
            </a:pPr>
            <a:r>
              <a:rPr lang="el-GR" dirty="0" smtClean="0"/>
              <a:t>Στη </a:t>
            </a:r>
            <a:r>
              <a:rPr lang="el-GR" dirty="0"/>
              <a:t>δομή της ακολουθίας είναι δεδομένη η σειρά εκτέλεσης ενός συνόλου ενεργειών</a:t>
            </a:r>
            <a:r>
              <a:rPr lang="el-GR" dirty="0" smtClean="0"/>
              <a:t>.</a:t>
            </a:r>
          </a:p>
          <a:p>
            <a:pPr marL="0" indent="0">
              <a:buNone/>
            </a:pPr>
            <a:r>
              <a:rPr lang="el-GR" dirty="0" smtClean="0"/>
              <a:t>Δεν </a:t>
            </a:r>
            <a:r>
              <a:rPr lang="el-GR" dirty="0"/>
              <a:t>παραλείπονται ούτε επαναλαμβάνονται εντολές. </a:t>
            </a:r>
          </a:p>
          <a:p>
            <a:pPr marL="0" indent="0">
              <a:buNone/>
            </a:pPr>
            <a:r>
              <a:rPr lang="el-GR" dirty="0"/>
              <a:t>Η δομή της ακολουθίας κάνει αποκλειστική χρήση μόνο των 3 εντολών που έχουμε δει ως τώρα δηλαδή των εντολών Εκχώρησης, Διάβασε και Γράψε</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83586" y="2780928"/>
            <a:ext cx="2424918" cy="15121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538962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457200" y="1600200"/>
            <a:ext cx="8435280" cy="3701007"/>
          </a:xfrm>
        </p:spPr>
        <p:txBody>
          <a:bodyPr>
            <a:normAutofit fontScale="77500" lnSpcReduction="20000"/>
          </a:bodyPr>
          <a:lstStyle/>
          <a:p>
            <a:pPr marL="0" indent="0">
              <a:buNone/>
            </a:pPr>
            <a:r>
              <a:rPr lang="el-GR" dirty="0"/>
              <a:t>Εναλλακτική είσοδος και έξοδος τιμών παρέχεται με τη χρήση </a:t>
            </a:r>
            <a:r>
              <a:rPr lang="el-GR" dirty="0" smtClean="0"/>
              <a:t>των εντολών </a:t>
            </a:r>
            <a:r>
              <a:rPr lang="el-GR" dirty="0"/>
              <a:t>Δεδομένα και Αποτελέσματα. </a:t>
            </a:r>
            <a:endParaRPr lang="el-GR" dirty="0" smtClean="0"/>
          </a:p>
          <a:p>
            <a:pPr marL="0" indent="0">
              <a:buNone/>
            </a:pPr>
            <a:endParaRPr lang="el-GR" dirty="0" smtClean="0"/>
          </a:p>
          <a:p>
            <a:pPr marL="0" indent="0">
              <a:buNone/>
            </a:pPr>
            <a:r>
              <a:rPr lang="el-GR" dirty="0" smtClean="0"/>
              <a:t>Η </a:t>
            </a:r>
            <a:r>
              <a:rPr lang="el-GR" dirty="0"/>
              <a:t>εντολή </a:t>
            </a:r>
            <a:r>
              <a:rPr lang="el-GR" b="1" dirty="0"/>
              <a:t>Δεδομένα </a:t>
            </a:r>
            <a:r>
              <a:rPr lang="el-GR" dirty="0" smtClean="0"/>
              <a:t>γράφεται δεύτερη </a:t>
            </a:r>
            <a:r>
              <a:rPr lang="el-GR" dirty="0"/>
              <a:t>(μετά την εντολή Αλγόριθμος) και περιγράφει εντός των </a:t>
            </a:r>
            <a:r>
              <a:rPr lang="el-GR" dirty="0" smtClean="0"/>
              <a:t>συμβόλων </a:t>
            </a:r>
            <a:r>
              <a:rPr lang="el-GR" dirty="0"/>
              <a:t>// .... // τα δεδομένα του αλγορίθμου, δηλαδή τις μεταβλητές </a:t>
            </a:r>
            <a:r>
              <a:rPr lang="el-GR" b="1" i="1" dirty="0" smtClean="0"/>
              <a:t>που έχουν </a:t>
            </a:r>
            <a:r>
              <a:rPr lang="el-GR" b="1" i="1" dirty="0"/>
              <a:t>ήδη κάποια τιμή</a:t>
            </a:r>
            <a:r>
              <a:rPr lang="el-GR" dirty="0"/>
              <a:t>. </a:t>
            </a:r>
            <a:endParaRPr lang="el-GR" dirty="0" smtClean="0"/>
          </a:p>
          <a:p>
            <a:pPr marL="0" indent="0">
              <a:buNone/>
            </a:pPr>
            <a:endParaRPr lang="el-GR" dirty="0" smtClean="0"/>
          </a:p>
          <a:p>
            <a:pPr marL="0" indent="0">
              <a:buNone/>
            </a:pPr>
            <a:r>
              <a:rPr lang="el-GR" dirty="0" smtClean="0"/>
              <a:t>Αντίστοιχα </a:t>
            </a:r>
            <a:r>
              <a:rPr lang="el-GR" dirty="0"/>
              <a:t>η εντολή </a:t>
            </a:r>
            <a:r>
              <a:rPr lang="el-GR" b="1" dirty="0"/>
              <a:t>Αποτελέσματα</a:t>
            </a:r>
            <a:r>
              <a:rPr lang="el-GR" dirty="0"/>
              <a:t> </a:t>
            </a:r>
            <a:r>
              <a:rPr lang="el-GR" dirty="0" smtClean="0"/>
              <a:t>γράφεται προτελευταία </a:t>
            </a:r>
            <a:r>
              <a:rPr lang="el-GR" dirty="0"/>
              <a:t>και περιέχει τις μεταβλητές εξόδου.</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5075262"/>
            <a:ext cx="5206032" cy="14500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539715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2.2.7.3 ΔΟΜΗ ΕΠΙΛΟΓΗΣ</a:t>
            </a:r>
            <a:endParaRPr lang="el-GR" dirty="0"/>
          </a:p>
        </p:txBody>
      </p:sp>
      <p:sp>
        <p:nvSpPr>
          <p:cNvPr id="3" name="Θέση περιεχομένου 2"/>
          <p:cNvSpPr>
            <a:spLocks noGrp="1"/>
          </p:cNvSpPr>
          <p:nvPr>
            <p:ph idx="1"/>
          </p:nvPr>
        </p:nvSpPr>
        <p:spPr>
          <a:xfrm>
            <a:off x="457200" y="1196753"/>
            <a:ext cx="8229600" cy="1224136"/>
          </a:xfrm>
        </p:spPr>
        <p:txBody>
          <a:bodyPr>
            <a:normAutofit fontScale="62500" lnSpcReduction="20000"/>
          </a:bodyPr>
          <a:lstStyle/>
          <a:p>
            <a:pPr marL="0" indent="0">
              <a:buNone/>
            </a:pPr>
            <a:r>
              <a:rPr lang="el-GR" dirty="0"/>
              <a:t>Πολύ λίγα προβλήματα λύνονται μόνο με δομή ακολουθίας. </a:t>
            </a:r>
            <a:endParaRPr lang="el-GR" dirty="0" smtClean="0"/>
          </a:p>
          <a:p>
            <a:pPr marL="0" indent="0">
              <a:buNone/>
            </a:pPr>
            <a:r>
              <a:rPr lang="el-GR" dirty="0" smtClean="0"/>
              <a:t>Στην </a:t>
            </a:r>
            <a:r>
              <a:rPr lang="el-GR" dirty="0"/>
              <a:t>πράξη πολύ συχνά λαμβάνονται αποφάσεις – εκτελούνται ενέργειες βάσει δεδομένων κριτηρίων που μπορεί να είναι διαφορετικά για κάθε στιγμιότυπο ενός προβλήματος. </a:t>
            </a:r>
          </a:p>
        </p:txBody>
      </p:sp>
      <p:sp>
        <p:nvSpPr>
          <p:cNvPr id="4" name="TextBox 3"/>
          <p:cNvSpPr txBox="1"/>
          <p:nvPr/>
        </p:nvSpPr>
        <p:spPr>
          <a:xfrm>
            <a:off x="3275856" y="2543993"/>
            <a:ext cx="5688632" cy="3416320"/>
          </a:xfrm>
          <a:prstGeom prst="rect">
            <a:avLst/>
          </a:prstGeom>
          <a:noFill/>
        </p:spPr>
        <p:txBody>
          <a:bodyPr wrap="square" rtlCol="0">
            <a:spAutoFit/>
          </a:bodyPr>
          <a:lstStyle/>
          <a:p>
            <a:r>
              <a:rPr lang="el-GR" dirty="0"/>
              <a:t>Με τη δομή επιλογής μπορεί να τροποποιηθεί η σειρά εκτέλεσης </a:t>
            </a:r>
            <a:r>
              <a:rPr lang="el-GR" dirty="0" smtClean="0"/>
              <a:t>των εντολών </a:t>
            </a:r>
            <a:r>
              <a:rPr lang="el-GR" dirty="0"/>
              <a:t>ενός αλγορίθμου. </a:t>
            </a:r>
            <a:endParaRPr lang="el-GR" dirty="0" smtClean="0"/>
          </a:p>
          <a:p>
            <a:endParaRPr lang="el-GR" dirty="0" smtClean="0"/>
          </a:p>
          <a:p>
            <a:r>
              <a:rPr lang="el-GR" dirty="0" smtClean="0"/>
              <a:t>Η </a:t>
            </a:r>
            <a:r>
              <a:rPr lang="el-GR" dirty="0"/>
              <a:t>διαδικασία επιλογής περιλαμβάνει </a:t>
            </a:r>
            <a:r>
              <a:rPr lang="el-GR" dirty="0" smtClean="0"/>
              <a:t>τον έλεγχο </a:t>
            </a:r>
            <a:r>
              <a:rPr lang="el-GR" dirty="0"/>
              <a:t>μιας συνθήκης που μπορεί να έχει δύο τιμές (Αληθής ή </a:t>
            </a:r>
            <a:r>
              <a:rPr lang="el-GR" dirty="0" smtClean="0"/>
              <a:t>Ψευδής) και </a:t>
            </a:r>
            <a:r>
              <a:rPr lang="el-GR" dirty="0"/>
              <a:t>ακολουθεί η απόφαση εκτέλεσης εντολών με βάση την τιμή </a:t>
            </a:r>
            <a:r>
              <a:rPr lang="el-GR" dirty="0" smtClean="0"/>
              <a:t>αυτής της </a:t>
            </a:r>
            <a:r>
              <a:rPr lang="el-GR" dirty="0"/>
              <a:t>συνθήκης. </a:t>
            </a:r>
            <a:endParaRPr lang="el-GR" dirty="0" smtClean="0"/>
          </a:p>
          <a:p>
            <a:endParaRPr lang="el-GR" dirty="0"/>
          </a:p>
          <a:p>
            <a:r>
              <a:rPr lang="el-GR" dirty="0" smtClean="0"/>
              <a:t>Ως </a:t>
            </a:r>
            <a:r>
              <a:rPr lang="el-GR" dirty="0"/>
              <a:t>συνθήκη εννοείται μια λογική έκφραση στην </a:t>
            </a:r>
            <a:r>
              <a:rPr lang="el-GR" dirty="0" smtClean="0"/>
              <a:t>οποία </a:t>
            </a:r>
            <a:r>
              <a:rPr lang="el-GR" dirty="0"/>
              <a:t>υπάρχει τουλάχιστον ένας σχεσιακός τελεστής (δηλαδή η συνθήκη </a:t>
            </a:r>
            <a:r>
              <a:rPr lang="el-GR" dirty="0" smtClean="0"/>
              <a:t>δεν μπορεί </a:t>
            </a:r>
            <a:r>
              <a:rPr lang="el-GR" dirty="0"/>
              <a:t>να απαρτίζεται από μόνο μια μεταβλητή ή μια σταθερά ή </a:t>
            </a:r>
            <a:r>
              <a:rPr lang="el-GR" dirty="0" smtClean="0"/>
              <a:t>μια αριθμητική </a:t>
            </a:r>
            <a:r>
              <a:rPr lang="el-GR" dirty="0"/>
              <a:t>παράσταση).</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2276872"/>
            <a:ext cx="1944216" cy="43216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486322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ΣΥΝΘΕΤΗ ΕΝΤΟΛΗ ΕΠΙΛΟΓΗΣ</a:t>
            </a:r>
            <a:endParaRPr lang="el-GR" dirty="0"/>
          </a:p>
        </p:txBody>
      </p:sp>
      <p:sp>
        <p:nvSpPr>
          <p:cNvPr id="3" name="Θέση περιεχομένου 2"/>
          <p:cNvSpPr>
            <a:spLocks noGrp="1"/>
          </p:cNvSpPr>
          <p:nvPr>
            <p:ph idx="1"/>
          </p:nvPr>
        </p:nvSpPr>
        <p:spPr/>
        <p:txBody>
          <a:bodyPr/>
          <a:lstStyle/>
          <a:p>
            <a:pPr marL="0" indent="0">
              <a:buNone/>
            </a:pPr>
            <a:r>
              <a:rPr lang="el-GR" dirty="0"/>
              <a:t>Αν η συνθήκη είναι αληθής,</a:t>
            </a:r>
          </a:p>
          <a:p>
            <a:pPr marL="0" indent="0">
              <a:buNone/>
            </a:pPr>
            <a:r>
              <a:rPr lang="el-GR" dirty="0"/>
              <a:t>τότε εκτελούνται οι </a:t>
            </a:r>
            <a:r>
              <a:rPr lang="el-GR" dirty="0" smtClean="0"/>
              <a:t>εντολές 1</a:t>
            </a:r>
            <a:r>
              <a:rPr lang="el-GR" dirty="0"/>
              <a:t>, </a:t>
            </a:r>
            <a:endParaRPr lang="el-GR" dirty="0" smtClean="0"/>
          </a:p>
          <a:p>
            <a:pPr marL="0" indent="0">
              <a:buNone/>
            </a:pPr>
            <a:r>
              <a:rPr lang="el-GR" dirty="0" smtClean="0"/>
              <a:t>αλλιώς </a:t>
            </a:r>
            <a:r>
              <a:rPr lang="el-GR" dirty="0"/>
              <a:t>(δηλαδή αν η </a:t>
            </a:r>
            <a:r>
              <a:rPr lang="el-GR" dirty="0" smtClean="0"/>
              <a:t>συνθήκη </a:t>
            </a:r>
          </a:p>
          <a:p>
            <a:pPr marL="0" indent="0">
              <a:buNone/>
            </a:pPr>
            <a:r>
              <a:rPr lang="el-GR" dirty="0" smtClean="0"/>
              <a:t>είναι </a:t>
            </a:r>
            <a:r>
              <a:rPr lang="el-GR" dirty="0"/>
              <a:t>ψευδής) </a:t>
            </a:r>
            <a:endParaRPr lang="el-GR" dirty="0" smtClean="0"/>
          </a:p>
          <a:p>
            <a:pPr marL="0" indent="0">
              <a:buNone/>
            </a:pPr>
            <a:r>
              <a:rPr lang="el-GR" dirty="0" smtClean="0"/>
              <a:t>εκτελούνται </a:t>
            </a:r>
            <a:r>
              <a:rPr lang="el-GR" dirty="0"/>
              <a:t>οι εντολές 2.</a:t>
            </a: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5162" y="1628800"/>
            <a:ext cx="2984433" cy="19442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9763" y="3861048"/>
            <a:ext cx="2790581" cy="2304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568693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ΠΑΡΑΔΕΙΓΜΑ ΣΥΝΘΕΤΗΣ ΕΠΙΛΟΓΗΣ</a:t>
            </a:r>
            <a:endParaRPr lang="el-GR" dirty="0"/>
          </a:p>
        </p:txBody>
      </p:sp>
      <p:sp>
        <p:nvSpPr>
          <p:cNvPr id="3" name="Θέση περιεχομένου 2"/>
          <p:cNvSpPr>
            <a:spLocks noGrp="1"/>
          </p:cNvSpPr>
          <p:nvPr>
            <p:ph idx="1"/>
          </p:nvPr>
        </p:nvSpPr>
        <p:spPr/>
        <p:txBody>
          <a:bodyPr/>
          <a:lstStyle/>
          <a:p>
            <a:endParaRPr lang="el-GR"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628800"/>
            <a:ext cx="7427392" cy="40698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43083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rgbClr val="FF0000"/>
                </a:solidFill>
              </a:rPr>
              <a:t>2.2.2 ΧΑΡΑΚΤΗΡΙΣΤΙΚΑ ΑΛΓΟΡΙΘΜΩΝ</a:t>
            </a:r>
            <a:endParaRPr lang="el-GR" b="1" dirty="0">
              <a:solidFill>
                <a:srgbClr val="FF0000"/>
              </a:solidFill>
            </a:endParaRPr>
          </a:p>
        </p:txBody>
      </p:sp>
      <p:sp>
        <p:nvSpPr>
          <p:cNvPr id="3" name="Θέση περιεχομένου 2"/>
          <p:cNvSpPr>
            <a:spLocks noGrp="1"/>
          </p:cNvSpPr>
          <p:nvPr>
            <p:ph idx="1"/>
          </p:nvPr>
        </p:nvSpPr>
        <p:spPr/>
        <p:txBody>
          <a:bodyPr>
            <a:normAutofit fontScale="47500" lnSpcReduction="20000"/>
          </a:bodyPr>
          <a:lstStyle/>
          <a:p>
            <a:pPr marL="0" indent="0">
              <a:buNone/>
            </a:pPr>
            <a:r>
              <a:rPr lang="el-GR" b="1" dirty="0" err="1"/>
              <a:t>Καθοριστικότητα</a:t>
            </a:r>
            <a:r>
              <a:rPr lang="el-GR" b="1" dirty="0"/>
              <a:t>: </a:t>
            </a:r>
            <a:r>
              <a:rPr lang="el-GR" dirty="0"/>
              <a:t>Κάθε εντολή ενός αλγορίθμου χρειάζεται να καθορίζεται χωρίς καμία αμφιβολία για τον τρόπο εκτέλεσής της.</a:t>
            </a:r>
          </a:p>
          <a:p>
            <a:pPr marL="0" indent="0">
              <a:buNone/>
            </a:pPr>
            <a:r>
              <a:rPr lang="el-GR" dirty="0"/>
              <a:t>Π.χ. Αν σε κάποια εντολή υπάρχει ο υπολογισμός χ / ψ θα πρέπει προηγουμένως να έχει εξασφαλισθεί ότι το ψ είναι ≠ </a:t>
            </a:r>
            <a:r>
              <a:rPr lang="el-GR" dirty="0" smtClean="0"/>
              <a:t>0</a:t>
            </a:r>
          </a:p>
          <a:p>
            <a:pPr marL="0" indent="0">
              <a:buNone/>
            </a:pPr>
            <a:endParaRPr lang="el-GR" b="1" dirty="0" smtClean="0"/>
          </a:p>
          <a:p>
            <a:pPr marL="0" indent="0">
              <a:buNone/>
            </a:pPr>
            <a:r>
              <a:rPr lang="el-GR" b="1" dirty="0" smtClean="0"/>
              <a:t>Περατότητα</a:t>
            </a:r>
            <a:r>
              <a:rPr lang="el-GR" b="1" dirty="0"/>
              <a:t>: </a:t>
            </a:r>
            <a:r>
              <a:rPr lang="el-GR" dirty="0"/>
              <a:t>Κάθε αλγόριθμος πρέπει να τελειώνει μετά από πεπερασμένα βήματα εκτέλεσης των εντολών του. </a:t>
            </a:r>
          </a:p>
          <a:p>
            <a:pPr marL="0" indent="0">
              <a:buNone/>
            </a:pPr>
            <a:r>
              <a:rPr lang="el-GR" dirty="0"/>
              <a:t>π.χ. Τι θα γίνει στον προηγούμενο αλγόριθμο με τα μακαρόνια αν δεν προηγηθεί το βήμα 2 του 4</a:t>
            </a:r>
            <a:r>
              <a:rPr lang="el-GR" dirty="0" smtClean="0"/>
              <a:t>;</a:t>
            </a:r>
          </a:p>
          <a:p>
            <a:pPr marL="0" indent="0">
              <a:buNone/>
            </a:pPr>
            <a:endParaRPr lang="el-GR" b="1" dirty="0" smtClean="0"/>
          </a:p>
          <a:p>
            <a:pPr marL="0" indent="0">
              <a:buNone/>
            </a:pPr>
            <a:r>
              <a:rPr lang="el-GR" b="1" dirty="0" smtClean="0"/>
              <a:t>Αποτελεσματικότητα</a:t>
            </a:r>
            <a:r>
              <a:rPr lang="el-GR" b="1" dirty="0"/>
              <a:t>: </a:t>
            </a:r>
            <a:r>
              <a:rPr lang="el-GR" dirty="0"/>
              <a:t>Κάθε εντολή ενός αλγορίθμου χρειάζεται να είναι διατυπωμένη απλά και κατανοητά αλλά και να μπορεί να εκτελεστεί σε συγκεκριμένο χρόνο.</a:t>
            </a:r>
          </a:p>
          <a:p>
            <a:pPr marL="0" indent="0">
              <a:buNone/>
            </a:pPr>
            <a:endParaRPr lang="el-GR" b="1" dirty="0" smtClean="0"/>
          </a:p>
          <a:p>
            <a:pPr marL="0" indent="0">
              <a:buNone/>
            </a:pPr>
            <a:r>
              <a:rPr lang="el-GR" b="1" dirty="0" smtClean="0"/>
              <a:t>Είσοδος</a:t>
            </a:r>
            <a:r>
              <a:rPr lang="el-GR" b="1" dirty="0"/>
              <a:t>: </a:t>
            </a:r>
            <a:r>
              <a:rPr lang="el-GR" dirty="0"/>
              <a:t>Κάθε αλγόριθμος χρειάζεται να δέχεται ένα σύνολο από τιμές δεδομένων ως είσοδο (που μπορεί να είναι και το κενό σύνολο). Αυτά τα δεδομένα αποθηκεύονται σε μεταβλητές που χρησιμοποιούνται στις διάφορες ενέργειες του αλγορίθμου.</a:t>
            </a:r>
          </a:p>
          <a:p>
            <a:pPr marL="0" indent="0">
              <a:buNone/>
            </a:pPr>
            <a:endParaRPr lang="el-GR" b="1" dirty="0" smtClean="0"/>
          </a:p>
          <a:p>
            <a:pPr marL="0" indent="0">
              <a:buNone/>
            </a:pPr>
            <a:r>
              <a:rPr lang="el-GR" b="1" dirty="0" smtClean="0"/>
              <a:t>Έξοδος</a:t>
            </a:r>
            <a:r>
              <a:rPr lang="el-GR" b="1" dirty="0"/>
              <a:t>: </a:t>
            </a:r>
            <a:r>
              <a:rPr lang="el-GR" dirty="0"/>
              <a:t>Κάθε αλγόριθμος χρειάζεται να δημιουργεί κάποιο αποτέλεσμα που να εμφανίζεται στο χρήστη ή να δίνεται ως είσοδο σε άλλο αλγόριθμο.</a:t>
            </a:r>
            <a:endParaRPr lang="el-GR" dirty="0" smtClean="0"/>
          </a:p>
          <a:p>
            <a:endParaRPr lang="el-GR" dirty="0"/>
          </a:p>
          <a:p>
            <a:endParaRPr lang="el-GR" dirty="0"/>
          </a:p>
        </p:txBody>
      </p:sp>
    </p:spTree>
    <p:extLst>
      <p:ext uri="{BB962C8B-B14F-4D97-AF65-F5344CB8AC3E}">
        <p14:creationId xmlns:p14="http://schemas.microsoft.com/office/powerpoint/2010/main" val="40063204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ΕΜΦΩΛΕΥΜΕΝΕΣ ΕΝΤΟΛΕΣ ΕΠΙΛΟΓΗΣ</a:t>
            </a:r>
            <a:endParaRPr lang="el-GR" dirty="0"/>
          </a:p>
        </p:txBody>
      </p:sp>
      <p:sp>
        <p:nvSpPr>
          <p:cNvPr id="3" name="Θέση περιεχομένου 2"/>
          <p:cNvSpPr>
            <a:spLocks noGrp="1"/>
          </p:cNvSpPr>
          <p:nvPr>
            <p:ph idx="1"/>
          </p:nvPr>
        </p:nvSpPr>
        <p:spPr>
          <a:xfrm>
            <a:off x="457200" y="1600200"/>
            <a:ext cx="5842992" cy="4525963"/>
          </a:xfrm>
        </p:spPr>
        <p:txBody>
          <a:bodyPr>
            <a:normAutofit fontScale="85000" lnSpcReduction="20000"/>
          </a:bodyPr>
          <a:lstStyle/>
          <a:p>
            <a:pPr marL="0" indent="0">
              <a:buNone/>
            </a:pPr>
            <a:r>
              <a:rPr lang="el-GR" dirty="0"/>
              <a:t>Αν η </a:t>
            </a:r>
            <a:r>
              <a:rPr lang="el-GR" dirty="0" err="1"/>
              <a:t>συνθήκη_</a:t>
            </a:r>
            <a:r>
              <a:rPr lang="el-GR" i="1" dirty="0" err="1"/>
              <a:t>k</a:t>
            </a:r>
            <a:r>
              <a:rPr lang="el-GR" i="1" dirty="0"/>
              <a:t> </a:t>
            </a:r>
            <a:r>
              <a:rPr lang="el-GR" dirty="0"/>
              <a:t>είναι </a:t>
            </a:r>
            <a:r>
              <a:rPr lang="el-GR" dirty="0" smtClean="0"/>
              <a:t>αληθής</a:t>
            </a:r>
            <a:r>
              <a:rPr lang="el-GR" dirty="0"/>
              <a:t>, </a:t>
            </a:r>
            <a:endParaRPr lang="el-GR" dirty="0" smtClean="0"/>
          </a:p>
          <a:p>
            <a:pPr marL="0" indent="0">
              <a:buNone/>
            </a:pPr>
            <a:r>
              <a:rPr lang="el-GR" dirty="0" smtClean="0"/>
              <a:t>εκτελούνται </a:t>
            </a:r>
            <a:r>
              <a:rPr lang="el-GR" dirty="0"/>
              <a:t>οι εντολές_</a:t>
            </a:r>
            <a:r>
              <a:rPr lang="en-US" i="1" dirty="0" smtClean="0"/>
              <a:t>k</a:t>
            </a:r>
            <a:r>
              <a:rPr lang="el-GR" i="1" dirty="0" smtClean="0"/>
              <a:t> </a:t>
            </a:r>
            <a:r>
              <a:rPr lang="el-GR" dirty="0" smtClean="0"/>
              <a:t>και </a:t>
            </a:r>
          </a:p>
          <a:p>
            <a:pPr marL="0" indent="0">
              <a:buNone/>
            </a:pPr>
            <a:r>
              <a:rPr lang="el-GR" dirty="0" smtClean="0"/>
              <a:t>η </a:t>
            </a:r>
            <a:r>
              <a:rPr lang="el-GR" dirty="0"/>
              <a:t>συνέχεια είναι η </a:t>
            </a:r>
            <a:r>
              <a:rPr lang="el-GR" dirty="0" smtClean="0"/>
              <a:t>επόμενη </a:t>
            </a:r>
          </a:p>
          <a:p>
            <a:pPr marL="0" indent="0">
              <a:buNone/>
            </a:pPr>
            <a:r>
              <a:rPr lang="el-GR" dirty="0" smtClean="0"/>
              <a:t>εντολή </a:t>
            </a:r>
            <a:r>
              <a:rPr lang="el-GR" dirty="0"/>
              <a:t>από το </a:t>
            </a:r>
            <a:r>
              <a:rPr lang="el-GR" dirty="0" err="1"/>
              <a:t>Τέλος_αν</a:t>
            </a:r>
            <a:r>
              <a:rPr lang="el-GR" dirty="0"/>
              <a:t>.</a:t>
            </a:r>
          </a:p>
          <a:p>
            <a:pPr marL="0" indent="0">
              <a:buNone/>
            </a:pPr>
            <a:endParaRPr lang="el-GR" dirty="0" smtClean="0"/>
          </a:p>
          <a:p>
            <a:pPr marL="0" indent="0">
              <a:buNone/>
            </a:pPr>
            <a:r>
              <a:rPr lang="el-GR" dirty="0" smtClean="0"/>
              <a:t>Εφόσον </a:t>
            </a:r>
            <a:r>
              <a:rPr lang="el-GR" dirty="0"/>
              <a:t>καμία συνθήκη δεν</a:t>
            </a:r>
          </a:p>
          <a:p>
            <a:pPr marL="0" indent="0">
              <a:buNone/>
            </a:pPr>
            <a:r>
              <a:rPr lang="el-GR" dirty="0"/>
              <a:t>είναι αληθής, τότε </a:t>
            </a:r>
            <a:r>
              <a:rPr lang="el-GR" dirty="0" smtClean="0"/>
              <a:t>εκτελούνται </a:t>
            </a:r>
          </a:p>
          <a:p>
            <a:pPr marL="0" indent="0">
              <a:buNone/>
            </a:pPr>
            <a:r>
              <a:rPr lang="el-GR" dirty="0" smtClean="0"/>
              <a:t>οι </a:t>
            </a:r>
            <a:r>
              <a:rPr lang="el-GR" dirty="0" smtClean="0"/>
              <a:t>εντολές  αλλιώς</a:t>
            </a:r>
            <a:r>
              <a:rPr lang="el-GR" dirty="0"/>
              <a:t>. </a:t>
            </a:r>
            <a:r>
              <a:rPr lang="el-GR" dirty="0" smtClean="0"/>
              <a:t>Οι εντολές </a:t>
            </a:r>
          </a:p>
          <a:p>
            <a:pPr marL="0" indent="0">
              <a:buNone/>
            </a:pPr>
            <a:r>
              <a:rPr lang="el-GR" dirty="0" smtClean="0"/>
              <a:t>_αλλιώς χρησιμοποιούνται </a:t>
            </a:r>
          </a:p>
          <a:p>
            <a:pPr marL="0" indent="0">
              <a:buNone/>
            </a:pPr>
            <a:r>
              <a:rPr lang="el-GR" dirty="0" smtClean="0"/>
              <a:t>κατά </a:t>
            </a:r>
            <a:r>
              <a:rPr lang="el-GR" dirty="0"/>
              <a:t>περίσταση.</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8116" y="1412776"/>
            <a:ext cx="2914324" cy="3384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2314" y="4797152"/>
            <a:ext cx="3486150" cy="2009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073070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ΠΑΡΑΔΕΙΓΜΑ ΕΜΦΩΛΕΥΜΕΝΗΣ (ΠΟΛΛΑΠΛΗΣ) ΕΝΤΟΛΗΣ ΕΠΙΛΟΓΗΣ</a:t>
            </a:r>
            <a:endParaRPr lang="el-GR" dirty="0"/>
          </a:p>
        </p:txBody>
      </p:sp>
      <p:sp>
        <p:nvSpPr>
          <p:cNvPr id="3" name="Θέση περιεχομένου 2"/>
          <p:cNvSpPr>
            <a:spLocks noGrp="1"/>
          </p:cNvSpPr>
          <p:nvPr>
            <p:ph idx="1"/>
          </p:nvPr>
        </p:nvSpPr>
        <p:spPr/>
        <p:txBody>
          <a:bodyPr/>
          <a:lstStyle/>
          <a:p>
            <a:endParaRPr lang="el-G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7740" y="1628800"/>
            <a:ext cx="5376588" cy="46317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923410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2.2.7.4 – ΔΟΜΗ ΕΠΑΝΑΛΗΨΗΣ</a:t>
            </a:r>
            <a:endParaRPr lang="el-GR" dirty="0"/>
          </a:p>
        </p:txBody>
      </p:sp>
      <p:sp>
        <p:nvSpPr>
          <p:cNvPr id="3" name="Θέση περιεχομένου 2"/>
          <p:cNvSpPr>
            <a:spLocks noGrp="1"/>
          </p:cNvSpPr>
          <p:nvPr>
            <p:ph idx="1"/>
          </p:nvPr>
        </p:nvSpPr>
        <p:spPr>
          <a:xfrm>
            <a:off x="457200" y="1268760"/>
            <a:ext cx="6131024" cy="5400600"/>
          </a:xfrm>
        </p:spPr>
        <p:txBody>
          <a:bodyPr/>
          <a:lstStyle/>
          <a:p>
            <a:pPr marL="0" indent="0">
              <a:buNone/>
            </a:pPr>
            <a:r>
              <a:rPr lang="el-GR" b="1" dirty="0"/>
              <a:t>Λειτουργία: </a:t>
            </a:r>
            <a:r>
              <a:rPr lang="el-GR" dirty="0"/>
              <a:t>Ελέγχεται η συνθήκη και αν βγει Αληθής εκτελούνται οι εντολές, έπειτα </a:t>
            </a:r>
            <a:r>
              <a:rPr lang="el-GR" dirty="0" err="1"/>
              <a:t>ξαναελέγχεται</a:t>
            </a:r>
            <a:r>
              <a:rPr lang="el-GR" dirty="0"/>
              <a:t> η συνθήκη κοκ. </a:t>
            </a:r>
            <a:endParaRPr lang="el-GR" dirty="0" smtClean="0"/>
          </a:p>
          <a:p>
            <a:pPr marL="0" indent="0">
              <a:buNone/>
            </a:pPr>
            <a:r>
              <a:rPr lang="el-GR" dirty="0" smtClean="0"/>
              <a:t>Όταν </a:t>
            </a:r>
            <a:r>
              <a:rPr lang="el-GR" dirty="0"/>
              <a:t>βγει η συνθήκη Ψευδής δεν εκτελούνται οι εντολές αλλά συνεχίζεται η εκτέλεση μετά το </a:t>
            </a:r>
            <a:r>
              <a:rPr lang="el-GR" dirty="0" err="1"/>
              <a:t>Τέλος_επανάληψης</a:t>
            </a:r>
            <a:endParaRPr lang="el-G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224" y="1757363"/>
            <a:ext cx="2232248" cy="13393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224" y="3429000"/>
            <a:ext cx="2403900" cy="2304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1483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2.2.7.4 </a:t>
            </a:r>
            <a:endParaRPr lang="el-GR" dirty="0"/>
          </a:p>
        </p:txBody>
      </p:sp>
      <p:sp>
        <p:nvSpPr>
          <p:cNvPr id="3" name="Θέση περιεχομένου 2"/>
          <p:cNvSpPr>
            <a:spLocks noGrp="1"/>
          </p:cNvSpPr>
          <p:nvPr>
            <p:ph idx="1"/>
          </p:nvPr>
        </p:nvSpPr>
        <p:spPr>
          <a:xfrm>
            <a:off x="457200" y="1196752"/>
            <a:ext cx="5915000" cy="5544616"/>
          </a:xfrm>
        </p:spPr>
        <p:txBody>
          <a:bodyPr/>
          <a:lstStyle/>
          <a:p>
            <a:endParaRPr lang="el-G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199" y="1052736"/>
            <a:ext cx="2546935" cy="2350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4208" y="3645024"/>
            <a:ext cx="2376264" cy="29145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613728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2.2.9 –ΕΚΣΦΑΛΜΑΤΩΣΗ ΛΟΓΙΚΩΝ ΛΑΘΩΝ</a:t>
            </a:r>
            <a:endParaRPr lang="el-GR" dirty="0"/>
          </a:p>
        </p:txBody>
      </p:sp>
      <p:sp>
        <p:nvSpPr>
          <p:cNvPr id="3" name="Θέση περιεχομένου 2"/>
          <p:cNvSpPr>
            <a:spLocks noGrp="1"/>
          </p:cNvSpPr>
          <p:nvPr>
            <p:ph idx="1"/>
          </p:nvPr>
        </p:nvSpPr>
        <p:spPr/>
        <p:txBody>
          <a:bodyPr>
            <a:normAutofit fontScale="70000" lnSpcReduction="20000"/>
          </a:bodyPr>
          <a:lstStyle/>
          <a:p>
            <a:pPr marL="0" indent="0">
              <a:buNone/>
            </a:pPr>
            <a:r>
              <a:rPr lang="el-GR" b="1" dirty="0" err="1"/>
              <a:t>Ε</a:t>
            </a:r>
            <a:r>
              <a:rPr lang="el-GR" b="1" dirty="0" err="1" smtClean="0"/>
              <a:t>κσφαλμάτωση</a:t>
            </a:r>
            <a:r>
              <a:rPr lang="el-GR" b="1" dirty="0" smtClean="0"/>
              <a:t> </a:t>
            </a:r>
            <a:r>
              <a:rPr lang="el-GR" dirty="0"/>
              <a:t>των λογικών λαθών ενός αλγορίθμου </a:t>
            </a:r>
            <a:r>
              <a:rPr lang="el-GR" dirty="0" smtClean="0"/>
              <a:t>προσδιορίζεται </a:t>
            </a:r>
            <a:r>
              <a:rPr lang="el-GR" dirty="0"/>
              <a:t>η διαδικασία εύρεσης των λογικών λαθών που υπάρχουν </a:t>
            </a:r>
            <a:r>
              <a:rPr lang="el-GR" dirty="0" smtClean="0"/>
              <a:t>σε αυτόν.</a:t>
            </a:r>
          </a:p>
          <a:p>
            <a:pPr marL="0" indent="0">
              <a:buNone/>
            </a:pPr>
            <a:endParaRPr lang="el-GR" dirty="0" smtClean="0"/>
          </a:p>
          <a:p>
            <a:pPr marL="0" indent="0">
              <a:buNone/>
            </a:pPr>
            <a:r>
              <a:rPr lang="el-GR" dirty="0" smtClean="0"/>
              <a:t>Η </a:t>
            </a:r>
            <a:r>
              <a:rPr lang="el-GR" dirty="0"/>
              <a:t>ανίχνευση τέτοιων λαθών δεν είναι δυνατό να πραγματοποιηθεί </a:t>
            </a:r>
            <a:r>
              <a:rPr lang="el-GR" dirty="0" smtClean="0"/>
              <a:t>από κάποιο </a:t>
            </a:r>
            <a:r>
              <a:rPr lang="el-GR" dirty="0"/>
              <a:t>εργαλείο του </a:t>
            </a:r>
            <a:r>
              <a:rPr lang="el-GR" dirty="0" smtClean="0"/>
              <a:t>υπολογιστή</a:t>
            </a:r>
          </a:p>
          <a:p>
            <a:pPr marL="0" indent="0">
              <a:buNone/>
            </a:pPr>
            <a:r>
              <a:rPr lang="el-GR" dirty="0"/>
              <a:t>Δ</a:t>
            </a:r>
            <a:r>
              <a:rPr lang="el-GR" dirty="0" smtClean="0"/>
              <a:t>ιαπιστώνονται </a:t>
            </a:r>
            <a:r>
              <a:rPr lang="el-GR" dirty="0"/>
              <a:t>μόνο με τη </a:t>
            </a:r>
            <a:r>
              <a:rPr lang="el-GR" dirty="0" smtClean="0"/>
              <a:t>διαδικασία </a:t>
            </a:r>
            <a:r>
              <a:rPr lang="el-GR" dirty="0"/>
              <a:t>ελέγχου και την ανάλυση των αποτελεσμάτων του. </a:t>
            </a:r>
            <a:endParaRPr lang="el-GR" dirty="0" smtClean="0"/>
          </a:p>
          <a:p>
            <a:pPr marL="0" indent="0">
              <a:buNone/>
            </a:pPr>
            <a:r>
              <a:rPr lang="el-GR" dirty="0" smtClean="0"/>
              <a:t>Ένα λογικό </a:t>
            </a:r>
            <a:r>
              <a:rPr lang="el-GR" dirty="0"/>
              <a:t>λάθος είναι ένα λάθος που, ενώ εκτελείται ο αλγόριθμος, τα </a:t>
            </a:r>
            <a:r>
              <a:rPr lang="el-GR" dirty="0" smtClean="0"/>
              <a:t>αποτελέσματά </a:t>
            </a:r>
            <a:r>
              <a:rPr lang="el-GR" dirty="0"/>
              <a:t>του δεν είναι σωστά. </a:t>
            </a:r>
            <a:r>
              <a:rPr lang="el-GR" dirty="0"/>
              <a:t>Ο</a:t>
            </a:r>
            <a:r>
              <a:rPr lang="el-GR" dirty="0" smtClean="0"/>
              <a:t>φείλεται :</a:t>
            </a:r>
          </a:p>
          <a:p>
            <a:r>
              <a:rPr lang="el-GR" dirty="0" smtClean="0"/>
              <a:t>είτε σε λανθασμένη </a:t>
            </a:r>
            <a:r>
              <a:rPr lang="el-GR" dirty="0"/>
              <a:t>προσέγγιση για το πώς θα λυθεί το πρόβλημα, </a:t>
            </a:r>
            <a:endParaRPr lang="el-GR" dirty="0" smtClean="0"/>
          </a:p>
          <a:p>
            <a:r>
              <a:rPr lang="el-GR" dirty="0" smtClean="0"/>
              <a:t>είτε </a:t>
            </a:r>
            <a:r>
              <a:rPr lang="el-GR" dirty="0"/>
              <a:t>σε </a:t>
            </a:r>
            <a:r>
              <a:rPr lang="el-GR" dirty="0" smtClean="0"/>
              <a:t>λανθασμένη </a:t>
            </a:r>
            <a:r>
              <a:rPr lang="el-GR" dirty="0"/>
              <a:t>υλοποίηση της προσέγγισης που επιλέχθηκε.</a:t>
            </a:r>
            <a:endParaRPr lang="el-GR" dirty="0"/>
          </a:p>
        </p:txBody>
      </p:sp>
    </p:spTree>
    <p:extLst>
      <p:ext uri="{BB962C8B-B14F-4D97-AF65-F5344CB8AC3E}">
        <p14:creationId xmlns:p14="http://schemas.microsoft.com/office/powerpoint/2010/main" val="3596013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2.2.9 –ΠΑΡΑΔΕΙΓΜΑ ΕΚΣΦΑΛΜΑΤΩΣΗΣ</a:t>
            </a:r>
            <a:endParaRPr lang="el-GR" dirty="0"/>
          </a:p>
        </p:txBody>
      </p:sp>
      <p:sp>
        <p:nvSpPr>
          <p:cNvPr id="3" name="Θέση περιεχομένου 2"/>
          <p:cNvSpPr>
            <a:spLocks noGrp="1"/>
          </p:cNvSpPr>
          <p:nvPr>
            <p:ph idx="1"/>
          </p:nvPr>
        </p:nvSpPr>
        <p:spPr>
          <a:xfrm>
            <a:off x="4139952" y="1600200"/>
            <a:ext cx="4546848" cy="4525963"/>
          </a:xfrm>
        </p:spPr>
        <p:txBody>
          <a:bodyPr>
            <a:normAutofit fontScale="92500"/>
          </a:bodyPr>
          <a:lstStyle/>
          <a:p>
            <a:pPr marL="0" indent="0">
              <a:buNone/>
            </a:pPr>
            <a:r>
              <a:rPr lang="el-GR" dirty="0"/>
              <a:t>Από την εκτέλεση φαίνεται ότι εκτυπώνει σωστά την τιμή της </a:t>
            </a:r>
            <a:r>
              <a:rPr lang="el-GR" dirty="0" smtClean="0"/>
              <a:t>μεταβλητής </a:t>
            </a:r>
            <a:r>
              <a:rPr lang="el-GR" dirty="0"/>
              <a:t>α, αλλά όχι της β</a:t>
            </a:r>
            <a:r>
              <a:rPr lang="el-GR" dirty="0" smtClean="0"/>
              <a:t>.</a:t>
            </a:r>
          </a:p>
          <a:p>
            <a:pPr marL="0" indent="0">
              <a:buNone/>
            </a:pPr>
            <a:r>
              <a:rPr lang="el-GR" dirty="0"/>
              <a:t>Από τον αλγόριθμο </a:t>
            </a:r>
            <a:r>
              <a:rPr lang="el-GR" dirty="0" smtClean="0"/>
              <a:t>απουσιάζει </a:t>
            </a:r>
            <a:r>
              <a:rPr lang="el-GR" dirty="0"/>
              <a:t>η μεταβλητή στην οποία θα εκχωρούταν προσωρινά η τιμή μίας </a:t>
            </a:r>
            <a:r>
              <a:rPr lang="el-GR" dirty="0" smtClean="0"/>
              <a:t>εκ των </a:t>
            </a:r>
            <a:r>
              <a:rPr lang="el-GR" dirty="0"/>
              <a:t>δύο μεταβλητών.</a:t>
            </a:r>
            <a:endParaRPr lang="el-G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838451"/>
            <a:ext cx="3024336" cy="18065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8267" y="4331939"/>
            <a:ext cx="3133653" cy="13927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502119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2.2.10 - ΤΕΚΜΗΡΙΩΣΗ</a:t>
            </a:r>
            <a:endParaRPr lang="el-GR" dirty="0"/>
          </a:p>
        </p:txBody>
      </p:sp>
      <p:sp>
        <p:nvSpPr>
          <p:cNvPr id="3" name="Θέση περιεχομένου 2"/>
          <p:cNvSpPr>
            <a:spLocks noGrp="1"/>
          </p:cNvSpPr>
          <p:nvPr>
            <p:ph idx="1"/>
          </p:nvPr>
        </p:nvSpPr>
        <p:spPr/>
        <p:txBody>
          <a:bodyPr/>
          <a:lstStyle/>
          <a:p>
            <a:pPr marL="0" indent="0" algn="ctr">
              <a:buNone/>
            </a:pPr>
            <a:r>
              <a:rPr lang="el-GR" b="1" dirty="0" smtClean="0"/>
              <a:t>ΕΚΤΟΣ ΥΛΗΣ</a:t>
            </a:r>
            <a:endParaRPr lang="el-GR" b="1" dirty="0"/>
          </a:p>
        </p:txBody>
      </p:sp>
    </p:spTree>
    <p:extLst>
      <p:ext uri="{BB962C8B-B14F-4D97-AF65-F5344CB8AC3E}">
        <p14:creationId xmlns:p14="http://schemas.microsoft.com/office/powerpoint/2010/main" val="504974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800" b="1" dirty="0" smtClean="0"/>
              <a:t>2.2.3 - </a:t>
            </a:r>
            <a:r>
              <a:rPr lang="el-GR" sz="2800" b="1" dirty="0"/>
              <a:t>Ανάλυση Αλγορίθμων, Θεωρία Υπολογισμού,</a:t>
            </a:r>
            <a:br>
              <a:rPr lang="el-GR" sz="2800" b="1" dirty="0"/>
            </a:br>
            <a:r>
              <a:rPr lang="el-GR" sz="2800" b="1" dirty="0"/>
              <a:t>Πολυπλοκότητα Αλγορίθμων,</a:t>
            </a:r>
            <a:br>
              <a:rPr lang="el-GR" sz="2800" b="1" dirty="0"/>
            </a:br>
            <a:r>
              <a:rPr lang="el-GR" sz="2800" b="1" dirty="0" err="1"/>
              <a:t>Υπολογισιμότητα</a:t>
            </a:r>
            <a:r>
              <a:rPr lang="el-GR" sz="2800" b="1" dirty="0"/>
              <a:t> Αλγορίθμων.</a:t>
            </a:r>
            <a:endParaRPr lang="el-GR" sz="2800" b="1" dirty="0"/>
          </a:p>
        </p:txBody>
      </p:sp>
      <p:sp>
        <p:nvSpPr>
          <p:cNvPr id="3" name="Θέση περιεχομένου 2"/>
          <p:cNvSpPr>
            <a:spLocks noGrp="1"/>
          </p:cNvSpPr>
          <p:nvPr>
            <p:ph idx="1"/>
          </p:nvPr>
        </p:nvSpPr>
        <p:spPr/>
        <p:txBody>
          <a:bodyPr/>
          <a:lstStyle/>
          <a:p>
            <a:pPr marL="0" indent="0" algn="ctr">
              <a:buNone/>
            </a:pPr>
            <a:r>
              <a:rPr lang="el-GR" b="1" dirty="0"/>
              <a:t>ΕΚΤΟΣ ΥΛΗΣ</a:t>
            </a:r>
          </a:p>
          <a:p>
            <a:pPr marL="0" indent="0">
              <a:buNone/>
            </a:pPr>
            <a:endParaRPr lang="el-GR" dirty="0"/>
          </a:p>
        </p:txBody>
      </p:sp>
    </p:spTree>
    <p:extLst>
      <p:ext uri="{BB962C8B-B14F-4D97-AF65-F5344CB8AC3E}">
        <p14:creationId xmlns:p14="http://schemas.microsoft.com/office/powerpoint/2010/main" val="1831357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t>2.2.4 – ΒΑΣΙΚΟΙ ΤΥΠΟΙ ΑΛΓΟΡΙΘΜΩΝ</a:t>
            </a:r>
            <a:endParaRPr lang="el-GR" sz="3600" b="1" dirty="0"/>
          </a:p>
        </p:txBody>
      </p:sp>
      <p:sp>
        <p:nvSpPr>
          <p:cNvPr id="3" name="Θέση περιεχομένου 2"/>
          <p:cNvSpPr>
            <a:spLocks noGrp="1"/>
          </p:cNvSpPr>
          <p:nvPr>
            <p:ph idx="1"/>
          </p:nvPr>
        </p:nvSpPr>
        <p:spPr/>
        <p:txBody>
          <a:bodyPr/>
          <a:lstStyle/>
          <a:p>
            <a:pPr marL="0" indent="0" algn="ctr">
              <a:buNone/>
            </a:pPr>
            <a:r>
              <a:rPr lang="el-GR" b="1" dirty="0"/>
              <a:t>ΕΚΤΟΣ ΥΛΗΣ</a:t>
            </a:r>
          </a:p>
          <a:p>
            <a:pPr marL="0" indent="0">
              <a:buNone/>
            </a:pPr>
            <a:endParaRPr lang="el-GR" dirty="0"/>
          </a:p>
        </p:txBody>
      </p:sp>
    </p:spTree>
    <p:extLst>
      <p:ext uri="{BB962C8B-B14F-4D97-AF65-F5344CB8AC3E}">
        <p14:creationId xmlns:p14="http://schemas.microsoft.com/office/powerpoint/2010/main" val="1365002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2.2.5 ΑΝΑΠΑΡΑΣΤΑΣΗ ΑΛΓΟΡΙΘΜΩΝ</a:t>
            </a:r>
            <a:endParaRPr lang="el-GR" dirty="0"/>
          </a:p>
        </p:txBody>
      </p:sp>
      <p:sp>
        <p:nvSpPr>
          <p:cNvPr id="3" name="Θέση περιεχομένου 2"/>
          <p:cNvSpPr>
            <a:spLocks noGrp="1"/>
          </p:cNvSpPr>
          <p:nvPr>
            <p:ph idx="1"/>
          </p:nvPr>
        </p:nvSpPr>
        <p:spPr>
          <a:xfrm>
            <a:off x="179512" y="1124744"/>
            <a:ext cx="6445223" cy="5544616"/>
          </a:xfrm>
        </p:spPr>
        <p:txBody>
          <a:bodyPr>
            <a:normAutofit fontScale="25000" lnSpcReduction="20000"/>
          </a:bodyPr>
          <a:lstStyle/>
          <a:p>
            <a:pPr marL="0" indent="0" algn="ctr">
              <a:buNone/>
            </a:pPr>
            <a:r>
              <a:rPr lang="el-GR" dirty="0"/>
              <a:t>Η αναπαράσταση των αλγορίθμων μπορεί να πραγματοποιηθεί με: </a:t>
            </a:r>
          </a:p>
          <a:p>
            <a:endParaRPr lang="el-GR" b="1" dirty="0" smtClean="0"/>
          </a:p>
          <a:p>
            <a:r>
              <a:rPr lang="el-GR" sz="6400" b="1" dirty="0" smtClean="0"/>
              <a:t>Με </a:t>
            </a:r>
            <a:r>
              <a:rPr lang="el-GR" sz="6400" b="1" dirty="0"/>
              <a:t>φυσική γλώσσα: </a:t>
            </a:r>
            <a:r>
              <a:rPr lang="el-GR" sz="6400" dirty="0"/>
              <a:t>η αναπαράσταση γίνεται με την ομιλούμενη γλώσσα, μέσω της οποίας περιγράφονται τα βήματα επίλυσης του προβλήματος (μπορούν να παρατηρηθούν ασάφειες στις οδηγίες.) </a:t>
            </a:r>
          </a:p>
          <a:p>
            <a:pPr marL="0" indent="0">
              <a:buNone/>
            </a:pPr>
            <a:endParaRPr lang="el-GR" sz="6400" b="1" dirty="0" smtClean="0"/>
          </a:p>
          <a:p>
            <a:r>
              <a:rPr lang="el-GR" sz="6400" b="1" dirty="0" err="1" smtClean="0"/>
              <a:t>Ψευδοκώδικα</a:t>
            </a:r>
            <a:r>
              <a:rPr lang="el-GR" sz="6400" b="1" dirty="0" smtClean="0"/>
              <a:t> </a:t>
            </a:r>
            <a:r>
              <a:rPr lang="el-GR" sz="6400" b="1" dirty="0"/>
              <a:t>ή </a:t>
            </a:r>
            <a:r>
              <a:rPr lang="el-GR" sz="6400" b="1" dirty="0" err="1"/>
              <a:t>ψευδογλώσσα</a:t>
            </a:r>
            <a:r>
              <a:rPr lang="el-GR" sz="6400" b="1" dirty="0"/>
              <a:t> </a:t>
            </a:r>
            <a:r>
              <a:rPr lang="el-GR" sz="6400" dirty="0"/>
              <a:t>η οποία είναι μια υποθετική γλώσσα για την αναπαράσταση αλγορίθμων με στοιχεία από κάποιες γλώσσες προγραμματισμού, παραλείποντας λεπτομέρειες που δεν είναι ουσιαστικές. </a:t>
            </a:r>
          </a:p>
          <a:p>
            <a:pPr marL="0" indent="0">
              <a:buNone/>
            </a:pPr>
            <a:endParaRPr lang="el-GR" sz="6400" b="1" dirty="0" smtClean="0"/>
          </a:p>
          <a:p>
            <a:r>
              <a:rPr lang="el-GR" sz="6400" b="1" dirty="0" smtClean="0"/>
              <a:t>Γλώσσα </a:t>
            </a:r>
            <a:r>
              <a:rPr lang="el-GR" sz="6400" b="1" dirty="0"/>
              <a:t>προγραμματισμού </a:t>
            </a:r>
            <a:r>
              <a:rPr lang="el-GR" sz="6400" dirty="0"/>
              <a:t>η οποία είναι μια τεχνητή γλώσσα, που έχει αναπτυχθεί για να δημιουργεί ή να εκφράζει προγράμματα για τον υπολογιστή. </a:t>
            </a:r>
          </a:p>
          <a:p>
            <a:pPr lvl="1"/>
            <a:r>
              <a:rPr lang="el-GR" sz="4800" dirty="0"/>
              <a:t>με οπτικές γλώσσες προγραμματισμού (η αναπαράσταση των αλγορίθμων γίνεται μέσα από το γραφικό χειρισμό προγραμματιστικών στοιχείων.) </a:t>
            </a:r>
          </a:p>
          <a:p>
            <a:pPr lvl="1"/>
            <a:r>
              <a:rPr lang="el-GR" sz="4800" dirty="0"/>
              <a:t>με </a:t>
            </a:r>
            <a:r>
              <a:rPr lang="el-GR" sz="4800" dirty="0" err="1"/>
              <a:t>κειμενικές</a:t>
            </a:r>
            <a:r>
              <a:rPr lang="el-GR" sz="4800" dirty="0"/>
              <a:t> γλώσσες </a:t>
            </a:r>
            <a:r>
              <a:rPr lang="el-GR" sz="4800" dirty="0" err="1"/>
              <a:t>προγραμματισμού(η</a:t>
            </a:r>
            <a:r>
              <a:rPr lang="el-GR" sz="4800" dirty="0"/>
              <a:t> αναπαράσταση των αλγορίθμων γίνεται με τη χρήση σειρών κειμένου που περιλαμβάνουν λέξεις, αριθμούς και σημεία στίξης.) </a:t>
            </a:r>
          </a:p>
          <a:p>
            <a:endParaRPr lang="el-GR" sz="6400" b="1" dirty="0" smtClean="0"/>
          </a:p>
          <a:p>
            <a:r>
              <a:rPr lang="el-GR" sz="6400" b="1" dirty="0" smtClean="0"/>
              <a:t>Μεθοδολογίες </a:t>
            </a:r>
            <a:r>
              <a:rPr lang="el-GR" sz="6400" b="1" dirty="0"/>
              <a:t>διαγραμματικής αναπαράστασης </a:t>
            </a:r>
            <a:r>
              <a:rPr lang="el-GR" sz="6400" dirty="0"/>
              <a:t>αλγορίθμων που συνιστούν έναν γραφικό τρόπο παρουσίασης του αλγόριθμου. Από τις διάφορες μεθοδολογίες διαγραμματικής αναπαράστασης αλγορίθμων που έχουν επινοηθεί η πιο διαδεδομένη είναι το διάγραμμα ροής, όπου η περιγραφή και η αναπαράσταση των αλγορίθμων γίνεται με τη χρήση γεωμετρικών σχημάτων-συμβόλων, όπου το καθένα δηλώνει μια συγκεκριμένη ενέργεια ή λειτουργία. </a:t>
            </a:r>
          </a:p>
          <a:p>
            <a:pPr marL="0" indent="0">
              <a:buNone/>
            </a:pPr>
            <a:endParaRPr lang="el-GR" dirty="0"/>
          </a:p>
        </p:txBody>
      </p:sp>
      <p:sp>
        <p:nvSpPr>
          <p:cNvPr id="4" name="TextBox 3"/>
          <p:cNvSpPr txBox="1"/>
          <p:nvPr/>
        </p:nvSpPr>
        <p:spPr>
          <a:xfrm>
            <a:off x="6624735" y="1124744"/>
            <a:ext cx="2555777" cy="1546577"/>
          </a:xfrm>
          <a:prstGeom prst="rect">
            <a:avLst/>
          </a:prstGeom>
          <a:noFill/>
        </p:spPr>
        <p:txBody>
          <a:bodyPr wrap="square" rtlCol="0">
            <a:spAutoFit/>
          </a:bodyPr>
          <a:lstStyle/>
          <a:p>
            <a:r>
              <a:rPr lang="el-GR" sz="1050" dirty="0"/>
              <a:t>Βήμα1: Μηδένισε το </a:t>
            </a:r>
            <a:r>
              <a:rPr lang="el-GR" sz="1050" b="1" dirty="0"/>
              <a:t>άθροισμα</a:t>
            </a:r>
            <a:endParaRPr lang="el-GR" sz="1050" dirty="0"/>
          </a:p>
          <a:p>
            <a:r>
              <a:rPr lang="el-GR" sz="1050" dirty="0"/>
              <a:t>Βήμα 2: Βάλε την τιμή </a:t>
            </a:r>
            <a:r>
              <a:rPr lang="el-GR" sz="1050" b="1" dirty="0"/>
              <a:t>1 </a:t>
            </a:r>
            <a:r>
              <a:rPr lang="el-GR" sz="1050" dirty="0"/>
              <a:t>στον </a:t>
            </a:r>
            <a:r>
              <a:rPr lang="el-GR" sz="1050" b="1" i="1" dirty="0"/>
              <a:t>προσθετέο</a:t>
            </a:r>
            <a:endParaRPr lang="el-GR" sz="1050" dirty="0"/>
          </a:p>
          <a:p>
            <a:r>
              <a:rPr lang="el-GR" sz="1050" dirty="0"/>
              <a:t>Βήμα 3: Αν ο </a:t>
            </a:r>
            <a:r>
              <a:rPr lang="el-GR" sz="1050" b="1" dirty="0"/>
              <a:t>προσθετέος </a:t>
            </a:r>
            <a:r>
              <a:rPr lang="el-GR" sz="1050" dirty="0"/>
              <a:t>&gt; 100 πήγαινε στο βήμα 7</a:t>
            </a:r>
          </a:p>
          <a:p>
            <a:r>
              <a:rPr lang="el-GR" sz="1050" dirty="0"/>
              <a:t>Βήμα 4: Πρόσθεσε τον </a:t>
            </a:r>
            <a:r>
              <a:rPr lang="el-GR" sz="1050" b="1" dirty="0"/>
              <a:t>προσθετέο </a:t>
            </a:r>
            <a:r>
              <a:rPr lang="el-GR" sz="1050" dirty="0"/>
              <a:t>στο </a:t>
            </a:r>
            <a:r>
              <a:rPr lang="el-GR" sz="1050" b="1" dirty="0"/>
              <a:t>άθροισμα</a:t>
            </a:r>
            <a:endParaRPr lang="el-GR" sz="1050" dirty="0"/>
          </a:p>
          <a:p>
            <a:r>
              <a:rPr lang="el-GR" sz="1050" dirty="0"/>
              <a:t>Βήμα 5: Αύξησε τον </a:t>
            </a:r>
            <a:r>
              <a:rPr lang="el-GR" sz="1050" b="1" dirty="0"/>
              <a:t>προσθετέο </a:t>
            </a:r>
            <a:r>
              <a:rPr lang="el-GR" sz="1050" dirty="0"/>
              <a:t>κατά </a:t>
            </a:r>
            <a:r>
              <a:rPr lang="el-GR" sz="1050" b="1" dirty="0"/>
              <a:t>2</a:t>
            </a:r>
            <a:r>
              <a:rPr lang="el-GR" sz="1050" dirty="0"/>
              <a:t>.</a:t>
            </a:r>
          </a:p>
          <a:p>
            <a:r>
              <a:rPr lang="el-GR" sz="1050" dirty="0"/>
              <a:t>Βήμα 6: Πήγαινε στο Βήμα 3</a:t>
            </a:r>
          </a:p>
          <a:p>
            <a:r>
              <a:rPr lang="el-GR" sz="1050" dirty="0"/>
              <a:t>Βήμα 7: Εκτύπωσε το </a:t>
            </a:r>
            <a:r>
              <a:rPr lang="el-GR" sz="1050" b="1" dirty="0"/>
              <a:t>άθροισμα</a:t>
            </a:r>
            <a:endParaRPr lang="el-GR" sz="1050" dirty="0"/>
          </a:p>
        </p:txBody>
      </p:sp>
      <p:sp>
        <p:nvSpPr>
          <p:cNvPr id="5" name="TextBox 4"/>
          <p:cNvSpPr txBox="1"/>
          <p:nvPr/>
        </p:nvSpPr>
        <p:spPr>
          <a:xfrm>
            <a:off x="6565694" y="2671321"/>
            <a:ext cx="2614818" cy="1061829"/>
          </a:xfrm>
          <a:prstGeom prst="rect">
            <a:avLst/>
          </a:prstGeom>
          <a:noFill/>
        </p:spPr>
        <p:txBody>
          <a:bodyPr wrap="none" rtlCol="0">
            <a:spAutoFit/>
          </a:bodyPr>
          <a:lstStyle/>
          <a:p>
            <a:r>
              <a:rPr lang="el-GR" sz="1050" b="1" dirty="0"/>
              <a:t>Αλγόριθμος </a:t>
            </a:r>
            <a:r>
              <a:rPr lang="el-GR" sz="1050" dirty="0"/>
              <a:t>παράδειγμα </a:t>
            </a:r>
          </a:p>
          <a:p>
            <a:r>
              <a:rPr lang="el-GR" sz="1050" dirty="0"/>
              <a:t>Σ ← 0 </a:t>
            </a:r>
          </a:p>
          <a:p>
            <a:r>
              <a:rPr lang="el-GR" sz="1050" b="1" dirty="0"/>
              <a:t>Για </a:t>
            </a:r>
            <a:r>
              <a:rPr lang="el-GR" sz="1050" dirty="0"/>
              <a:t>A </a:t>
            </a:r>
            <a:r>
              <a:rPr lang="el-GR" sz="1050" b="1" dirty="0"/>
              <a:t>από </a:t>
            </a:r>
            <a:r>
              <a:rPr lang="el-GR" sz="1050" dirty="0"/>
              <a:t>1 </a:t>
            </a:r>
            <a:r>
              <a:rPr lang="el-GR" sz="1050" b="1" dirty="0"/>
              <a:t>μέχρι </a:t>
            </a:r>
            <a:r>
              <a:rPr lang="el-GR" sz="1050" dirty="0"/>
              <a:t>100 </a:t>
            </a:r>
            <a:r>
              <a:rPr lang="el-GR" sz="1050" b="1" dirty="0" err="1"/>
              <a:t>με_βήμα</a:t>
            </a:r>
            <a:r>
              <a:rPr lang="el-GR" sz="1050" b="1" dirty="0"/>
              <a:t> </a:t>
            </a:r>
            <a:r>
              <a:rPr lang="el-GR" sz="1050" dirty="0"/>
              <a:t>2 Σ ← Σ + Α </a:t>
            </a:r>
          </a:p>
          <a:p>
            <a:r>
              <a:rPr lang="el-GR" sz="1050" dirty="0" err="1"/>
              <a:t>Τέλος_επανάληψης</a:t>
            </a:r>
            <a:r>
              <a:rPr lang="el-GR" sz="1050" dirty="0"/>
              <a:t> </a:t>
            </a:r>
          </a:p>
          <a:p>
            <a:r>
              <a:rPr lang="el-GR" sz="1050" dirty="0"/>
              <a:t>Γράψε Σ</a:t>
            </a:r>
          </a:p>
          <a:p>
            <a:r>
              <a:rPr lang="el-GR" sz="1050" b="1" dirty="0"/>
              <a:t>Τέλος </a:t>
            </a:r>
            <a:r>
              <a:rPr lang="el-GR" sz="1050" dirty="0"/>
              <a:t>παράδειγμα</a:t>
            </a:r>
          </a:p>
        </p:txBody>
      </p:sp>
      <p:sp>
        <p:nvSpPr>
          <p:cNvPr id="6" name="TextBox 5"/>
          <p:cNvSpPr txBox="1"/>
          <p:nvPr/>
        </p:nvSpPr>
        <p:spPr>
          <a:xfrm>
            <a:off x="6624735" y="3733150"/>
            <a:ext cx="2158861" cy="1015663"/>
          </a:xfrm>
          <a:prstGeom prst="rect">
            <a:avLst/>
          </a:prstGeom>
          <a:noFill/>
        </p:spPr>
        <p:txBody>
          <a:bodyPr wrap="none" rtlCol="0">
            <a:spAutoFit/>
          </a:bodyPr>
          <a:lstStyle/>
          <a:p>
            <a:r>
              <a:rPr lang="en-US" sz="1200" dirty="0"/>
              <a:t>#</a:t>
            </a:r>
            <a:r>
              <a:rPr lang="en-US" sz="1200" b="1" dirty="0"/>
              <a:t>include </a:t>
            </a:r>
            <a:r>
              <a:rPr lang="en-US" sz="1200" dirty="0"/>
              <a:t>&lt;</a:t>
            </a:r>
            <a:r>
              <a:rPr lang="en-US" sz="1200" dirty="0" err="1"/>
              <a:t>stdio.h</a:t>
            </a:r>
            <a:r>
              <a:rPr lang="en-US" sz="1200" dirty="0"/>
              <a:t>&gt;</a:t>
            </a:r>
          </a:p>
          <a:p>
            <a:r>
              <a:rPr lang="en-US" sz="1200" b="1" dirty="0"/>
              <a:t>void main</a:t>
            </a:r>
            <a:r>
              <a:rPr lang="en-US" sz="1200" dirty="0"/>
              <a:t>(</a:t>
            </a:r>
            <a:r>
              <a:rPr lang="en-US" sz="1200" b="1" dirty="0"/>
              <a:t>void</a:t>
            </a:r>
            <a:r>
              <a:rPr lang="en-US" sz="1200" dirty="0"/>
              <a:t>) { </a:t>
            </a:r>
          </a:p>
          <a:p>
            <a:r>
              <a:rPr lang="en-US" sz="1200" b="1" dirty="0" err="1"/>
              <a:t>int</a:t>
            </a:r>
            <a:r>
              <a:rPr lang="en-US" sz="1200" b="1" dirty="0"/>
              <a:t> </a:t>
            </a:r>
            <a:r>
              <a:rPr lang="en-US" sz="1200" dirty="0"/>
              <a:t>A,S=0; </a:t>
            </a:r>
          </a:p>
          <a:p>
            <a:r>
              <a:rPr lang="en-US" sz="1200" b="1" dirty="0"/>
              <a:t>for </a:t>
            </a:r>
            <a:r>
              <a:rPr lang="en-US" sz="1200" dirty="0"/>
              <a:t>(A=1; A&lt;=100;A+=2) S=S+A; </a:t>
            </a:r>
          </a:p>
          <a:p>
            <a:r>
              <a:rPr lang="en-US" sz="1200" b="1" dirty="0" err="1"/>
              <a:t>printf</a:t>
            </a:r>
            <a:r>
              <a:rPr lang="en-US" sz="1200" dirty="0"/>
              <a:t>("%d\</a:t>
            </a:r>
            <a:r>
              <a:rPr lang="en-US" sz="1200" dirty="0" err="1"/>
              <a:t>n",S</a:t>
            </a:r>
            <a:r>
              <a:rPr lang="en-US" sz="1200" dirty="0"/>
              <a:t>);</a:t>
            </a:r>
            <a:endParaRPr lang="el-GR" sz="1200" dirty="0"/>
          </a:p>
        </p:txBody>
      </p:sp>
    </p:spTree>
    <p:extLst>
      <p:ext uri="{BB962C8B-B14F-4D97-AF65-F5344CB8AC3E}">
        <p14:creationId xmlns:p14="http://schemas.microsoft.com/office/powerpoint/2010/main" val="2468297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2.2.5 ΔΙΑΓΡΑΜΜΑΤΙΚΗ ΑΝΑΠΑΡΑΣΤΑΣΗ(ΙΙ)</a:t>
            </a:r>
            <a:endParaRPr lang="el-GR" sz="3600" dirty="0"/>
          </a:p>
        </p:txBody>
      </p:sp>
      <p:sp>
        <p:nvSpPr>
          <p:cNvPr id="3" name="Θέση περιεχομένου 2"/>
          <p:cNvSpPr>
            <a:spLocks noGrp="1"/>
          </p:cNvSpPr>
          <p:nvPr>
            <p:ph idx="1"/>
          </p:nvPr>
        </p:nvSpPr>
        <p:spPr>
          <a:xfrm>
            <a:off x="457200" y="1600200"/>
            <a:ext cx="5050904" cy="4853135"/>
          </a:xfrm>
        </p:spPr>
        <p:txBody>
          <a:bodyPr>
            <a:normAutofit/>
          </a:bodyPr>
          <a:lstStyle/>
          <a:p>
            <a:pPr marL="0" indent="0">
              <a:buNone/>
            </a:pPr>
            <a:r>
              <a:rPr lang="el-GR" sz="2000" b="1" dirty="0"/>
              <a:t>Με διαγραμματική αναπαράσταση (διάγραμμα ροής): </a:t>
            </a:r>
            <a:r>
              <a:rPr lang="el-GR" sz="2000" dirty="0"/>
              <a:t>όπου η αναπαράσταση του αλγορίθμου γίνεται με τη χρήση </a:t>
            </a:r>
          </a:p>
          <a:p>
            <a:r>
              <a:rPr lang="el-GR" sz="2000" b="1" dirty="0" smtClean="0"/>
              <a:t>γεωμετρικών </a:t>
            </a:r>
            <a:r>
              <a:rPr lang="el-GR" sz="2000" b="1" dirty="0"/>
              <a:t>σχημάτων – συμβόλων </a:t>
            </a:r>
            <a:r>
              <a:rPr lang="el-GR" sz="2000" dirty="0"/>
              <a:t>που το καθένα δηλώνει συγκεκριμένη ενέργεια ή λειτουργία,</a:t>
            </a:r>
          </a:p>
          <a:p>
            <a:r>
              <a:rPr lang="el-GR" sz="2000" b="1" dirty="0" smtClean="0"/>
              <a:t>βελών</a:t>
            </a:r>
            <a:r>
              <a:rPr lang="el-GR" sz="2000" b="1" dirty="0"/>
              <a:t>, </a:t>
            </a:r>
            <a:r>
              <a:rPr lang="el-GR" sz="2000" dirty="0"/>
              <a:t>που ενώνουν τα σχήματα και δείχνουν τη ροή εκτέλεσης του αλγορίθμου</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1124744"/>
            <a:ext cx="2088232" cy="2088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2811" y="3212976"/>
            <a:ext cx="2237581" cy="25885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Ορθογώνιο 3"/>
          <p:cNvSpPr/>
          <p:nvPr/>
        </p:nvSpPr>
        <p:spPr>
          <a:xfrm>
            <a:off x="5868144" y="5858108"/>
            <a:ext cx="2790056" cy="523220"/>
          </a:xfrm>
          <a:prstGeom prst="rect">
            <a:avLst/>
          </a:prstGeom>
        </p:spPr>
        <p:txBody>
          <a:bodyPr wrap="square">
            <a:spAutoFit/>
          </a:bodyPr>
          <a:lstStyle/>
          <a:p>
            <a:pPr marL="285750" indent="-285750">
              <a:buFont typeface="Arial" panose="020B0604020202020204" pitchFamily="34" charset="0"/>
              <a:buChar char="•"/>
            </a:pPr>
            <a:r>
              <a:rPr lang="el-GR" sz="1400" dirty="0" smtClean="0"/>
              <a:t>Και </a:t>
            </a:r>
            <a:r>
              <a:rPr lang="el-GR" sz="1400" dirty="0"/>
              <a:t>τα βέλη που δείχνουν τη ροή εκτέλεσης του αλγόριθμου </a:t>
            </a:r>
          </a:p>
        </p:txBody>
      </p:sp>
    </p:spTree>
    <p:extLst>
      <p:ext uri="{BB962C8B-B14F-4D97-AF65-F5344CB8AC3E}">
        <p14:creationId xmlns:p14="http://schemas.microsoft.com/office/powerpoint/2010/main" val="3021390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2.2.6 ΑΝΑΠΑΡΑΣΤΑΣΗ ΔΕΔΟΜΕΝΩΝ (</a:t>
            </a:r>
            <a:r>
              <a:rPr lang="el-GR" dirty="0" smtClean="0"/>
              <a:t>Ι)</a:t>
            </a:r>
            <a:endParaRPr lang="el-GR" dirty="0"/>
          </a:p>
        </p:txBody>
      </p:sp>
      <p:sp>
        <p:nvSpPr>
          <p:cNvPr id="3" name="Θέση περιεχομένου 2"/>
          <p:cNvSpPr>
            <a:spLocks noGrp="1"/>
          </p:cNvSpPr>
          <p:nvPr>
            <p:ph idx="1"/>
          </p:nvPr>
        </p:nvSpPr>
        <p:spPr>
          <a:xfrm>
            <a:off x="457200" y="1600200"/>
            <a:ext cx="6131024" cy="4781128"/>
          </a:xfrm>
        </p:spPr>
        <p:txBody>
          <a:bodyPr>
            <a:noAutofit/>
          </a:bodyPr>
          <a:lstStyle/>
          <a:p>
            <a:pPr marL="0" indent="0">
              <a:buNone/>
            </a:pPr>
            <a:r>
              <a:rPr lang="el-GR" sz="2400" dirty="0"/>
              <a:t>Η επεξεργασία δεδομένων, η οποία στην πράξη πραγματοποιείται </a:t>
            </a:r>
            <a:r>
              <a:rPr lang="el-GR" sz="2400" dirty="0" smtClean="0"/>
              <a:t>μέσω αλγορίθμων</a:t>
            </a:r>
            <a:r>
              <a:rPr lang="el-GR" sz="2400" dirty="0"/>
              <a:t>, αναφέρεται στην εκτέλεση διαφόρων πράξεων/ </a:t>
            </a:r>
            <a:r>
              <a:rPr lang="el-GR" sz="2400" dirty="0" smtClean="0"/>
              <a:t>λειτουργιών πάνω </a:t>
            </a:r>
            <a:r>
              <a:rPr lang="el-GR" sz="2400" dirty="0"/>
              <a:t>στα δεδομένα. </a:t>
            </a:r>
            <a:endParaRPr lang="el-GR" sz="2400" dirty="0" smtClean="0"/>
          </a:p>
          <a:p>
            <a:pPr marL="0" indent="0">
              <a:buNone/>
            </a:pPr>
            <a:endParaRPr lang="el-GR" sz="2400" dirty="0"/>
          </a:p>
          <a:p>
            <a:pPr marL="0" indent="0">
              <a:buNone/>
            </a:pPr>
            <a:r>
              <a:rPr lang="el-GR" sz="2400" dirty="0" smtClean="0"/>
              <a:t>Το </a:t>
            </a:r>
            <a:r>
              <a:rPr lang="el-GR" sz="2400" dirty="0"/>
              <a:t>αποτέλεσμα της επεξεργασίας δεδομένων είναι </a:t>
            </a:r>
            <a:r>
              <a:rPr lang="el-GR" sz="2400" dirty="0" smtClean="0"/>
              <a:t>η πληροφορία</a:t>
            </a:r>
            <a:r>
              <a:rPr lang="el-GR" sz="2400" dirty="0"/>
              <a:t>. </a:t>
            </a:r>
          </a:p>
          <a:p>
            <a:pPr marL="0" indent="0">
              <a:buNone/>
            </a:pPr>
            <a:endParaRPr lang="el-GR" sz="2400" dirty="0" smtClean="0"/>
          </a:p>
          <a:p>
            <a:pPr marL="0" indent="0">
              <a:buNone/>
            </a:pPr>
            <a:r>
              <a:rPr lang="el-GR" sz="2400" dirty="0" smtClean="0"/>
              <a:t>Ένας αλγόριθμος </a:t>
            </a:r>
            <a:r>
              <a:rPr lang="el-GR" sz="2400" dirty="0"/>
              <a:t>μετατρέπει τα δεδομένα σε πληροφορία.</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7806" y="2045023"/>
            <a:ext cx="1880658" cy="30401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89199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363272" cy="1143000"/>
          </a:xfrm>
        </p:spPr>
        <p:txBody>
          <a:bodyPr>
            <a:normAutofit fontScale="90000"/>
          </a:bodyPr>
          <a:lstStyle/>
          <a:p>
            <a:r>
              <a:rPr lang="el-GR" dirty="0"/>
              <a:t>2.2.6 ΑΝΑΠΑΡΑΣΤΑΣΗ ΔΕΔΟΜΕΝΩΝ (</a:t>
            </a:r>
            <a:r>
              <a:rPr lang="el-GR" dirty="0" smtClean="0"/>
              <a:t>Ι</a:t>
            </a:r>
            <a:r>
              <a:rPr lang="en-US" dirty="0"/>
              <a:t>I</a:t>
            </a:r>
            <a:r>
              <a:rPr lang="el-GR" dirty="0" smtClean="0"/>
              <a:t>)</a:t>
            </a:r>
            <a:endParaRPr lang="el-GR" dirty="0"/>
          </a:p>
        </p:txBody>
      </p:sp>
      <p:sp>
        <p:nvSpPr>
          <p:cNvPr id="3" name="Θέση περιεχομένου 2"/>
          <p:cNvSpPr>
            <a:spLocks noGrp="1"/>
          </p:cNvSpPr>
          <p:nvPr>
            <p:ph idx="1"/>
          </p:nvPr>
        </p:nvSpPr>
        <p:spPr>
          <a:xfrm>
            <a:off x="457200" y="1600200"/>
            <a:ext cx="4402832" cy="4525963"/>
          </a:xfrm>
        </p:spPr>
        <p:txBody>
          <a:bodyPr/>
          <a:lstStyle/>
          <a:p>
            <a:pPr marL="0" indent="0" algn="ctr">
              <a:buNone/>
            </a:pPr>
            <a:r>
              <a:rPr lang="el-GR" b="1" dirty="0" err="1"/>
              <a:t>Ψευδογλώσσα</a:t>
            </a:r>
            <a:r>
              <a:rPr lang="el-GR" b="1" dirty="0"/>
              <a:t> </a:t>
            </a:r>
            <a:endParaRPr lang="el-GR" dirty="0"/>
          </a:p>
          <a:p>
            <a:pPr marL="0" indent="0">
              <a:buNone/>
            </a:pPr>
            <a:endParaRPr lang="en-US" dirty="0" smtClean="0"/>
          </a:p>
          <a:p>
            <a:pPr marL="0" indent="0">
              <a:buNone/>
            </a:pPr>
            <a:r>
              <a:rPr lang="el-GR" dirty="0" smtClean="0"/>
              <a:t>Αλγόριθμος </a:t>
            </a:r>
            <a:r>
              <a:rPr lang="el-GR" dirty="0"/>
              <a:t>άθροισμα </a:t>
            </a:r>
          </a:p>
          <a:p>
            <a:pPr marL="0" indent="0">
              <a:buNone/>
            </a:pPr>
            <a:r>
              <a:rPr lang="el-GR" dirty="0"/>
              <a:t>Διάβασε </a:t>
            </a:r>
            <a:r>
              <a:rPr lang="el-GR" dirty="0" err="1"/>
              <a:t>α,β</a:t>
            </a:r>
            <a:r>
              <a:rPr lang="el-GR" dirty="0"/>
              <a:t> </a:t>
            </a:r>
          </a:p>
          <a:p>
            <a:pPr marL="0" indent="0">
              <a:buNone/>
            </a:pPr>
            <a:r>
              <a:rPr lang="el-GR" dirty="0"/>
              <a:t>Σ </a:t>
            </a:r>
            <a:r>
              <a:rPr lang="el-GR" dirty="0" err="1"/>
              <a:t>←</a:t>
            </a:r>
            <a:r>
              <a:rPr lang="el-GR" dirty="0" err="1" smtClean="0"/>
              <a:t>α</a:t>
            </a:r>
            <a:r>
              <a:rPr lang="el-GR" dirty="0" smtClean="0"/>
              <a:t>-β </a:t>
            </a:r>
            <a:endParaRPr lang="el-GR" dirty="0"/>
          </a:p>
          <a:p>
            <a:pPr marL="0" indent="0">
              <a:buNone/>
            </a:pPr>
            <a:r>
              <a:rPr lang="el-GR" dirty="0"/>
              <a:t>Εμφάνισε Σ </a:t>
            </a:r>
          </a:p>
          <a:p>
            <a:pPr marL="0" indent="0">
              <a:buNone/>
            </a:pPr>
            <a:r>
              <a:rPr lang="el-GR" dirty="0"/>
              <a:t>Τέλος άθροισμα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080" y="1673913"/>
            <a:ext cx="2808312" cy="46354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9478534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807</TotalTime>
  <Words>2555</Words>
  <Application>Microsoft Office PowerPoint</Application>
  <PresentationFormat>Προβολή στην οθόνη (4:3)</PresentationFormat>
  <Paragraphs>273</Paragraphs>
  <Slides>36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36</vt:i4>
      </vt:variant>
    </vt:vector>
  </HeadingPairs>
  <TitlesOfParts>
    <vt:vector size="37" baseType="lpstr">
      <vt:lpstr>Θέμα του Office</vt:lpstr>
      <vt:lpstr>Β ΛΥΚΕΙΟΥ ΜΑΘΗΜΑ ΓΕΝΙΚΗΣ ΠΑΙΔΕΙΑΣ ΕΙΣΑΓΩΓΗ ΣΤΙΣ ΑΡΧΕΣ ΤΗΣ ΕΠΙΣΤΗΜΗΣ ΥΠΟΛΟΓΙΣΤΩΝ</vt:lpstr>
      <vt:lpstr>2.2.1 ΕΝΝΟΙΑ ΑΛΓΟΡΙΘΜΟΥ</vt:lpstr>
      <vt:lpstr>2.2.2 ΧΑΡΑΚΤΗΡΙΣΤΙΚΑ ΑΛΓΟΡΙΘΜΩΝ</vt:lpstr>
      <vt:lpstr>2.2.3 - Ανάλυση Αλγορίθμων, Θεωρία Υπολογισμού, Πολυπλοκότητα Αλγορίθμων, Υπολογισιμότητα Αλγορίθμων.</vt:lpstr>
      <vt:lpstr>2.2.4 – ΒΑΣΙΚΟΙ ΤΥΠΟΙ ΑΛΓΟΡΙΘΜΩΝ</vt:lpstr>
      <vt:lpstr>2.2.5 ΑΝΑΠΑΡΑΣΤΑΣΗ ΑΛΓΟΡΙΘΜΩΝ</vt:lpstr>
      <vt:lpstr>2.2.5 ΔΙΑΓΡΑΜΜΑΤΙΚΗ ΑΝΑΠΑΡΑΣΤΑΣΗ(ΙΙ)</vt:lpstr>
      <vt:lpstr>2.2.6 ΑΝΑΠΑΡΑΣΤΑΣΗ ΔΕΔΟΜΕΝΩΝ (Ι)</vt:lpstr>
      <vt:lpstr>2.2.6 ΑΝΑΠΑΡΑΣΤΑΣΗ ΔΕΔΟΜΕΝΩΝ (ΙI)</vt:lpstr>
      <vt:lpstr>2.2.6 ΑΝΑΠΑΡΑΣΤΑΣΗ ΔΕΔΟΜΕΝΩΝ (ΙΙI)</vt:lpstr>
      <vt:lpstr>2.2.6 ΑΝΑΠΑΡΑΣΤΑΣΗ ΔΕΔΟΜΕΝΩΝ (ΙV)</vt:lpstr>
      <vt:lpstr>2.2.6 ΑΝΑΠΑΡΑΣΤΑΣΗ ΔΕΔΟΜΕΝΩΝ (V)</vt:lpstr>
      <vt:lpstr>2.2.6 ΑΝΑΠΑΡΑΣΤΑΣΗ ΔΕΔΟΜΕΝΩΝ (VI)</vt:lpstr>
      <vt:lpstr>2.2.7 ΕΝΤΟΛΕΣ ΚΑΙ ΔΟΜΕΣ ΑΛΓΟΡΙΘΜΟΥ</vt:lpstr>
      <vt:lpstr>2.2.7- ΣΤΑΘΕΡΕΣ</vt:lpstr>
      <vt:lpstr>2.2.7 - ΜΕΤΑΒΛΗΤΕΣ</vt:lpstr>
      <vt:lpstr>2.2.7 – ΤΕΛΕΣΤΕΣ (Ι)</vt:lpstr>
      <vt:lpstr>2.2.7 – ΤΕΛΕΣΤΕΣ (ΙΙ)</vt:lpstr>
      <vt:lpstr>2.2.7- ΣΥΝΑΡΤΗΣΕΙΣ</vt:lpstr>
      <vt:lpstr>2.2.7</vt:lpstr>
      <vt:lpstr>2.2.7 </vt:lpstr>
      <vt:lpstr>2.2.7.1  - ΕΚΧΩΡΗΣΗ , ΕΙΣΟΔΟΣ, ΕΞΟΔΟΣ</vt:lpstr>
      <vt:lpstr>2.2.7.1  - ΕΚΧΩΡΗΣΗ , ΕΙΣΟΔΟΣ, ΕΞΟΔΟΣ</vt:lpstr>
      <vt:lpstr>2.2.7.1  - ΕΚΧΩΡΗΣΗ , ΕΙΣΟΔΟΣ, ΕΞΟΔΟΣ</vt:lpstr>
      <vt:lpstr>2.2.7.2 – ΔΟΜΗ ΑΚΟΛΟΥΘΙΑΣ</vt:lpstr>
      <vt:lpstr>Παρουσίαση του PowerPoint</vt:lpstr>
      <vt:lpstr>2.2.7.3 ΔΟΜΗ ΕΠΙΛΟΓΗΣ</vt:lpstr>
      <vt:lpstr>ΣΥΝΘΕΤΗ ΕΝΤΟΛΗ ΕΠΙΛΟΓΗΣ</vt:lpstr>
      <vt:lpstr>ΠΑΡΑΔΕΙΓΜΑ ΣΥΝΘΕΤΗΣ ΕΠΙΛΟΓΗΣ</vt:lpstr>
      <vt:lpstr>ΕΜΦΩΛΕΥΜΕΝΕΣ ΕΝΤΟΛΕΣ ΕΠΙΛΟΓΗΣ</vt:lpstr>
      <vt:lpstr>ΠΑΡΑΔΕΙΓΜΑ ΕΜΦΩΛΕΥΜΕΝΗΣ (ΠΟΛΛΑΠΛΗΣ) ΕΝΤΟΛΗΣ ΕΠΙΛΟΓΗΣ</vt:lpstr>
      <vt:lpstr>2.2.7.4 – ΔΟΜΗ ΕΠΑΝΑΛΗΨΗΣ</vt:lpstr>
      <vt:lpstr>2.2.7.4 </vt:lpstr>
      <vt:lpstr>2.2.9 –ΕΚΣΦΑΛΜΑΤΩΣΗ ΛΟΓΙΚΩΝ ΛΑΘΩΝ</vt:lpstr>
      <vt:lpstr>2.2.9 –ΠΑΡΑΔΕΙΓΜΑ ΕΚΣΦΑΛΜΑΤΩΣΗΣ</vt:lpstr>
      <vt:lpstr>2.2.10 - ΤΕΚΜΗΡΙΩΣΗ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 ΛΥΚΕΙΟΥ ΜΑΘΗΜΑ ΓΕΝΙΚΗΣ ΠΑΙΔΕΙΑΣ ΕΙΣΑΓΩΓΗ ΣΤΙΣ ΑΡΧΕΣ ΤΗΣ ΕΠΙΣΤΗΜΗΣ ΥΠΟΛΟΓΙΣΤΩΝ</dc:title>
  <dc:creator>SOTIRIOS TOURTOUNIS</dc:creator>
  <cp:lastModifiedBy>TOURTOUNIS</cp:lastModifiedBy>
  <cp:revision>57</cp:revision>
  <dcterms:created xsi:type="dcterms:W3CDTF">2025-03-29T19:21:14Z</dcterms:created>
  <dcterms:modified xsi:type="dcterms:W3CDTF">2025-04-23T21:37:00Z</dcterms:modified>
</cp:coreProperties>
</file>