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61" r:id="rId4"/>
    <p:sldId id="262" r:id="rId5"/>
    <p:sldId id="263" r:id="rId6"/>
    <p:sldId id="264" r:id="rId7"/>
    <p:sldId id="266" r:id="rId8"/>
    <p:sldId id="267" r:id="rId9"/>
    <p:sldId id="268" r:id="rId10"/>
    <p:sldId id="265" r:id="rId11"/>
    <p:sldId id="258" r:id="rId12"/>
    <p:sldId id="269" r:id="rId13"/>
    <p:sldId id="270" r:id="rId14"/>
    <p:sldId id="271" r:id="rId15"/>
    <p:sldId id="272" r:id="rId16"/>
    <p:sldId id="259" r:id="rId17"/>
    <p:sldId id="260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271FFF-1709-415B-9573-E8A0DBA2EC7D}" type="datetimeFigureOut">
              <a:rPr lang="el-GR" smtClean="0"/>
              <a:t>16/4/2025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739330-2161-47FD-8C8E-7FA2BD24D66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217549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739330-2161-47FD-8C8E-7FA2BD24D667}" type="slidenum">
              <a:rPr lang="el-GR" smtClean="0"/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897277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BE53C-9582-450C-876C-008F2094A97D}" type="datetimeFigureOut">
              <a:rPr lang="el-GR" smtClean="0"/>
              <a:t>16/4/2025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FA674-DD15-4C23-8817-792FA83528D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01334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BE53C-9582-450C-876C-008F2094A97D}" type="datetimeFigureOut">
              <a:rPr lang="el-GR" smtClean="0"/>
              <a:t>16/4/2025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FA674-DD15-4C23-8817-792FA83528D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94669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BE53C-9582-450C-876C-008F2094A97D}" type="datetimeFigureOut">
              <a:rPr lang="el-GR" smtClean="0"/>
              <a:t>16/4/2025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FA674-DD15-4C23-8817-792FA83528D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76577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BE53C-9582-450C-876C-008F2094A97D}" type="datetimeFigureOut">
              <a:rPr lang="el-GR" smtClean="0"/>
              <a:t>16/4/2025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FA674-DD15-4C23-8817-792FA83528D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28903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BE53C-9582-450C-876C-008F2094A97D}" type="datetimeFigureOut">
              <a:rPr lang="el-GR" smtClean="0"/>
              <a:t>16/4/2025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FA674-DD15-4C23-8817-792FA83528D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23156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BE53C-9582-450C-876C-008F2094A97D}" type="datetimeFigureOut">
              <a:rPr lang="el-GR" smtClean="0"/>
              <a:t>16/4/2025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FA674-DD15-4C23-8817-792FA83528D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73341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BE53C-9582-450C-876C-008F2094A97D}" type="datetimeFigureOut">
              <a:rPr lang="el-GR" smtClean="0"/>
              <a:t>16/4/2025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FA674-DD15-4C23-8817-792FA83528D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65292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BE53C-9582-450C-876C-008F2094A97D}" type="datetimeFigureOut">
              <a:rPr lang="el-GR" smtClean="0"/>
              <a:t>16/4/2025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FA674-DD15-4C23-8817-792FA83528D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69539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BE53C-9582-450C-876C-008F2094A97D}" type="datetimeFigureOut">
              <a:rPr lang="el-GR" smtClean="0"/>
              <a:t>16/4/2025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FA674-DD15-4C23-8817-792FA83528D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90995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BE53C-9582-450C-876C-008F2094A97D}" type="datetimeFigureOut">
              <a:rPr lang="el-GR" smtClean="0"/>
              <a:t>16/4/2025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FA674-DD15-4C23-8817-792FA83528D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46939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BE53C-9582-450C-876C-008F2094A97D}" type="datetimeFigureOut">
              <a:rPr lang="el-GR" smtClean="0"/>
              <a:t>16/4/2025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FA674-DD15-4C23-8817-792FA83528D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31255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BBE53C-9582-450C-876C-008F2094A97D}" type="datetimeFigureOut">
              <a:rPr lang="el-GR" smtClean="0"/>
              <a:t>16/4/2025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FA674-DD15-4C23-8817-792FA83528D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18879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83671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l-GR" sz="6000" b="1" dirty="0" smtClean="0"/>
              <a:t>Β ΛΥΚΕΙΟΥ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ΜΑΘΗΜΑ ΓΕΝΙΚΗΣ ΠΑΙΔΕΙΑΣ</a:t>
            </a:r>
            <a:br>
              <a:rPr lang="el-GR" dirty="0" smtClean="0"/>
            </a:br>
            <a:r>
              <a:rPr lang="el-GR" b="1" dirty="0" smtClean="0"/>
              <a:t>ΕΙΣΑΓΩΓΗ ΣΤΙΣ ΑΡΧΕΣ ΤΗΣ ΕΠΙΣΤΗΜΗΣ ΥΠΟΛΟΓΙΣΤΩΝ</a:t>
            </a:r>
            <a:endParaRPr lang="el-GR" b="1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259632" y="4221088"/>
            <a:ext cx="6400800" cy="1752600"/>
          </a:xfrm>
        </p:spPr>
        <p:txBody>
          <a:bodyPr>
            <a:normAutofit fontScale="62500" lnSpcReduction="20000"/>
          </a:bodyPr>
          <a:lstStyle/>
          <a:p>
            <a:r>
              <a:rPr lang="el-GR" sz="5400" b="1" dirty="0" smtClean="0"/>
              <a:t>ΚΕΦΑΛΑΙΟ 3</a:t>
            </a:r>
          </a:p>
          <a:p>
            <a:r>
              <a:rPr lang="el-GR" sz="5400" b="1" dirty="0"/>
              <a:t>ΘΕΜΑΤΑ ΕΦΑΡΜΟΣΜΕΝΗΣ ΕΠΙΣΤΗΜΗΣ ΤΩΝ ΥΠΟΛΟΓΙΣΤΩΝ</a:t>
            </a:r>
            <a:endParaRPr lang="el-GR" sz="5400" b="1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654186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el-GR" sz="3600" b="1" dirty="0" smtClean="0"/>
              <a:t>3.1.5 ΓΝΩΣΤΑ ΛΕΙΤΟΥΡΓΙΚΑ ΣΥΣΤΗΜΑΤΑ</a:t>
            </a:r>
            <a:endParaRPr lang="el-GR" sz="36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endParaRPr lang="el-G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693" y="1124744"/>
            <a:ext cx="8399771" cy="4824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261039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3.2 ΠΛΗΡΟΦΟΡΙΑΚΑ ΣΥΣΤΗΜΑΤΑ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6" name="Θέση περιεχομένου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889033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3.2.1 –ΟΡΙΣΜΟΣ ΠΛΗΡΟΦΟΡΙΑΚΑ ΣΥΣΤΗΜΑΤΑ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b="1" dirty="0"/>
              <a:t>Πληροφοριακό σύστημα (Π.Σ.) </a:t>
            </a:r>
            <a:r>
              <a:rPr lang="el-GR" sz="2400" dirty="0"/>
              <a:t>ονομάζεται ένα σύνολο </a:t>
            </a:r>
            <a:r>
              <a:rPr lang="el-GR" sz="2400" dirty="0" err="1" smtClean="0"/>
              <a:t>αλληλοσυσχετιζόμενων</a:t>
            </a:r>
            <a:r>
              <a:rPr lang="el-GR" sz="2400" dirty="0" smtClean="0"/>
              <a:t> και αλληλεπιδρώντων </a:t>
            </a:r>
            <a:r>
              <a:rPr lang="el-GR" sz="2400" dirty="0"/>
              <a:t>οντοτήτων που </a:t>
            </a:r>
            <a:r>
              <a:rPr lang="el-GR" sz="2400" dirty="0" smtClean="0"/>
              <a:t>συλλέγουν</a:t>
            </a:r>
            <a:r>
              <a:rPr lang="el-GR" sz="2400" dirty="0"/>
              <a:t>, επεξεργάζονται, αποθηκεύουν, ανακτούν και </a:t>
            </a:r>
            <a:r>
              <a:rPr lang="el-GR" sz="2400" dirty="0" smtClean="0"/>
              <a:t>διανέμουν πληροφορίες </a:t>
            </a:r>
            <a:r>
              <a:rPr lang="el-GR" sz="2400" dirty="0"/>
              <a:t>για την υποστήριξη των αποφάσεων και ελέγχου </a:t>
            </a:r>
            <a:r>
              <a:rPr lang="el-GR" sz="2400" dirty="0" smtClean="0"/>
              <a:t>σε μια </a:t>
            </a:r>
            <a:r>
              <a:rPr lang="el-GR" sz="2400" dirty="0"/>
              <a:t>επιχείρηση ή σε έναν οργανισμό.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22201220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3.2.2 ΑΡΧΙΤΕΚΤΟΝΙΚΕΣ ΑΠΟΘΗΚΕΥΣΗΣ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 smtClean="0"/>
              <a:t>Αρχιτεκτονικές αποθήκευσης άμεσης πρόσβασης</a:t>
            </a:r>
          </a:p>
          <a:p>
            <a:pPr marL="0" indent="0">
              <a:buNone/>
            </a:pPr>
            <a:r>
              <a:rPr lang="el-GR" dirty="0"/>
              <a:t>δυνατή η άμεση πρόσβαση στα δεδομένα </a:t>
            </a:r>
            <a:r>
              <a:rPr lang="el-GR" dirty="0" smtClean="0"/>
              <a:t>ή τα </a:t>
            </a:r>
            <a:r>
              <a:rPr lang="el-GR" dirty="0"/>
              <a:t>εμπορεύματα μέσω συσκευών εισόδου</a:t>
            </a:r>
            <a:endParaRPr lang="el-GR" dirty="0" smtClean="0"/>
          </a:p>
          <a:p>
            <a:endParaRPr lang="el-GR" dirty="0" smtClean="0"/>
          </a:p>
          <a:p>
            <a:r>
              <a:rPr lang="el-GR" dirty="0" smtClean="0"/>
              <a:t>Αρχιτεκτονικές αποθήκευσης βασισμένες σε δίκτυο</a:t>
            </a:r>
          </a:p>
          <a:p>
            <a:pPr marL="0" indent="0">
              <a:buNone/>
            </a:pPr>
            <a:r>
              <a:rPr lang="el-GR" dirty="0" smtClean="0"/>
              <a:t>η πρόσβαση </a:t>
            </a:r>
            <a:r>
              <a:rPr lang="el-GR" dirty="0"/>
              <a:t>στα δεδομένα γίνεται μέσω ενός δικτύου υπολογιστών, όπου τα </a:t>
            </a:r>
            <a:r>
              <a:rPr lang="el-GR" dirty="0" smtClean="0"/>
              <a:t>δεδομένα </a:t>
            </a:r>
            <a:r>
              <a:rPr lang="el-GR" dirty="0"/>
              <a:t>αποθηκεύονται είτε τοπικά είτε σε κάποια άλλη τοποθεσία της </a:t>
            </a:r>
            <a:r>
              <a:rPr lang="el-GR" dirty="0" smtClean="0"/>
              <a:t>επιχείρησης</a:t>
            </a:r>
          </a:p>
          <a:p>
            <a:endParaRPr lang="el-GR" dirty="0" smtClean="0"/>
          </a:p>
          <a:p>
            <a:r>
              <a:rPr lang="el-GR" dirty="0" smtClean="0"/>
              <a:t>Αρχιτεκτονικές αποθήκευσης βασισμένες στο σύννεφο</a:t>
            </a:r>
          </a:p>
          <a:p>
            <a:pPr marL="0" indent="0">
              <a:buNone/>
            </a:pPr>
            <a:r>
              <a:rPr lang="el-GR" dirty="0"/>
              <a:t>στηρίζονται στο Διαδίκτυο και χρησιμοποιούν τις υποδομές ενός </a:t>
            </a:r>
            <a:r>
              <a:rPr lang="el-GR" dirty="0" err="1" smtClean="0"/>
              <a:t>παρόχου</a:t>
            </a:r>
            <a:r>
              <a:rPr lang="el-GR" dirty="0" smtClean="0"/>
              <a:t> υπηρεσιών </a:t>
            </a:r>
            <a:r>
              <a:rPr lang="el-GR" dirty="0"/>
              <a:t>σύννεφου</a:t>
            </a:r>
            <a:endParaRPr lang="el-GR" dirty="0" smtClean="0"/>
          </a:p>
          <a:p>
            <a:endParaRPr lang="el-GR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325412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3.2.3 ΒΑΣΕΙΣ ΔΕΔΟΜΕΝΩΝ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l-GR" b="1" dirty="0"/>
              <a:t>Βάση Δεδομένων (Β.Δ.)</a:t>
            </a:r>
            <a:r>
              <a:rPr lang="el-GR" dirty="0"/>
              <a:t> είναι μία οργανωμένη συλλογή από </a:t>
            </a:r>
            <a:r>
              <a:rPr lang="el-GR" dirty="0" smtClean="0"/>
              <a:t>συσχετιζόμενα </a:t>
            </a:r>
            <a:r>
              <a:rPr lang="el-GR" dirty="0"/>
              <a:t>δεδομένα, επεξεργασμένα </a:t>
            </a:r>
            <a:r>
              <a:rPr lang="el-GR" dirty="0" smtClean="0"/>
              <a:t>και αποθηκευμένα </a:t>
            </a:r>
            <a:r>
              <a:rPr lang="el-GR" dirty="0"/>
              <a:t>με </a:t>
            </a:r>
            <a:r>
              <a:rPr lang="el-GR" dirty="0" smtClean="0"/>
              <a:t>τέτοιο </a:t>
            </a:r>
            <a:r>
              <a:rPr lang="el-GR" dirty="0"/>
              <a:t>τρόπο, ώστε να μπορούν να χρησιμοποιούνται σε όλες </a:t>
            </a:r>
            <a:r>
              <a:rPr lang="el-GR" dirty="0" smtClean="0"/>
              <a:t>τις εφαρμογές </a:t>
            </a:r>
            <a:r>
              <a:rPr lang="el-GR" dirty="0"/>
              <a:t>ενός οργανισμού ή μιας επιχείρησης</a:t>
            </a:r>
            <a:r>
              <a:rPr lang="el-GR" dirty="0" smtClean="0"/>
              <a:t>.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Η πιο συνηθισμένη μορφή Β.Δ. είναι οι </a:t>
            </a:r>
            <a:r>
              <a:rPr lang="el-GR" b="1" i="1" dirty="0"/>
              <a:t>Σχεσιακές Βάσεις </a:t>
            </a:r>
            <a:r>
              <a:rPr lang="el-GR" b="1" i="1" dirty="0" smtClean="0"/>
              <a:t>Δεδομένων (Σ.Β.Δ</a:t>
            </a:r>
            <a:r>
              <a:rPr lang="el-GR" b="1" i="1" dirty="0"/>
              <a:t>.)</a:t>
            </a:r>
            <a:r>
              <a:rPr lang="el-GR" dirty="0"/>
              <a:t>, όπου τα δεδομένα οργανώνονται σε συσχετιζόμενους </a:t>
            </a:r>
            <a:r>
              <a:rPr lang="el-GR" dirty="0" smtClean="0"/>
              <a:t>πίνακες με </a:t>
            </a:r>
            <a:r>
              <a:rPr lang="el-GR" dirty="0"/>
              <a:t>βάση το Σχεσιακό Μοντέλο Δεδομένων</a:t>
            </a:r>
            <a:r>
              <a:rPr lang="el-GR" dirty="0" smtClean="0"/>
              <a:t>.</a:t>
            </a:r>
          </a:p>
          <a:p>
            <a:endParaRPr lang="el-GR" b="1" dirty="0"/>
          </a:p>
          <a:p>
            <a:pPr marL="0" indent="0">
              <a:buNone/>
            </a:pPr>
            <a:r>
              <a:rPr lang="el-GR" dirty="0"/>
              <a:t>Η διαχείριση των συσχετιζόμενων δεδομένων μίας Β.Δ. γίνεται με ένα</a:t>
            </a:r>
          </a:p>
          <a:p>
            <a:pPr marL="0" indent="0">
              <a:buNone/>
            </a:pPr>
            <a:r>
              <a:rPr lang="el-GR" dirty="0"/>
              <a:t>σύνολο κατάλληλων προγραμμάτων το οποίο καλείται </a:t>
            </a:r>
            <a:r>
              <a:rPr lang="el-GR" b="1" i="1" dirty="0"/>
              <a:t>Σύστημα </a:t>
            </a:r>
            <a:r>
              <a:rPr lang="el-GR" b="1" i="1" dirty="0" smtClean="0"/>
              <a:t>Διαχείρισης </a:t>
            </a:r>
            <a:r>
              <a:rPr lang="el-GR" b="1" i="1" dirty="0"/>
              <a:t>της Βάσης Δεδομένων - ΣΔΒΔ (</a:t>
            </a:r>
            <a:r>
              <a:rPr lang="el-GR" b="1" i="1" dirty="0" err="1"/>
              <a:t>Database</a:t>
            </a:r>
            <a:r>
              <a:rPr lang="el-GR" b="1" i="1" dirty="0"/>
              <a:t> </a:t>
            </a:r>
            <a:r>
              <a:rPr lang="el-GR" b="1" i="1" dirty="0" err="1" smtClean="0"/>
              <a:t>Management</a:t>
            </a:r>
            <a:r>
              <a:rPr lang="el-GR" b="1" i="1" dirty="0"/>
              <a:t> </a:t>
            </a:r>
            <a:r>
              <a:rPr lang="en-US" b="1" i="1" dirty="0" smtClean="0"/>
              <a:t>System</a:t>
            </a:r>
            <a:r>
              <a:rPr lang="en-US" b="1" i="1" dirty="0"/>
              <a:t>, DBMS)</a:t>
            </a:r>
            <a:endParaRPr lang="el-GR" dirty="0" smtClean="0"/>
          </a:p>
          <a:p>
            <a:endParaRPr lang="el-GR" dirty="0"/>
          </a:p>
          <a:p>
            <a:endParaRPr lang="el-G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5085184"/>
            <a:ext cx="5190337" cy="1224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510231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el-GR" sz="2800" b="1" dirty="0" smtClean="0"/>
              <a:t>3.2.4 ΓΛΩΣΣΕΣ ΕΡΩΤΟΑΠΟΚΡΙΣΕΩΝ (</a:t>
            </a:r>
            <a:r>
              <a:rPr lang="en-US" sz="2800" b="1" dirty="0" smtClean="0"/>
              <a:t>SQL,XML)</a:t>
            </a:r>
            <a:endParaRPr lang="el-GR" sz="28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7544" y="908720"/>
            <a:ext cx="6299470" cy="5688632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l-GR" dirty="0"/>
              <a:t>Τα συστήματα διαχείρισης βάσεων δεδομένων αλληλεπιδρούν με </a:t>
            </a:r>
            <a:r>
              <a:rPr lang="el-GR" dirty="0" smtClean="0"/>
              <a:t>τον</a:t>
            </a:r>
            <a:r>
              <a:rPr lang="en-US" dirty="0" smtClean="0"/>
              <a:t> </a:t>
            </a:r>
            <a:r>
              <a:rPr lang="el-GR" dirty="0" smtClean="0"/>
              <a:t>χρήστη </a:t>
            </a:r>
            <a:r>
              <a:rPr lang="el-GR" dirty="0"/>
              <a:t>μέσα από γλώσσες </a:t>
            </a:r>
            <a:r>
              <a:rPr lang="el-GR" dirty="0" smtClean="0"/>
              <a:t>ερωταποκρίσεων</a:t>
            </a:r>
            <a:endParaRPr lang="en-US" dirty="0" smtClean="0"/>
          </a:p>
          <a:p>
            <a:r>
              <a:rPr lang="en-US" b="1" i="1" dirty="0" smtClean="0"/>
              <a:t>SQL (Structured </a:t>
            </a:r>
            <a:r>
              <a:rPr lang="en-US" b="1" i="1" dirty="0"/>
              <a:t>Query Language, </a:t>
            </a:r>
            <a:r>
              <a:rPr lang="en-US" b="1" i="1" dirty="0" err="1"/>
              <a:t>Δομημένη</a:t>
            </a:r>
            <a:r>
              <a:rPr lang="en-US" b="1" i="1" dirty="0"/>
              <a:t> </a:t>
            </a:r>
            <a:r>
              <a:rPr lang="en-US" b="1" i="1" dirty="0" smtClean="0"/>
              <a:t> </a:t>
            </a:r>
            <a:r>
              <a:rPr lang="en-US" b="1" i="1" dirty="0" err="1" smtClean="0"/>
              <a:t>Γλώσσ</a:t>
            </a:r>
            <a:r>
              <a:rPr lang="en-US" b="1" i="1" dirty="0" smtClean="0"/>
              <a:t>α </a:t>
            </a:r>
            <a:r>
              <a:rPr lang="el-GR" b="1" i="1" dirty="0" smtClean="0"/>
              <a:t>Ερωταποκρίσεων),</a:t>
            </a:r>
            <a:r>
              <a:rPr lang="en-US" b="1" i="1" dirty="0" smtClean="0"/>
              <a:t> </a:t>
            </a:r>
            <a:endParaRPr lang="en-US" dirty="0" smtClean="0"/>
          </a:p>
          <a:p>
            <a:endParaRPr lang="en-US" b="1" i="1" dirty="0" smtClean="0"/>
          </a:p>
          <a:p>
            <a:r>
              <a:rPr lang="en-US" b="1" i="1" dirty="0" smtClean="0"/>
              <a:t>XML</a:t>
            </a:r>
            <a:r>
              <a:rPr lang="en-US" b="1" i="1" dirty="0"/>
              <a:t>, (</a:t>
            </a:r>
            <a:r>
              <a:rPr lang="en-US" b="1" i="1" dirty="0" smtClean="0"/>
              <a:t>Extensible </a:t>
            </a:r>
            <a:r>
              <a:rPr lang="el-GR" b="1" i="1" dirty="0" err="1" smtClean="0"/>
              <a:t>Markup</a:t>
            </a:r>
            <a:r>
              <a:rPr lang="el-GR" b="1" i="1" dirty="0" smtClean="0"/>
              <a:t> </a:t>
            </a:r>
            <a:r>
              <a:rPr lang="el-GR" b="1" i="1" dirty="0" err="1"/>
              <a:t>Language</a:t>
            </a:r>
            <a:r>
              <a:rPr lang="el-GR" b="1" i="1" dirty="0"/>
              <a:t>, Επεκτάσιμη Γλώσσα Σήμανσης). </a:t>
            </a:r>
            <a:r>
              <a:rPr lang="el-GR" dirty="0"/>
              <a:t>Η </a:t>
            </a:r>
            <a:r>
              <a:rPr lang="el-GR" b="1" i="1" dirty="0"/>
              <a:t>XML </a:t>
            </a:r>
            <a:r>
              <a:rPr lang="el-GR" dirty="0" smtClean="0"/>
              <a:t>χρησιμοποιώντας </a:t>
            </a:r>
            <a:r>
              <a:rPr lang="el-GR" dirty="0"/>
              <a:t>ένα σύνολο κανόνων καθιστά εφικτή τη δημιουργία </a:t>
            </a:r>
            <a:r>
              <a:rPr lang="el-GR" dirty="0" smtClean="0"/>
              <a:t>οποιασδήποτε </a:t>
            </a:r>
            <a:r>
              <a:rPr lang="el-GR" dirty="0"/>
              <a:t>ετικέτας απαιτείται για την περιγραφή των δεδομένων και της </a:t>
            </a:r>
            <a:r>
              <a:rPr lang="el-GR" dirty="0" smtClean="0"/>
              <a:t>δομής </a:t>
            </a:r>
            <a:r>
              <a:rPr lang="el-GR" dirty="0"/>
              <a:t>τους</a:t>
            </a:r>
            <a:endParaRPr lang="el-GR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7014" y="1988840"/>
            <a:ext cx="2341490" cy="1059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3429000"/>
            <a:ext cx="2466463" cy="2261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942267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Τίτλος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3.3 ΔΙΚΤΥΑ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690131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67544" y="1988840"/>
            <a:ext cx="8229600" cy="1143000"/>
          </a:xfrm>
        </p:spPr>
        <p:txBody>
          <a:bodyPr/>
          <a:lstStyle/>
          <a:p>
            <a:r>
              <a:rPr lang="el-GR" dirty="0" smtClean="0"/>
              <a:t>3.4 ΤΕΧΝΗΤΗ ΝΟΗΜΟΣΥΝΗ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72585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3.4.1 – TI EINAI H TEXNHTH </a:t>
            </a:r>
            <a:r>
              <a:rPr lang="el-GR" sz="2800" b="1" dirty="0" smtClean="0"/>
              <a:t>ΝΟΗΜΟΣΥΝΗ</a:t>
            </a:r>
            <a:endParaRPr lang="el-GR" sz="28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908720"/>
            <a:ext cx="8435280" cy="5616624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el-GR" b="1" dirty="0"/>
              <a:t>Τεχνητή Νοημοσύνη (Τ.Ν.) </a:t>
            </a:r>
            <a:r>
              <a:rPr lang="el-GR" dirty="0"/>
              <a:t>είναι ο τομέας της επιστήμης </a:t>
            </a:r>
            <a:r>
              <a:rPr lang="el-GR" dirty="0" smtClean="0"/>
              <a:t>των</a:t>
            </a:r>
            <a:r>
              <a:rPr lang="en-US" dirty="0" smtClean="0"/>
              <a:t> </a:t>
            </a:r>
            <a:r>
              <a:rPr lang="el-GR" dirty="0" smtClean="0"/>
              <a:t>υπολογιστών</a:t>
            </a:r>
            <a:r>
              <a:rPr lang="el-GR" dirty="0"/>
              <a:t>, που ασχολείται με τη σχεδίαση ευφυών </a:t>
            </a:r>
            <a:r>
              <a:rPr lang="el-GR" dirty="0" smtClean="0"/>
              <a:t>υπολογιστικών </a:t>
            </a:r>
            <a:r>
              <a:rPr lang="el-GR" dirty="0"/>
              <a:t>συστημάτων, δηλαδή συστημάτων ικανών για </a:t>
            </a:r>
            <a:r>
              <a:rPr lang="el-GR" dirty="0" smtClean="0"/>
              <a:t>λειτουργίες </a:t>
            </a:r>
            <a:r>
              <a:rPr lang="el-GR" dirty="0"/>
              <a:t>που αποδίδονται σε ανθρώπινη </a:t>
            </a:r>
            <a:r>
              <a:rPr lang="el-GR" dirty="0" smtClean="0"/>
              <a:t>νοημοσύνη</a:t>
            </a:r>
            <a:endParaRPr lang="en-US" dirty="0" smtClean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l-GR" dirty="0"/>
              <a:t>Η Τ.Ν. εμφανίζεται σε διάφορα πεδία, </a:t>
            </a:r>
            <a:r>
              <a:rPr lang="el-GR" dirty="0" smtClean="0"/>
              <a:t>όπως:</a:t>
            </a:r>
            <a:endParaRPr lang="en-US" dirty="0" smtClean="0"/>
          </a:p>
          <a:p>
            <a:r>
              <a:rPr lang="el-GR" dirty="0" smtClean="0"/>
              <a:t>στον </a:t>
            </a:r>
            <a:r>
              <a:rPr lang="el-GR" dirty="0"/>
              <a:t>προγραμματισμό ηλεκτρονικών </a:t>
            </a:r>
            <a:r>
              <a:rPr lang="el-GR" dirty="0" smtClean="0"/>
              <a:t>παιχνιδιών</a:t>
            </a:r>
            <a:endParaRPr lang="en-US" dirty="0" smtClean="0"/>
          </a:p>
          <a:p>
            <a:r>
              <a:rPr lang="el-GR" dirty="0" smtClean="0"/>
              <a:t>στα </a:t>
            </a:r>
            <a:r>
              <a:rPr lang="el-GR" dirty="0"/>
              <a:t>έμπειρα συστήματα τα οποία χρησιμοποιούνται για την </a:t>
            </a:r>
            <a:r>
              <a:rPr lang="el-GR" dirty="0" smtClean="0"/>
              <a:t>λήψη</a:t>
            </a:r>
            <a:r>
              <a:rPr lang="en-US" dirty="0" smtClean="0"/>
              <a:t> </a:t>
            </a:r>
            <a:r>
              <a:rPr lang="el-GR" dirty="0" smtClean="0"/>
              <a:t>αποφάσεων </a:t>
            </a:r>
            <a:r>
              <a:rPr lang="el-GR" dirty="0"/>
              <a:t>γύρω από ζητήματα πραγματικής ζωής, διάγνωση </a:t>
            </a:r>
            <a:r>
              <a:rPr lang="el-GR" dirty="0" smtClean="0"/>
              <a:t>και</a:t>
            </a:r>
            <a:r>
              <a:rPr lang="en-US" dirty="0" smtClean="0"/>
              <a:t> </a:t>
            </a:r>
            <a:r>
              <a:rPr lang="el-GR" dirty="0" smtClean="0"/>
              <a:t>θεραπεία </a:t>
            </a:r>
            <a:r>
              <a:rPr lang="el-GR" dirty="0"/>
              <a:t>ασθενειών</a:t>
            </a:r>
          </a:p>
          <a:p>
            <a:r>
              <a:rPr lang="el-GR" dirty="0" smtClean="0"/>
              <a:t>στην </a:t>
            </a:r>
            <a:r>
              <a:rPr lang="el-GR" dirty="0"/>
              <a:t>επεξεργασία φυσικών γλωσσών που βοηθά στην </a:t>
            </a:r>
            <a:r>
              <a:rPr lang="el-GR" dirty="0" smtClean="0"/>
              <a:t>κατανόηση</a:t>
            </a:r>
            <a:r>
              <a:rPr lang="en-US" dirty="0" smtClean="0"/>
              <a:t> </a:t>
            </a:r>
            <a:r>
              <a:rPr lang="el-GR" dirty="0" smtClean="0"/>
              <a:t>των </a:t>
            </a:r>
            <a:r>
              <a:rPr lang="el-GR" dirty="0"/>
              <a:t>νοημάτων μίας γλώσσας με τη χρήση μηχανών</a:t>
            </a:r>
          </a:p>
          <a:p>
            <a:r>
              <a:rPr lang="el-GR" dirty="0" smtClean="0"/>
              <a:t>στον </a:t>
            </a:r>
            <a:r>
              <a:rPr lang="el-GR" dirty="0"/>
              <a:t>προγραμματισμό νοήμονος συμπεριφοράς σε μηχανές με </a:t>
            </a:r>
            <a:r>
              <a:rPr lang="el-GR" dirty="0" smtClean="0"/>
              <a:t>τη</a:t>
            </a:r>
            <a:r>
              <a:rPr lang="en-US" dirty="0" smtClean="0"/>
              <a:t> </a:t>
            </a:r>
            <a:r>
              <a:rPr lang="el-GR" dirty="0" smtClean="0"/>
              <a:t>χρήση </a:t>
            </a:r>
            <a:r>
              <a:rPr lang="el-GR" dirty="0"/>
              <a:t>νευρωνικών δικτύων τα οποία προσομοιώνουν τις </a:t>
            </a:r>
            <a:r>
              <a:rPr lang="el-GR" dirty="0" smtClean="0"/>
              <a:t>φυσικές</a:t>
            </a:r>
            <a:r>
              <a:rPr lang="en-US" dirty="0" smtClean="0"/>
              <a:t> </a:t>
            </a:r>
            <a:r>
              <a:rPr lang="el-GR" dirty="0" smtClean="0"/>
              <a:t>συνδέσεις </a:t>
            </a:r>
            <a:r>
              <a:rPr lang="el-GR" dirty="0"/>
              <a:t>ενός ανθρώπινου εγκεφάλου</a:t>
            </a:r>
          </a:p>
          <a:p>
            <a:r>
              <a:rPr lang="el-GR" dirty="0" smtClean="0"/>
              <a:t>στη </a:t>
            </a:r>
            <a:r>
              <a:rPr lang="el-GR" dirty="0"/>
              <a:t>ρομποτική όπου προγραμματίζονται υπολογιστικά </a:t>
            </a:r>
            <a:r>
              <a:rPr lang="el-GR" dirty="0" smtClean="0"/>
              <a:t>συστήματα</a:t>
            </a:r>
            <a:r>
              <a:rPr lang="en-US" dirty="0" smtClean="0"/>
              <a:t> </a:t>
            </a:r>
            <a:r>
              <a:rPr lang="el-GR" dirty="0" smtClean="0"/>
              <a:t>ώστε </a:t>
            </a:r>
            <a:r>
              <a:rPr lang="el-GR" dirty="0"/>
              <a:t>να «βλέπουν», να «ακούν» και να «αντιδρούν» με βάση </a:t>
            </a:r>
            <a:r>
              <a:rPr lang="el-GR" dirty="0" smtClean="0"/>
              <a:t>τα</a:t>
            </a:r>
            <a:r>
              <a:rPr lang="en-US" dirty="0" smtClean="0"/>
              <a:t> </a:t>
            </a:r>
            <a:r>
              <a:rPr lang="el-GR" dirty="0" smtClean="0"/>
              <a:t>ανθρώπινα </a:t>
            </a:r>
            <a:r>
              <a:rPr lang="el-GR" dirty="0"/>
              <a:t>πρότυπα συμπεριφοράς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60268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el-GR" sz="3200" b="1" dirty="0" smtClean="0"/>
              <a:t>3.4.2 –ΕΞΕΛΙΞΗ ΤΗΣ ΤΕΧΝΗΤΗΣ ΝΟΗΜΟΣΥΝΗΣ</a:t>
            </a:r>
            <a:endParaRPr lang="el-GR" sz="32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7544" y="980728"/>
            <a:ext cx="8496944" cy="5616624"/>
          </a:xfrm>
        </p:spPr>
        <p:txBody>
          <a:bodyPr>
            <a:normAutofit fontScale="25000" lnSpcReduction="20000"/>
          </a:bodyPr>
          <a:lstStyle/>
          <a:p>
            <a:r>
              <a:rPr lang="el-GR" sz="9600" b="1" i="1" dirty="0" smtClean="0"/>
              <a:t>‘60 - Γενετικοί Αλγόριθμοι </a:t>
            </a:r>
            <a:r>
              <a:rPr lang="el-GR" sz="9600" dirty="0"/>
              <a:t>(</a:t>
            </a:r>
            <a:r>
              <a:rPr lang="el-GR" sz="9600" dirty="0" err="1"/>
              <a:t>Genetic</a:t>
            </a:r>
            <a:r>
              <a:rPr lang="el-GR" sz="9600" dirty="0"/>
              <a:t> </a:t>
            </a:r>
            <a:r>
              <a:rPr lang="el-GR" sz="9600" dirty="0" err="1" smtClean="0"/>
              <a:t>Algorithms</a:t>
            </a:r>
            <a:r>
              <a:rPr lang="el-GR" sz="9600" dirty="0" smtClean="0"/>
              <a:t>) : αλγόριθμοι </a:t>
            </a:r>
            <a:r>
              <a:rPr lang="el-GR" sz="9600" dirty="0"/>
              <a:t>οι οποίοι </a:t>
            </a:r>
            <a:r>
              <a:rPr lang="el-GR" sz="9600" dirty="0" smtClean="0"/>
              <a:t>αναζητούν </a:t>
            </a:r>
            <a:r>
              <a:rPr lang="el-GR" sz="9600" dirty="0"/>
              <a:t>μέσα από ένα χώρο υποψηφίων λύσεων, την πιο κατάλληλη </a:t>
            </a:r>
            <a:r>
              <a:rPr lang="el-GR" sz="9600" dirty="0" smtClean="0"/>
              <a:t>με βάση </a:t>
            </a:r>
            <a:r>
              <a:rPr lang="el-GR" sz="9600" dirty="0"/>
              <a:t>κάποιο συγκεκριμένο κριτήριο</a:t>
            </a:r>
            <a:r>
              <a:rPr lang="el-GR" sz="9600" dirty="0" smtClean="0"/>
              <a:t>.’70 - εμφανίζονται </a:t>
            </a:r>
            <a:r>
              <a:rPr lang="el-GR" sz="9600" dirty="0"/>
              <a:t>τα πρώτα </a:t>
            </a:r>
            <a:r>
              <a:rPr lang="el-GR" sz="9600" b="1" i="1" dirty="0" smtClean="0"/>
              <a:t>έμπειρα συστήματα </a:t>
            </a:r>
            <a:r>
              <a:rPr lang="el-GR" sz="9600" dirty="0"/>
              <a:t>(</a:t>
            </a:r>
            <a:r>
              <a:rPr lang="el-GR" sz="9600" dirty="0" err="1"/>
              <a:t>Expert</a:t>
            </a:r>
            <a:r>
              <a:rPr lang="el-GR" sz="9600" dirty="0"/>
              <a:t> </a:t>
            </a:r>
            <a:r>
              <a:rPr lang="el-GR" sz="9600" dirty="0" err="1"/>
              <a:t>Systems</a:t>
            </a:r>
            <a:r>
              <a:rPr lang="el-GR" sz="9600" dirty="0"/>
              <a:t>) </a:t>
            </a:r>
            <a:endParaRPr lang="el-GR" sz="9600" dirty="0"/>
          </a:p>
          <a:p>
            <a:r>
              <a:rPr lang="el-GR" sz="9600" dirty="0" smtClean="0"/>
              <a:t>’80  - </a:t>
            </a:r>
            <a:r>
              <a:rPr lang="el-GR" sz="9600" b="1" i="1" dirty="0" smtClean="0"/>
              <a:t>LISP : </a:t>
            </a:r>
            <a:r>
              <a:rPr lang="el-GR" sz="9600" dirty="0" smtClean="0"/>
              <a:t>αποτίμηση </a:t>
            </a:r>
            <a:r>
              <a:rPr lang="el-GR" sz="9600" dirty="0"/>
              <a:t>συναρτήσεων αντί για την εκτέλεση εντολών. </a:t>
            </a:r>
            <a:endParaRPr lang="el-GR" sz="9600" dirty="0" smtClean="0"/>
          </a:p>
          <a:p>
            <a:r>
              <a:rPr lang="el-GR" sz="9600" b="1" i="1" dirty="0" smtClean="0"/>
              <a:t>’90  - Τεχνητά </a:t>
            </a:r>
            <a:r>
              <a:rPr lang="el-GR" sz="9600" b="1" i="1" dirty="0"/>
              <a:t>Νευρωνικά Δίκτυα </a:t>
            </a:r>
            <a:r>
              <a:rPr lang="el-GR" sz="9600" dirty="0"/>
              <a:t>(</a:t>
            </a:r>
            <a:r>
              <a:rPr lang="el-GR" sz="9600" dirty="0" err="1" smtClean="0"/>
              <a:t>Artificial</a:t>
            </a:r>
            <a:r>
              <a:rPr lang="el-GR" sz="9600" dirty="0"/>
              <a:t> </a:t>
            </a:r>
            <a:r>
              <a:rPr lang="el-GR" sz="9600" dirty="0" err="1" smtClean="0"/>
              <a:t>Neural</a:t>
            </a:r>
            <a:r>
              <a:rPr lang="el-GR" sz="9600" dirty="0" smtClean="0"/>
              <a:t> </a:t>
            </a:r>
            <a:r>
              <a:rPr lang="el-GR" sz="9600" dirty="0" err="1"/>
              <a:t>Nets</a:t>
            </a:r>
            <a:r>
              <a:rPr lang="el-GR" sz="9600" dirty="0" smtClean="0"/>
              <a:t>). η </a:t>
            </a:r>
            <a:r>
              <a:rPr lang="el-GR" sz="9600" dirty="0"/>
              <a:t>σύνδεσή </a:t>
            </a:r>
            <a:r>
              <a:rPr lang="el-GR" sz="9600" dirty="0" smtClean="0"/>
              <a:t>της Τεχνητής Νοημοσύνης με </a:t>
            </a:r>
            <a:r>
              <a:rPr lang="el-GR" sz="9600" dirty="0"/>
              <a:t>την </a:t>
            </a:r>
            <a:r>
              <a:rPr lang="el-GR" sz="9600" dirty="0" smtClean="0"/>
              <a:t>θεωρία </a:t>
            </a:r>
            <a:r>
              <a:rPr lang="el-GR" sz="9600" dirty="0"/>
              <a:t>της </a:t>
            </a:r>
            <a:r>
              <a:rPr lang="el-GR" sz="9600" b="1" i="1" dirty="0"/>
              <a:t>Ασαφούς Λογικής </a:t>
            </a:r>
            <a:r>
              <a:rPr lang="el-GR" sz="9600" dirty="0"/>
              <a:t>(</a:t>
            </a:r>
            <a:r>
              <a:rPr lang="el-GR" sz="9600" dirty="0" err="1"/>
              <a:t>Fuzzy</a:t>
            </a:r>
            <a:r>
              <a:rPr lang="el-GR" sz="9600" dirty="0"/>
              <a:t> </a:t>
            </a:r>
            <a:r>
              <a:rPr lang="el-GR" sz="9600" dirty="0" err="1"/>
              <a:t>Logic</a:t>
            </a:r>
            <a:r>
              <a:rPr lang="el-GR" sz="9600" dirty="0" smtClean="0"/>
              <a:t>)..</a:t>
            </a:r>
          </a:p>
          <a:p>
            <a:r>
              <a:rPr lang="el-GR" sz="9600" b="1" i="1" dirty="0" smtClean="0"/>
              <a:t>‘90 - ευφυείς </a:t>
            </a:r>
            <a:r>
              <a:rPr lang="el-GR" sz="9600" b="1" i="1" dirty="0"/>
              <a:t>πράκτορες </a:t>
            </a:r>
            <a:r>
              <a:rPr lang="el-GR" sz="9600" dirty="0"/>
              <a:t>(</a:t>
            </a:r>
            <a:r>
              <a:rPr lang="el-GR" sz="9600" dirty="0" err="1"/>
              <a:t>intelligent</a:t>
            </a:r>
            <a:r>
              <a:rPr lang="el-GR" sz="9600" dirty="0"/>
              <a:t> </a:t>
            </a:r>
            <a:r>
              <a:rPr lang="el-GR" sz="9600" dirty="0" err="1"/>
              <a:t>agents</a:t>
            </a:r>
            <a:r>
              <a:rPr lang="el-GR" sz="9600" dirty="0"/>
              <a:t>), </a:t>
            </a:r>
            <a:r>
              <a:rPr lang="el-GR" sz="9600" dirty="0" smtClean="0"/>
              <a:t>ανεξάρτητα προγράμματα </a:t>
            </a:r>
            <a:r>
              <a:rPr lang="el-GR" sz="9600" dirty="0"/>
              <a:t>τα οποία λαμβάνουν αποφάσεις και αλληλεπιδρούν με </a:t>
            </a:r>
            <a:r>
              <a:rPr lang="el-GR" sz="9600" dirty="0" err="1" smtClean="0"/>
              <a:t>ταδιάφορα</a:t>
            </a:r>
            <a:r>
              <a:rPr lang="el-GR" sz="9600" dirty="0" smtClean="0"/>
              <a:t> </a:t>
            </a:r>
            <a:r>
              <a:rPr lang="el-GR" sz="9600" dirty="0"/>
              <a:t>συστήματα, και τα διαδικτυακά ρομπότ. </a:t>
            </a:r>
            <a:endParaRPr lang="el-GR" sz="9600" dirty="0"/>
          </a:p>
          <a:p>
            <a:r>
              <a:rPr lang="el-GR" sz="9600" b="1" dirty="0" smtClean="0"/>
              <a:t>Σήμερα</a:t>
            </a:r>
            <a:r>
              <a:rPr lang="el-GR" sz="9600" dirty="0" smtClean="0"/>
              <a:t> - ο </a:t>
            </a:r>
            <a:r>
              <a:rPr lang="el-GR" sz="9600" b="1" i="1" dirty="0" smtClean="0"/>
              <a:t>Εξελικτικός </a:t>
            </a:r>
            <a:r>
              <a:rPr lang="el-GR" sz="9600" b="1" i="1" dirty="0"/>
              <a:t>Υπολογισμός </a:t>
            </a:r>
            <a:r>
              <a:rPr lang="el-GR" sz="9600" dirty="0"/>
              <a:t>(</a:t>
            </a:r>
            <a:r>
              <a:rPr lang="el-GR" sz="9600" dirty="0" err="1"/>
              <a:t>Evolutionary</a:t>
            </a:r>
            <a:r>
              <a:rPr lang="el-GR" sz="9600" dirty="0"/>
              <a:t> </a:t>
            </a:r>
            <a:r>
              <a:rPr lang="el-GR" sz="9600" dirty="0" err="1"/>
              <a:t>Computation</a:t>
            </a:r>
            <a:r>
              <a:rPr lang="el-GR" sz="9600" dirty="0"/>
              <a:t>), η </a:t>
            </a:r>
            <a:r>
              <a:rPr lang="el-GR" sz="9600" b="1" i="1" dirty="0"/>
              <a:t>Νοημοσύνη </a:t>
            </a:r>
            <a:r>
              <a:rPr lang="el-GR" sz="9600" b="1" i="1" dirty="0" smtClean="0"/>
              <a:t>Σμηνών </a:t>
            </a:r>
            <a:r>
              <a:rPr lang="el-GR" sz="9600" dirty="0" smtClean="0"/>
              <a:t>(</a:t>
            </a:r>
            <a:r>
              <a:rPr lang="el-GR" sz="9600" dirty="0" err="1" smtClean="0"/>
              <a:t>Swarm</a:t>
            </a:r>
            <a:r>
              <a:rPr lang="el-GR" sz="9600" dirty="0" smtClean="0"/>
              <a:t> </a:t>
            </a:r>
            <a:r>
              <a:rPr lang="el-GR" sz="9600" dirty="0" err="1"/>
              <a:t>Intelligence</a:t>
            </a:r>
            <a:r>
              <a:rPr lang="el-GR" sz="9600" dirty="0"/>
              <a:t>), η αξιοποίηση της </a:t>
            </a:r>
            <a:r>
              <a:rPr lang="el-GR" sz="9600" b="1" i="1" dirty="0"/>
              <a:t>Μηχανικής Μάθησης </a:t>
            </a:r>
            <a:r>
              <a:rPr lang="el-GR" sz="9600" dirty="0"/>
              <a:t>(</a:t>
            </a:r>
            <a:r>
              <a:rPr lang="el-GR" sz="9600" dirty="0" err="1" smtClean="0"/>
              <a:t>Machine</a:t>
            </a:r>
            <a:r>
              <a:rPr lang="el-GR" sz="9600" dirty="0"/>
              <a:t> </a:t>
            </a:r>
            <a:r>
              <a:rPr lang="el-GR" sz="9600" dirty="0" err="1" smtClean="0"/>
              <a:t>Learning</a:t>
            </a:r>
            <a:r>
              <a:rPr lang="el-GR" sz="9600" dirty="0"/>
              <a:t>) και η </a:t>
            </a:r>
            <a:r>
              <a:rPr lang="el-GR" sz="9600" b="1" i="1" dirty="0"/>
              <a:t>Ανακάλυψη Γνώσης σε Βάσεις Δεδομένων </a:t>
            </a:r>
            <a:r>
              <a:rPr lang="el-GR" sz="9600" dirty="0"/>
              <a:t>(</a:t>
            </a:r>
            <a:r>
              <a:rPr lang="el-GR" sz="9600" dirty="0" err="1" smtClean="0"/>
              <a:t>Knowledge</a:t>
            </a:r>
            <a:r>
              <a:rPr lang="el-GR" sz="9600" dirty="0"/>
              <a:t> </a:t>
            </a:r>
            <a:r>
              <a:rPr lang="el-GR" sz="9600" dirty="0" err="1" smtClean="0"/>
              <a:t>Discovery</a:t>
            </a:r>
            <a:r>
              <a:rPr lang="el-GR" sz="9600" dirty="0" smtClean="0"/>
              <a:t> </a:t>
            </a:r>
            <a:r>
              <a:rPr lang="el-GR" sz="9600" dirty="0" err="1"/>
              <a:t>in</a:t>
            </a:r>
            <a:r>
              <a:rPr lang="el-GR" sz="9600" dirty="0"/>
              <a:t> </a:t>
            </a:r>
            <a:r>
              <a:rPr lang="el-GR" sz="9600" dirty="0" err="1"/>
              <a:t>Databases</a:t>
            </a:r>
            <a:r>
              <a:rPr lang="el-GR" sz="9600" dirty="0"/>
              <a:t>) ως κατηγορίες της </a:t>
            </a:r>
            <a:r>
              <a:rPr lang="el-GR" sz="9600" b="1" i="1" dirty="0"/>
              <a:t>Υπολογιστικής </a:t>
            </a:r>
            <a:r>
              <a:rPr lang="el-GR" b="1" i="1" dirty="0"/>
              <a:t>Νοημοσύνης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43745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3.1 ΛΕΙΤΟΥΡΓΙΚΑ ΣΥΣΤΗΜΑΤΑ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41490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Autofit/>
          </a:bodyPr>
          <a:lstStyle/>
          <a:p>
            <a:r>
              <a:rPr lang="el-GR" sz="2800" b="1" dirty="0" smtClean="0"/>
              <a:t>3.4.3 – ΤΟΜΕΙΣ ΕΦΑΡΜΟΓΩΝ ΤΗΣ ΤΕΧΝΗΤΗΣ ΝΟΗΜΟΣΥΝΗΣ</a:t>
            </a:r>
            <a:endParaRPr lang="el-GR" sz="28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51520" y="1124744"/>
            <a:ext cx="8784976" cy="5544616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l-GR" dirty="0"/>
              <a:t>Η Τ.Ν. επωφελήθηκε από την πρόοδο της Ηλεκτρονικής, της </a:t>
            </a:r>
            <a:r>
              <a:rPr lang="el-GR" dirty="0" smtClean="0"/>
              <a:t>μικροηλεκτρονικής </a:t>
            </a:r>
            <a:r>
              <a:rPr lang="el-GR" dirty="0"/>
              <a:t>και της </a:t>
            </a:r>
            <a:r>
              <a:rPr lang="el-GR" dirty="0" err="1"/>
              <a:t>νανοτεχνολογίας</a:t>
            </a:r>
            <a:r>
              <a:rPr lang="el-GR" dirty="0"/>
              <a:t> </a:t>
            </a:r>
            <a:r>
              <a:rPr lang="el-GR" dirty="0" smtClean="0"/>
              <a:t>.</a:t>
            </a:r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r>
              <a:rPr lang="el-GR" dirty="0" smtClean="0"/>
              <a:t>Η </a:t>
            </a:r>
            <a:r>
              <a:rPr lang="el-GR" dirty="0"/>
              <a:t>Τ.Ν. εφαρμόζεται σε ένα πλήθος πεδίων, όπως </a:t>
            </a:r>
            <a:r>
              <a:rPr lang="el-GR" dirty="0" smtClean="0"/>
              <a:t>:</a:t>
            </a:r>
          </a:p>
          <a:p>
            <a:r>
              <a:rPr lang="el-GR" dirty="0" smtClean="0"/>
              <a:t>η </a:t>
            </a:r>
            <a:r>
              <a:rPr lang="el-GR" dirty="0" err="1" smtClean="0"/>
              <a:t>συμπερασματολογία</a:t>
            </a:r>
            <a:r>
              <a:rPr lang="el-GR" dirty="0" smtClean="0"/>
              <a:t>,</a:t>
            </a:r>
          </a:p>
          <a:p>
            <a:r>
              <a:rPr lang="el-GR" dirty="0" smtClean="0"/>
              <a:t>ο </a:t>
            </a:r>
            <a:r>
              <a:rPr lang="el-GR" dirty="0"/>
              <a:t>αυτοματισμός, </a:t>
            </a:r>
            <a:endParaRPr lang="el-GR" dirty="0" smtClean="0"/>
          </a:p>
          <a:p>
            <a:r>
              <a:rPr lang="el-GR" dirty="0" smtClean="0"/>
              <a:t>η </a:t>
            </a:r>
            <a:r>
              <a:rPr lang="el-GR" dirty="0"/>
              <a:t>ρομποτική, </a:t>
            </a:r>
            <a:endParaRPr lang="el-GR" dirty="0" smtClean="0"/>
          </a:p>
          <a:p>
            <a:r>
              <a:rPr lang="el-GR" dirty="0" smtClean="0"/>
              <a:t>η </a:t>
            </a:r>
            <a:r>
              <a:rPr lang="el-GR" dirty="0"/>
              <a:t>αναγνώριση φωνής, </a:t>
            </a:r>
            <a:endParaRPr lang="el-GR" dirty="0" smtClean="0"/>
          </a:p>
          <a:p>
            <a:r>
              <a:rPr lang="el-GR" dirty="0" smtClean="0"/>
              <a:t>η ευφυής αναζήτηση </a:t>
            </a:r>
            <a:r>
              <a:rPr lang="el-GR" dirty="0"/>
              <a:t>στο διαδίκτυο και </a:t>
            </a:r>
            <a:endParaRPr lang="el-GR" dirty="0" smtClean="0"/>
          </a:p>
          <a:p>
            <a:r>
              <a:rPr lang="el-GR" dirty="0" smtClean="0"/>
              <a:t>τα </a:t>
            </a:r>
            <a:r>
              <a:rPr lang="el-GR" dirty="0"/>
              <a:t>συστήματα ελέγχου. </a:t>
            </a:r>
            <a:endParaRPr lang="el-GR" dirty="0" smtClean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 smtClean="0"/>
              <a:t>Ο </a:t>
            </a:r>
            <a:r>
              <a:rPr lang="el-GR" dirty="0"/>
              <a:t>ρόλος της </a:t>
            </a:r>
            <a:r>
              <a:rPr lang="el-GR" dirty="0" smtClean="0"/>
              <a:t>Τ.Ν. είναι </a:t>
            </a:r>
            <a:r>
              <a:rPr lang="el-GR" dirty="0"/>
              <a:t>σημαντικός στην επίλυση σύνθετων προβλημάτων, στο </a:t>
            </a:r>
            <a:r>
              <a:rPr lang="el-GR" dirty="0" smtClean="0"/>
              <a:t>σχεδιασμό </a:t>
            </a:r>
            <a:r>
              <a:rPr lang="el-GR" dirty="0"/>
              <a:t>της συμπεριφοράς μηχανών, τη χρήση βιομηχανικών ρομπότ </a:t>
            </a:r>
            <a:r>
              <a:rPr lang="el-GR" dirty="0" smtClean="0"/>
              <a:t>και ειδικότερα </a:t>
            </a:r>
            <a:r>
              <a:rPr lang="el-GR" dirty="0"/>
              <a:t>όπου χρειάζεται να γίνει ανάλυση μέσων και σκοπών. </a:t>
            </a:r>
            <a:endParaRPr lang="el-GR" dirty="0" smtClean="0"/>
          </a:p>
          <a:p>
            <a:pPr marL="0" indent="0">
              <a:buNone/>
            </a:pPr>
            <a:r>
              <a:rPr lang="el-GR" dirty="0" smtClean="0"/>
              <a:t>Ση-μαντικά </a:t>
            </a:r>
            <a:r>
              <a:rPr lang="el-GR" dirty="0"/>
              <a:t>πεδία εφαρμογής επίσης είναι </a:t>
            </a:r>
            <a:r>
              <a:rPr lang="el-GR" dirty="0" smtClean="0"/>
              <a:t>:</a:t>
            </a:r>
          </a:p>
          <a:p>
            <a:r>
              <a:rPr lang="el-GR" dirty="0" smtClean="0"/>
              <a:t>η </a:t>
            </a:r>
            <a:r>
              <a:rPr lang="el-GR" b="1" i="1" dirty="0"/>
              <a:t>οπτική - ακουστική </a:t>
            </a:r>
            <a:r>
              <a:rPr lang="el-GR" b="1" i="1" dirty="0" smtClean="0"/>
              <a:t>αντίληψη </a:t>
            </a:r>
            <a:r>
              <a:rPr lang="el-GR" dirty="0" smtClean="0"/>
              <a:t>και </a:t>
            </a:r>
          </a:p>
          <a:p>
            <a:r>
              <a:rPr lang="el-GR" dirty="0" smtClean="0"/>
              <a:t>η </a:t>
            </a:r>
            <a:r>
              <a:rPr lang="el-GR" b="1" i="1" dirty="0"/>
              <a:t>αναγνώριση προτύπων </a:t>
            </a:r>
            <a:r>
              <a:rPr lang="el-GR" dirty="0"/>
              <a:t>(</a:t>
            </a:r>
            <a:r>
              <a:rPr lang="el-GR" dirty="0" err="1"/>
              <a:t>pattern</a:t>
            </a:r>
            <a:r>
              <a:rPr lang="el-GR" dirty="0"/>
              <a:t> </a:t>
            </a:r>
            <a:r>
              <a:rPr lang="el-GR" dirty="0" err="1"/>
              <a:t>recognition</a:t>
            </a:r>
            <a:r>
              <a:rPr lang="el-GR" dirty="0" smtClean="0"/>
              <a:t>).</a:t>
            </a:r>
          </a:p>
          <a:p>
            <a:r>
              <a:rPr lang="el-GR" dirty="0" smtClean="0"/>
              <a:t>Ιατρική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46694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3.4.4 – ΓΛΩΣΣΕΣ ΠΡΟΓΡΑΜΜΑΤΙΣΜΟΥ ΠΟΥ ΧΡΗΣΙΜΟΠΟΙΟΥΝΤΑΙ ΣΤΗΝ Τ.Ν.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600200"/>
            <a:ext cx="6707088" cy="478112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l-GR" b="1" i="1" dirty="0" err="1" smtClean="0"/>
              <a:t>Prolog</a:t>
            </a:r>
            <a:r>
              <a:rPr lang="el-GR" b="1" i="1" dirty="0" smtClean="0"/>
              <a:t> </a:t>
            </a:r>
            <a:r>
              <a:rPr lang="el-GR" dirty="0"/>
              <a:t>είναι μια γλώσσα λογικού προγραμματισμού, η οποία </a:t>
            </a:r>
            <a:r>
              <a:rPr lang="el-GR" dirty="0" smtClean="0"/>
              <a:t>κυριαρχεί </a:t>
            </a:r>
            <a:r>
              <a:rPr lang="el-GR" dirty="0"/>
              <a:t>στην περιοχή των εφαρμογών της </a:t>
            </a:r>
            <a:r>
              <a:rPr lang="el-GR" dirty="0" smtClean="0"/>
              <a:t>Τ.Ν.</a:t>
            </a:r>
          </a:p>
          <a:p>
            <a:pPr marL="0" indent="0">
              <a:buNone/>
            </a:pPr>
            <a:r>
              <a:rPr lang="el-GR" dirty="0" smtClean="0"/>
              <a:t>Το πρόγραμμα </a:t>
            </a:r>
            <a:r>
              <a:rPr lang="el-GR" dirty="0"/>
              <a:t>της </a:t>
            </a:r>
            <a:r>
              <a:rPr lang="el-GR" b="1" i="1" dirty="0" err="1" smtClean="0"/>
              <a:t>Prolog</a:t>
            </a:r>
            <a:r>
              <a:rPr lang="el-GR" b="1" i="1" dirty="0"/>
              <a:t> </a:t>
            </a:r>
            <a:r>
              <a:rPr lang="el-GR" b="1" i="1" dirty="0" smtClean="0"/>
              <a:t>= </a:t>
            </a:r>
            <a:r>
              <a:rPr lang="el-GR" dirty="0" smtClean="0"/>
              <a:t>συλλογή </a:t>
            </a:r>
            <a:r>
              <a:rPr lang="el-GR" dirty="0"/>
              <a:t>από γεγονότα και κανόνες που χρησιμοποιούνται </a:t>
            </a:r>
            <a:r>
              <a:rPr lang="el-GR" dirty="0" smtClean="0"/>
              <a:t>για να </a:t>
            </a:r>
            <a:r>
              <a:rPr lang="el-GR" dirty="0"/>
              <a:t>αποδειχθούν κάποιες προτάσεις. </a:t>
            </a:r>
            <a:endParaRPr lang="el-GR" dirty="0" smtClean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b="1" dirty="0" smtClean="0"/>
              <a:t>Βήματα Λειτουργίας </a:t>
            </a:r>
            <a:r>
              <a:rPr lang="en-US" b="1" dirty="0" smtClean="0"/>
              <a:t>Prolog</a:t>
            </a:r>
            <a:endParaRPr lang="el-GR" b="1" dirty="0" smtClean="0"/>
          </a:p>
          <a:p>
            <a:r>
              <a:rPr lang="el-GR" dirty="0" smtClean="0"/>
              <a:t>Αρχικά </a:t>
            </a:r>
            <a:r>
              <a:rPr lang="el-GR" dirty="0"/>
              <a:t>ο χρήστης εισάγει τα </a:t>
            </a:r>
            <a:r>
              <a:rPr lang="el-GR" dirty="0" smtClean="0"/>
              <a:t>δεδομένα </a:t>
            </a:r>
            <a:r>
              <a:rPr lang="el-GR" dirty="0"/>
              <a:t>ενός </a:t>
            </a:r>
            <a:r>
              <a:rPr lang="el-GR" dirty="0" smtClean="0"/>
              <a:t>προβλήματος. </a:t>
            </a:r>
          </a:p>
          <a:p>
            <a:r>
              <a:rPr lang="el-GR" dirty="0" smtClean="0"/>
              <a:t>Κατόπιν </a:t>
            </a:r>
            <a:r>
              <a:rPr lang="el-GR" dirty="0"/>
              <a:t>θέτει </a:t>
            </a:r>
            <a:r>
              <a:rPr lang="el-GR" dirty="0" smtClean="0"/>
              <a:t>ερωτήματα </a:t>
            </a:r>
            <a:r>
              <a:rPr lang="el-GR" dirty="0"/>
              <a:t>γύρω από αυτά ή τις σχέσεις τους και λαμβάνει απαντήσεις. </a:t>
            </a:r>
            <a:endParaRPr lang="el-GR" dirty="0" smtClean="0"/>
          </a:p>
          <a:p>
            <a:r>
              <a:rPr lang="el-GR" dirty="0" smtClean="0"/>
              <a:t>Οι</a:t>
            </a:r>
            <a:r>
              <a:rPr lang="el-GR" dirty="0"/>
              <a:t> </a:t>
            </a:r>
            <a:r>
              <a:rPr lang="el-GR" dirty="0" smtClean="0"/>
              <a:t>απαντήσεις </a:t>
            </a:r>
            <a:r>
              <a:rPr lang="el-GR" dirty="0"/>
              <a:t>που δίνονται σε κάθε ερώτημα αξιοποιούν αποκλειστικά </a:t>
            </a:r>
            <a:r>
              <a:rPr lang="el-GR" dirty="0" smtClean="0"/>
              <a:t>τα γεγονότα </a:t>
            </a:r>
            <a:r>
              <a:rPr lang="el-GR" dirty="0"/>
              <a:t>και τους κανόνες που έχουν εισαχθεί </a:t>
            </a:r>
            <a:endParaRPr lang="el-GR" dirty="0" smtClean="0"/>
          </a:p>
          <a:p>
            <a:r>
              <a:rPr lang="el-GR" dirty="0" smtClean="0"/>
              <a:t>καταλήγει </a:t>
            </a:r>
            <a:r>
              <a:rPr lang="el-GR" dirty="0"/>
              <a:t>να αποδείξει το αληθές μιας πρότασης ή </a:t>
            </a:r>
            <a:r>
              <a:rPr lang="el-GR" dirty="0" smtClean="0"/>
              <a:t>την προβολή </a:t>
            </a:r>
            <a:r>
              <a:rPr lang="el-GR" dirty="0"/>
              <a:t>του αποτελέσματος που θα προκύψει.</a:t>
            </a:r>
            <a:endParaRPr lang="el-GR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3283421"/>
            <a:ext cx="1771650" cy="280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44719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el-GR" sz="2800" b="1" dirty="0" smtClean="0"/>
              <a:t>3.1.1 ΛΟΓΙΣΜΙΚΟ ΚΑΙ ΥΠΟΛΟΓΙΣΤΙΚΟ ΣΥΣΤΗΜΑ</a:t>
            </a:r>
            <a:endParaRPr lang="el-GR" sz="28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79512" y="836713"/>
            <a:ext cx="8964488" cy="43924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b="1" dirty="0"/>
              <a:t>Τι είναι το υλικό ενός υπολογιστικού συστήματος;</a:t>
            </a:r>
            <a:endParaRPr lang="el-GR" sz="1800" dirty="0"/>
          </a:p>
          <a:p>
            <a:pPr marL="0" indent="0">
              <a:buNone/>
            </a:pPr>
            <a:r>
              <a:rPr lang="el-GR" sz="1800" dirty="0"/>
              <a:t>Το σύνολο των ηλεκτρονικών και μηχανικών μερών του που έχουν κάποια υλική υπόσταση όπως κάρτες, καλώδια, τσιπ, τροφοδοτικά, σκληροί δίσκοι, ανεμιστήρες, περιφερειακές συσκευές κ.α.</a:t>
            </a:r>
          </a:p>
          <a:p>
            <a:pPr marL="0" indent="0">
              <a:buNone/>
            </a:pPr>
            <a:endParaRPr lang="el-GR" sz="1800" b="1" dirty="0" smtClean="0"/>
          </a:p>
          <a:p>
            <a:pPr marL="0" indent="0">
              <a:buNone/>
            </a:pPr>
            <a:r>
              <a:rPr lang="el-GR" sz="1800" b="1" dirty="0" smtClean="0"/>
              <a:t>Τι </a:t>
            </a:r>
            <a:r>
              <a:rPr lang="el-GR" sz="1800" b="1" dirty="0"/>
              <a:t>είναι το λογισμικό ενός υπολογιστικού συστήματος;</a:t>
            </a:r>
            <a:endParaRPr lang="el-GR" sz="1800" dirty="0"/>
          </a:p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σύνολο των προγραμμάτων που αξιοποιούν - διαχειρίζονται τις δυνατότητες του υλικού.</a:t>
            </a:r>
          </a:p>
          <a:p>
            <a:pPr marL="0" indent="0">
              <a:buNone/>
            </a:pPr>
            <a:endParaRPr lang="el-GR" sz="1800" dirty="0"/>
          </a:p>
          <a:p>
            <a:pPr marL="0" indent="0">
              <a:buNone/>
            </a:pPr>
            <a:r>
              <a:rPr lang="el-GR" sz="1800" dirty="0" smtClean="0"/>
              <a:t>Σε </a:t>
            </a:r>
            <a:r>
              <a:rPr lang="el-GR" sz="1800" dirty="0"/>
              <a:t>ποιες κατηγορίες διακρίνεται το λογισμικό;</a:t>
            </a:r>
          </a:p>
          <a:p>
            <a:pPr marL="0" indent="0">
              <a:buNone/>
            </a:pPr>
            <a:r>
              <a:rPr lang="el-GR" sz="1800" dirty="0"/>
              <a:t>Στο </a:t>
            </a:r>
            <a:r>
              <a:rPr lang="el-GR" sz="1800" b="1" dirty="0"/>
              <a:t>λογισμικό συστήματος </a:t>
            </a:r>
            <a:r>
              <a:rPr lang="el-GR" sz="1800" dirty="0"/>
              <a:t>με σημαντικότερο εκπρόσωπο το </a:t>
            </a:r>
            <a:r>
              <a:rPr lang="el-GR" sz="1800" b="1" dirty="0"/>
              <a:t>λειτουργικό σύστημα. </a:t>
            </a:r>
            <a:r>
              <a:rPr lang="el-GR" sz="1800" dirty="0"/>
              <a:t>Και στο </a:t>
            </a:r>
            <a:r>
              <a:rPr lang="el-GR" sz="1800" b="1" dirty="0"/>
              <a:t>λογισμικό εφαρμογών </a:t>
            </a:r>
            <a:r>
              <a:rPr lang="el-GR" sz="1800" dirty="0"/>
              <a:t>που είναι το σύνολο των προγραμμάτων που επιλύουν τα προβλήματα των χρηστών.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6528" y="4581128"/>
            <a:ext cx="5295752" cy="2232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994033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784976" cy="1143000"/>
          </a:xfrm>
        </p:spPr>
        <p:txBody>
          <a:bodyPr>
            <a:noAutofit/>
          </a:bodyPr>
          <a:lstStyle/>
          <a:p>
            <a:r>
              <a:rPr lang="el-GR" sz="2800" b="1" dirty="0" smtClean="0"/>
              <a:t>3.1.2 </a:t>
            </a:r>
            <a:r>
              <a:rPr lang="el-GR" sz="2800" b="1" dirty="0" smtClean="0"/>
              <a:t>– ΤΟ ΛΕΙΤΟΥΡΓΙΚΟ ΣΥΣΤΗΜΑ ΚΑΙ </a:t>
            </a:r>
            <a:br>
              <a:rPr lang="el-GR" sz="2800" b="1" dirty="0" smtClean="0"/>
            </a:br>
            <a:r>
              <a:rPr lang="el-GR" sz="2800" b="1" dirty="0" smtClean="0"/>
              <a:t>ΟΙ ΑΡΜΟΔΙΟΤΗΤΕΣ ΤΟΥ</a:t>
            </a:r>
            <a:endParaRPr lang="el-GR" sz="28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51520" y="1196752"/>
            <a:ext cx="8712968" cy="5328592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l-GR" b="1" dirty="0"/>
              <a:t>Λειτουργικό Σύστημα (Λ.Σ.) (</a:t>
            </a:r>
            <a:r>
              <a:rPr lang="el-GR" b="1" dirty="0" err="1"/>
              <a:t>Operating</a:t>
            </a:r>
            <a:r>
              <a:rPr lang="el-GR" b="1" dirty="0"/>
              <a:t> </a:t>
            </a:r>
            <a:r>
              <a:rPr lang="el-GR" b="1" dirty="0" err="1"/>
              <a:t>System</a:t>
            </a:r>
            <a:r>
              <a:rPr lang="el-GR" b="1" dirty="0"/>
              <a:t> – OS) </a:t>
            </a:r>
            <a:r>
              <a:rPr lang="el-GR" dirty="0"/>
              <a:t>είναι το σύνολο των </a:t>
            </a:r>
            <a:r>
              <a:rPr lang="el-GR" b="1" i="1" u="sng" dirty="0"/>
              <a:t>προγραμμάτων</a:t>
            </a:r>
            <a:r>
              <a:rPr lang="el-GR" dirty="0"/>
              <a:t> ενός υπολογιστικού συστήματος το οποίο λειτουργεί ως σύνδεσμος ανάμεσα στα προγράμματα του χρήστη και το υλικό. </a:t>
            </a:r>
            <a:endParaRPr lang="el-GR" dirty="0" smtClean="0"/>
          </a:p>
          <a:p>
            <a:pPr marL="0" indent="0">
              <a:buNone/>
            </a:pPr>
            <a:r>
              <a:rPr lang="el-GR" dirty="0" smtClean="0"/>
              <a:t>Το </a:t>
            </a:r>
            <a:r>
              <a:rPr lang="el-GR" dirty="0"/>
              <a:t>Λ.Σ. είναι υπεύθυνο για τη δημιουργία του περιβάλλοντος επικοινωνίας του χρήστη με το σύστημα, τη διαχείριση και το συντονισμό των εργασιών του συστήματος, καθώς και για την κατανομή των διαθέσιμων πόρων</a:t>
            </a:r>
            <a:r>
              <a:rPr lang="el-GR" dirty="0" smtClean="0"/>
              <a:t>.</a:t>
            </a:r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r>
              <a:rPr lang="el-GR" b="1" dirty="0"/>
              <a:t>Α</a:t>
            </a:r>
            <a:r>
              <a:rPr lang="el-GR" b="1" dirty="0" smtClean="0"/>
              <a:t>ΡΜΟΔΙΟΤΗΤΕΣ ΛΕΙΤΟΥΡΓΙΚΟΥ ΣΥΣΤΗΜΑΤΟΣ(ΛΣ)</a:t>
            </a:r>
            <a:endParaRPr lang="el-GR" b="1" dirty="0"/>
          </a:p>
          <a:p>
            <a:r>
              <a:rPr lang="el-GR" dirty="0" smtClean="0"/>
              <a:t>Λειτουργεί </a:t>
            </a:r>
            <a:r>
              <a:rPr lang="el-GR" dirty="0"/>
              <a:t>ως </a:t>
            </a:r>
            <a:r>
              <a:rPr lang="el-GR" b="1" dirty="0"/>
              <a:t>ενδιάμεσος μεταξύ ανθρώπου και μηχανής, </a:t>
            </a:r>
            <a:r>
              <a:rPr lang="el-GR" dirty="0"/>
              <a:t>μεταφέροντας εντολές ή απαιτήσεις του χρήστη στο υπολογιστικό σύστημα</a:t>
            </a:r>
          </a:p>
          <a:p>
            <a:r>
              <a:rPr lang="el-GR" b="1" dirty="0" smtClean="0"/>
              <a:t>Διαχειρίζεται </a:t>
            </a:r>
            <a:r>
              <a:rPr lang="el-GR" b="1" dirty="0"/>
              <a:t>τους διαθέσιμους πόρους </a:t>
            </a:r>
            <a:r>
              <a:rPr lang="el-GR" dirty="0"/>
              <a:t>και τους κατανέμει στις διάφορες διεργασίες.</a:t>
            </a:r>
          </a:p>
          <a:p>
            <a:r>
              <a:rPr lang="el-GR" dirty="0" smtClean="0"/>
              <a:t>Ελέγχει </a:t>
            </a:r>
            <a:r>
              <a:rPr lang="el-GR" dirty="0"/>
              <a:t>και συντονίζει την εκτέλεση των προγραμμάτων</a:t>
            </a:r>
          </a:p>
          <a:p>
            <a:r>
              <a:rPr lang="el-GR" b="1" dirty="0" smtClean="0"/>
              <a:t>Διαχειρίζεται </a:t>
            </a:r>
            <a:r>
              <a:rPr lang="el-GR" b="1" dirty="0"/>
              <a:t>τη λειτουργία συσκευών εισόδου – εξόδου </a:t>
            </a:r>
            <a:r>
              <a:rPr lang="el-GR" dirty="0"/>
              <a:t>και ελέγχει τη ροή δεδομένων και την έξοδο πληροφοριών.</a:t>
            </a:r>
          </a:p>
          <a:p>
            <a:r>
              <a:rPr lang="el-GR" dirty="0" smtClean="0"/>
              <a:t>Οργανώνει </a:t>
            </a:r>
            <a:r>
              <a:rPr lang="el-GR" dirty="0"/>
              <a:t>και διαχειρίζεται τα αρχεία</a:t>
            </a:r>
          </a:p>
          <a:p>
            <a:r>
              <a:rPr lang="el-GR" b="1" dirty="0" smtClean="0"/>
              <a:t>Ανιχνεύει </a:t>
            </a:r>
            <a:r>
              <a:rPr lang="el-GR" b="1" dirty="0"/>
              <a:t>και εντοπίζει δυσλειτουργίες </a:t>
            </a:r>
            <a:r>
              <a:rPr lang="el-GR" dirty="0"/>
              <a:t>του υπολογιστικού συστήματος, ενημερώνοντας το χρήστη</a:t>
            </a:r>
          </a:p>
          <a:p>
            <a:r>
              <a:rPr lang="el-GR" b="1" dirty="0" smtClean="0"/>
              <a:t>Εφαρμόζει </a:t>
            </a:r>
            <a:r>
              <a:rPr lang="el-GR" b="1" dirty="0"/>
              <a:t>μηχανισμούς ασφάλειας </a:t>
            </a:r>
            <a:r>
              <a:rPr lang="el-GR" dirty="0"/>
              <a:t>του υπολογιστικού συστήματος από κινδύνους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556892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3.1.3</a:t>
            </a:r>
            <a:r>
              <a:rPr lang="el-GR" dirty="0" smtClean="0"/>
              <a:t> ΔΟΜΗ ΚΑΙ ΙΕΡΑΡΧΙΑ ΛΕΙΤΟΥΡΓΙΚΟΥ ΣΥΣΤΗΜΑΤΟΣ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51520" y="1556792"/>
            <a:ext cx="6048672" cy="504056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l-GR" b="1" dirty="0"/>
              <a:t>Διερμηνευτής εντολών ή Φλοιός (</a:t>
            </a:r>
            <a:r>
              <a:rPr lang="el-GR" b="1" dirty="0" err="1"/>
              <a:t>Shell</a:t>
            </a:r>
            <a:r>
              <a:rPr lang="el-GR" b="1" dirty="0"/>
              <a:t>), </a:t>
            </a:r>
            <a:r>
              <a:rPr lang="el-GR" dirty="0"/>
              <a:t>επιτρέπει στο χρήστη να δίνει απευθείας εντολές στο Λ.Σ. είτε μέσω γραμμής εντολών (</a:t>
            </a:r>
            <a:r>
              <a:rPr lang="el-GR" dirty="0" err="1"/>
              <a:t>command</a:t>
            </a:r>
            <a:r>
              <a:rPr lang="el-GR" dirty="0"/>
              <a:t> </a:t>
            </a:r>
            <a:r>
              <a:rPr lang="el-GR" dirty="0" err="1"/>
              <a:t>line</a:t>
            </a:r>
            <a:r>
              <a:rPr lang="el-GR" dirty="0"/>
              <a:t>) είτε μέσω του GUI (γραφικού περιβάλλοντος </a:t>
            </a:r>
            <a:r>
              <a:rPr lang="el-GR" dirty="0" err="1" smtClean="0"/>
              <a:t>διεπαφής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l-GR" b="1" dirty="0"/>
              <a:t>Σύστημα αρχείων (</a:t>
            </a:r>
            <a:r>
              <a:rPr lang="el-GR" b="1" dirty="0" err="1"/>
              <a:t>File</a:t>
            </a:r>
            <a:r>
              <a:rPr lang="el-GR" b="1" dirty="0"/>
              <a:t> </a:t>
            </a:r>
            <a:r>
              <a:rPr lang="el-GR" b="1" dirty="0" err="1"/>
              <a:t>System</a:t>
            </a:r>
            <a:r>
              <a:rPr lang="el-GR" b="1" dirty="0"/>
              <a:t>), </a:t>
            </a:r>
            <a:r>
              <a:rPr lang="el-GR" dirty="0"/>
              <a:t>διαχειρίζεται αρχεία (</a:t>
            </a:r>
            <a:r>
              <a:rPr lang="el-GR" dirty="0" err="1"/>
              <a:t>ονοματοδο</a:t>
            </a:r>
            <a:r>
              <a:rPr lang="el-GR" dirty="0"/>
              <a:t>-σία, καταχώριση) και τα διαθέτει στο </a:t>
            </a:r>
            <a:r>
              <a:rPr lang="el-GR" dirty="0" smtClean="0"/>
              <a:t>χρήστη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l-GR" b="1" dirty="0"/>
              <a:t>Πυρήνας (</a:t>
            </a:r>
            <a:r>
              <a:rPr lang="el-GR" b="1" dirty="0" err="1"/>
              <a:t>kernel</a:t>
            </a:r>
            <a:r>
              <a:rPr lang="el-GR" b="1" dirty="0"/>
              <a:t>), </a:t>
            </a:r>
            <a:r>
              <a:rPr lang="el-GR" dirty="0"/>
              <a:t>είναι ο ενδιάμεσος που επιτυγχάνει την επικοινωνία προγραμμάτων με το υλικό (μνήμη, περιφερειακές συσκευές). Φορτώνεται πρώτος κατά την εκκίνηση του Η/Υ.</a:t>
            </a:r>
            <a:endParaRPr lang="el-G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1988841"/>
            <a:ext cx="2516043" cy="38884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721486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3.1.4.1	- </a:t>
            </a:r>
            <a:r>
              <a:rPr lang="el-GR" b="1" dirty="0" smtClean="0"/>
              <a:t>Διαχείριση </a:t>
            </a:r>
            <a:r>
              <a:rPr lang="el-GR" b="1" dirty="0"/>
              <a:t>ΚΜΕ (</a:t>
            </a:r>
            <a:r>
              <a:rPr lang="en-US" b="1" dirty="0"/>
              <a:t>CPU</a:t>
            </a:r>
            <a:r>
              <a:rPr lang="en-US" b="1" dirty="0" smtClean="0"/>
              <a:t>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dirty="0" smtClean="0"/>
              <a:t>Στα </a:t>
            </a:r>
            <a:r>
              <a:rPr lang="el-GR" dirty="0"/>
              <a:t>σύγχρονα υπολογιστικά συστήματα όπου οι χρήστες μπορούν να εκτελούν πολλά προγράμματα “ταυτόχρονα” (</a:t>
            </a:r>
            <a:r>
              <a:rPr lang="el-GR" b="1" i="1" u="sng" dirty="0" err="1"/>
              <a:t>πολυπρογραμματισμός</a:t>
            </a:r>
            <a:r>
              <a:rPr lang="el-GR" dirty="0"/>
              <a:t>, </a:t>
            </a:r>
            <a:r>
              <a:rPr lang="el-GR" b="1" i="1" u="sng" dirty="0" err="1"/>
              <a:t>πολυδιεργασία</a:t>
            </a:r>
            <a:r>
              <a:rPr lang="el-GR" dirty="0"/>
              <a:t>) </a:t>
            </a:r>
            <a:endParaRPr lang="el-GR" dirty="0" smtClean="0"/>
          </a:p>
          <a:p>
            <a:pPr marL="0" indent="0">
              <a:buNone/>
            </a:pPr>
            <a:r>
              <a:rPr lang="el-GR" dirty="0" smtClean="0"/>
              <a:t>Το </a:t>
            </a:r>
            <a:r>
              <a:rPr lang="el-GR" dirty="0"/>
              <a:t>Λ.Σ. κατανέμει με κάποιο αλγόριθμο χρονοπρογραμματισμού το χρόνο χρήσης της ΚΜΕ στις φορτωμένες στη μνήμη - εκτελούμενες διεργασίες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985038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3.1.4.2 -</a:t>
            </a:r>
            <a:r>
              <a:rPr lang="el-GR" b="1" dirty="0"/>
              <a:t>Διαχείριση </a:t>
            </a:r>
            <a:r>
              <a:rPr lang="el-GR" b="1" dirty="0" smtClean="0"/>
              <a:t>Μνήμης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l-GR" dirty="0" smtClean="0"/>
              <a:t>Στα </a:t>
            </a:r>
            <a:r>
              <a:rPr lang="el-GR" dirty="0"/>
              <a:t>σύγχρονα υπολογιστικά συστήματα η </a:t>
            </a:r>
            <a:r>
              <a:rPr lang="el-GR" dirty="0" err="1"/>
              <a:t>πολυδιεργασία</a:t>
            </a:r>
            <a:r>
              <a:rPr lang="el-GR" dirty="0"/>
              <a:t> προϋποθέτει τη </a:t>
            </a:r>
            <a:r>
              <a:rPr lang="el-GR" b="1" u="sng" dirty="0"/>
              <a:t>φόρτωση πολλών προγραμμάτων στη μνήμη </a:t>
            </a:r>
            <a:r>
              <a:rPr lang="el-GR" b="1" i="1" u="sng" dirty="0"/>
              <a:t>ταυτόχρονα</a:t>
            </a:r>
            <a:r>
              <a:rPr lang="el-GR" dirty="0"/>
              <a:t> άρα και σωστό διαμοιρασμό της μνήμης μεταξύ τους. Αυτό επιτυγχάνεται από το διαχειριστή μνήμης του Λ.Σ (</a:t>
            </a:r>
            <a:r>
              <a:rPr lang="el-GR" dirty="0" err="1"/>
              <a:t>memory</a:t>
            </a:r>
            <a:r>
              <a:rPr lang="el-GR" dirty="0"/>
              <a:t> </a:t>
            </a:r>
            <a:r>
              <a:rPr lang="el-GR" dirty="0" err="1"/>
              <a:t>manager</a:t>
            </a:r>
            <a:r>
              <a:rPr lang="el-GR" dirty="0"/>
              <a:t>). </a:t>
            </a:r>
            <a:endParaRPr lang="el-GR" dirty="0" smtClean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b="1" dirty="0" smtClean="0"/>
              <a:t>Εργασίες</a:t>
            </a:r>
            <a:r>
              <a:rPr lang="el-GR" dirty="0" smtClean="0"/>
              <a:t> του </a:t>
            </a:r>
            <a:r>
              <a:rPr lang="el-GR" b="1" dirty="0" smtClean="0"/>
              <a:t>διαχειριστή</a:t>
            </a:r>
            <a:r>
              <a:rPr lang="el-GR" dirty="0" smtClean="0"/>
              <a:t> </a:t>
            </a:r>
            <a:r>
              <a:rPr lang="el-GR" b="1" dirty="0" smtClean="0"/>
              <a:t>μνήμης</a:t>
            </a:r>
            <a:r>
              <a:rPr lang="el-GR" dirty="0" smtClean="0"/>
              <a:t>: </a:t>
            </a:r>
          </a:p>
          <a:p>
            <a:pPr marL="514350" indent="-514350">
              <a:buAutoNum type="arabicParenR"/>
            </a:pPr>
            <a:r>
              <a:rPr lang="el-GR" dirty="0" smtClean="0"/>
              <a:t>Διαμοιρασμός </a:t>
            </a:r>
            <a:r>
              <a:rPr lang="el-GR" dirty="0"/>
              <a:t>μνήμης </a:t>
            </a:r>
            <a:endParaRPr lang="el-GR" dirty="0" smtClean="0"/>
          </a:p>
          <a:p>
            <a:pPr marL="514350" indent="-514350">
              <a:buAutoNum type="arabicParenR"/>
            </a:pPr>
            <a:r>
              <a:rPr lang="el-GR" dirty="0" smtClean="0"/>
              <a:t>διαχείριση </a:t>
            </a:r>
            <a:r>
              <a:rPr lang="el-GR" dirty="0"/>
              <a:t>των ελεύθερων τμημάτων της </a:t>
            </a:r>
            <a:endParaRPr lang="el-GR" dirty="0" smtClean="0"/>
          </a:p>
          <a:p>
            <a:pPr marL="514350" indent="-514350">
              <a:buAutoNum type="arabicParenR"/>
            </a:pPr>
            <a:r>
              <a:rPr lang="el-GR" dirty="0" smtClean="0"/>
              <a:t>ελευθέρωση </a:t>
            </a:r>
            <a:r>
              <a:rPr lang="el-GR" dirty="0"/>
              <a:t>μνήμης από διεργασίες που δεν τη χρειάζονται </a:t>
            </a:r>
            <a:endParaRPr lang="el-GR" dirty="0" smtClean="0"/>
          </a:p>
          <a:p>
            <a:pPr marL="514350" indent="-514350">
              <a:buAutoNum type="arabicParenR"/>
            </a:pPr>
            <a:r>
              <a:rPr lang="el-GR" dirty="0" smtClean="0"/>
              <a:t>ανταλλαγή </a:t>
            </a:r>
            <a:r>
              <a:rPr lang="el-GR" dirty="0"/>
              <a:t>δεδομένων με το σκληρό δίσκο αν γεμίσει η μνήμη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801327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b="1" dirty="0" smtClean="0"/>
              <a:t>3.1.4.3 </a:t>
            </a:r>
            <a:r>
              <a:rPr lang="el-GR" sz="2800" b="1" dirty="0"/>
              <a:t>Διαχείριση Συστήματος Αρχείων 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l-GR" dirty="0" smtClean="0"/>
              <a:t>Το </a:t>
            </a:r>
            <a:r>
              <a:rPr lang="el-GR" dirty="0"/>
              <a:t>Λ.Σ. </a:t>
            </a:r>
            <a:r>
              <a:rPr lang="el-GR" b="1" dirty="0"/>
              <a:t>οργανώνει τα αρχεία σε φακέλους</a:t>
            </a:r>
            <a:r>
              <a:rPr lang="el-GR" dirty="0"/>
              <a:t> (</a:t>
            </a:r>
            <a:r>
              <a:rPr lang="el-GR" dirty="0" err="1"/>
              <a:t>folders</a:t>
            </a:r>
            <a:r>
              <a:rPr lang="el-GR" dirty="0" smtClean="0"/>
              <a:t>), που </a:t>
            </a:r>
            <a:r>
              <a:rPr lang="el-GR" dirty="0"/>
              <a:t>καθένας μπορεί να περιέχει άλλους φακέλους ή αρχεία δημιουργώντας μια </a:t>
            </a:r>
            <a:r>
              <a:rPr lang="el-GR" b="1" dirty="0"/>
              <a:t>δενδροειδή μορφή</a:t>
            </a:r>
            <a:r>
              <a:rPr lang="el-GR" dirty="0"/>
              <a:t> (με κάποιον </a:t>
            </a:r>
            <a:r>
              <a:rPr lang="el-GR" b="1" dirty="0"/>
              <a:t>ριζικό</a:t>
            </a:r>
            <a:r>
              <a:rPr lang="el-GR" dirty="0"/>
              <a:t> </a:t>
            </a:r>
            <a:r>
              <a:rPr lang="el-GR" b="1" dirty="0"/>
              <a:t>φάκελο</a:t>
            </a:r>
            <a:r>
              <a:rPr lang="el-GR" dirty="0"/>
              <a:t>). </a:t>
            </a:r>
            <a:endParaRPr lang="el-GR" dirty="0" smtClean="0"/>
          </a:p>
          <a:p>
            <a:pPr marL="0" indent="0" algn="just">
              <a:buNone/>
            </a:pPr>
            <a:r>
              <a:rPr lang="el-GR" dirty="0" smtClean="0"/>
              <a:t>Στο </a:t>
            </a:r>
            <a:r>
              <a:rPr lang="el-GR" dirty="0"/>
              <a:t>χρήστη προσφέρει τη δυνατότητα να δημιουργεί, διαγράφει, επεξεργάζεται, μετονομάζει, αντιγράφει και να ανοίγει και να κλείνει αρχεία.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126910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2800" b="1" dirty="0" smtClean="0"/>
              <a:t>3.1.4.4 </a:t>
            </a:r>
            <a:r>
              <a:rPr lang="el-GR" sz="2800" b="1" dirty="0"/>
              <a:t>Διαχείριση Λειτουργιών Εισόδου- Εξόδου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b="1" dirty="0" smtClean="0"/>
              <a:t>.</a:t>
            </a:r>
            <a:r>
              <a:rPr lang="el-GR" dirty="0" smtClean="0"/>
              <a:t>Το </a:t>
            </a:r>
            <a:r>
              <a:rPr lang="el-GR" dirty="0"/>
              <a:t>Λ.Σ. εξασφαλίζει την ομαλή επικοινωνία ΚΜΕ – περιφερειακών συσκευών. </a:t>
            </a:r>
            <a:endParaRPr lang="el-GR" dirty="0"/>
          </a:p>
          <a:p>
            <a:pPr marL="0" indent="0">
              <a:buNone/>
            </a:pPr>
            <a:r>
              <a:rPr lang="el-GR" dirty="0" smtClean="0"/>
              <a:t>Διαχειρίζεται </a:t>
            </a:r>
            <a:r>
              <a:rPr lang="el-GR" dirty="0"/>
              <a:t>αποδοτικά τις περιφερειακές μονάδες και καθορίζει τη σειρά ικανοποίησης αιτημάτων προς αυτές ανάλογα αν </a:t>
            </a:r>
            <a:r>
              <a:rPr lang="el-GR" dirty="0" smtClean="0"/>
              <a:t>είναι:</a:t>
            </a:r>
          </a:p>
          <a:p>
            <a:r>
              <a:rPr lang="el-GR" dirty="0" smtClean="0"/>
              <a:t>διαμοιραζόμενες </a:t>
            </a:r>
            <a:r>
              <a:rPr lang="el-GR" dirty="0"/>
              <a:t>(</a:t>
            </a:r>
            <a:r>
              <a:rPr lang="el-GR" dirty="0" err="1"/>
              <a:t>shared</a:t>
            </a:r>
            <a:r>
              <a:rPr lang="el-GR" dirty="0"/>
              <a:t>) σε πολλούς χρήστες π.χ. δίσκοι ή </a:t>
            </a:r>
            <a:endParaRPr lang="el-GR" dirty="0" smtClean="0"/>
          </a:p>
          <a:p>
            <a:r>
              <a:rPr lang="el-GR" dirty="0" smtClean="0"/>
              <a:t>αποκλειστικές </a:t>
            </a:r>
            <a:r>
              <a:rPr lang="el-GR" dirty="0"/>
              <a:t>(</a:t>
            </a:r>
            <a:r>
              <a:rPr lang="el-GR" dirty="0" err="1"/>
              <a:t>dedicated</a:t>
            </a:r>
            <a:r>
              <a:rPr lang="el-GR" dirty="0"/>
              <a:t>) π.χ. εκτυπωτές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78016882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522</TotalTime>
  <Words>1351</Words>
  <Application>Microsoft Office PowerPoint</Application>
  <PresentationFormat>Προβολή στην οθόνη (4:3)</PresentationFormat>
  <Paragraphs>118</Paragraphs>
  <Slides>21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21</vt:i4>
      </vt:variant>
    </vt:vector>
  </HeadingPairs>
  <TitlesOfParts>
    <vt:vector size="22" baseType="lpstr">
      <vt:lpstr>Θέμα του Office</vt:lpstr>
      <vt:lpstr>Β ΛΥΚΕΙΟΥ ΜΑΘΗΜΑ ΓΕΝΙΚΗΣ ΠΑΙΔΕΙΑΣ ΕΙΣΑΓΩΓΗ ΣΤΙΣ ΑΡΧΕΣ ΤΗΣ ΕΠΙΣΤΗΜΗΣ ΥΠΟΛΟΓΙΣΤΩΝ</vt:lpstr>
      <vt:lpstr>3.1 ΛΕΙΤΟΥΡΓΙΚΑ ΣΥΣΤΗΜΑΤΑ</vt:lpstr>
      <vt:lpstr>3.1.1 ΛΟΓΙΣΜΙΚΟ ΚΑΙ ΥΠΟΛΟΓΙΣΤΙΚΟ ΣΥΣΤΗΜΑ</vt:lpstr>
      <vt:lpstr>3.1.2 – ΤΟ ΛΕΙΤΟΥΡΓΙΚΟ ΣΥΣΤΗΜΑ ΚΑΙ  ΟΙ ΑΡΜΟΔΙΟΤΗΤΕΣ ΤΟΥ</vt:lpstr>
      <vt:lpstr>3.1.3 ΔΟΜΗ ΚΑΙ ΙΕΡΑΡΧΙΑ ΛΕΙΤΟΥΡΓΙΚΟΥ ΣΥΣΤΗΜΑΤΟΣ</vt:lpstr>
      <vt:lpstr>3.1.4.1 - Διαχείριση ΚΜΕ (CPU)</vt:lpstr>
      <vt:lpstr>3.1.4.2 -Διαχείριση Μνήμης</vt:lpstr>
      <vt:lpstr>3.1.4.3 Διαχείριση Συστήματος Αρχείων </vt:lpstr>
      <vt:lpstr>3.1.4.4 Διαχείριση Λειτουργιών Εισόδου- Εξόδου</vt:lpstr>
      <vt:lpstr>3.1.5 ΓΝΩΣΤΑ ΛΕΙΤΟΥΡΓΙΚΑ ΣΥΣΤΗΜΑΤΑ</vt:lpstr>
      <vt:lpstr>3.2 ΠΛΗΡΟΦΟΡΙΑΚΑ ΣΥΣΤΗΜΑΤΑ</vt:lpstr>
      <vt:lpstr>3.2.1 –ΟΡΙΣΜΟΣ ΠΛΗΡΟΦΟΡΙΑΚΑ ΣΥΣΤΗΜΑΤΑ</vt:lpstr>
      <vt:lpstr>3.2.2 ΑΡΧΙΤΕΚΤΟΝΙΚΕΣ ΑΠΟΘΗΚΕΥΣΗΣ</vt:lpstr>
      <vt:lpstr>3.2.3 ΒΑΣΕΙΣ ΔΕΔΟΜΕΝΩΝ</vt:lpstr>
      <vt:lpstr>3.2.4 ΓΛΩΣΣΕΣ ΕΡΩΤΟΑΠΟΚΡΙΣΕΩΝ (SQL,XML)</vt:lpstr>
      <vt:lpstr>3.3 ΔΙΚΤΥΑ</vt:lpstr>
      <vt:lpstr>3.4 ΤΕΧΝΗΤΗ ΝΟΗΜΟΣΥΝΗ</vt:lpstr>
      <vt:lpstr>3.4.1 – TI EINAI H TEXNHTH ΝΟΗΜΟΣΥΝΗ</vt:lpstr>
      <vt:lpstr>3.4.2 –ΕΞΕΛΙΞΗ ΤΗΣ ΤΕΧΝΗΤΗΣ ΝΟΗΜΟΣΥΝΗΣ</vt:lpstr>
      <vt:lpstr>3.4.3 – ΤΟΜΕΙΣ ΕΦΑΡΜΟΓΩΝ ΤΗΣ ΤΕΧΝΗΤΗΣ ΝΟΗΜΟΣΥΝΗΣ</vt:lpstr>
      <vt:lpstr>3.4.4 – ΓΛΩΣΣΕΣ ΠΡΟΓΡΑΜΜΑΤΙΣΜΟΥ ΠΟΥ ΧΡΗΣΙΜΟΠΟΙΟΥΝΤΑΙ ΣΤΗΝ Τ.Ν.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Β ΛΥΚΕΙΟΥ ΜΑΘΗΜΑ ΓΕΝΙΚΗΣ ΠΑΙΔΕΙΑΣ ΕΙΣΑΓΩΓΗ ΣΤΙΣ ΑΡΧΕΣ ΤΗΣ ΕΠΙΣΤΗΜΗΣ ΥΠΟΛΟΓΙΣΤΩΝ</dc:title>
  <dc:creator>SOTIRIOS TOURTOUNIS</dc:creator>
  <cp:lastModifiedBy>TOURTOUNIS</cp:lastModifiedBy>
  <cp:revision>24</cp:revision>
  <dcterms:created xsi:type="dcterms:W3CDTF">2025-03-29T19:21:14Z</dcterms:created>
  <dcterms:modified xsi:type="dcterms:W3CDTF">2025-04-16T20:18:44Z</dcterms:modified>
</cp:coreProperties>
</file>