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83" r:id="rId4"/>
    <p:sldId id="284" r:id="rId5"/>
    <p:sldId id="282" r:id="rId6"/>
    <p:sldId id="286" r:id="rId7"/>
    <p:sldId id="285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441825"/>
            <a:ext cx="3733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6787"/>
            <a:ext cx="35512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0"/>
            <a:ext cx="22256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29190" cy="32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428860" y="328612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επιδερμίδα των φύλλων των φυτών υπάρχουν τα </a:t>
            </a:r>
            <a:r>
              <a:rPr lang="el-GR" b="1" u="sng" dirty="0" smtClean="0"/>
              <a:t>στόματα</a:t>
            </a:r>
            <a:r>
              <a:rPr lang="el-GR" dirty="0" smtClean="0"/>
              <a:t> των </a:t>
            </a:r>
            <a:r>
              <a:rPr lang="el-GR" b="1" u="sng" dirty="0" smtClean="0"/>
              <a:t>φυτών</a:t>
            </a:r>
            <a:r>
              <a:rPr lang="el-GR" dirty="0" smtClean="0"/>
              <a:t>. Φαίνονται εικόνες στομάτων από μικροσκόπιο.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357158" y="3571876"/>
            <a:ext cx="3714776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2678893" y="1464455"/>
            <a:ext cx="4429156" cy="407196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2786050" y="714356"/>
            <a:ext cx="4929222" cy="21431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392877" y="4464851"/>
            <a:ext cx="1000132" cy="500066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57158" y="392906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Κλειστό στόμα</a:t>
            </a:r>
            <a:endParaRPr lang="el-GR" sz="16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2571736" y="5857892"/>
            <a:ext cx="1357322" cy="357190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857620" y="557214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Ανοιχτό στόμα</a:t>
            </a:r>
            <a:endParaRPr lang="el-GR" sz="1600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0800000">
            <a:off x="4572000" y="5929330"/>
            <a:ext cx="2214578" cy="285752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pc="600" dirty="0" smtClean="0">
                <a:solidFill>
                  <a:srgbClr val="FF0000"/>
                </a:solidFill>
              </a:rPr>
              <a:t>ΠΑΓΕΤΩΝΕΣ</a:t>
            </a:r>
            <a:endParaRPr lang="el-GR" sz="2400" b="1" spc="6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75977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1302893">
            <a:off x="-14716" y="3571876"/>
            <a:ext cx="130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παγετώνας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rot="377014">
            <a:off x="1945071" y="4356810"/>
            <a:ext cx="130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παγετώνας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0034" y="128586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παγετώνας κινείται</a:t>
            </a:r>
            <a:r>
              <a:rPr lang="el-GR" dirty="0" smtClean="0"/>
              <a:t>, εξαιτίας της βαρύτητας, </a:t>
            </a:r>
            <a:r>
              <a:rPr lang="el-GR" dirty="0" smtClean="0"/>
              <a:t>από τα ψηλά προς τα χαμηλά.</a:t>
            </a:r>
            <a:endParaRPr lang="el-GR" smtClean="0"/>
          </a:p>
          <a:p>
            <a:r>
              <a:rPr lang="el-GR" smtClean="0"/>
              <a:t>Καθώς </a:t>
            </a:r>
            <a:r>
              <a:rPr lang="el-GR" dirty="0" smtClean="0"/>
              <a:t>συμβαίνει αυτό ένα μικρό μέρος του παγετώνα εξατμίζεται, ενώ το μέρος του που λιώνει τροφοδοτεί τα ρυάκια και τους ποταμούς.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857652" cy="48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714876" y="285728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νερό από τις ρίζες του φυτού</a:t>
            </a:r>
            <a:r>
              <a:rPr lang="en-US" dirty="0" smtClean="0"/>
              <a:t>, </a:t>
            </a:r>
            <a:r>
              <a:rPr lang="el-GR" dirty="0" smtClean="0"/>
              <a:t>  φτάνει στα φύλλα,  εκεί ένα μέρος του νερού φεύγει από το φυτό μέσα από τα στόματα</a:t>
            </a:r>
            <a:r>
              <a:rPr lang="en-US" dirty="0" smtClean="0"/>
              <a:t>, </a:t>
            </a:r>
            <a:r>
              <a:rPr lang="el-GR" dirty="0" smtClean="0"/>
              <a:t> και απελευθερώνονται στο περιβάλλον.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Όλη η παραπάνω διαδικασία ονομάζεται </a:t>
            </a:r>
            <a:r>
              <a:rPr lang="el-GR" b="1" u="sng" dirty="0" smtClean="0">
                <a:solidFill>
                  <a:srgbClr val="FF0000"/>
                </a:solidFill>
              </a:rPr>
              <a:t>διαπνοή των φυτών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000364" y="1214422"/>
            <a:ext cx="1714512" cy="164307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4"/>
            <a:ext cx="35512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εύθερη σχεδίαση"/>
          <p:cNvSpPr/>
          <p:nvPr/>
        </p:nvSpPr>
        <p:spPr>
          <a:xfrm>
            <a:off x="337428" y="5237018"/>
            <a:ext cx="1325117" cy="967571"/>
          </a:xfrm>
          <a:custGeom>
            <a:avLst/>
            <a:gdLst>
              <a:gd name="connsiteX0" fmla="*/ 119772 w 1325117"/>
              <a:gd name="connsiteY0" fmla="*/ 10391 h 967571"/>
              <a:gd name="connsiteX1" fmla="*/ 213290 w 1325117"/>
              <a:gd name="connsiteY1" fmla="*/ 10391 h 967571"/>
              <a:gd name="connsiteX2" fmla="*/ 1117299 w 1325117"/>
              <a:gd name="connsiteY2" fmla="*/ 166255 h 967571"/>
              <a:gd name="connsiteX3" fmla="*/ 1325117 w 1325117"/>
              <a:gd name="connsiteY3" fmla="*/ 477982 h 967571"/>
              <a:gd name="connsiteX4" fmla="*/ 1325117 w 1325117"/>
              <a:gd name="connsiteY4" fmla="*/ 737755 h 967571"/>
              <a:gd name="connsiteX5" fmla="*/ 1283554 w 1325117"/>
              <a:gd name="connsiteY5" fmla="*/ 872837 h 967571"/>
              <a:gd name="connsiteX6" fmla="*/ 1023781 w 1325117"/>
              <a:gd name="connsiteY6" fmla="*/ 966355 h 967571"/>
              <a:gd name="connsiteX7" fmla="*/ 182117 w 1325117"/>
              <a:gd name="connsiteY7" fmla="*/ 924791 h 967571"/>
              <a:gd name="connsiteX8" fmla="*/ 47036 w 1325117"/>
              <a:gd name="connsiteY8" fmla="*/ 696191 h 967571"/>
              <a:gd name="connsiteX9" fmla="*/ 57427 w 1325117"/>
              <a:gd name="connsiteY9" fmla="*/ 685800 h 967571"/>
              <a:gd name="connsiteX10" fmla="*/ 265245 w 1325117"/>
              <a:gd name="connsiteY10" fmla="*/ 166255 h 967571"/>
              <a:gd name="connsiteX11" fmla="*/ 358763 w 1325117"/>
              <a:gd name="connsiteY11" fmla="*/ 0 h 967571"/>
              <a:gd name="connsiteX12" fmla="*/ 337981 w 1325117"/>
              <a:gd name="connsiteY12" fmla="*/ 51955 h 96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5117" h="967571">
                <a:moveTo>
                  <a:pt x="119772" y="10391"/>
                </a:moveTo>
                <a:lnTo>
                  <a:pt x="213290" y="10391"/>
                </a:lnTo>
                <a:lnTo>
                  <a:pt x="1117299" y="166255"/>
                </a:lnTo>
                <a:lnTo>
                  <a:pt x="1325117" y="477982"/>
                </a:lnTo>
                <a:lnTo>
                  <a:pt x="1325117" y="737755"/>
                </a:lnTo>
                <a:lnTo>
                  <a:pt x="1283554" y="872837"/>
                </a:lnTo>
                <a:cubicBezTo>
                  <a:pt x="1030929" y="967571"/>
                  <a:pt x="1122952" y="966355"/>
                  <a:pt x="1023781" y="966355"/>
                </a:cubicBezTo>
                <a:cubicBezTo>
                  <a:pt x="743244" y="952150"/>
                  <a:pt x="463014" y="924791"/>
                  <a:pt x="182117" y="924791"/>
                </a:cubicBezTo>
                <a:cubicBezTo>
                  <a:pt x="110714" y="827886"/>
                  <a:pt x="0" y="790263"/>
                  <a:pt x="47036" y="696191"/>
                </a:cubicBezTo>
                <a:cubicBezTo>
                  <a:pt x="49227" y="691810"/>
                  <a:pt x="53963" y="689264"/>
                  <a:pt x="57427" y="685800"/>
                </a:cubicBezTo>
                <a:lnTo>
                  <a:pt x="265245" y="166255"/>
                </a:lnTo>
                <a:lnTo>
                  <a:pt x="358763" y="0"/>
                </a:lnTo>
                <a:lnTo>
                  <a:pt x="337981" y="5195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434482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442913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Εξάτμιση</a:t>
            </a:r>
            <a:r>
              <a:rPr lang="el-GR" dirty="0" smtClean="0"/>
              <a:t>: Ο </a:t>
            </a:r>
            <a:r>
              <a:rPr lang="el-GR" u="sng" dirty="0" smtClean="0"/>
              <a:t>ήλιος θερμαίνει  το νερό  </a:t>
            </a:r>
            <a:r>
              <a:rPr lang="el-GR" dirty="0" smtClean="0"/>
              <a:t>στην επιφάνεια  της Γης (ωκεανοί, λίμνες, ποτάμια) , έτσι ένα μέρος του υγρού νερού μετατρέπεται σε ατμό (αέριο νερό) και μεταφέρεται στην ατμόσφαιρα της γης.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 rot="18036067">
            <a:off x="5900808" y="2720683"/>
            <a:ext cx="105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Εξάτμιση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rot="18036067">
            <a:off x="1744429" y="1853544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/>
              <a:t>Εξάτμιση</a:t>
            </a:r>
            <a:endParaRPr lang="el-GR" sz="1000" dirty="0"/>
          </a:p>
        </p:txBody>
      </p:sp>
      <p:sp>
        <p:nvSpPr>
          <p:cNvPr id="8" name="7 - Ορθογώνιο"/>
          <p:cNvSpPr/>
          <p:nvPr/>
        </p:nvSpPr>
        <p:spPr>
          <a:xfrm>
            <a:off x="357158" y="54292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Εξάτμιση-διαπνοή</a:t>
            </a:r>
            <a:r>
              <a:rPr lang="el-GR" dirty="0" smtClean="0"/>
              <a:t>: Κάθε φυτό  παίρνει νερό από το έδαφος με τις ρίζες του, το μεταφέρει στα φύλλα του, και εκεί από τα στόματα που υπάρχουν στα φύλλα   το νερό πηγαίνει στην ατμόσφαιρα.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844374" cy="10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 rot="16552494">
            <a:off x="-89030" y="148708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Διαπνοή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84" y="-24"/>
            <a:ext cx="8434482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38576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Ατμοσφαιρικά κατακρημνίσματα</a:t>
            </a:r>
            <a:r>
              <a:rPr lang="el-GR" dirty="0" smtClean="0"/>
              <a:t>: Οι μορφές με τις οποίες το νερό πέφτει στη γη (χιόνι, χαλάζι, βροχή, δροσιά κτλ.).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 rot="18036067">
            <a:off x="6110292" y="2149179"/>
            <a:ext cx="105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Εξάτμιση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rot="18036067">
            <a:off x="1953913" y="1282040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/>
              <a:t>Εξάτμιση</a:t>
            </a:r>
            <a:endParaRPr lang="el-GR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28" y="642918"/>
            <a:ext cx="844374" cy="10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 rot="16552494">
            <a:off x="120454" y="91558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Διαπνοή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781616" y="150017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βροχή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58" y="457200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Απορροή</a:t>
            </a:r>
            <a:r>
              <a:rPr lang="el-GR" dirty="0" smtClean="0"/>
              <a:t>: Η κίνηση του νερού στην επιφάνεια του εδάφους με τη μορφή ρυακιών, ποταμών, χειμάρρων.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 rot="1315168">
            <a:off x="3311449" y="1758489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Απορροή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28596" y="538067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Κατείσδυση</a:t>
            </a:r>
            <a:r>
              <a:rPr lang="el-GR" dirty="0" smtClean="0"/>
              <a:t>: Ένα μέρος του νερού </a:t>
            </a:r>
            <a:r>
              <a:rPr lang="el-GR" dirty="0" err="1" smtClean="0"/>
              <a:t>κατεισδύει</a:t>
            </a:r>
            <a:r>
              <a:rPr lang="el-GR" dirty="0" smtClean="0"/>
              <a:t> (δηλαδή εισέρχεται) μέσα στη γη από τους πόρους ή τις ρωγμές των διάφορων πετρωμάτων. </a:t>
            </a:r>
          </a:p>
          <a:p>
            <a:r>
              <a:rPr lang="el-GR" dirty="0" smtClean="0"/>
              <a:t>Αυτά είναι τα λεγόμενα υπόγεια νερά.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 rot="16985851">
            <a:off x="1009404" y="1482597"/>
            <a:ext cx="8883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b="1" dirty="0" smtClean="0"/>
              <a:t>Κατείσδυση</a:t>
            </a:r>
            <a:endParaRPr lang="el-GR" sz="1100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1500166" y="1928802"/>
            <a:ext cx="588665" cy="301336"/>
          </a:xfrm>
          <a:custGeom>
            <a:avLst/>
            <a:gdLst>
              <a:gd name="connsiteX0" fmla="*/ 245765 w 588665"/>
              <a:gd name="connsiteY0" fmla="*/ 0 h 301336"/>
              <a:gd name="connsiteX1" fmla="*/ 131465 w 588665"/>
              <a:gd name="connsiteY1" fmla="*/ 10391 h 301336"/>
              <a:gd name="connsiteX2" fmla="*/ 100292 w 588665"/>
              <a:gd name="connsiteY2" fmla="*/ 31173 h 301336"/>
              <a:gd name="connsiteX3" fmla="*/ 27556 w 588665"/>
              <a:gd name="connsiteY3" fmla="*/ 93518 h 301336"/>
              <a:gd name="connsiteX4" fmla="*/ 37946 w 588665"/>
              <a:gd name="connsiteY4" fmla="*/ 197427 h 301336"/>
              <a:gd name="connsiteX5" fmla="*/ 141856 w 588665"/>
              <a:gd name="connsiteY5" fmla="*/ 218209 h 301336"/>
              <a:gd name="connsiteX6" fmla="*/ 214592 w 588665"/>
              <a:gd name="connsiteY6" fmla="*/ 249382 h 301336"/>
              <a:gd name="connsiteX7" fmla="*/ 245765 w 588665"/>
              <a:gd name="connsiteY7" fmla="*/ 270164 h 301336"/>
              <a:gd name="connsiteX8" fmla="*/ 297719 w 588665"/>
              <a:gd name="connsiteY8" fmla="*/ 280555 h 301336"/>
              <a:gd name="connsiteX9" fmla="*/ 360065 w 588665"/>
              <a:gd name="connsiteY9" fmla="*/ 301336 h 301336"/>
              <a:gd name="connsiteX10" fmla="*/ 526319 w 588665"/>
              <a:gd name="connsiteY10" fmla="*/ 280555 h 301336"/>
              <a:gd name="connsiteX11" fmla="*/ 588665 w 588665"/>
              <a:gd name="connsiteY11" fmla="*/ 228600 h 301336"/>
              <a:gd name="connsiteX12" fmla="*/ 567883 w 588665"/>
              <a:gd name="connsiteY12" fmla="*/ 145473 h 301336"/>
              <a:gd name="connsiteX13" fmla="*/ 536710 w 588665"/>
              <a:gd name="connsiteY13" fmla="*/ 124691 h 301336"/>
              <a:gd name="connsiteX14" fmla="*/ 432801 w 588665"/>
              <a:gd name="connsiteY14" fmla="*/ 103909 h 301336"/>
              <a:gd name="connsiteX15" fmla="*/ 391237 w 588665"/>
              <a:gd name="connsiteY15" fmla="*/ 83127 h 301336"/>
              <a:gd name="connsiteX16" fmla="*/ 360065 w 588665"/>
              <a:gd name="connsiteY16" fmla="*/ 72736 h 301336"/>
              <a:gd name="connsiteX17" fmla="*/ 287328 w 588665"/>
              <a:gd name="connsiteY17" fmla="*/ 41564 h 301336"/>
              <a:gd name="connsiteX18" fmla="*/ 224983 w 588665"/>
              <a:gd name="connsiteY18" fmla="*/ 10391 h 301336"/>
              <a:gd name="connsiteX19" fmla="*/ 245765 w 588665"/>
              <a:gd name="connsiteY19" fmla="*/ 0 h 3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8665" h="301336">
                <a:moveTo>
                  <a:pt x="245765" y="0"/>
                </a:moveTo>
                <a:cubicBezTo>
                  <a:pt x="230179" y="0"/>
                  <a:pt x="168873" y="2375"/>
                  <a:pt x="131465" y="10391"/>
                </a:cubicBezTo>
                <a:cubicBezTo>
                  <a:pt x="119254" y="13008"/>
                  <a:pt x="110454" y="23914"/>
                  <a:pt x="100292" y="31173"/>
                </a:cubicBezTo>
                <a:cubicBezTo>
                  <a:pt x="53637" y="64498"/>
                  <a:pt x="65319" y="55755"/>
                  <a:pt x="27556" y="93518"/>
                </a:cubicBezTo>
                <a:cubicBezTo>
                  <a:pt x="20098" y="123348"/>
                  <a:pt x="0" y="172130"/>
                  <a:pt x="37946" y="197427"/>
                </a:cubicBezTo>
                <a:cubicBezTo>
                  <a:pt x="67336" y="217020"/>
                  <a:pt x="141856" y="218209"/>
                  <a:pt x="141856" y="218209"/>
                </a:cubicBezTo>
                <a:cubicBezTo>
                  <a:pt x="220112" y="270382"/>
                  <a:pt x="120657" y="209124"/>
                  <a:pt x="214592" y="249382"/>
                </a:cubicBezTo>
                <a:cubicBezTo>
                  <a:pt x="226071" y="254301"/>
                  <a:pt x="234072" y="265779"/>
                  <a:pt x="245765" y="270164"/>
                </a:cubicBezTo>
                <a:cubicBezTo>
                  <a:pt x="262301" y="276365"/>
                  <a:pt x="280680" y="275908"/>
                  <a:pt x="297719" y="280555"/>
                </a:cubicBezTo>
                <a:cubicBezTo>
                  <a:pt x="318853" y="286319"/>
                  <a:pt x="339283" y="294409"/>
                  <a:pt x="360065" y="301336"/>
                </a:cubicBezTo>
                <a:cubicBezTo>
                  <a:pt x="370847" y="300258"/>
                  <a:pt x="498693" y="289764"/>
                  <a:pt x="526319" y="280555"/>
                </a:cubicBezTo>
                <a:cubicBezTo>
                  <a:pt x="548019" y="273322"/>
                  <a:pt x="574196" y="243069"/>
                  <a:pt x="588665" y="228600"/>
                </a:cubicBezTo>
                <a:cubicBezTo>
                  <a:pt x="581738" y="200891"/>
                  <a:pt x="580656" y="171019"/>
                  <a:pt x="567883" y="145473"/>
                </a:cubicBezTo>
                <a:cubicBezTo>
                  <a:pt x="562298" y="134303"/>
                  <a:pt x="548189" y="129610"/>
                  <a:pt x="536710" y="124691"/>
                </a:cubicBezTo>
                <a:cubicBezTo>
                  <a:pt x="516982" y="116236"/>
                  <a:pt x="446865" y="106253"/>
                  <a:pt x="432801" y="103909"/>
                </a:cubicBezTo>
                <a:cubicBezTo>
                  <a:pt x="418946" y="96982"/>
                  <a:pt x="405475" y="89229"/>
                  <a:pt x="391237" y="83127"/>
                </a:cubicBezTo>
                <a:cubicBezTo>
                  <a:pt x="381170" y="78812"/>
                  <a:pt x="369861" y="77634"/>
                  <a:pt x="360065" y="72736"/>
                </a:cubicBezTo>
                <a:cubicBezTo>
                  <a:pt x="288309" y="36858"/>
                  <a:pt x="373828" y="63189"/>
                  <a:pt x="287328" y="41564"/>
                </a:cubicBezTo>
                <a:cubicBezTo>
                  <a:pt x="261056" y="24049"/>
                  <a:pt x="255712" y="16537"/>
                  <a:pt x="224983" y="10391"/>
                </a:cubicBezTo>
                <a:cubicBezTo>
                  <a:pt x="218190" y="9032"/>
                  <a:pt x="261351" y="0"/>
                  <a:pt x="245765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357290" y="2143116"/>
            <a:ext cx="1041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υπόγεια νερά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yaha.gr/images/backgrounds/-%CE%BD%CE%B5%CF%81%CE%BF%CF%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1"/>
            <a:ext cx="9144000" cy="538318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071670" y="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300" dirty="0" smtClean="0"/>
              <a:t>Υδρολογικός   Κύκλος</a:t>
            </a:r>
            <a:endParaRPr lang="el-GR" sz="2800" b="1" spc="300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600076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Yδρολογικός κύκλος (ή κύκλος του νερού) </a:t>
            </a:r>
            <a:r>
              <a:rPr lang="el-GR" dirty="0" smtClean="0"/>
              <a:t>: Η σταθερή και αδιάκοπη κίνηση του νερού από την ατμόσφαιρα στην επιφάνεια της Γης, στο υπέδαφος και πάλι στην ατμόσφαιρα.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0034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Γλυκό νερό</a:t>
            </a:r>
            <a:r>
              <a:rPr lang="el-GR" dirty="0" smtClean="0"/>
              <a:t>: Είναι το νερό που υπάρχει, σε ποτάμια και λίμνες  ή κάτω από το έδαφος (υπόγεια νερά), δεν είναι αρμυρό και μπορούν να το πιουν οι άνθρωποι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6128" y="2571744"/>
            <a:ext cx="6829872" cy="31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821268" cy="49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214282" y="614364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Το νερό στην γη: όπως φαίνεται το περισσότερο νερό είναι στους ωκεανούς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4259493" y="2213264"/>
            <a:ext cx="754863" cy="1551774"/>
          </a:xfrm>
          <a:custGeom>
            <a:avLst/>
            <a:gdLst>
              <a:gd name="connsiteX0" fmla="*/ 468371 w 754863"/>
              <a:gd name="connsiteY0" fmla="*/ 0 h 1551774"/>
              <a:gd name="connsiteX1" fmla="*/ 426807 w 754863"/>
              <a:gd name="connsiteY1" fmla="*/ 41563 h 1551774"/>
              <a:gd name="connsiteX2" fmla="*/ 385243 w 754863"/>
              <a:gd name="connsiteY2" fmla="*/ 114300 h 1551774"/>
              <a:gd name="connsiteX3" fmla="*/ 374852 w 754863"/>
              <a:gd name="connsiteY3" fmla="*/ 145472 h 1551774"/>
              <a:gd name="connsiteX4" fmla="*/ 354071 w 754863"/>
              <a:gd name="connsiteY4" fmla="*/ 187036 h 1551774"/>
              <a:gd name="connsiteX5" fmla="*/ 343680 w 754863"/>
              <a:gd name="connsiteY5" fmla="*/ 249381 h 1551774"/>
              <a:gd name="connsiteX6" fmla="*/ 291725 w 754863"/>
              <a:gd name="connsiteY6" fmla="*/ 322118 h 1551774"/>
              <a:gd name="connsiteX7" fmla="*/ 250162 w 754863"/>
              <a:gd name="connsiteY7" fmla="*/ 426027 h 1551774"/>
              <a:gd name="connsiteX8" fmla="*/ 239771 w 754863"/>
              <a:gd name="connsiteY8" fmla="*/ 457200 h 1551774"/>
              <a:gd name="connsiteX9" fmla="*/ 218989 w 754863"/>
              <a:gd name="connsiteY9" fmla="*/ 498763 h 1551774"/>
              <a:gd name="connsiteX10" fmla="*/ 208598 w 754863"/>
              <a:gd name="connsiteY10" fmla="*/ 529936 h 1551774"/>
              <a:gd name="connsiteX11" fmla="*/ 187816 w 754863"/>
              <a:gd name="connsiteY11" fmla="*/ 561109 h 1551774"/>
              <a:gd name="connsiteX12" fmla="*/ 218989 w 754863"/>
              <a:gd name="connsiteY12" fmla="*/ 727363 h 1551774"/>
              <a:gd name="connsiteX13" fmla="*/ 239771 w 754863"/>
              <a:gd name="connsiteY13" fmla="*/ 789709 h 1551774"/>
              <a:gd name="connsiteX14" fmla="*/ 218989 w 754863"/>
              <a:gd name="connsiteY14" fmla="*/ 1049481 h 1551774"/>
              <a:gd name="connsiteX15" fmla="*/ 198207 w 754863"/>
              <a:gd name="connsiteY15" fmla="*/ 1111827 h 1551774"/>
              <a:gd name="connsiteX16" fmla="*/ 177425 w 754863"/>
              <a:gd name="connsiteY16" fmla="*/ 1143000 h 1551774"/>
              <a:gd name="connsiteX17" fmla="*/ 167034 w 754863"/>
              <a:gd name="connsiteY17" fmla="*/ 1174172 h 1551774"/>
              <a:gd name="connsiteX18" fmla="*/ 135862 w 754863"/>
              <a:gd name="connsiteY18" fmla="*/ 1205345 h 1551774"/>
              <a:gd name="connsiteX19" fmla="*/ 115080 w 754863"/>
              <a:gd name="connsiteY19" fmla="*/ 1236518 h 1551774"/>
              <a:gd name="connsiteX20" fmla="*/ 42343 w 754863"/>
              <a:gd name="connsiteY20" fmla="*/ 1309254 h 1551774"/>
              <a:gd name="connsiteX21" fmla="*/ 11171 w 754863"/>
              <a:gd name="connsiteY21" fmla="*/ 1340427 h 1551774"/>
              <a:gd name="connsiteX22" fmla="*/ 780 w 754863"/>
              <a:gd name="connsiteY22" fmla="*/ 1371600 h 1551774"/>
              <a:gd name="connsiteX23" fmla="*/ 218989 w 754863"/>
              <a:gd name="connsiteY23" fmla="*/ 1475509 h 1551774"/>
              <a:gd name="connsiteX24" fmla="*/ 250162 w 754863"/>
              <a:gd name="connsiteY24" fmla="*/ 1465118 h 1551774"/>
              <a:gd name="connsiteX25" fmla="*/ 270943 w 754863"/>
              <a:gd name="connsiteY25" fmla="*/ 1402772 h 1551774"/>
              <a:gd name="connsiteX26" fmla="*/ 291725 w 754863"/>
              <a:gd name="connsiteY26" fmla="*/ 1361209 h 1551774"/>
              <a:gd name="connsiteX27" fmla="*/ 322898 w 754863"/>
              <a:gd name="connsiteY27" fmla="*/ 1205345 h 1551774"/>
              <a:gd name="connsiteX28" fmla="*/ 333289 w 754863"/>
              <a:gd name="connsiteY28" fmla="*/ 1174172 h 1551774"/>
              <a:gd name="connsiteX29" fmla="*/ 364462 w 754863"/>
              <a:gd name="connsiteY29" fmla="*/ 1132609 h 1551774"/>
              <a:gd name="connsiteX30" fmla="*/ 374852 w 754863"/>
              <a:gd name="connsiteY30" fmla="*/ 1101436 h 1551774"/>
              <a:gd name="connsiteX31" fmla="*/ 426807 w 754863"/>
              <a:gd name="connsiteY31" fmla="*/ 1028700 h 1551774"/>
              <a:gd name="connsiteX32" fmla="*/ 437198 w 754863"/>
              <a:gd name="connsiteY32" fmla="*/ 997527 h 1551774"/>
              <a:gd name="connsiteX33" fmla="*/ 541107 w 754863"/>
              <a:gd name="connsiteY33" fmla="*/ 945572 h 1551774"/>
              <a:gd name="connsiteX34" fmla="*/ 696971 w 754863"/>
              <a:gd name="connsiteY34" fmla="*/ 914400 h 1551774"/>
              <a:gd name="connsiteX35" fmla="*/ 645016 w 754863"/>
              <a:gd name="connsiteY35" fmla="*/ 831272 h 1551774"/>
              <a:gd name="connsiteX36" fmla="*/ 447589 w 754863"/>
              <a:gd name="connsiteY36" fmla="*/ 800100 h 1551774"/>
              <a:gd name="connsiteX37" fmla="*/ 426807 w 754863"/>
              <a:gd name="connsiteY37" fmla="*/ 768927 h 1551774"/>
              <a:gd name="connsiteX38" fmla="*/ 395634 w 754863"/>
              <a:gd name="connsiteY38" fmla="*/ 737754 h 1551774"/>
              <a:gd name="connsiteX39" fmla="*/ 385243 w 754863"/>
              <a:gd name="connsiteY39" fmla="*/ 706581 h 1551774"/>
              <a:gd name="connsiteX40" fmla="*/ 354071 w 754863"/>
              <a:gd name="connsiteY40" fmla="*/ 644236 h 1551774"/>
              <a:gd name="connsiteX41" fmla="*/ 374852 w 754863"/>
              <a:gd name="connsiteY41" fmla="*/ 519545 h 1551774"/>
              <a:gd name="connsiteX42" fmla="*/ 385243 w 754863"/>
              <a:gd name="connsiteY42" fmla="*/ 477981 h 1551774"/>
              <a:gd name="connsiteX43" fmla="*/ 406025 w 754863"/>
              <a:gd name="connsiteY43" fmla="*/ 446809 h 1551774"/>
              <a:gd name="connsiteX44" fmla="*/ 416416 w 754863"/>
              <a:gd name="connsiteY44" fmla="*/ 415636 h 1551774"/>
              <a:gd name="connsiteX45" fmla="*/ 426807 w 754863"/>
              <a:gd name="connsiteY45" fmla="*/ 374072 h 1551774"/>
              <a:gd name="connsiteX46" fmla="*/ 447589 w 754863"/>
              <a:gd name="connsiteY46" fmla="*/ 342900 h 1551774"/>
              <a:gd name="connsiteX47" fmla="*/ 457980 w 754863"/>
              <a:gd name="connsiteY47" fmla="*/ 301336 h 1551774"/>
              <a:gd name="connsiteX48" fmla="*/ 478762 w 754863"/>
              <a:gd name="connsiteY48" fmla="*/ 259772 h 1551774"/>
              <a:gd name="connsiteX49" fmla="*/ 468371 w 754863"/>
              <a:gd name="connsiteY49" fmla="*/ 103909 h 1551774"/>
              <a:gd name="connsiteX50" fmla="*/ 426807 w 754863"/>
              <a:gd name="connsiteY50" fmla="*/ 72736 h 155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4863" h="1551774">
                <a:moveTo>
                  <a:pt x="468371" y="0"/>
                </a:moveTo>
                <a:cubicBezTo>
                  <a:pt x="454516" y="13854"/>
                  <a:pt x="437191" y="24948"/>
                  <a:pt x="426807" y="41563"/>
                </a:cubicBezTo>
                <a:cubicBezTo>
                  <a:pt x="357029" y="153206"/>
                  <a:pt x="483955" y="15588"/>
                  <a:pt x="385243" y="114300"/>
                </a:cubicBezTo>
                <a:cubicBezTo>
                  <a:pt x="381779" y="124691"/>
                  <a:pt x="379166" y="135405"/>
                  <a:pt x="374852" y="145472"/>
                </a:cubicBezTo>
                <a:cubicBezTo>
                  <a:pt x="368750" y="159709"/>
                  <a:pt x="358522" y="172199"/>
                  <a:pt x="354071" y="187036"/>
                </a:cubicBezTo>
                <a:cubicBezTo>
                  <a:pt x="348017" y="207216"/>
                  <a:pt x="349734" y="229201"/>
                  <a:pt x="343680" y="249381"/>
                </a:cubicBezTo>
                <a:cubicBezTo>
                  <a:pt x="331957" y="288458"/>
                  <a:pt x="319023" y="294820"/>
                  <a:pt x="291725" y="322118"/>
                </a:cubicBezTo>
                <a:cubicBezTo>
                  <a:pt x="244421" y="464028"/>
                  <a:pt x="296030" y="318999"/>
                  <a:pt x="250162" y="426027"/>
                </a:cubicBezTo>
                <a:cubicBezTo>
                  <a:pt x="245847" y="436095"/>
                  <a:pt x="244086" y="447133"/>
                  <a:pt x="239771" y="457200"/>
                </a:cubicBezTo>
                <a:cubicBezTo>
                  <a:pt x="233669" y="471437"/>
                  <a:pt x="225091" y="484526"/>
                  <a:pt x="218989" y="498763"/>
                </a:cubicBezTo>
                <a:cubicBezTo>
                  <a:pt x="214674" y="508830"/>
                  <a:pt x="213496" y="520139"/>
                  <a:pt x="208598" y="529936"/>
                </a:cubicBezTo>
                <a:cubicBezTo>
                  <a:pt x="203013" y="541106"/>
                  <a:pt x="194743" y="550718"/>
                  <a:pt x="187816" y="561109"/>
                </a:cubicBezTo>
                <a:cubicBezTo>
                  <a:pt x="202071" y="717910"/>
                  <a:pt x="182938" y="628224"/>
                  <a:pt x="218989" y="727363"/>
                </a:cubicBezTo>
                <a:cubicBezTo>
                  <a:pt x="226475" y="747950"/>
                  <a:pt x="239771" y="789709"/>
                  <a:pt x="239771" y="789709"/>
                </a:cubicBezTo>
                <a:cubicBezTo>
                  <a:pt x="232844" y="876300"/>
                  <a:pt x="230106" y="963328"/>
                  <a:pt x="218989" y="1049481"/>
                </a:cubicBezTo>
                <a:cubicBezTo>
                  <a:pt x="216186" y="1071207"/>
                  <a:pt x="210358" y="1093600"/>
                  <a:pt x="198207" y="1111827"/>
                </a:cubicBezTo>
                <a:cubicBezTo>
                  <a:pt x="191280" y="1122218"/>
                  <a:pt x="183010" y="1131830"/>
                  <a:pt x="177425" y="1143000"/>
                </a:cubicBezTo>
                <a:cubicBezTo>
                  <a:pt x="172527" y="1152796"/>
                  <a:pt x="173109" y="1165059"/>
                  <a:pt x="167034" y="1174172"/>
                </a:cubicBezTo>
                <a:cubicBezTo>
                  <a:pt x="158883" y="1186399"/>
                  <a:pt x="145269" y="1194056"/>
                  <a:pt x="135862" y="1205345"/>
                </a:cubicBezTo>
                <a:cubicBezTo>
                  <a:pt x="127867" y="1214939"/>
                  <a:pt x="123434" y="1227235"/>
                  <a:pt x="115080" y="1236518"/>
                </a:cubicBezTo>
                <a:cubicBezTo>
                  <a:pt x="92142" y="1262004"/>
                  <a:pt x="66589" y="1285008"/>
                  <a:pt x="42343" y="1309254"/>
                </a:cubicBezTo>
                <a:lnTo>
                  <a:pt x="11171" y="1340427"/>
                </a:lnTo>
                <a:cubicBezTo>
                  <a:pt x="7707" y="1350818"/>
                  <a:pt x="0" y="1360675"/>
                  <a:pt x="780" y="1371600"/>
                </a:cubicBezTo>
                <a:cubicBezTo>
                  <a:pt x="13650" y="1551774"/>
                  <a:pt x="16417" y="1486171"/>
                  <a:pt x="218989" y="1475509"/>
                </a:cubicBezTo>
                <a:cubicBezTo>
                  <a:pt x="229380" y="1472045"/>
                  <a:pt x="243796" y="1474031"/>
                  <a:pt x="250162" y="1465118"/>
                </a:cubicBezTo>
                <a:cubicBezTo>
                  <a:pt x="262894" y="1447292"/>
                  <a:pt x="261146" y="1422365"/>
                  <a:pt x="270943" y="1402772"/>
                </a:cubicBezTo>
                <a:lnTo>
                  <a:pt x="291725" y="1361209"/>
                </a:lnTo>
                <a:cubicBezTo>
                  <a:pt x="302116" y="1309254"/>
                  <a:pt x="306143" y="1255610"/>
                  <a:pt x="322898" y="1205345"/>
                </a:cubicBezTo>
                <a:cubicBezTo>
                  <a:pt x="326362" y="1194954"/>
                  <a:pt x="327855" y="1183682"/>
                  <a:pt x="333289" y="1174172"/>
                </a:cubicBezTo>
                <a:cubicBezTo>
                  <a:pt x="341881" y="1159136"/>
                  <a:pt x="354071" y="1146463"/>
                  <a:pt x="364462" y="1132609"/>
                </a:cubicBezTo>
                <a:cubicBezTo>
                  <a:pt x="367925" y="1122218"/>
                  <a:pt x="369954" y="1111233"/>
                  <a:pt x="374852" y="1101436"/>
                </a:cubicBezTo>
                <a:cubicBezTo>
                  <a:pt x="382449" y="1086241"/>
                  <a:pt x="419746" y="1038115"/>
                  <a:pt x="426807" y="1028700"/>
                </a:cubicBezTo>
                <a:cubicBezTo>
                  <a:pt x="430271" y="1018309"/>
                  <a:pt x="429453" y="1005272"/>
                  <a:pt x="437198" y="997527"/>
                </a:cubicBezTo>
                <a:cubicBezTo>
                  <a:pt x="488694" y="946030"/>
                  <a:pt x="488309" y="963171"/>
                  <a:pt x="541107" y="945572"/>
                </a:cubicBezTo>
                <a:cubicBezTo>
                  <a:pt x="649458" y="909456"/>
                  <a:pt x="529570" y="931140"/>
                  <a:pt x="696971" y="914400"/>
                </a:cubicBezTo>
                <a:cubicBezTo>
                  <a:pt x="754863" y="875804"/>
                  <a:pt x="743954" y="897230"/>
                  <a:pt x="645016" y="831272"/>
                </a:cubicBezTo>
                <a:cubicBezTo>
                  <a:pt x="581365" y="788838"/>
                  <a:pt x="536598" y="806034"/>
                  <a:pt x="447589" y="800100"/>
                </a:cubicBezTo>
                <a:cubicBezTo>
                  <a:pt x="440662" y="789709"/>
                  <a:pt x="434802" y="778521"/>
                  <a:pt x="426807" y="768927"/>
                </a:cubicBezTo>
                <a:cubicBezTo>
                  <a:pt x="417399" y="757638"/>
                  <a:pt x="403785" y="749981"/>
                  <a:pt x="395634" y="737754"/>
                </a:cubicBezTo>
                <a:cubicBezTo>
                  <a:pt x="389558" y="728640"/>
                  <a:pt x="390141" y="716378"/>
                  <a:pt x="385243" y="706581"/>
                </a:cubicBezTo>
                <a:cubicBezTo>
                  <a:pt x="344957" y="626009"/>
                  <a:pt x="380189" y="722591"/>
                  <a:pt x="354071" y="644236"/>
                </a:cubicBezTo>
                <a:cubicBezTo>
                  <a:pt x="360998" y="602672"/>
                  <a:pt x="367087" y="560960"/>
                  <a:pt x="374852" y="519545"/>
                </a:cubicBezTo>
                <a:cubicBezTo>
                  <a:pt x="377484" y="505509"/>
                  <a:pt x="379617" y="491107"/>
                  <a:pt x="385243" y="477981"/>
                </a:cubicBezTo>
                <a:cubicBezTo>
                  <a:pt x="390162" y="466503"/>
                  <a:pt x="399098" y="457200"/>
                  <a:pt x="406025" y="446809"/>
                </a:cubicBezTo>
                <a:cubicBezTo>
                  <a:pt x="409489" y="436418"/>
                  <a:pt x="413407" y="426168"/>
                  <a:pt x="416416" y="415636"/>
                </a:cubicBezTo>
                <a:cubicBezTo>
                  <a:pt x="420339" y="401904"/>
                  <a:pt x="421181" y="387198"/>
                  <a:pt x="426807" y="374072"/>
                </a:cubicBezTo>
                <a:cubicBezTo>
                  <a:pt x="431726" y="362594"/>
                  <a:pt x="440662" y="353291"/>
                  <a:pt x="447589" y="342900"/>
                </a:cubicBezTo>
                <a:cubicBezTo>
                  <a:pt x="451053" y="329045"/>
                  <a:pt x="452966" y="314708"/>
                  <a:pt x="457980" y="301336"/>
                </a:cubicBezTo>
                <a:cubicBezTo>
                  <a:pt x="463419" y="286832"/>
                  <a:pt x="477948" y="275241"/>
                  <a:pt x="478762" y="259772"/>
                </a:cubicBezTo>
                <a:cubicBezTo>
                  <a:pt x="481499" y="207774"/>
                  <a:pt x="479667" y="154739"/>
                  <a:pt x="468371" y="103909"/>
                </a:cubicBezTo>
                <a:cubicBezTo>
                  <a:pt x="460899" y="70287"/>
                  <a:pt x="445729" y="72736"/>
                  <a:pt x="426807" y="72736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λεύθερη σχεδίαση"/>
          <p:cNvSpPr/>
          <p:nvPr/>
        </p:nvSpPr>
        <p:spPr>
          <a:xfrm>
            <a:off x="3532909" y="4571105"/>
            <a:ext cx="1765647" cy="1019204"/>
          </a:xfrm>
          <a:custGeom>
            <a:avLst/>
            <a:gdLst>
              <a:gd name="connsiteX0" fmla="*/ 1662546 w 1765647"/>
              <a:gd name="connsiteY0" fmla="*/ 655522 h 1019204"/>
              <a:gd name="connsiteX1" fmla="*/ 1724891 w 1765647"/>
              <a:gd name="connsiteY1" fmla="*/ 665913 h 1019204"/>
              <a:gd name="connsiteX2" fmla="*/ 1735282 w 1765647"/>
              <a:gd name="connsiteY2" fmla="*/ 811386 h 1019204"/>
              <a:gd name="connsiteX3" fmla="*/ 1704109 w 1765647"/>
              <a:gd name="connsiteY3" fmla="*/ 873731 h 1019204"/>
              <a:gd name="connsiteX4" fmla="*/ 1600200 w 1765647"/>
              <a:gd name="connsiteY4" fmla="*/ 956859 h 1019204"/>
              <a:gd name="connsiteX5" fmla="*/ 1589809 w 1765647"/>
              <a:gd name="connsiteY5" fmla="*/ 988031 h 1019204"/>
              <a:gd name="connsiteX6" fmla="*/ 1537855 w 1765647"/>
              <a:gd name="connsiteY6" fmla="*/ 998422 h 1019204"/>
              <a:gd name="connsiteX7" fmla="*/ 1496291 w 1765647"/>
              <a:gd name="connsiteY7" fmla="*/ 1019204 h 1019204"/>
              <a:gd name="connsiteX8" fmla="*/ 1392382 w 1765647"/>
              <a:gd name="connsiteY8" fmla="*/ 1008813 h 1019204"/>
              <a:gd name="connsiteX9" fmla="*/ 1361209 w 1765647"/>
              <a:gd name="connsiteY9" fmla="*/ 998422 h 1019204"/>
              <a:gd name="connsiteX10" fmla="*/ 1319646 w 1765647"/>
              <a:gd name="connsiteY10" fmla="*/ 988031 h 1019204"/>
              <a:gd name="connsiteX11" fmla="*/ 1288473 w 1765647"/>
              <a:gd name="connsiteY11" fmla="*/ 967250 h 1019204"/>
              <a:gd name="connsiteX12" fmla="*/ 1080655 w 1765647"/>
              <a:gd name="connsiteY12" fmla="*/ 946468 h 1019204"/>
              <a:gd name="connsiteX13" fmla="*/ 1049482 w 1765647"/>
              <a:gd name="connsiteY13" fmla="*/ 967250 h 1019204"/>
              <a:gd name="connsiteX14" fmla="*/ 1039091 w 1765647"/>
              <a:gd name="connsiteY14" fmla="*/ 998422 h 1019204"/>
              <a:gd name="connsiteX15" fmla="*/ 800100 w 1765647"/>
              <a:gd name="connsiteY15" fmla="*/ 977640 h 1019204"/>
              <a:gd name="connsiteX16" fmla="*/ 768927 w 1765647"/>
              <a:gd name="connsiteY16" fmla="*/ 956859 h 1019204"/>
              <a:gd name="connsiteX17" fmla="*/ 716973 w 1765647"/>
              <a:gd name="connsiteY17" fmla="*/ 946468 h 1019204"/>
              <a:gd name="connsiteX18" fmla="*/ 706582 w 1765647"/>
              <a:gd name="connsiteY18" fmla="*/ 915295 h 1019204"/>
              <a:gd name="connsiteX19" fmla="*/ 685800 w 1765647"/>
              <a:gd name="connsiteY19" fmla="*/ 842559 h 1019204"/>
              <a:gd name="connsiteX20" fmla="*/ 675409 w 1765647"/>
              <a:gd name="connsiteY20" fmla="*/ 769822 h 1019204"/>
              <a:gd name="connsiteX21" fmla="*/ 654627 w 1765647"/>
              <a:gd name="connsiteY21" fmla="*/ 738650 h 1019204"/>
              <a:gd name="connsiteX22" fmla="*/ 644236 w 1765647"/>
              <a:gd name="connsiteY22" fmla="*/ 676304 h 1019204"/>
              <a:gd name="connsiteX23" fmla="*/ 613064 w 1765647"/>
              <a:gd name="connsiteY23" fmla="*/ 665913 h 1019204"/>
              <a:gd name="connsiteX24" fmla="*/ 540327 w 1765647"/>
              <a:gd name="connsiteY24" fmla="*/ 645131 h 1019204"/>
              <a:gd name="connsiteX25" fmla="*/ 363682 w 1765647"/>
              <a:gd name="connsiteY25" fmla="*/ 655522 h 1019204"/>
              <a:gd name="connsiteX26" fmla="*/ 290946 w 1765647"/>
              <a:gd name="connsiteY26" fmla="*/ 665913 h 1019204"/>
              <a:gd name="connsiteX27" fmla="*/ 124691 w 1765647"/>
              <a:gd name="connsiteY27" fmla="*/ 686695 h 1019204"/>
              <a:gd name="connsiteX28" fmla="*/ 41564 w 1765647"/>
              <a:gd name="connsiteY28" fmla="*/ 707477 h 1019204"/>
              <a:gd name="connsiteX29" fmla="*/ 10391 w 1765647"/>
              <a:gd name="connsiteY29" fmla="*/ 717868 h 1019204"/>
              <a:gd name="connsiteX30" fmla="*/ 0 w 1765647"/>
              <a:gd name="connsiteY30" fmla="*/ 686695 h 1019204"/>
              <a:gd name="connsiteX31" fmla="*/ 10391 w 1765647"/>
              <a:gd name="connsiteY31" fmla="*/ 655522 h 1019204"/>
              <a:gd name="connsiteX32" fmla="*/ 72736 w 1765647"/>
              <a:gd name="connsiteY32" fmla="*/ 624350 h 1019204"/>
              <a:gd name="connsiteX33" fmla="*/ 103909 w 1765647"/>
              <a:gd name="connsiteY33" fmla="*/ 593177 h 1019204"/>
              <a:gd name="connsiteX34" fmla="*/ 114300 w 1765647"/>
              <a:gd name="connsiteY34" fmla="*/ 562004 h 1019204"/>
              <a:gd name="connsiteX35" fmla="*/ 135082 w 1765647"/>
              <a:gd name="connsiteY35" fmla="*/ 530831 h 1019204"/>
              <a:gd name="connsiteX36" fmla="*/ 166255 w 1765647"/>
              <a:gd name="connsiteY36" fmla="*/ 458095 h 1019204"/>
              <a:gd name="connsiteX37" fmla="*/ 197427 w 1765647"/>
              <a:gd name="connsiteY37" fmla="*/ 395750 h 1019204"/>
              <a:gd name="connsiteX38" fmla="*/ 238991 w 1765647"/>
              <a:gd name="connsiteY38" fmla="*/ 323013 h 1019204"/>
              <a:gd name="connsiteX39" fmla="*/ 280555 w 1765647"/>
              <a:gd name="connsiteY39" fmla="*/ 271059 h 1019204"/>
              <a:gd name="connsiteX40" fmla="*/ 311727 w 1765647"/>
              <a:gd name="connsiteY40" fmla="*/ 177540 h 1019204"/>
              <a:gd name="connsiteX41" fmla="*/ 342900 w 1765647"/>
              <a:gd name="connsiteY41" fmla="*/ 167150 h 1019204"/>
              <a:gd name="connsiteX42" fmla="*/ 384464 w 1765647"/>
              <a:gd name="connsiteY42" fmla="*/ 146368 h 1019204"/>
              <a:gd name="connsiteX43" fmla="*/ 446809 w 1765647"/>
              <a:gd name="connsiteY43" fmla="*/ 115195 h 1019204"/>
              <a:gd name="connsiteX44" fmla="*/ 602673 w 1765647"/>
              <a:gd name="connsiteY44" fmla="*/ 146368 h 1019204"/>
              <a:gd name="connsiteX45" fmla="*/ 623455 w 1765647"/>
              <a:gd name="connsiteY45" fmla="*/ 187931 h 1019204"/>
              <a:gd name="connsiteX46" fmla="*/ 654627 w 1765647"/>
              <a:gd name="connsiteY46" fmla="*/ 219104 h 1019204"/>
              <a:gd name="connsiteX47" fmla="*/ 716973 w 1765647"/>
              <a:gd name="connsiteY47" fmla="*/ 239886 h 1019204"/>
              <a:gd name="connsiteX48" fmla="*/ 748146 w 1765647"/>
              <a:gd name="connsiteY48" fmla="*/ 260668 h 1019204"/>
              <a:gd name="connsiteX49" fmla="*/ 758536 w 1765647"/>
              <a:gd name="connsiteY49" fmla="*/ 291840 h 1019204"/>
              <a:gd name="connsiteX50" fmla="*/ 779318 w 1765647"/>
              <a:gd name="connsiteY50" fmla="*/ 323013 h 1019204"/>
              <a:gd name="connsiteX51" fmla="*/ 768927 w 1765647"/>
              <a:gd name="connsiteY51" fmla="*/ 416531 h 1019204"/>
              <a:gd name="connsiteX52" fmla="*/ 737755 w 1765647"/>
              <a:gd name="connsiteY52" fmla="*/ 510050 h 1019204"/>
              <a:gd name="connsiteX53" fmla="*/ 748146 w 1765647"/>
              <a:gd name="connsiteY53" fmla="*/ 562004 h 1019204"/>
              <a:gd name="connsiteX54" fmla="*/ 914400 w 1765647"/>
              <a:gd name="connsiteY54" fmla="*/ 520440 h 1019204"/>
              <a:gd name="connsiteX55" fmla="*/ 966355 w 1765647"/>
              <a:gd name="connsiteY55" fmla="*/ 437313 h 1019204"/>
              <a:gd name="connsiteX56" fmla="*/ 987136 w 1765647"/>
              <a:gd name="connsiteY56" fmla="*/ 395750 h 1019204"/>
              <a:gd name="connsiteX57" fmla="*/ 976746 w 1765647"/>
              <a:gd name="connsiteY57" fmla="*/ 312622 h 1019204"/>
              <a:gd name="connsiteX58" fmla="*/ 893618 w 1765647"/>
              <a:gd name="connsiteY58" fmla="*/ 208713 h 1019204"/>
              <a:gd name="connsiteX59" fmla="*/ 831273 w 1765647"/>
              <a:gd name="connsiteY59" fmla="*/ 167150 h 1019204"/>
              <a:gd name="connsiteX60" fmla="*/ 768927 w 1765647"/>
              <a:gd name="connsiteY60" fmla="*/ 104804 h 1019204"/>
              <a:gd name="connsiteX61" fmla="*/ 758536 w 1765647"/>
              <a:gd name="connsiteY61" fmla="*/ 63240 h 1019204"/>
              <a:gd name="connsiteX62" fmla="*/ 883227 w 1765647"/>
              <a:gd name="connsiteY62" fmla="*/ 42459 h 1019204"/>
              <a:gd name="connsiteX63" fmla="*/ 924791 w 1765647"/>
              <a:gd name="connsiteY63" fmla="*/ 94413 h 1019204"/>
              <a:gd name="connsiteX64" fmla="*/ 976746 w 1765647"/>
              <a:gd name="connsiteY64" fmla="*/ 156759 h 1019204"/>
              <a:gd name="connsiteX65" fmla="*/ 997527 w 1765647"/>
              <a:gd name="connsiteY65" fmla="*/ 187931 h 1019204"/>
              <a:gd name="connsiteX66" fmla="*/ 1028700 w 1765647"/>
              <a:gd name="connsiteY66" fmla="*/ 219104 h 1019204"/>
              <a:gd name="connsiteX67" fmla="*/ 1059873 w 1765647"/>
              <a:gd name="connsiteY67" fmla="*/ 333404 h 1019204"/>
              <a:gd name="connsiteX68" fmla="*/ 1143000 w 1765647"/>
              <a:gd name="connsiteY68" fmla="*/ 447704 h 1019204"/>
              <a:gd name="connsiteX69" fmla="*/ 1174173 w 1765647"/>
              <a:gd name="connsiteY69" fmla="*/ 603568 h 1019204"/>
              <a:gd name="connsiteX70" fmla="*/ 1236518 w 1765647"/>
              <a:gd name="connsiteY70" fmla="*/ 613959 h 1019204"/>
              <a:gd name="connsiteX71" fmla="*/ 1257300 w 1765647"/>
              <a:gd name="connsiteY71" fmla="*/ 582786 h 1019204"/>
              <a:gd name="connsiteX72" fmla="*/ 1267691 w 1765647"/>
              <a:gd name="connsiteY72" fmla="*/ 551613 h 1019204"/>
              <a:gd name="connsiteX73" fmla="*/ 1288473 w 1765647"/>
              <a:gd name="connsiteY73" fmla="*/ 510050 h 1019204"/>
              <a:gd name="connsiteX74" fmla="*/ 1288473 w 1765647"/>
              <a:gd name="connsiteY74" fmla="*/ 364577 h 1019204"/>
              <a:gd name="connsiteX75" fmla="*/ 1340427 w 1765647"/>
              <a:gd name="connsiteY75" fmla="*/ 385359 h 1019204"/>
              <a:gd name="connsiteX76" fmla="*/ 1361209 w 1765647"/>
              <a:gd name="connsiteY76" fmla="*/ 582786 h 1019204"/>
              <a:gd name="connsiteX77" fmla="*/ 1392382 w 1765647"/>
              <a:gd name="connsiteY77" fmla="*/ 593177 h 1019204"/>
              <a:gd name="connsiteX78" fmla="*/ 1485900 w 1765647"/>
              <a:gd name="connsiteY78" fmla="*/ 634740 h 1019204"/>
              <a:gd name="connsiteX79" fmla="*/ 1662546 w 1765647"/>
              <a:gd name="connsiteY79" fmla="*/ 655522 h 10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765647" h="1019204">
                <a:moveTo>
                  <a:pt x="1662546" y="655522"/>
                </a:moveTo>
                <a:cubicBezTo>
                  <a:pt x="1702378" y="660717"/>
                  <a:pt x="1707025" y="654747"/>
                  <a:pt x="1724891" y="665913"/>
                </a:cubicBezTo>
                <a:cubicBezTo>
                  <a:pt x="1765647" y="691385"/>
                  <a:pt x="1737312" y="798189"/>
                  <a:pt x="1735282" y="811386"/>
                </a:cubicBezTo>
                <a:cubicBezTo>
                  <a:pt x="1731955" y="833010"/>
                  <a:pt x="1718410" y="857841"/>
                  <a:pt x="1704109" y="873731"/>
                </a:cubicBezTo>
                <a:cubicBezTo>
                  <a:pt x="1635124" y="950381"/>
                  <a:pt x="1660229" y="936849"/>
                  <a:pt x="1600200" y="956859"/>
                </a:cubicBezTo>
                <a:cubicBezTo>
                  <a:pt x="1596736" y="967250"/>
                  <a:pt x="1598922" y="981956"/>
                  <a:pt x="1589809" y="988031"/>
                </a:cubicBezTo>
                <a:cubicBezTo>
                  <a:pt x="1575114" y="997827"/>
                  <a:pt x="1554610" y="992837"/>
                  <a:pt x="1537855" y="998422"/>
                </a:cubicBezTo>
                <a:cubicBezTo>
                  <a:pt x="1523160" y="1003320"/>
                  <a:pt x="1510146" y="1012277"/>
                  <a:pt x="1496291" y="1019204"/>
                </a:cubicBezTo>
                <a:cubicBezTo>
                  <a:pt x="1461655" y="1015740"/>
                  <a:pt x="1426786" y="1014106"/>
                  <a:pt x="1392382" y="1008813"/>
                </a:cubicBezTo>
                <a:cubicBezTo>
                  <a:pt x="1381556" y="1007147"/>
                  <a:pt x="1371741" y="1001431"/>
                  <a:pt x="1361209" y="998422"/>
                </a:cubicBezTo>
                <a:cubicBezTo>
                  <a:pt x="1347478" y="994499"/>
                  <a:pt x="1333500" y="991495"/>
                  <a:pt x="1319646" y="988031"/>
                </a:cubicBezTo>
                <a:cubicBezTo>
                  <a:pt x="1309255" y="981104"/>
                  <a:pt x="1298067" y="975245"/>
                  <a:pt x="1288473" y="967250"/>
                </a:cubicBezTo>
                <a:cubicBezTo>
                  <a:pt x="1201976" y="895170"/>
                  <a:pt x="1326624" y="931999"/>
                  <a:pt x="1080655" y="946468"/>
                </a:cubicBezTo>
                <a:cubicBezTo>
                  <a:pt x="1070264" y="953395"/>
                  <a:pt x="1057284" y="957498"/>
                  <a:pt x="1049482" y="967250"/>
                </a:cubicBezTo>
                <a:cubicBezTo>
                  <a:pt x="1042640" y="975803"/>
                  <a:pt x="1050034" y="997966"/>
                  <a:pt x="1039091" y="998422"/>
                </a:cubicBezTo>
                <a:cubicBezTo>
                  <a:pt x="959196" y="1001751"/>
                  <a:pt x="879764" y="984567"/>
                  <a:pt x="800100" y="977640"/>
                </a:cubicBezTo>
                <a:cubicBezTo>
                  <a:pt x="789709" y="970713"/>
                  <a:pt x="780620" y="961244"/>
                  <a:pt x="768927" y="956859"/>
                </a:cubicBezTo>
                <a:cubicBezTo>
                  <a:pt x="752390" y="950658"/>
                  <a:pt x="731668" y="956265"/>
                  <a:pt x="716973" y="946468"/>
                </a:cubicBezTo>
                <a:cubicBezTo>
                  <a:pt x="707860" y="940392"/>
                  <a:pt x="709729" y="925786"/>
                  <a:pt x="706582" y="915295"/>
                </a:cubicBezTo>
                <a:cubicBezTo>
                  <a:pt x="699336" y="891143"/>
                  <a:pt x="692727" y="866804"/>
                  <a:pt x="685800" y="842559"/>
                </a:cubicBezTo>
                <a:cubicBezTo>
                  <a:pt x="682336" y="818313"/>
                  <a:pt x="682447" y="793281"/>
                  <a:pt x="675409" y="769822"/>
                </a:cubicBezTo>
                <a:cubicBezTo>
                  <a:pt x="671821" y="757861"/>
                  <a:pt x="658576" y="750497"/>
                  <a:pt x="654627" y="738650"/>
                </a:cubicBezTo>
                <a:cubicBezTo>
                  <a:pt x="647964" y="718663"/>
                  <a:pt x="654689" y="694597"/>
                  <a:pt x="644236" y="676304"/>
                </a:cubicBezTo>
                <a:cubicBezTo>
                  <a:pt x="638802" y="666794"/>
                  <a:pt x="623555" y="669060"/>
                  <a:pt x="613064" y="665913"/>
                </a:cubicBezTo>
                <a:cubicBezTo>
                  <a:pt x="588912" y="658667"/>
                  <a:pt x="564573" y="652058"/>
                  <a:pt x="540327" y="645131"/>
                </a:cubicBezTo>
                <a:cubicBezTo>
                  <a:pt x="481445" y="648595"/>
                  <a:pt x="422462" y="650624"/>
                  <a:pt x="363682" y="655522"/>
                </a:cubicBezTo>
                <a:cubicBezTo>
                  <a:pt x="339275" y="657556"/>
                  <a:pt x="315232" y="662745"/>
                  <a:pt x="290946" y="665913"/>
                </a:cubicBezTo>
                <a:lnTo>
                  <a:pt x="124691" y="686695"/>
                </a:lnTo>
                <a:cubicBezTo>
                  <a:pt x="96982" y="693622"/>
                  <a:pt x="69119" y="699962"/>
                  <a:pt x="41564" y="707477"/>
                </a:cubicBezTo>
                <a:cubicBezTo>
                  <a:pt x="30997" y="710359"/>
                  <a:pt x="20188" y="722766"/>
                  <a:pt x="10391" y="717868"/>
                </a:cubicBezTo>
                <a:cubicBezTo>
                  <a:pt x="594" y="712970"/>
                  <a:pt x="3464" y="697086"/>
                  <a:pt x="0" y="686695"/>
                </a:cubicBezTo>
                <a:cubicBezTo>
                  <a:pt x="3464" y="676304"/>
                  <a:pt x="3549" y="664075"/>
                  <a:pt x="10391" y="655522"/>
                </a:cubicBezTo>
                <a:cubicBezTo>
                  <a:pt x="25041" y="637209"/>
                  <a:pt x="52200" y="631195"/>
                  <a:pt x="72736" y="624350"/>
                </a:cubicBezTo>
                <a:cubicBezTo>
                  <a:pt x="83127" y="613959"/>
                  <a:pt x="95758" y="605404"/>
                  <a:pt x="103909" y="593177"/>
                </a:cubicBezTo>
                <a:cubicBezTo>
                  <a:pt x="109985" y="584063"/>
                  <a:pt x="109402" y="571801"/>
                  <a:pt x="114300" y="562004"/>
                </a:cubicBezTo>
                <a:cubicBezTo>
                  <a:pt x="119885" y="550834"/>
                  <a:pt x="128155" y="541222"/>
                  <a:pt x="135082" y="530831"/>
                </a:cubicBezTo>
                <a:cubicBezTo>
                  <a:pt x="156708" y="444329"/>
                  <a:pt x="130375" y="529855"/>
                  <a:pt x="166255" y="458095"/>
                </a:cubicBezTo>
                <a:cubicBezTo>
                  <a:pt x="209277" y="372052"/>
                  <a:pt x="137870" y="485087"/>
                  <a:pt x="197427" y="395750"/>
                </a:cubicBezTo>
                <a:cubicBezTo>
                  <a:pt x="219404" y="307843"/>
                  <a:pt x="189466" y="397301"/>
                  <a:pt x="238991" y="323013"/>
                </a:cubicBezTo>
                <a:cubicBezTo>
                  <a:pt x="279142" y="262786"/>
                  <a:pt x="210839" y="317534"/>
                  <a:pt x="280555" y="271059"/>
                </a:cubicBezTo>
                <a:cubicBezTo>
                  <a:pt x="285808" y="244793"/>
                  <a:pt x="290218" y="199049"/>
                  <a:pt x="311727" y="177540"/>
                </a:cubicBezTo>
                <a:cubicBezTo>
                  <a:pt x="319472" y="169795"/>
                  <a:pt x="332833" y="171464"/>
                  <a:pt x="342900" y="167150"/>
                </a:cubicBezTo>
                <a:cubicBezTo>
                  <a:pt x="357138" y="161048"/>
                  <a:pt x="370226" y="152470"/>
                  <a:pt x="384464" y="146368"/>
                </a:cubicBezTo>
                <a:cubicBezTo>
                  <a:pt x="444691" y="120556"/>
                  <a:pt x="386903" y="155132"/>
                  <a:pt x="446809" y="115195"/>
                </a:cubicBezTo>
                <a:cubicBezTo>
                  <a:pt x="498764" y="125586"/>
                  <a:pt x="553680" y="126195"/>
                  <a:pt x="602673" y="146368"/>
                </a:cubicBezTo>
                <a:cubicBezTo>
                  <a:pt x="616996" y="152266"/>
                  <a:pt x="614452" y="175326"/>
                  <a:pt x="623455" y="187931"/>
                </a:cubicBezTo>
                <a:cubicBezTo>
                  <a:pt x="631996" y="199889"/>
                  <a:pt x="641781" y="211967"/>
                  <a:pt x="654627" y="219104"/>
                </a:cubicBezTo>
                <a:cubicBezTo>
                  <a:pt x="673776" y="229743"/>
                  <a:pt x="698746" y="227735"/>
                  <a:pt x="716973" y="239886"/>
                </a:cubicBezTo>
                <a:lnTo>
                  <a:pt x="748146" y="260668"/>
                </a:lnTo>
                <a:cubicBezTo>
                  <a:pt x="751609" y="271059"/>
                  <a:pt x="753638" y="282044"/>
                  <a:pt x="758536" y="291840"/>
                </a:cubicBezTo>
                <a:cubicBezTo>
                  <a:pt x="764121" y="303010"/>
                  <a:pt x="778281" y="310568"/>
                  <a:pt x="779318" y="323013"/>
                </a:cubicBezTo>
                <a:cubicBezTo>
                  <a:pt x="781923" y="354269"/>
                  <a:pt x="775731" y="385913"/>
                  <a:pt x="768927" y="416531"/>
                </a:cubicBezTo>
                <a:cubicBezTo>
                  <a:pt x="761799" y="448608"/>
                  <a:pt x="737755" y="510050"/>
                  <a:pt x="737755" y="510050"/>
                </a:cubicBezTo>
                <a:cubicBezTo>
                  <a:pt x="741219" y="527368"/>
                  <a:pt x="731548" y="555969"/>
                  <a:pt x="748146" y="562004"/>
                </a:cubicBezTo>
                <a:cubicBezTo>
                  <a:pt x="806981" y="583398"/>
                  <a:pt x="866439" y="544421"/>
                  <a:pt x="914400" y="520440"/>
                </a:cubicBezTo>
                <a:cubicBezTo>
                  <a:pt x="939131" y="446247"/>
                  <a:pt x="916955" y="470246"/>
                  <a:pt x="966355" y="437313"/>
                </a:cubicBezTo>
                <a:cubicBezTo>
                  <a:pt x="973282" y="423459"/>
                  <a:pt x="985850" y="411186"/>
                  <a:pt x="987136" y="395750"/>
                </a:cubicBezTo>
                <a:cubicBezTo>
                  <a:pt x="989455" y="367922"/>
                  <a:pt x="983519" y="339713"/>
                  <a:pt x="976746" y="312622"/>
                </a:cubicBezTo>
                <a:cubicBezTo>
                  <a:pt x="967040" y="273795"/>
                  <a:pt x="920963" y="226943"/>
                  <a:pt x="893618" y="208713"/>
                </a:cubicBezTo>
                <a:cubicBezTo>
                  <a:pt x="872836" y="194859"/>
                  <a:pt x="848934" y="184811"/>
                  <a:pt x="831273" y="167150"/>
                </a:cubicBezTo>
                <a:lnTo>
                  <a:pt x="768927" y="104804"/>
                </a:lnTo>
                <a:cubicBezTo>
                  <a:pt x="765463" y="90949"/>
                  <a:pt x="756516" y="77378"/>
                  <a:pt x="758536" y="63240"/>
                </a:cubicBezTo>
                <a:cubicBezTo>
                  <a:pt x="767570" y="0"/>
                  <a:pt x="853458" y="39482"/>
                  <a:pt x="883227" y="42459"/>
                </a:cubicBezTo>
                <a:cubicBezTo>
                  <a:pt x="913762" y="134062"/>
                  <a:pt x="866039" y="12160"/>
                  <a:pt x="924791" y="94413"/>
                </a:cubicBezTo>
                <a:cubicBezTo>
                  <a:pt x="975267" y="165080"/>
                  <a:pt x="912829" y="135453"/>
                  <a:pt x="976746" y="156759"/>
                </a:cubicBezTo>
                <a:cubicBezTo>
                  <a:pt x="983673" y="167150"/>
                  <a:pt x="989532" y="178337"/>
                  <a:pt x="997527" y="187931"/>
                </a:cubicBezTo>
                <a:cubicBezTo>
                  <a:pt x="1006935" y="199220"/>
                  <a:pt x="1021563" y="206258"/>
                  <a:pt x="1028700" y="219104"/>
                </a:cubicBezTo>
                <a:cubicBezTo>
                  <a:pt x="1074928" y="302315"/>
                  <a:pt x="1029173" y="256656"/>
                  <a:pt x="1059873" y="333404"/>
                </a:cubicBezTo>
                <a:cubicBezTo>
                  <a:pt x="1076060" y="373870"/>
                  <a:pt x="1116832" y="416302"/>
                  <a:pt x="1143000" y="447704"/>
                </a:cubicBezTo>
                <a:cubicBezTo>
                  <a:pt x="1145265" y="465824"/>
                  <a:pt x="1155882" y="585276"/>
                  <a:pt x="1174173" y="603568"/>
                </a:cubicBezTo>
                <a:cubicBezTo>
                  <a:pt x="1189070" y="618466"/>
                  <a:pt x="1215736" y="610495"/>
                  <a:pt x="1236518" y="613959"/>
                </a:cubicBezTo>
                <a:cubicBezTo>
                  <a:pt x="1243445" y="603568"/>
                  <a:pt x="1251715" y="593956"/>
                  <a:pt x="1257300" y="582786"/>
                </a:cubicBezTo>
                <a:cubicBezTo>
                  <a:pt x="1262198" y="572989"/>
                  <a:pt x="1263376" y="561680"/>
                  <a:pt x="1267691" y="551613"/>
                </a:cubicBezTo>
                <a:cubicBezTo>
                  <a:pt x="1273793" y="537376"/>
                  <a:pt x="1281546" y="523904"/>
                  <a:pt x="1288473" y="510050"/>
                </a:cubicBezTo>
                <a:cubicBezTo>
                  <a:pt x="1285525" y="489416"/>
                  <a:pt x="1263712" y="385211"/>
                  <a:pt x="1288473" y="364577"/>
                </a:cubicBezTo>
                <a:cubicBezTo>
                  <a:pt x="1302802" y="352636"/>
                  <a:pt x="1323109" y="378432"/>
                  <a:pt x="1340427" y="385359"/>
                </a:cubicBezTo>
                <a:cubicBezTo>
                  <a:pt x="1347354" y="451168"/>
                  <a:pt x="1345160" y="518589"/>
                  <a:pt x="1361209" y="582786"/>
                </a:cubicBezTo>
                <a:cubicBezTo>
                  <a:pt x="1363866" y="593412"/>
                  <a:pt x="1382872" y="587743"/>
                  <a:pt x="1392382" y="593177"/>
                </a:cubicBezTo>
                <a:cubicBezTo>
                  <a:pt x="1458997" y="631243"/>
                  <a:pt x="1405825" y="624731"/>
                  <a:pt x="1485900" y="634740"/>
                </a:cubicBezTo>
                <a:lnTo>
                  <a:pt x="1662546" y="655522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250529" y="964389"/>
            <a:ext cx="2500330" cy="17145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821505" y="1750207"/>
            <a:ext cx="4429156" cy="22145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786446" y="3571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Βαλτική θάλασσα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85786" y="3571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Μεσόγειος θάλασσα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pc="600" dirty="0" smtClean="0">
                <a:solidFill>
                  <a:srgbClr val="FF0000"/>
                </a:solidFill>
              </a:rPr>
              <a:t>ΠΑΓΕΤΩΝΕΣ</a:t>
            </a:r>
            <a:endParaRPr lang="el-GR" sz="2400" b="1" spc="6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4282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παγετώνες</a:t>
            </a:r>
            <a:r>
              <a:rPr lang="el-GR" dirty="0" smtClean="0"/>
              <a:t> είναι μεγάλες </a:t>
            </a:r>
            <a:r>
              <a:rPr lang="el-GR" dirty="0" smtClean="0"/>
              <a:t>ποσότητες πάγων, και </a:t>
            </a:r>
            <a:r>
              <a:rPr lang="el-GR" b="1" dirty="0" smtClean="0"/>
              <a:t>βρίσκονται</a:t>
            </a:r>
            <a:r>
              <a:rPr lang="el-GR" dirty="0" smtClean="0"/>
              <a:t>:  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357290" y="1285860"/>
            <a:ext cx="209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στα </a:t>
            </a:r>
            <a:r>
              <a:rPr lang="el-GR" dirty="0" smtClean="0"/>
              <a:t>ψηλά βουνά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214311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Κοντά στο βόρειο και στο νότιο πόλο  (δηλαδή στα </a:t>
            </a:r>
            <a:r>
              <a:rPr lang="el-GR" dirty="0" smtClean="0"/>
              <a:t>μεγάλα γεωγραφικά </a:t>
            </a:r>
            <a:r>
              <a:rPr lang="el-GR" dirty="0" smtClean="0"/>
              <a:t>πλάτη – πολύ μακριά από τον ισημερινό)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71810"/>
            <a:ext cx="48768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static.liberal.gr/2023-06/1687246627974_shutterstock2283331429.jpg?VersionId=wDtiDzGg1ip8aMxtasW3b8okAnEY326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394176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pc="600" dirty="0" smtClean="0">
                <a:solidFill>
                  <a:srgbClr val="FF0000"/>
                </a:solidFill>
              </a:rPr>
              <a:t>ΠΑΓΕΤΩΝΕΣ</a:t>
            </a:r>
            <a:endParaRPr lang="el-GR" sz="2400" b="1" spc="6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4282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Οι παγετώνες </a:t>
            </a:r>
            <a:r>
              <a:rPr lang="el-GR" b="1" dirty="0" smtClean="0"/>
              <a:t>δημιουργούνται </a:t>
            </a:r>
            <a:r>
              <a:rPr lang="el-GR" dirty="0" smtClean="0"/>
              <a:t>όταν :  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71810"/>
            <a:ext cx="48768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static.liberal.gr/2023-06/1687246627974_shutterstock2283331429.jpg?VersionId=wDtiDzGg1ip8aMxtasW3b8okAnEY326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3941763" cy="221455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785786" y="1142984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Το </a:t>
            </a:r>
            <a:r>
              <a:rPr lang="el-GR" dirty="0" smtClean="0"/>
              <a:t>χιόνι που πέφτει είναι περισσότερο από αυτό που προλαβαίνει να λιώσει. </a:t>
            </a:r>
            <a:endParaRPr lang="el-GR" dirty="0" smtClean="0"/>
          </a:p>
          <a:p>
            <a:r>
              <a:rPr lang="el-GR" dirty="0" smtClean="0"/>
              <a:t>Έτσι το νέο χιόνι πέφτει  </a:t>
            </a:r>
            <a:r>
              <a:rPr lang="el-GR" dirty="0" smtClean="0"/>
              <a:t>επάνω στο χιόνι που ήδη υπάρχει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Τα στρώματα του χιονιού συμπιέζονται, με αποτέλεσμα ο αέρας που είναι παγιδευμένος μεταξύ των νιφάδων </a:t>
            </a:r>
            <a:r>
              <a:rPr lang="el-GR" dirty="0" smtClean="0"/>
              <a:t>χιονιού να </a:t>
            </a:r>
            <a:r>
              <a:rPr lang="el-GR" dirty="0" smtClean="0"/>
              <a:t>φεύγει προς τα έξω, όπως ακριβώς σε μια χιονόμπαλα.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411</Words>
  <Application>Microsoft Office PowerPoint</Application>
  <PresentationFormat>Προβολή στην οθόνη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162</cp:revision>
  <dcterms:created xsi:type="dcterms:W3CDTF">2020-10-16T14:29:08Z</dcterms:created>
  <dcterms:modified xsi:type="dcterms:W3CDTF">2024-03-28T20:05:13Z</dcterms:modified>
</cp:coreProperties>
</file>