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2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10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ebooks/v/html/8547/2286/Geografia_A-Gymnasiou_html-empl/extras/geocoder/ParametricSiteToGeodata.html?topos=%CE%9D%CE%B5%CE%AF%CE%BB%CE%BF%CF%82&amp;zoom=4&amp;content=%CE%9F+%CE%9D%CE%B5%CE%AF%CE%BB%CE%BF%CF%82+%CE%B5%CE%AF%CE%BD%CE%B1%CE%B9+%CF%80%CE%BF%CF%84%CE%B1%CE%BC%CF%8C%CF%82+%CF%83%CF%84%CE%B7%CE%BD+%CE%91%CF%86%CF%81%CE%B9%CE%BA%CE%AE+%CE%BA%CE%B1%CE%B9+%CE%AD%CE%BD%CE%B1%CF%82+%CE%B1%CF%80%CF%8C+%CF%84%CE%BF%CF%85%CF%82+%CE%B4%CF%8D%CE%BF+%CE%BC%CE%B5%CE%B3%CE%B1%CE%BB%CF%8D%CF%84%CE%B5%CF%81%CE%BF%CF%85%CF%82+%CF%84%CE%BF%CF%85+%CE%BA%CF%8C%CF%83%CE%BC%CE%BF%CF%85." TargetMode="External"/><Relationship Id="rId2" Type="http://schemas.openxmlformats.org/officeDocument/2006/relationships/hyperlink" Target="http://ebooks.edu.gr/ebooks/v/html/8547/2286/Geografia_A-Gymnasiou_html-empl/extras/geocoder/ParametricSiteToGeodata.html?etopos=Mississippi%20River&amp;zoom=4&amp;topos=%CE%A0%CE%BF%CF%84%CE%B1%CE%BC%CF%8C%CF%82+%CE%9C%CE%B9%CF%83%CF%83%CE%B9%CF%83%CF%83%CE%B9%CF%80%CF%80%CE%AE%CF%82&amp;content=+%CE%9C%CE%B9%CF%83%CE%B9%CF%83%CE%B9%CF%80%CE%AE%CF%82:+%CE%BF+%CE%BC%CE%B5%CE%B3%CE%B1%CE%BB%CF%8D%CF%84%CE%B5%CF%81%CE%BF%CF%82+%CF%80%CE%BF%CF%84%CE%B1%CE%BC%CF%8C%CF%82+%CF%84%CE%B7%CF%82+%CE%92%CF%8C%CF%81%CE%B5%CE%B9%CE%B1%CF%82+%CE%91%CE%BC%CE%B5%CF%81%CE%B9%CE%BA%CE%AE%CF%8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noixtosxoleio.weebly.com/uploads/8/4/5/6/8456554/published/1_19.jpg?1587129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87390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ΜΗΚΟΣ ενός ποταμού : </a:t>
            </a:r>
          </a:p>
          <a:p>
            <a:r>
              <a:rPr lang="el-GR" dirty="0" smtClean="0"/>
              <a:t>Δείχνει πόσο μακρύ είναι ένα ποτάμι. Το μεγάλο μήκος όμως δε σημαίνει ότι το ποτάμι μεταφέρει και πολύ νερό..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128586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Έτσι, ενώ ο </a:t>
            </a:r>
            <a:r>
              <a:rPr lang="el-GR" dirty="0" smtClean="0">
                <a:hlinkClick r:id="rId2"/>
              </a:rPr>
              <a:t>Μισισιπής</a:t>
            </a:r>
            <a:r>
              <a:rPr lang="el-GR" dirty="0" smtClean="0"/>
              <a:t> και ο </a:t>
            </a:r>
            <a:r>
              <a:rPr lang="el-GR" dirty="0" smtClean="0">
                <a:hlinkClick r:id="rId3"/>
              </a:rPr>
              <a:t>Νείλος</a:t>
            </a:r>
            <a:r>
              <a:rPr lang="el-GR" dirty="0" smtClean="0"/>
              <a:t> διανύουν περίπου την ίδια απόσταση (6.000 </a:t>
            </a:r>
            <a:r>
              <a:rPr lang="el-GR" dirty="0" err="1" smtClean="0"/>
              <a:t>χλμ</a:t>
            </a:r>
            <a:r>
              <a:rPr lang="el-GR" dirty="0" smtClean="0"/>
              <a:t>.), ο Μισισιπής εκβάλλει στη θάλασσα (χύνει στη θάλασσα)   οκταπλάσια (8 φορές περισσότερη) ποσότητα  νερού </a:t>
            </a:r>
            <a:r>
              <a:rPr lang="el-GR" dirty="0" smtClean="0"/>
              <a:t>σε σχέση με </a:t>
            </a:r>
            <a:r>
              <a:rPr lang="el-GR" dirty="0" smtClean="0"/>
              <a:t>τον </a:t>
            </a:r>
            <a:r>
              <a:rPr lang="el-GR" dirty="0" smtClean="0"/>
              <a:t>ποταμό Νείλο</a:t>
            </a:r>
            <a:endParaRPr lang="el-GR" dirty="0"/>
          </a:p>
        </p:txBody>
      </p:sp>
      <p:pic>
        <p:nvPicPr>
          <p:cNvPr id="1028" name="Picture 4" descr="https://www.athensvoice.gr/images/1074x600/jpg/files/2023-10-09/neilos-amazonios-o-megaliteros-potamos-ston-kos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2467973"/>
            <a:ext cx="7858148" cy="4390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- Ομάδα"/>
          <p:cNvGrpSpPr/>
          <p:nvPr/>
        </p:nvGrpSpPr>
        <p:grpSpPr>
          <a:xfrm>
            <a:off x="71406" y="1857364"/>
            <a:ext cx="8699500" cy="4899430"/>
            <a:chOff x="71406" y="1857364"/>
            <a:chExt cx="8699500" cy="489943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1857364"/>
              <a:ext cx="8699500" cy="489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3357562"/>
              <a:ext cx="14287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4214818"/>
              <a:ext cx="7733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17913">
              <a:off x="4574589" y="4785445"/>
              <a:ext cx="7113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10 - Ορθογώνιο"/>
          <p:cNvSpPr/>
          <p:nvPr/>
        </p:nvSpPr>
        <p:spPr>
          <a:xfrm>
            <a:off x="0" y="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δέλτα ενός ποταμού </a:t>
            </a:r>
            <a:r>
              <a:rPr lang="el-GR" dirty="0" smtClean="0"/>
              <a:t>περιλαμβάνει: </a:t>
            </a:r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1960685" y="4598377"/>
            <a:ext cx="2189284" cy="1493102"/>
          </a:xfrm>
          <a:custGeom>
            <a:avLst/>
            <a:gdLst>
              <a:gd name="connsiteX0" fmla="*/ 87923 w 2189284"/>
              <a:gd name="connsiteY0" fmla="*/ 342900 h 1493102"/>
              <a:gd name="connsiteX1" fmla="*/ 61546 w 2189284"/>
              <a:gd name="connsiteY1" fmla="*/ 395654 h 1493102"/>
              <a:gd name="connsiteX2" fmla="*/ 52753 w 2189284"/>
              <a:gd name="connsiteY2" fmla="*/ 422031 h 1493102"/>
              <a:gd name="connsiteX3" fmla="*/ 35169 w 2189284"/>
              <a:gd name="connsiteY3" fmla="*/ 483577 h 1493102"/>
              <a:gd name="connsiteX4" fmla="*/ 26377 w 2189284"/>
              <a:gd name="connsiteY4" fmla="*/ 571500 h 1493102"/>
              <a:gd name="connsiteX5" fmla="*/ 17584 w 2189284"/>
              <a:gd name="connsiteY5" fmla="*/ 712177 h 1493102"/>
              <a:gd name="connsiteX6" fmla="*/ 0 w 2189284"/>
              <a:gd name="connsiteY6" fmla="*/ 808892 h 1493102"/>
              <a:gd name="connsiteX7" fmla="*/ 8792 w 2189284"/>
              <a:gd name="connsiteY7" fmla="*/ 949569 h 1493102"/>
              <a:gd name="connsiteX8" fmla="*/ 35169 w 2189284"/>
              <a:gd name="connsiteY8" fmla="*/ 1072661 h 1493102"/>
              <a:gd name="connsiteX9" fmla="*/ 61546 w 2189284"/>
              <a:gd name="connsiteY9" fmla="*/ 1274885 h 1493102"/>
              <a:gd name="connsiteX10" fmla="*/ 70338 w 2189284"/>
              <a:gd name="connsiteY10" fmla="*/ 1301261 h 1493102"/>
              <a:gd name="connsiteX11" fmla="*/ 96715 w 2189284"/>
              <a:gd name="connsiteY11" fmla="*/ 1310054 h 1493102"/>
              <a:gd name="connsiteX12" fmla="*/ 131884 w 2189284"/>
              <a:gd name="connsiteY12" fmla="*/ 1354015 h 1493102"/>
              <a:gd name="connsiteX13" fmla="*/ 158261 w 2189284"/>
              <a:gd name="connsiteY13" fmla="*/ 1380392 h 1493102"/>
              <a:gd name="connsiteX14" fmla="*/ 211015 w 2189284"/>
              <a:gd name="connsiteY14" fmla="*/ 1397977 h 1493102"/>
              <a:gd name="connsiteX15" fmla="*/ 246184 w 2189284"/>
              <a:gd name="connsiteY15" fmla="*/ 1415561 h 1493102"/>
              <a:gd name="connsiteX16" fmla="*/ 272561 w 2189284"/>
              <a:gd name="connsiteY16" fmla="*/ 1424354 h 1493102"/>
              <a:gd name="connsiteX17" fmla="*/ 298938 w 2189284"/>
              <a:gd name="connsiteY17" fmla="*/ 1441938 h 1493102"/>
              <a:gd name="connsiteX18" fmla="*/ 378069 w 2189284"/>
              <a:gd name="connsiteY18" fmla="*/ 1450731 h 1493102"/>
              <a:gd name="connsiteX19" fmla="*/ 430823 w 2189284"/>
              <a:gd name="connsiteY19" fmla="*/ 1468315 h 1493102"/>
              <a:gd name="connsiteX20" fmla="*/ 888023 w 2189284"/>
              <a:gd name="connsiteY20" fmla="*/ 1459523 h 1493102"/>
              <a:gd name="connsiteX21" fmla="*/ 967153 w 2189284"/>
              <a:gd name="connsiteY21" fmla="*/ 1441938 h 1493102"/>
              <a:gd name="connsiteX22" fmla="*/ 1046284 w 2189284"/>
              <a:gd name="connsiteY22" fmla="*/ 1415561 h 1493102"/>
              <a:gd name="connsiteX23" fmla="*/ 1116623 w 2189284"/>
              <a:gd name="connsiteY23" fmla="*/ 1397977 h 1493102"/>
              <a:gd name="connsiteX24" fmla="*/ 1169377 w 2189284"/>
              <a:gd name="connsiteY24" fmla="*/ 1371600 h 1493102"/>
              <a:gd name="connsiteX25" fmla="*/ 1195753 w 2189284"/>
              <a:gd name="connsiteY25" fmla="*/ 1354015 h 1493102"/>
              <a:gd name="connsiteX26" fmla="*/ 1222130 w 2189284"/>
              <a:gd name="connsiteY26" fmla="*/ 1345223 h 1493102"/>
              <a:gd name="connsiteX27" fmla="*/ 1266092 w 2189284"/>
              <a:gd name="connsiteY27" fmla="*/ 1327638 h 1493102"/>
              <a:gd name="connsiteX28" fmla="*/ 1318846 w 2189284"/>
              <a:gd name="connsiteY28" fmla="*/ 1301261 h 1493102"/>
              <a:gd name="connsiteX29" fmla="*/ 1380392 w 2189284"/>
              <a:gd name="connsiteY29" fmla="*/ 1266092 h 1493102"/>
              <a:gd name="connsiteX30" fmla="*/ 1406769 w 2189284"/>
              <a:gd name="connsiteY30" fmla="*/ 1248508 h 1493102"/>
              <a:gd name="connsiteX31" fmla="*/ 1433146 w 2189284"/>
              <a:gd name="connsiteY31" fmla="*/ 1239715 h 1493102"/>
              <a:gd name="connsiteX32" fmla="*/ 1468315 w 2189284"/>
              <a:gd name="connsiteY32" fmla="*/ 1222131 h 1493102"/>
              <a:gd name="connsiteX33" fmla="*/ 1547446 w 2189284"/>
              <a:gd name="connsiteY33" fmla="*/ 1213338 h 1493102"/>
              <a:gd name="connsiteX34" fmla="*/ 1600200 w 2189284"/>
              <a:gd name="connsiteY34" fmla="*/ 1195754 h 1493102"/>
              <a:gd name="connsiteX35" fmla="*/ 1635369 w 2189284"/>
              <a:gd name="connsiteY35" fmla="*/ 1186961 h 1493102"/>
              <a:gd name="connsiteX36" fmla="*/ 1679330 w 2189284"/>
              <a:gd name="connsiteY36" fmla="*/ 1169377 h 1493102"/>
              <a:gd name="connsiteX37" fmla="*/ 1705707 w 2189284"/>
              <a:gd name="connsiteY37" fmla="*/ 1160585 h 1493102"/>
              <a:gd name="connsiteX38" fmla="*/ 1749669 w 2189284"/>
              <a:gd name="connsiteY38" fmla="*/ 1143000 h 1493102"/>
              <a:gd name="connsiteX39" fmla="*/ 1784838 w 2189284"/>
              <a:gd name="connsiteY39" fmla="*/ 1134208 h 1493102"/>
              <a:gd name="connsiteX40" fmla="*/ 1811215 w 2189284"/>
              <a:gd name="connsiteY40" fmla="*/ 1116623 h 1493102"/>
              <a:gd name="connsiteX41" fmla="*/ 1881553 w 2189284"/>
              <a:gd name="connsiteY41" fmla="*/ 1090246 h 1493102"/>
              <a:gd name="connsiteX42" fmla="*/ 1890346 w 2189284"/>
              <a:gd name="connsiteY42" fmla="*/ 1063869 h 1493102"/>
              <a:gd name="connsiteX43" fmla="*/ 1943100 w 2189284"/>
              <a:gd name="connsiteY43" fmla="*/ 1011115 h 1493102"/>
              <a:gd name="connsiteX44" fmla="*/ 2022230 w 2189284"/>
              <a:gd name="connsiteY44" fmla="*/ 940777 h 1493102"/>
              <a:gd name="connsiteX45" fmla="*/ 2048607 w 2189284"/>
              <a:gd name="connsiteY45" fmla="*/ 896815 h 1493102"/>
              <a:gd name="connsiteX46" fmla="*/ 2066192 w 2189284"/>
              <a:gd name="connsiteY46" fmla="*/ 870438 h 1493102"/>
              <a:gd name="connsiteX47" fmla="*/ 2083777 w 2189284"/>
              <a:gd name="connsiteY47" fmla="*/ 826477 h 1493102"/>
              <a:gd name="connsiteX48" fmla="*/ 2110153 w 2189284"/>
              <a:gd name="connsiteY48" fmla="*/ 800100 h 1493102"/>
              <a:gd name="connsiteX49" fmla="*/ 2136530 w 2189284"/>
              <a:gd name="connsiteY49" fmla="*/ 738554 h 1493102"/>
              <a:gd name="connsiteX50" fmla="*/ 2154115 w 2189284"/>
              <a:gd name="connsiteY50" fmla="*/ 712177 h 1493102"/>
              <a:gd name="connsiteX51" fmla="*/ 2162907 w 2189284"/>
              <a:gd name="connsiteY51" fmla="*/ 677008 h 1493102"/>
              <a:gd name="connsiteX52" fmla="*/ 2180492 w 2189284"/>
              <a:gd name="connsiteY52" fmla="*/ 650631 h 1493102"/>
              <a:gd name="connsiteX53" fmla="*/ 2189284 w 2189284"/>
              <a:gd name="connsiteY53" fmla="*/ 597877 h 1493102"/>
              <a:gd name="connsiteX54" fmla="*/ 2180492 w 2189284"/>
              <a:gd name="connsiteY54" fmla="*/ 219808 h 1493102"/>
              <a:gd name="connsiteX55" fmla="*/ 2171700 w 2189284"/>
              <a:gd name="connsiteY55" fmla="*/ 193431 h 1493102"/>
              <a:gd name="connsiteX56" fmla="*/ 2154115 w 2189284"/>
              <a:gd name="connsiteY56" fmla="*/ 158261 h 1493102"/>
              <a:gd name="connsiteX57" fmla="*/ 2145323 w 2189284"/>
              <a:gd name="connsiteY57" fmla="*/ 123092 h 1493102"/>
              <a:gd name="connsiteX58" fmla="*/ 2118946 w 2189284"/>
              <a:gd name="connsiteY58" fmla="*/ 96715 h 1493102"/>
              <a:gd name="connsiteX59" fmla="*/ 2092569 w 2189284"/>
              <a:gd name="connsiteY59" fmla="*/ 61546 h 1493102"/>
              <a:gd name="connsiteX60" fmla="*/ 2048607 w 2189284"/>
              <a:gd name="connsiteY60" fmla="*/ 35169 h 1493102"/>
              <a:gd name="connsiteX61" fmla="*/ 1987061 w 2189284"/>
              <a:gd name="connsiteY61" fmla="*/ 0 h 1493102"/>
              <a:gd name="connsiteX62" fmla="*/ 1802423 w 2189284"/>
              <a:gd name="connsiteY62" fmla="*/ 8792 h 1493102"/>
              <a:gd name="connsiteX63" fmla="*/ 1749669 w 2189284"/>
              <a:gd name="connsiteY63" fmla="*/ 26377 h 1493102"/>
              <a:gd name="connsiteX64" fmla="*/ 1626577 w 2189284"/>
              <a:gd name="connsiteY64" fmla="*/ 61546 h 1493102"/>
              <a:gd name="connsiteX65" fmla="*/ 1565030 w 2189284"/>
              <a:gd name="connsiteY65" fmla="*/ 87923 h 1493102"/>
              <a:gd name="connsiteX66" fmla="*/ 1529861 w 2189284"/>
              <a:gd name="connsiteY66" fmla="*/ 105508 h 1493102"/>
              <a:gd name="connsiteX67" fmla="*/ 1477107 w 2189284"/>
              <a:gd name="connsiteY67" fmla="*/ 123092 h 1493102"/>
              <a:gd name="connsiteX68" fmla="*/ 1362807 w 2189284"/>
              <a:gd name="connsiteY68" fmla="*/ 167054 h 1493102"/>
              <a:gd name="connsiteX69" fmla="*/ 1336430 w 2189284"/>
              <a:gd name="connsiteY69" fmla="*/ 175846 h 1493102"/>
              <a:gd name="connsiteX70" fmla="*/ 1257300 w 2189284"/>
              <a:gd name="connsiteY70" fmla="*/ 193431 h 1493102"/>
              <a:gd name="connsiteX71" fmla="*/ 1195753 w 2189284"/>
              <a:gd name="connsiteY71" fmla="*/ 211015 h 1493102"/>
              <a:gd name="connsiteX72" fmla="*/ 1090246 w 2189284"/>
              <a:gd name="connsiteY72" fmla="*/ 219808 h 1493102"/>
              <a:gd name="connsiteX73" fmla="*/ 1011115 w 2189284"/>
              <a:gd name="connsiteY73" fmla="*/ 228600 h 1493102"/>
              <a:gd name="connsiteX74" fmla="*/ 905607 w 2189284"/>
              <a:gd name="connsiteY74" fmla="*/ 246185 h 1493102"/>
              <a:gd name="connsiteX75" fmla="*/ 800100 w 2189284"/>
              <a:gd name="connsiteY75" fmla="*/ 254977 h 1493102"/>
              <a:gd name="connsiteX76" fmla="*/ 659423 w 2189284"/>
              <a:gd name="connsiteY76" fmla="*/ 272561 h 1493102"/>
              <a:gd name="connsiteX77" fmla="*/ 483577 w 2189284"/>
              <a:gd name="connsiteY77" fmla="*/ 298938 h 1493102"/>
              <a:gd name="connsiteX78" fmla="*/ 430823 w 2189284"/>
              <a:gd name="connsiteY78" fmla="*/ 307731 h 1493102"/>
              <a:gd name="connsiteX79" fmla="*/ 378069 w 2189284"/>
              <a:gd name="connsiteY79" fmla="*/ 325315 h 1493102"/>
              <a:gd name="connsiteX80" fmla="*/ 316523 w 2189284"/>
              <a:gd name="connsiteY80" fmla="*/ 334108 h 1493102"/>
              <a:gd name="connsiteX81" fmla="*/ 254977 w 2189284"/>
              <a:gd name="connsiteY81" fmla="*/ 351692 h 1493102"/>
              <a:gd name="connsiteX82" fmla="*/ 202223 w 2189284"/>
              <a:gd name="connsiteY82" fmla="*/ 360485 h 1493102"/>
              <a:gd name="connsiteX83" fmla="*/ 123092 w 2189284"/>
              <a:gd name="connsiteY83" fmla="*/ 386861 h 1493102"/>
              <a:gd name="connsiteX84" fmla="*/ 96715 w 2189284"/>
              <a:gd name="connsiteY84" fmla="*/ 395654 h 1493102"/>
              <a:gd name="connsiteX85" fmla="*/ 70338 w 2189284"/>
              <a:gd name="connsiteY85" fmla="*/ 413238 h 1493102"/>
              <a:gd name="connsiteX86" fmla="*/ 26377 w 2189284"/>
              <a:gd name="connsiteY86" fmla="*/ 422031 h 149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189284" h="1493102">
                <a:moveTo>
                  <a:pt x="87923" y="342900"/>
                </a:moveTo>
                <a:cubicBezTo>
                  <a:pt x="65821" y="409200"/>
                  <a:pt x="95635" y="327477"/>
                  <a:pt x="61546" y="395654"/>
                </a:cubicBezTo>
                <a:cubicBezTo>
                  <a:pt x="57401" y="403944"/>
                  <a:pt x="55416" y="413154"/>
                  <a:pt x="52753" y="422031"/>
                </a:cubicBezTo>
                <a:cubicBezTo>
                  <a:pt x="46622" y="442467"/>
                  <a:pt x="41030" y="463062"/>
                  <a:pt x="35169" y="483577"/>
                </a:cubicBezTo>
                <a:cubicBezTo>
                  <a:pt x="32238" y="512885"/>
                  <a:pt x="28636" y="542133"/>
                  <a:pt x="26377" y="571500"/>
                </a:cubicBezTo>
                <a:cubicBezTo>
                  <a:pt x="22773" y="618345"/>
                  <a:pt x="22773" y="665481"/>
                  <a:pt x="17584" y="712177"/>
                </a:cubicBezTo>
                <a:cubicBezTo>
                  <a:pt x="13965" y="744743"/>
                  <a:pt x="5861" y="776654"/>
                  <a:pt x="0" y="808892"/>
                </a:cubicBezTo>
                <a:cubicBezTo>
                  <a:pt x="2931" y="855784"/>
                  <a:pt x="5321" y="902714"/>
                  <a:pt x="8792" y="949569"/>
                </a:cubicBezTo>
                <a:cubicBezTo>
                  <a:pt x="16510" y="1053762"/>
                  <a:pt x="290" y="1020345"/>
                  <a:pt x="35169" y="1072661"/>
                </a:cubicBezTo>
                <a:cubicBezTo>
                  <a:pt x="44409" y="1220499"/>
                  <a:pt x="31455" y="1174581"/>
                  <a:pt x="61546" y="1274885"/>
                </a:cubicBezTo>
                <a:cubicBezTo>
                  <a:pt x="64209" y="1283762"/>
                  <a:pt x="63785" y="1294708"/>
                  <a:pt x="70338" y="1301261"/>
                </a:cubicBezTo>
                <a:cubicBezTo>
                  <a:pt x="76891" y="1307814"/>
                  <a:pt x="87923" y="1307123"/>
                  <a:pt x="96715" y="1310054"/>
                </a:cubicBezTo>
                <a:cubicBezTo>
                  <a:pt x="111148" y="1353356"/>
                  <a:pt x="95173" y="1323423"/>
                  <a:pt x="131884" y="1354015"/>
                </a:cubicBezTo>
                <a:cubicBezTo>
                  <a:pt x="141436" y="1361975"/>
                  <a:pt x="147392" y="1374353"/>
                  <a:pt x="158261" y="1380392"/>
                </a:cubicBezTo>
                <a:cubicBezTo>
                  <a:pt x="174464" y="1389394"/>
                  <a:pt x="194436" y="1389688"/>
                  <a:pt x="211015" y="1397977"/>
                </a:cubicBezTo>
                <a:cubicBezTo>
                  <a:pt x="222738" y="1403838"/>
                  <a:pt x="234137" y="1410398"/>
                  <a:pt x="246184" y="1415561"/>
                </a:cubicBezTo>
                <a:cubicBezTo>
                  <a:pt x="254703" y="1419212"/>
                  <a:pt x="264271" y="1420209"/>
                  <a:pt x="272561" y="1424354"/>
                </a:cubicBezTo>
                <a:cubicBezTo>
                  <a:pt x="282012" y="1429080"/>
                  <a:pt x="288687" y="1439375"/>
                  <a:pt x="298938" y="1441938"/>
                </a:cubicBezTo>
                <a:cubicBezTo>
                  <a:pt x="324685" y="1448375"/>
                  <a:pt x="351692" y="1447800"/>
                  <a:pt x="378069" y="1450731"/>
                </a:cubicBezTo>
                <a:cubicBezTo>
                  <a:pt x="395654" y="1456592"/>
                  <a:pt x="412605" y="1464899"/>
                  <a:pt x="430823" y="1468315"/>
                </a:cubicBezTo>
                <a:cubicBezTo>
                  <a:pt x="563019" y="1493102"/>
                  <a:pt x="817120" y="1462899"/>
                  <a:pt x="888023" y="1459523"/>
                </a:cubicBezTo>
                <a:cubicBezTo>
                  <a:pt x="914400" y="1453661"/>
                  <a:pt x="941119" y="1449170"/>
                  <a:pt x="967153" y="1441938"/>
                </a:cubicBezTo>
                <a:cubicBezTo>
                  <a:pt x="993942" y="1434496"/>
                  <a:pt x="1019020" y="1421014"/>
                  <a:pt x="1046284" y="1415561"/>
                </a:cubicBezTo>
                <a:cubicBezTo>
                  <a:pt x="1099334" y="1404951"/>
                  <a:pt x="1076069" y="1411495"/>
                  <a:pt x="1116623" y="1397977"/>
                </a:cubicBezTo>
                <a:cubicBezTo>
                  <a:pt x="1192221" y="1347577"/>
                  <a:pt x="1096569" y="1408005"/>
                  <a:pt x="1169377" y="1371600"/>
                </a:cubicBezTo>
                <a:cubicBezTo>
                  <a:pt x="1178828" y="1366874"/>
                  <a:pt x="1186302" y="1358741"/>
                  <a:pt x="1195753" y="1354015"/>
                </a:cubicBezTo>
                <a:cubicBezTo>
                  <a:pt x="1204042" y="1349870"/>
                  <a:pt x="1213452" y="1348477"/>
                  <a:pt x="1222130" y="1345223"/>
                </a:cubicBezTo>
                <a:cubicBezTo>
                  <a:pt x="1236908" y="1339681"/>
                  <a:pt x="1251975" y="1334696"/>
                  <a:pt x="1266092" y="1327638"/>
                </a:cubicBezTo>
                <a:cubicBezTo>
                  <a:pt x="1334272" y="1293548"/>
                  <a:pt x="1252544" y="1323363"/>
                  <a:pt x="1318846" y="1301261"/>
                </a:cubicBezTo>
                <a:cubicBezTo>
                  <a:pt x="1368955" y="1251154"/>
                  <a:pt x="1318401" y="1292660"/>
                  <a:pt x="1380392" y="1266092"/>
                </a:cubicBezTo>
                <a:cubicBezTo>
                  <a:pt x="1390105" y="1261929"/>
                  <a:pt x="1397318" y="1253234"/>
                  <a:pt x="1406769" y="1248508"/>
                </a:cubicBezTo>
                <a:cubicBezTo>
                  <a:pt x="1415059" y="1244363"/>
                  <a:pt x="1424627" y="1243366"/>
                  <a:pt x="1433146" y="1239715"/>
                </a:cubicBezTo>
                <a:cubicBezTo>
                  <a:pt x="1445193" y="1234552"/>
                  <a:pt x="1455544" y="1225078"/>
                  <a:pt x="1468315" y="1222131"/>
                </a:cubicBezTo>
                <a:cubicBezTo>
                  <a:pt x="1494175" y="1216163"/>
                  <a:pt x="1521069" y="1216269"/>
                  <a:pt x="1547446" y="1213338"/>
                </a:cubicBezTo>
                <a:cubicBezTo>
                  <a:pt x="1565031" y="1207477"/>
                  <a:pt x="1582446" y="1201080"/>
                  <a:pt x="1600200" y="1195754"/>
                </a:cubicBezTo>
                <a:cubicBezTo>
                  <a:pt x="1611774" y="1192282"/>
                  <a:pt x="1623905" y="1190782"/>
                  <a:pt x="1635369" y="1186961"/>
                </a:cubicBezTo>
                <a:cubicBezTo>
                  <a:pt x="1650342" y="1181970"/>
                  <a:pt x="1664552" y="1174918"/>
                  <a:pt x="1679330" y="1169377"/>
                </a:cubicBezTo>
                <a:cubicBezTo>
                  <a:pt x="1688008" y="1166123"/>
                  <a:pt x="1697029" y="1163839"/>
                  <a:pt x="1705707" y="1160585"/>
                </a:cubicBezTo>
                <a:cubicBezTo>
                  <a:pt x="1720485" y="1155043"/>
                  <a:pt x="1734696" y="1147991"/>
                  <a:pt x="1749669" y="1143000"/>
                </a:cubicBezTo>
                <a:cubicBezTo>
                  <a:pt x="1761133" y="1139179"/>
                  <a:pt x="1773115" y="1137139"/>
                  <a:pt x="1784838" y="1134208"/>
                </a:cubicBezTo>
                <a:cubicBezTo>
                  <a:pt x="1793630" y="1128346"/>
                  <a:pt x="1801321" y="1120333"/>
                  <a:pt x="1811215" y="1116623"/>
                </a:cubicBezTo>
                <a:cubicBezTo>
                  <a:pt x="1898130" y="1084030"/>
                  <a:pt x="1819698" y="1131485"/>
                  <a:pt x="1881553" y="1090246"/>
                </a:cubicBezTo>
                <a:cubicBezTo>
                  <a:pt x="1884484" y="1081454"/>
                  <a:pt x="1884656" y="1071185"/>
                  <a:pt x="1890346" y="1063869"/>
                </a:cubicBezTo>
                <a:cubicBezTo>
                  <a:pt x="1905614" y="1044239"/>
                  <a:pt x="1922408" y="1024909"/>
                  <a:pt x="1943100" y="1011115"/>
                </a:cubicBezTo>
                <a:cubicBezTo>
                  <a:pt x="1973109" y="991110"/>
                  <a:pt x="2002153" y="974239"/>
                  <a:pt x="2022230" y="940777"/>
                </a:cubicBezTo>
                <a:cubicBezTo>
                  <a:pt x="2031022" y="926123"/>
                  <a:pt x="2039550" y="911307"/>
                  <a:pt x="2048607" y="896815"/>
                </a:cubicBezTo>
                <a:cubicBezTo>
                  <a:pt x="2054208" y="887854"/>
                  <a:pt x="2061466" y="879889"/>
                  <a:pt x="2066192" y="870438"/>
                </a:cubicBezTo>
                <a:cubicBezTo>
                  <a:pt x="2073250" y="856322"/>
                  <a:pt x="2075412" y="839861"/>
                  <a:pt x="2083777" y="826477"/>
                </a:cubicBezTo>
                <a:cubicBezTo>
                  <a:pt x="2090367" y="815933"/>
                  <a:pt x="2102926" y="810218"/>
                  <a:pt x="2110153" y="800100"/>
                </a:cubicBezTo>
                <a:cubicBezTo>
                  <a:pt x="2140651" y="757402"/>
                  <a:pt x="2117393" y="776827"/>
                  <a:pt x="2136530" y="738554"/>
                </a:cubicBezTo>
                <a:cubicBezTo>
                  <a:pt x="2141256" y="729102"/>
                  <a:pt x="2148253" y="720969"/>
                  <a:pt x="2154115" y="712177"/>
                </a:cubicBezTo>
                <a:cubicBezTo>
                  <a:pt x="2157046" y="700454"/>
                  <a:pt x="2158147" y="688115"/>
                  <a:pt x="2162907" y="677008"/>
                </a:cubicBezTo>
                <a:cubicBezTo>
                  <a:pt x="2167070" y="667295"/>
                  <a:pt x="2177150" y="660656"/>
                  <a:pt x="2180492" y="650631"/>
                </a:cubicBezTo>
                <a:cubicBezTo>
                  <a:pt x="2186129" y="633719"/>
                  <a:pt x="2186353" y="615462"/>
                  <a:pt x="2189284" y="597877"/>
                </a:cubicBezTo>
                <a:cubicBezTo>
                  <a:pt x="2186353" y="471854"/>
                  <a:pt x="2185967" y="345746"/>
                  <a:pt x="2180492" y="219808"/>
                </a:cubicBezTo>
                <a:cubicBezTo>
                  <a:pt x="2180089" y="210549"/>
                  <a:pt x="2175351" y="201950"/>
                  <a:pt x="2171700" y="193431"/>
                </a:cubicBezTo>
                <a:cubicBezTo>
                  <a:pt x="2166537" y="181384"/>
                  <a:pt x="2159977" y="169984"/>
                  <a:pt x="2154115" y="158261"/>
                </a:cubicBezTo>
                <a:cubicBezTo>
                  <a:pt x="2151184" y="146538"/>
                  <a:pt x="2151318" y="133584"/>
                  <a:pt x="2145323" y="123092"/>
                </a:cubicBezTo>
                <a:cubicBezTo>
                  <a:pt x="2139154" y="112296"/>
                  <a:pt x="2127038" y="106156"/>
                  <a:pt x="2118946" y="96715"/>
                </a:cubicBezTo>
                <a:cubicBezTo>
                  <a:pt x="2109409" y="85589"/>
                  <a:pt x="2103597" y="71196"/>
                  <a:pt x="2092569" y="61546"/>
                </a:cubicBezTo>
                <a:cubicBezTo>
                  <a:pt x="2079708" y="50293"/>
                  <a:pt x="2063099" y="44226"/>
                  <a:pt x="2048607" y="35169"/>
                </a:cubicBezTo>
                <a:cubicBezTo>
                  <a:pt x="1998898" y="4101"/>
                  <a:pt x="2047094" y="30018"/>
                  <a:pt x="1987061" y="0"/>
                </a:cubicBezTo>
                <a:cubicBezTo>
                  <a:pt x="1925515" y="2931"/>
                  <a:pt x="1863662" y="1988"/>
                  <a:pt x="1802423" y="8792"/>
                </a:cubicBezTo>
                <a:cubicBezTo>
                  <a:pt x="1784000" y="10839"/>
                  <a:pt x="1767552" y="21500"/>
                  <a:pt x="1749669" y="26377"/>
                </a:cubicBezTo>
                <a:cubicBezTo>
                  <a:pt x="1692426" y="41989"/>
                  <a:pt x="1693870" y="27899"/>
                  <a:pt x="1626577" y="61546"/>
                </a:cubicBezTo>
                <a:cubicBezTo>
                  <a:pt x="1509918" y="119875"/>
                  <a:pt x="1655600" y="49107"/>
                  <a:pt x="1565030" y="87923"/>
                </a:cubicBezTo>
                <a:cubicBezTo>
                  <a:pt x="1552983" y="93086"/>
                  <a:pt x="1542030" y="100640"/>
                  <a:pt x="1529861" y="105508"/>
                </a:cubicBezTo>
                <a:cubicBezTo>
                  <a:pt x="1512651" y="112392"/>
                  <a:pt x="1493686" y="114802"/>
                  <a:pt x="1477107" y="123092"/>
                </a:cubicBezTo>
                <a:cubicBezTo>
                  <a:pt x="1417070" y="153111"/>
                  <a:pt x="1454370" y="136533"/>
                  <a:pt x="1362807" y="167054"/>
                </a:cubicBezTo>
                <a:cubicBezTo>
                  <a:pt x="1354015" y="169985"/>
                  <a:pt x="1345477" y="173835"/>
                  <a:pt x="1336430" y="175846"/>
                </a:cubicBezTo>
                <a:cubicBezTo>
                  <a:pt x="1310053" y="181708"/>
                  <a:pt x="1283513" y="186878"/>
                  <a:pt x="1257300" y="193431"/>
                </a:cubicBezTo>
                <a:cubicBezTo>
                  <a:pt x="1236601" y="198606"/>
                  <a:pt x="1216828" y="207687"/>
                  <a:pt x="1195753" y="211015"/>
                </a:cubicBezTo>
                <a:cubicBezTo>
                  <a:pt x="1160894" y="216519"/>
                  <a:pt x="1125378" y="216462"/>
                  <a:pt x="1090246" y="219808"/>
                </a:cubicBezTo>
                <a:cubicBezTo>
                  <a:pt x="1063826" y="222324"/>
                  <a:pt x="1037388" y="224847"/>
                  <a:pt x="1011115" y="228600"/>
                </a:cubicBezTo>
                <a:cubicBezTo>
                  <a:pt x="975819" y="233642"/>
                  <a:pt x="940986" y="241763"/>
                  <a:pt x="905607" y="246185"/>
                </a:cubicBezTo>
                <a:cubicBezTo>
                  <a:pt x="870589" y="250562"/>
                  <a:pt x="835190" y="251217"/>
                  <a:pt x="800100" y="254977"/>
                </a:cubicBezTo>
                <a:cubicBezTo>
                  <a:pt x="753112" y="260011"/>
                  <a:pt x="706369" y="267144"/>
                  <a:pt x="659423" y="272561"/>
                </a:cubicBezTo>
                <a:cubicBezTo>
                  <a:pt x="496731" y="291333"/>
                  <a:pt x="646075" y="268470"/>
                  <a:pt x="483577" y="298938"/>
                </a:cubicBezTo>
                <a:cubicBezTo>
                  <a:pt x="466055" y="302223"/>
                  <a:pt x="448118" y="303407"/>
                  <a:pt x="430823" y="307731"/>
                </a:cubicBezTo>
                <a:cubicBezTo>
                  <a:pt x="412841" y="312227"/>
                  <a:pt x="396130" y="321147"/>
                  <a:pt x="378069" y="325315"/>
                </a:cubicBezTo>
                <a:cubicBezTo>
                  <a:pt x="357876" y="329975"/>
                  <a:pt x="336787" y="329766"/>
                  <a:pt x="316523" y="334108"/>
                </a:cubicBezTo>
                <a:cubicBezTo>
                  <a:pt x="295660" y="338579"/>
                  <a:pt x="275767" y="346894"/>
                  <a:pt x="254977" y="351692"/>
                </a:cubicBezTo>
                <a:cubicBezTo>
                  <a:pt x="237606" y="355701"/>
                  <a:pt x="219448" y="355892"/>
                  <a:pt x="202223" y="360485"/>
                </a:cubicBezTo>
                <a:cubicBezTo>
                  <a:pt x="175358" y="367649"/>
                  <a:pt x="149469" y="378069"/>
                  <a:pt x="123092" y="386861"/>
                </a:cubicBezTo>
                <a:cubicBezTo>
                  <a:pt x="114300" y="389792"/>
                  <a:pt x="104427" y="390513"/>
                  <a:pt x="96715" y="395654"/>
                </a:cubicBezTo>
                <a:cubicBezTo>
                  <a:pt x="87923" y="401515"/>
                  <a:pt x="80051" y="409075"/>
                  <a:pt x="70338" y="413238"/>
                </a:cubicBezTo>
                <a:cubicBezTo>
                  <a:pt x="48162" y="422742"/>
                  <a:pt x="43412" y="422031"/>
                  <a:pt x="26377" y="422031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214282" y="428604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ένα τμήμα πάνω από την επιφάνεια της </a:t>
            </a:r>
            <a:r>
              <a:rPr lang="el-GR" dirty="0" smtClean="0"/>
              <a:t>θάλασσας –πάνω  (</a:t>
            </a:r>
            <a:r>
              <a:rPr lang="el-GR" b="1" dirty="0" err="1" smtClean="0"/>
              <a:t>δελταϊκή</a:t>
            </a:r>
            <a:r>
              <a:rPr lang="el-GR" b="1" dirty="0" smtClean="0"/>
              <a:t> πεδιάδα</a:t>
            </a:r>
            <a:r>
              <a:rPr lang="el-GR" dirty="0" smtClean="0"/>
              <a:t>),  δηλαδή βρίσκεται έξω από το νερό 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214282" y="1071546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και ένα τμήμα κάτω από την επιφάνεια της </a:t>
            </a:r>
            <a:r>
              <a:rPr lang="el-GR" dirty="0" smtClean="0"/>
              <a:t>θάλασσας( δηλαδή κάτω από το νερό), </a:t>
            </a:r>
            <a:r>
              <a:rPr lang="el-GR" dirty="0" smtClean="0"/>
              <a:t>που ονομάζεται </a:t>
            </a:r>
            <a:r>
              <a:rPr lang="el-GR" b="1" dirty="0" err="1" smtClean="0"/>
              <a:t>προδέλτα</a:t>
            </a:r>
            <a:r>
              <a:rPr lang="el-GR" dirty="0" smtClean="0"/>
              <a:t> και αποτελείται κυρίως από λεπτόκοκκα υλικά. Δηλαδή το </a:t>
            </a:r>
            <a:r>
              <a:rPr lang="el-GR" dirty="0" err="1" smtClean="0"/>
              <a:t>προδέλτα</a:t>
            </a:r>
            <a:r>
              <a:rPr lang="el-GR" dirty="0" smtClean="0"/>
              <a:t> είναι κάτω από το νερό </a:t>
            </a:r>
            <a:endParaRPr lang="el-GR" dirty="0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>
            <a:off x="3500430" y="5357826"/>
            <a:ext cx="1857388" cy="85725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285720" y="400050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Εκβολές ποταμού</a:t>
            </a:r>
            <a:endParaRPr lang="el-GR" b="1" dirty="0"/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747132" y="4828478"/>
            <a:ext cx="1248936" cy="1471961"/>
          </a:xfrm>
          <a:custGeom>
            <a:avLst/>
            <a:gdLst>
              <a:gd name="connsiteX0" fmla="*/ 1070517 w 1248936"/>
              <a:gd name="connsiteY0" fmla="*/ 0 h 1471961"/>
              <a:gd name="connsiteX1" fmla="*/ 1081668 w 1248936"/>
              <a:gd name="connsiteY1" fmla="*/ 100361 h 1471961"/>
              <a:gd name="connsiteX2" fmla="*/ 1103970 w 1248936"/>
              <a:gd name="connsiteY2" fmla="*/ 144966 h 1471961"/>
              <a:gd name="connsiteX3" fmla="*/ 1137424 w 1248936"/>
              <a:gd name="connsiteY3" fmla="*/ 312234 h 1471961"/>
              <a:gd name="connsiteX4" fmla="*/ 1148575 w 1248936"/>
              <a:gd name="connsiteY4" fmla="*/ 356839 h 1471961"/>
              <a:gd name="connsiteX5" fmla="*/ 1170878 w 1248936"/>
              <a:gd name="connsiteY5" fmla="*/ 379142 h 1471961"/>
              <a:gd name="connsiteX6" fmla="*/ 1182029 w 1248936"/>
              <a:gd name="connsiteY6" fmla="*/ 423746 h 1471961"/>
              <a:gd name="connsiteX7" fmla="*/ 1215483 w 1248936"/>
              <a:gd name="connsiteY7" fmla="*/ 512956 h 1471961"/>
              <a:gd name="connsiteX8" fmla="*/ 1226634 w 1248936"/>
              <a:gd name="connsiteY8" fmla="*/ 602166 h 1471961"/>
              <a:gd name="connsiteX9" fmla="*/ 1248936 w 1248936"/>
              <a:gd name="connsiteY9" fmla="*/ 635620 h 1471961"/>
              <a:gd name="connsiteX10" fmla="*/ 1226634 w 1248936"/>
              <a:gd name="connsiteY10" fmla="*/ 903249 h 1471961"/>
              <a:gd name="connsiteX11" fmla="*/ 1204331 w 1248936"/>
              <a:gd name="connsiteY11" fmla="*/ 1248937 h 1471961"/>
              <a:gd name="connsiteX12" fmla="*/ 1148575 w 1248936"/>
              <a:gd name="connsiteY12" fmla="*/ 1360449 h 1471961"/>
              <a:gd name="connsiteX13" fmla="*/ 1115122 w 1248936"/>
              <a:gd name="connsiteY13" fmla="*/ 1382751 h 1471961"/>
              <a:gd name="connsiteX14" fmla="*/ 1092819 w 1248936"/>
              <a:gd name="connsiteY14" fmla="*/ 1405054 h 1471961"/>
              <a:gd name="connsiteX15" fmla="*/ 1059366 w 1248936"/>
              <a:gd name="connsiteY15" fmla="*/ 1416205 h 1471961"/>
              <a:gd name="connsiteX16" fmla="*/ 1014761 w 1248936"/>
              <a:gd name="connsiteY16" fmla="*/ 1438507 h 1471961"/>
              <a:gd name="connsiteX17" fmla="*/ 947853 w 1248936"/>
              <a:gd name="connsiteY17" fmla="*/ 1471961 h 1471961"/>
              <a:gd name="connsiteX18" fmla="*/ 847492 w 1248936"/>
              <a:gd name="connsiteY18" fmla="*/ 1460810 h 1471961"/>
              <a:gd name="connsiteX19" fmla="*/ 747131 w 1248936"/>
              <a:gd name="connsiteY19" fmla="*/ 1427356 h 1471961"/>
              <a:gd name="connsiteX20" fmla="*/ 702527 w 1248936"/>
              <a:gd name="connsiteY20" fmla="*/ 1416205 h 1471961"/>
              <a:gd name="connsiteX21" fmla="*/ 591014 w 1248936"/>
              <a:gd name="connsiteY21" fmla="*/ 1382751 h 1471961"/>
              <a:gd name="connsiteX22" fmla="*/ 312234 w 1248936"/>
              <a:gd name="connsiteY22" fmla="*/ 1349298 h 1471961"/>
              <a:gd name="connsiteX23" fmla="*/ 245327 w 1248936"/>
              <a:gd name="connsiteY23" fmla="*/ 1293542 h 1471961"/>
              <a:gd name="connsiteX24" fmla="*/ 200722 w 1248936"/>
              <a:gd name="connsiteY24" fmla="*/ 1271239 h 1471961"/>
              <a:gd name="connsiteX25" fmla="*/ 167268 w 1248936"/>
              <a:gd name="connsiteY25" fmla="*/ 1237785 h 1471961"/>
              <a:gd name="connsiteX26" fmla="*/ 122663 w 1248936"/>
              <a:gd name="connsiteY26" fmla="*/ 1204332 h 1471961"/>
              <a:gd name="connsiteX27" fmla="*/ 55756 w 1248936"/>
              <a:gd name="connsiteY27" fmla="*/ 1159727 h 1471961"/>
              <a:gd name="connsiteX28" fmla="*/ 0 w 1248936"/>
              <a:gd name="connsiteY28" fmla="*/ 1059366 h 1471961"/>
              <a:gd name="connsiteX29" fmla="*/ 22302 w 1248936"/>
              <a:gd name="connsiteY29" fmla="*/ 724829 h 1471961"/>
              <a:gd name="connsiteX30" fmla="*/ 33453 w 1248936"/>
              <a:gd name="connsiteY30" fmla="*/ 657922 h 1471961"/>
              <a:gd name="connsiteX31" fmla="*/ 22302 w 1248936"/>
              <a:gd name="connsiteY31" fmla="*/ 490654 h 1471961"/>
              <a:gd name="connsiteX32" fmla="*/ 66907 w 1248936"/>
              <a:gd name="connsiteY32" fmla="*/ 278781 h 1471961"/>
              <a:gd name="connsiteX33" fmla="*/ 100361 w 1248936"/>
              <a:gd name="connsiteY33" fmla="*/ 256478 h 1471961"/>
              <a:gd name="connsiteX34" fmla="*/ 122663 w 1248936"/>
              <a:gd name="connsiteY34" fmla="*/ 223024 h 1471961"/>
              <a:gd name="connsiteX35" fmla="*/ 189570 w 1248936"/>
              <a:gd name="connsiteY35" fmla="*/ 167268 h 1471961"/>
              <a:gd name="connsiteX36" fmla="*/ 245327 w 1248936"/>
              <a:gd name="connsiteY36" fmla="*/ 156117 h 1471961"/>
              <a:gd name="connsiteX37" fmla="*/ 379141 w 1248936"/>
              <a:gd name="connsiteY37" fmla="*/ 122663 h 1471961"/>
              <a:gd name="connsiteX38" fmla="*/ 669073 w 1248936"/>
              <a:gd name="connsiteY38" fmla="*/ 144966 h 1471961"/>
              <a:gd name="connsiteX39" fmla="*/ 758283 w 1248936"/>
              <a:gd name="connsiteY39" fmla="*/ 156117 h 1471961"/>
              <a:gd name="connsiteX40" fmla="*/ 869795 w 1248936"/>
              <a:gd name="connsiteY40" fmla="*/ 144966 h 1471961"/>
              <a:gd name="connsiteX41" fmla="*/ 992458 w 1248936"/>
              <a:gd name="connsiteY41" fmla="*/ 122663 h 1471961"/>
              <a:gd name="connsiteX42" fmla="*/ 1048214 w 1248936"/>
              <a:gd name="connsiteY42" fmla="*/ 89210 h 1471961"/>
              <a:gd name="connsiteX43" fmla="*/ 1081668 w 1248936"/>
              <a:gd name="connsiteY43" fmla="*/ 55756 h 147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48936" h="1471961">
                <a:moveTo>
                  <a:pt x="1070517" y="0"/>
                </a:moveTo>
                <a:cubicBezTo>
                  <a:pt x="1074234" y="33454"/>
                  <a:pt x="1074099" y="67563"/>
                  <a:pt x="1081668" y="100361"/>
                </a:cubicBezTo>
                <a:cubicBezTo>
                  <a:pt x="1085406" y="116559"/>
                  <a:pt x="1099740" y="128890"/>
                  <a:pt x="1103970" y="144966"/>
                </a:cubicBezTo>
                <a:cubicBezTo>
                  <a:pt x="1118441" y="199954"/>
                  <a:pt x="1123634" y="257071"/>
                  <a:pt x="1137424" y="312234"/>
                </a:cubicBezTo>
                <a:cubicBezTo>
                  <a:pt x="1141141" y="327102"/>
                  <a:pt x="1141721" y="343131"/>
                  <a:pt x="1148575" y="356839"/>
                </a:cubicBezTo>
                <a:cubicBezTo>
                  <a:pt x="1153277" y="366243"/>
                  <a:pt x="1163444" y="371708"/>
                  <a:pt x="1170878" y="379142"/>
                </a:cubicBezTo>
                <a:cubicBezTo>
                  <a:pt x="1174595" y="394010"/>
                  <a:pt x="1177819" y="409010"/>
                  <a:pt x="1182029" y="423746"/>
                </a:cubicBezTo>
                <a:cubicBezTo>
                  <a:pt x="1190771" y="454344"/>
                  <a:pt x="1203696" y="483488"/>
                  <a:pt x="1215483" y="512956"/>
                </a:cubicBezTo>
                <a:cubicBezTo>
                  <a:pt x="1219200" y="542693"/>
                  <a:pt x="1218749" y="573254"/>
                  <a:pt x="1226634" y="602166"/>
                </a:cubicBezTo>
                <a:cubicBezTo>
                  <a:pt x="1230160" y="615096"/>
                  <a:pt x="1248936" y="622218"/>
                  <a:pt x="1248936" y="635620"/>
                </a:cubicBezTo>
                <a:cubicBezTo>
                  <a:pt x="1248936" y="725139"/>
                  <a:pt x="1232398" y="813916"/>
                  <a:pt x="1226634" y="903249"/>
                </a:cubicBezTo>
                <a:cubicBezTo>
                  <a:pt x="1219200" y="1018478"/>
                  <a:pt x="1214192" y="1133890"/>
                  <a:pt x="1204331" y="1248937"/>
                </a:cubicBezTo>
                <a:cubicBezTo>
                  <a:pt x="1201282" y="1284507"/>
                  <a:pt x="1176142" y="1342071"/>
                  <a:pt x="1148575" y="1360449"/>
                </a:cubicBezTo>
                <a:cubicBezTo>
                  <a:pt x="1137424" y="1367883"/>
                  <a:pt x="1125587" y="1374379"/>
                  <a:pt x="1115122" y="1382751"/>
                </a:cubicBezTo>
                <a:cubicBezTo>
                  <a:pt x="1106912" y="1389319"/>
                  <a:pt x="1101834" y="1399645"/>
                  <a:pt x="1092819" y="1405054"/>
                </a:cubicBezTo>
                <a:cubicBezTo>
                  <a:pt x="1082740" y="1411102"/>
                  <a:pt x="1070170" y="1411575"/>
                  <a:pt x="1059366" y="1416205"/>
                </a:cubicBezTo>
                <a:cubicBezTo>
                  <a:pt x="1044087" y="1422753"/>
                  <a:pt x="1030040" y="1431959"/>
                  <a:pt x="1014761" y="1438507"/>
                </a:cubicBezTo>
                <a:cubicBezTo>
                  <a:pt x="950127" y="1466207"/>
                  <a:pt x="1012141" y="1429104"/>
                  <a:pt x="947853" y="1471961"/>
                </a:cubicBezTo>
                <a:cubicBezTo>
                  <a:pt x="914399" y="1468244"/>
                  <a:pt x="880760" y="1465928"/>
                  <a:pt x="847492" y="1460810"/>
                </a:cubicBezTo>
                <a:cubicBezTo>
                  <a:pt x="797865" y="1453175"/>
                  <a:pt x="798313" y="1444417"/>
                  <a:pt x="747131" y="1427356"/>
                </a:cubicBezTo>
                <a:cubicBezTo>
                  <a:pt x="732592" y="1422510"/>
                  <a:pt x="717395" y="1419922"/>
                  <a:pt x="702527" y="1416205"/>
                </a:cubicBezTo>
                <a:cubicBezTo>
                  <a:pt x="645827" y="1378405"/>
                  <a:pt x="685040" y="1397597"/>
                  <a:pt x="591014" y="1382751"/>
                </a:cubicBezTo>
                <a:cubicBezTo>
                  <a:pt x="389718" y="1350968"/>
                  <a:pt x="523376" y="1365539"/>
                  <a:pt x="312234" y="1349298"/>
                </a:cubicBezTo>
                <a:cubicBezTo>
                  <a:pt x="281482" y="1318546"/>
                  <a:pt x="281552" y="1314242"/>
                  <a:pt x="245327" y="1293542"/>
                </a:cubicBezTo>
                <a:cubicBezTo>
                  <a:pt x="230894" y="1285294"/>
                  <a:pt x="214249" y="1280901"/>
                  <a:pt x="200722" y="1271239"/>
                </a:cubicBezTo>
                <a:cubicBezTo>
                  <a:pt x="187889" y="1262073"/>
                  <a:pt x="179242" y="1248048"/>
                  <a:pt x="167268" y="1237785"/>
                </a:cubicBezTo>
                <a:cubicBezTo>
                  <a:pt x="153157" y="1225690"/>
                  <a:pt x="137889" y="1214990"/>
                  <a:pt x="122663" y="1204332"/>
                </a:cubicBezTo>
                <a:cubicBezTo>
                  <a:pt x="100704" y="1188961"/>
                  <a:pt x="55756" y="1159727"/>
                  <a:pt x="55756" y="1159727"/>
                </a:cubicBezTo>
                <a:cubicBezTo>
                  <a:pt x="4631" y="1083040"/>
                  <a:pt x="19627" y="1118249"/>
                  <a:pt x="0" y="1059366"/>
                </a:cubicBezTo>
                <a:cubicBezTo>
                  <a:pt x="7434" y="947854"/>
                  <a:pt x="13021" y="836203"/>
                  <a:pt x="22302" y="724829"/>
                </a:cubicBezTo>
                <a:cubicBezTo>
                  <a:pt x="24180" y="702297"/>
                  <a:pt x="33453" y="680532"/>
                  <a:pt x="33453" y="657922"/>
                </a:cubicBezTo>
                <a:cubicBezTo>
                  <a:pt x="33453" y="602042"/>
                  <a:pt x="26019" y="546410"/>
                  <a:pt x="22302" y="490654"/>
                </a:cubicBezTo>
                <a:cubicBezTo>
                  <a:pt x="29343" y="392082"/>
                  <a:pt x="8960" y="346386"/>
                  <a:pt x="66907" y="278781"/>
                </a:cubicBezTo>
                <a:cubicBezTo>
                  <a:pt x="75629" y="268605"/>
                  <a:pt x="89210" y="263912"/>
                  <a:pt x="100361" y="256478"/>
                </a:cubicBezTo>
                <a:cubicBezTo>
                  <a:pt x="107795" y="245327"/>
                  <a:pt x="114291" y="233489"/>
                  <a:pt x="122663" y="223024"/>
                </a:cubicBezTo>
                <a:cubicBezTo>
                  <a:pt x="135730" y="206691"/>
                  <a:pt x="176115" y="173248"/>
                  <a:pt x="189570" y="167268"/>
                </a:cubicBezTo>
                <a:cubicBezTo>
                  <a:pt x="206890" y="159570"/>
                  <a:pt x="227041" y="161104"/>
                  <a:pt x="245327" y="156117"/>
                </a:cubicBezTo>
                <a:cubicBezTo>
                  <a:pt x="384184" y="118248"/>
                  <a:pt x="240476" y="145776"/>
                  <a:pt x="379141" y="122663"/>
                </a:cubicBezTo>
                <a:lnTo>
                  <a:pt x="669073" y="144966"/>
                </a:lnTo>
                <a:cubicBezTo>
                  <a:pt x="698925" y="147600"/>
                  <a:pt x="728315" y="156117"/>
                  <a:pt x="758283" y="156117"/>
                </a:cubicBezTo>
                <a:cubicBezTo>
                  <a:pt x="795639" y="156117"/>
                  <a:pt x="832727" y="149599"/>
                  <a:pt x="869795" y="144966"/>
                </a:cubicBezTo>
                <a:cubicBezTo>
                  <a:pt x="907851" y="140209"/>
                  <a:pt x="954388" y="130278"/>
                  <a:pt x="992458" y="122663"/>
                </a:cubicBezTo>
                <a:cubicBezTo>
                  <a:pt x="1048972" y="66151"/>
                  <a:pt x="975831" y="132640"/>
                  <a:pt x="1048214" y="89210"/>
                </a:cubicBezTo>
                <a:lnTo>
                  <a:pt x="1081668" y="55756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16200000" flipV="1">
            <a:off x="678629" y="4822041"/>
            <a:ext cx="1143008" cy="21431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5072066" y="6215082"/>
            <a:ext cx="752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Δέλτα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0" y="2643182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Εκβολές ποταμού </a:t>
            </a:r>
            <a:r>
              <a:rPr lang="el-GR" dirty="0" smtClean="0"/>
              <a:t>: Είναι ο χώρος όπου το νερό του ποταμού </a:t>
            </a:r>
            <a:r>
              <a:rPr lang="el-GR" dirty="0" smtClean="0"/>
              <a:t>χύνεται στη θάλασσα (δηλαδή εκεί που το νερό του ποταμού συναντά το νερό της θάλασσας)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7" grpId="0"/>
      <p:bldP spid="18" grpId="0" animBg="1"/>
      <p:bldP spid="21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- Ομάδα"/>
          <p:cNvGrpSpPr/>
          <p:nvPr/>
        </p:nvGrpSpPr>
        <p:grpSpPr>
          <a:xfrm>
            <a:off x="71406" y="1857364"/>
            <a:ext cx="8699500" cy="4899430"/>
            <a:chOff x="71406" y="1857364"/>
            <a:chExt cx="8699500" cy="489943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1857364"/>
              <a:ext cx="8699500" cy="489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3357562"/>
              <a:ext cx="14287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4214818"/>
              <a:ext cx="7733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17913">
              <a:off x="4574589" y="4785445"/>
              <a:ext cx="7113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21 - Ορθογώνιο"/>
          <p:cNvSpPr/>
          <p:nvPr/>
        </p:nvSpPr>
        <p:spPr>
          <a:xfrm>
            <a:off x="357158" y="928670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υδρογραφικό δίκτυο του ποταμού </a:t>
            </a:r>
            <a:r>
              <a:rPr lang="el-GR" dirty="0" smtClean="0"/>
              <a:t>είναι τα  ρυάκια,  οι  παραπόταμοι  που τα νερά τους καταλήγουν   στην κεντρική κοίτη (κυρίως ροή)  του ποταμού </a:t>
            </a:r>
            <a:endParaRPr lang="el-GR" dirty="0"/>
          </a:p>
        </p:txBody>
      </p:sp>
      <p:sp>
        <p:nvSpPr>
          <p:cNvPr id="23" name="22 - Ελεύθερη σχεδίαση"/>
          <p:cNvSpPr/>
          <p:nvPr/>
        </p:nvSpPr>
        <p:spPr>
          <a:xfrm>
            <a:off x="3534937" y="4125951"/>
            <a:ext cx="2310799" cy="949085"/>
          </a:xfrm>
          <a:custGeom>
            <a:avLst/>
            <a:gdLst>
              <a:gd name="connsiteX0" fmla="*/ 2118731 w 2310799"/>
              <a:gd name="connsiteY0" fmla="*/ 0 h 949085"/>
              <a:gd name="connsiteX1" fmla="*/ 2141034 w 2310799"/>
              <a:gd name="connsiteY1" fmla="*/ 33454 h 949085"/>
              <a:gd name="connsiteX2" fmla="*/ 2152185 w 2310799"/>
              <a:gd name="connsiteY2" fmla="*/ 66908 h 949085"/>
              <a:gd name="connsiteX3" fmla="*/ 2219092 w 2310799"/>
              <a:gd name="connsiteY3" fmla="*/ 133815 h 949085"/>
              <a:gd name="connsiteX4" fmla="*/ 2286000 w 2310799"/>
              <a:gd name="connsiteY4" fmla="*/ 178420 h 949085"/>
              <a:gd name="connsiteX5" fmla="*/ 2308302 w 2310799"/>
              <a:gd name="connsiteY5" fmla="*/ 211873 h 949085"/>
              <a:gd name="connsiteX6" fmla="*/ 2297151 w 2310799"/>
              <a:gd name="connsiteY6" fmla="*/ 278781 h 949085"/>
              <a:gd name="connsiteX7" fmla="*/ 2263697 w 2310799"/>
              <a:gd name="connsiteY7" fmla="*/ 289932 h 949085"/>
              <a:gd name="connsiteX8" fmla="*/ 2230243 w 2310799"/>
              <a:gd name="connsiteY8" fmla="*/ 312234 h 949085"/>
              <a:gd name="connsiteX9" fmla="*/ 2152185 w 2310799"/>
              <a:gd name="connsiteY9" fmla="*/ 334537 h 949085"/>
              <a:gd name="connsiteX10" fmla="*/ 2062975 w 2310799"/>
              <a:gd name="connsiteY10" fmla="*/ 401444 h 949085"/>
              <a:gd name="connsiteX11" fmla="*/ 2040673 w 2310799"/>
              <a:gd name="connsiteY11" fmla="*/ 423747 h 949085"/>
              <a:gd name="connsiteX12" fmla="*/ 1940312 w 2310799"/>
              <a:gd name="connsiteY12" fmla="*/ 446049 h 949085"/>
              <a:gd name="connsiteX13" fmla="*/ 1215483 w 2310799"/>
              <a:gd name="connsiteY13" fmla="*/ 446049 h 949085"/>
              <a:gd name="connsiteX14" fmla="*/ 1237785 w 2310799"/>
              <a:gd name="connsiteY14" fmla="*/ 512956 h 949085"/>
              <a:gd name="connsiteX15" fmla="*/ 1315843 w 2310799"/>
              <a:gd name="connsiteY15" fmla="*/ 568712 h 949085"/>
              <a:gd name="connsiteX16" fmla="*/ 1360448 w 2310799"/>
              <a:gd name="connsiteY16" fmla="*/ 579864 h 949085"/>
              <a:gd name="connsiteX17" fmla="*/ 1393902 w 2310799"/>
              <a:gd name="connsiteY17" fmla="*/ 591015 h 949085"/>
              <a:gd name="connsiteX18" fmla="*/ 1416204 w 2310799"/>
              <a:gd name="connsiteY18" fmla="*/ 624469 h 949085"/>
              <a:gd name="connsiteX19" fmla="*/ 1338146 w 2310799"/>
              <a:gd name="connsiteY19" fmla="*/ 702527 h 949085"/>
              <a:gd name="connsiteX20" fmla="*/ 802887 w 2310799"/>
              <a:gd name="connsiteY20" fmla="*/ 724829 h 949085"/>
              <a:gd name="connsiteX21" fmla="*/ 780585 w 2310799"/>
              <a:gd name="connsiteY21" fmla="*/ 758283 h 949085"/>
              <a:gd name="connsiteX22" fmla="*/ 825190 w 2310799"/>
              <a:gd name="connsiteY22" fmla="*/ 802888 h 949085"/>
              <a:gd name="connsiteX23" fmla="*/ 836341 w 2310799"/>
              <a:gd name="connsiteY23" fmla="*/ 836342 h 949085"/>
              <a:gd name="connsiteX24" fmla="*/ 858643 w 2310799"/>
              <a:gd name="connsiteY24" fmla="*/ 869795 h 949085"/>
              <a:gd name="connsiteX25" fmla="*/ 814039 w 2310799"/>
              <a:gd name="connsiteY25" fmla="*/ 880947 h 949085"/>
              <a:gd name="connsiteX26" fmla="*/ 791736 w 2310799"/>
              <a:gd name="connsiteY26" fmla="*/ 903249 h 949085"/>
              <a:gd name="connsiteX27" fmla="*/ 245326 w 2310799"/>
              <a:gd name="connsiteY27" fmla="*/ 914400 h 949085"/>
              <a:gd name="connsiteX28" fmla="*/ 133814 w 2310799"/>
              <a:gd name="connsiteY28" fmla="*/ 936703 h 949085"/>
              <a:gd name="connsiteX29" fmla="*/ 0 w 2310799"/>
              <a:gd name="connsiteY29" fmla="*/ 947854 h 9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10799" h="949085">
                <a:moveTo>
                  <a:pt x="2118731" y="0"/>
                </a:moveTo>
                <a:cubicBezTo>
                  <a:pt x="2126165" y="11151"/>
                  <a:pt x="2135040" y="21467"/>
                  <a:pt x="2141034" y="33454"/>
                </a:cubicBezTo>
                <a:cubicBezTo>
                  <a:pt x="2146291" y="43968"/>
                  <a:pt x="2144968" y="57630"/>
                  <a:pt x="2152185" y="66908"/>
                </a:cubicBezTo>
                <a:cubicBezTo>
                  <a:pt x="2171549" y="91804"/>
                  <a:pt x="2196790" y="111513"/>
                  <a:pt x="2219092" y="133815"/>
                </a:cubicBezTo>
                <a:cubicBezTo>
                  <a:pt x="2260858" y="175581"/>
                  <a:pt x="2237585" y="162282"/>
                  <a:pt x="2286000" y="178420"/>
                </a:cubicBezTo>
                <a:cubicBezTo>
                  <a:pt x="2293434" y="189571"/>
                  <a:pt x="2306822" y="198553"/>
                  <a:pt x="2308302" y="211873"/>
                </a:cubicBezTo>
                <a:cubicBezTo>
                  <a:pt x="2310799" y="234345"/>
                  <a:pt x="2308369" y="259150"/>
                  <a:pt x="2297151" y="278781"/>
                </a:cubicBezTo>
                <a:cubicBezTo>
                  <a:pt x="2291319" y="288987"/>
                  <a:pt x="2274211" y="284675"/>
                  <a:pt x="2263697" y="289932"/>
                </a:cubicBezTo>
                <a:cubicBezTo>
                  <a:pt x="2251710" y="295925"/>
                  <a:pt x="2242230" y="306240"/>
                  <a:pt x="2230243" y="312234"/>
                </a:cubicBezTo>
                <a:cubicBezTo>
                  <a:pt x="2214240" y="320236"/>
                  <a:pt x="2166484" y="330962"/>
                  <a:pt x="2152185" y="334537"/>
                </a:cubicBezTo>
                <a:cubicBezTo>
                  <a:pt x="2088117" y="398605"/>
                  <a:pt x="2121364" y="381982"/>
                  <a:pt x="2062975" y="401444"/>
                </a:cubicBezTo>
                <a:cubicBezTo>
                  <a:pt x="2055541" y="408878"/>
                  <a:pt x="2049688" y="418338"/>
                  <a:pt x="2040673" y="423747"/>
                </a:cubicBezTo>
                <a:cubicBezTo>
                  <a:pt x="2019558" y="436416"/>
                  <a:pt x="1953821" y="443797"/>
                  <a:pt x="1940312" y="446049"/>
                </a:cubicBezTo>
                <a:cubicBezTo>
                  <a:pt x="1909738" y="445244"/>
                  <a:pt x="1306956" y="420437"/>
                  <a:pt x="1215483" y="446049"/>
                </a:cubicBezTo>
                <a:cubicBezTo>
                  <a:pt x="1192845" y="452388"/>
                  <a:pt x="1226368" y="492406"/>
                  <a:pt x="1237785" y="512956"/>
                </a:cubicBezTo>
                <a:cubicBezTo>
                  <a:pt x="1252727" y="539852"/>
                  <a:pt x="1289036" y="558659"/>
                  <a:pt x="1315843" y="568712"/>
                </a:cubicBezTo>
                <a:cubicBezTo>
                  <a:pt x="1330193" y="574093"/>
                  <a:pt x="1345712" y="575654"/>
                  <a:pt x="1360448" y="579864"/>
                </a:cubicBezTo>
                <a:cubicBezTo>
                  <a:pt x="1371750" y="583093"/>
                  <a:pt x="1382751" y="587298"/>
                  <a:pt x="1393902" y="591015"/>
                </a:cubicBezTo>
                <a:cubicBezTo>
                  <a:pt x="1401336" y="602166"/>
                  <a:pt x="1414542" y="611170"/>
                  <a:pt x="1416204" y="624469"/>
                </a:cubicBezTo>
                <a:cubicBezTo>
                  <a:pt x="1423440" y="682358"/>
                  <a:pt x="1394509" y="700179"/>
                  <a:pt x="1338146" y="702527"/>
                </a:cubicBezTo>
                <a:lnTo>
                  <a:pt x="802887" y="724829"/>
                </a:lnTo>
                <a:cubicBezTo>
                  <a:pt x="795453" y="735980"/>
                  <a:pt x="776903" y="745397"/>
                  <a:pt x="780585" y="758283"/>
                </a:cubicBezTo>
                <a:cubicBezTo>
                  <a:pt x="786362" y="778501"/>
                  <a:pt x="812968" y="785778"/>
                  <a:pt x="825190" y="802888"/>
                </a:cubicBezTo>
                <a:cubicBezTo>
                  <a:pt x="832022" y="812453"/>
                  <a:pt x="831084" y="825828"/>
                  <a:pt x="836341" y="836342"/>
                </a:cubicBezTo>
                <a:cubicBezTo>
                  <a:pt x="842334" y="848329"/>
                  <a:pt x="851209" y="858644"/>
                  <a:pt x="858643" y="869795"/>
                </a:cubicBezTo>
                <a:cubicBezTo>
                  <a:pt x="843775" y="873512"/>
                  <a:pt x="827747" y="874093"/>
                  <a:pt x="814039" y="880947"/>
                </a:cubicBezTo>
                <a:cubicBezTo>
                  <a:pt x="804635" y="885649"/>
                  <a:pt x="802231" y="902632"/>
                  <a:pt x="791736" y="903249"/>
                </a:cubicBezTo>
                <a:cubicBezTo>
                  <a:pt x="609876" y="913946"/>
                  <a:pt x="427463" y="910683"/>
                  <a:pt x="245326" y="914400"/>
                </a:cubicBezTo>
                <a:cubicBezTo>
                  <a:pt x="208155" y="921834"/>
                  <a:pt x="171257" y="930791"/>
                  <a:pt x="133814" y="936703"/>
                </a:cubicBezTo>
                <a:cubicBezTo>
                  <a:pt x="55393" y="949085"/>
                  <a:pt x="56172" y="947854"/>
                  <a:pt x="0" y="947854"/>
                </a:cubicBezTo>
              </a:path>
            </a:pathLst>
          </a:custGeom>
          <a:ln w="412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23 - Ευθύγραμμο βέλος σύνδεσης"/>
          <p:cNvCxnSpPr>
            <a:stCxn id="23" idx="20"/>
          </p:cNvCxnSpPr>
          <p:nvPr/>
        </p:nvCxnSpPr>
        <p:spPr>
          <a:xfrm flipH="1" flipV="1">
            <a:off x="1571604" y="3500438"/>
            <a:ext cx="2766220" cy="135034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Ορθογώνιο"/>
          <p:cNvSpPr/>
          <p:nvPr/>
        </p:nvSpPr>
        <p:spPr>
          <a:xfrm>
            <a:off x="571472" y="3000372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</a:rPr>
              <a:t>κεντρική κοίτη (κυρίως ροή)  του ποταμού 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30" name="29 - Ελεύθερη σχεδίαση"/>
          <p:cNvSpPr/>
          <p:nvPr/>
        </p:nvSpPr>
        <p:spPr>
          <a:xfrm>
            <a:off x="5798634" y="4036741"/>
            <a:ext cx="1014761" cy="434898"/>
          </a:xfrm>
          <a:custGeom>
            <a:avLst/>
            <a:gdLst>
              <a:gd name="connsiteX0" fmla="*/ 1014761 w 1014761"/>
              <a:gd name="connsiteY0" fmla="*/ 0 h 434898"/>
              <a:gd name="connsiteX1" fmla="*/ 1003610 w 1014761"/>
              <a:gd name="connsiteY1" fmla="*/ 33454 h 434898"/>
              <a:gd name="connsiteX2" fmla="*/ 970156 w 1014761"/>
              <a:gd name="connsiteY2" fmla="*/ 55757 h 434898"/>
              <a:gd name="connsiteX3" fmla="*/ 892098 w 1014761"/>
              <a:gd name="connsiteY3" fmla="*/ 78059 h 434898"/>
              <a:gd name="connsiteX4" fmla="*/ 847493 w 1014761"/>
              <a:gd name="connsiteY4" fmla="*/ 100361 h 434898"/>
              <a:gd name="connsiteX5" fmla="*/ 814039 w 1014761"/>
              <a:gd name="connsiteY5" fmla="*/ 133815 h 434898"/>
              <a:gd name="connsiteX6" fmla="*/ 780586 w 1014761"/>
              <a:gd name="connsiteY6" fmla="*/ 144966 h 434898"/>
              <a:gd name="connsiteX7" fmla="*/ 747132 w 1014761"/>
              <a:gd name="connsiteY7" fmla="*/ 167269 h 434898"/>
              <a:gd name="connsiteX8" fmla="*/ 702527 w 1014761"/>
              <a:gd name="connsiteY8" fmla="*/ 178420 h 434898"/>
              <a:gd name="connsiteX9" fmla="*/ 669073 w 1014761"/>
              <a:gd name="connsiteY9" fmla="*/ 189571 h 434898"/>
              <a:gd name="connsiteX10" fmla="*/ 657922 w 1014761"/>
              <a:gd name="connsiteY10" fmla="*/ 301083 h 434898"/>
              <a:gd name="connsiteX11" fmla="*/ 546410 w 1014761"/>
              <a:gd name="connsiteY11" fmla="*/ 334537 h 434898"/>
              <a:gd name="connsiteX12" fmla="*/ 401444 w 1014761"/>
              <a:gd name="connsiteY12" fmla="*/ 379142 h 434898"/>
              <a:gd name="connsiteX13" fmla="*/ 367990 w 1014761"/>
              <a:gd name="connsiteY13" fmla="*/ 401444 h 434898"/>
              <a:gd name="connsiteX14" fmla="*/ 334537 w 1014761"/>
              <a:gd name="connsiteY14" fmla="*/ 412596 h 434898"/>
              <a:gd name="connsiteX15" fmla="*/ 278781 w 1014761"/>
              <a:gd name="connsiteY15" fmla="*/ 434898 h 434898"/>
              <a:gd name="connsiteX16" fmla="*/ 111512 w 1014761"/>
              <a:gd name="connsiteY16" fmla="*/ 423747 h 434898"/>
              <a:gd name="connsiteX17" fmla="*/ 33454 w 1014761"/>
              <a:gd name="connsiteY17" fmla="*/ 412596 h 434898"/>
              <a:gd name="connsiteX18" fmla="*/ 0 w 1014761"/>
              <a:gd name="connsiteY18" fmla="*/ 390293 h 43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4761" h="434898">
                <a:moveTo>
                  <a:pt x="1014761" y="0"/>
                </a:moveTo>
                <a:cubicBezTo>
                  <a:pt x="1011044" y="11151"/>
                  <a:pt x="1010953" y="24275"/>
                  <a:pt x="1003610" y="33454"/>
                </a:cubicBezTo>
                <a:cubicBezTo>
                  <a:pt x="995238" y="43919"/>
                  <a:pt x="982143" y="49763"/>
                  <a:pt x="970156" y="55757"/>
                </a:cubicBezTo>
                <a:cubicBezTo>
                  <a:pt x="943199" y="69236"/>
                  <a:pt x="920679" y="67342"/>
                  <a:pt x="892098" y="78059"/>
                </a:cubicBezTo>
                <a:cubicBezTo>
                  <a:pt x="876533" y="83896"/>
                  <a:pt x="862361" y="92927"/>
                  <a:pt x="847493" y="100361"/>
                </a:cubicBezTo>
                <a:cubicBezTo>
                  <a:pt x="836342" y="111512"/>
                  <a:pt x="827161" y="125067"/>
                  <a:pt x="814039" y="133815"/>
                </a:cubicBezTo>
                <a:cubicBezTo>
                  <a:pt x="804259" y="140335"/>
                  <a:pt x="791099" y="139709"/>
                  <a:pt x="780586" y="144966"/>
                </a:cubicBezTo>
                <a:cubicBezTo>
                  <a:pt x="768599" y="150960"/>
                  <a:pt x="759451" y="161990"/>
                  <a:pt x="747132" y="167269"/>
                </a:cubicBezTo>
                <a:cubicBezTo>
                  <a:pt x="733045" y="173306"/>
                  <a:pt x="717263" y="174210"/>
                  <a:pt x="702527" y="178420"/>
                </a:cubicBezTo>
                <a:cubicBezTo>
                  <a:pt x="691225" y="181649"/>
                  <a:pt x="680224" y="185854"/>
                  <a:pt x="669073" y="189571"/>
                </a:cubicBezTo>
                <a:cubicBezTo>
                  <a:pt x="665356" y="226742"/>
                  <a:pt x="669735" y="265644"/>
                  <a:pt x="657922" y="301083"/>
                </a:cubicBezTo>
                <a:cubicBezTo>
                  <a:pt x="647744" y="331618"/>
                  <a:pt x="549201" y="333939"/>
                  <a:pt x="546410" y="334537"/>
                </a:cubicBezTo>
                <a:cubicBezTo>
                  <a:pt x="540160" y="335876"/>
                  <a:pt x="412003" y="372103"/>
                  <a:pt x="401444" y="379142"/>
                </a:cubicBezTo>
                <a:cubicBezTo>
                  <a:pt x="390293" y="386576"/>
                  <a:pt x="379977" y="395450"/>
                  <a:pt x="367990" y="401444"/>
                </a:cubicBezTo>
                <a:cubicBezTo>
                  <a:pt x="357477" y="406701"/>
                  <a:pt x="345543" y="408469"/>
                  <a:pt x="334537" y="412596"/>
                </a:cubicBezTo>
                <a:cubicBezTo>
                  <a:pt x="315795" y="419625"/>
                  <a:pt x="297366" y="427464"/>
                  <a:pt x="278781" y="434898"/>
                </a:cubicBezTo>
                <a:cubicBezTo>
                  <a:pt x="223025" y="431181"/>
                  <a:pt x="167163" y="428806"/>
                  <a:pt x="111512" y="423747"/>
                </a:cubicBezTo>
                <a:cubicBezTo>
                  <a:pt x="85336" y="421367"/>
                  <a:pt x="58629" y="420149"/>
                  <a:pt x="33454" y="412596"/>
                </a:cubicBezTo>
                <a:cubicBezTo>
                  <a:pt x="20617" y="408745"/>
                  <a:pt x="0" y="390293"/>
                  <a:pt x="0" y="39029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rot="16200000" flipH="1">
            <a:off x="6415967" y="4344273"/>
            <a:ext cx="1078550" cy="94855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Ορθογώνιο"/>
          <p:cNvSpPr/>
          <p:nvPr/>
        </p:nvSpPr>
        <p:spPr>
          <a:xfrm>
            <a:off x="6929454" y="5286388"/>
            <a:ext cx="123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παραπόταμος</a:t>
            </a:r>
            <a:endParaRPr lang="el-GR" sz="1400" b="1" dirty="0">
              <a:solidFill>
                <a:srgbClr val="FF0000"/>
              </a:solidFill>
            </a:endParaRPr>
          </a:p>
        </p:txBody>
      </p:sp>
      <p:sp>
        <p:nvSpPr>
          <p:cNvPr id="34" name="33 - Ελεύθερη σχεδίαση"/>
          <p:cNvSpPr/>
          <p:nvPr/>
        </p:nvSpPr>
        <p:spPr>
          <a:xfrm>
            <a:off x="7705493" y="2977376"/>
            <a:ext cx="301083" cy="169573"/>
          </a:xfrm>
          <a:custGeom>
            <a:avLst/>
            <a:gdLst>
              <a:gd name="connsiteX0" fmla="*/ 301083 w 301083"/>
              <a:gd name="connsiteY0" fmla="*/ 0 h 169573"/>
              <a:gd name="connsiteX1" fmla="*/ 234175 w 301083"/>
              <a:gd name="connsiteY1" fmla="*/ 22302 h 169573"/>
              <a:gd name="connsiteX2" fmla="*/ 167268 w 301083"/>
              <a:gd name="connsiteY2" fmla="*/ 100361 h 169573"/>
              <a:gd name="connsiteX3" fmla="*/ 133814 w 301083"/>
              <a:gd name="connsiteY3" fmla="*/ 133814 h 169573"/>
              <a:gd name="connsiteX4" fmla="*/ 55756 w 301083"/>
              <a:gd name="connsiteY4" fmla="*/ 167268 h 169573"/>
              <a:gd name="connsiteX5" fmla="*/ 0 w 301083"/>
              <a:gd name="connsiteY5" fmla="*/ 167268 h 1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083" h="169573">
                <a:moveTo>
                  <a:pt x="301083" y="0"/>
                </a:moveTo>
                <a:cubicBezTo>
                  <a:pt x="278780" y="7434"/>
                  <a:pt x="247215" y="2741"/>
                  <a:pt x="234175" y="22302"/>
                </a:cubicBezTo>
                <a:cubicBezTo>
                  <a:pt x="200210" y="73250"/>
                  <a:pt x="221348" y="46281"/>
                  <a:pt x="167268" y="100361"/>
                </a:cubicBezTo>
                <a:cubicBezTo>
                  <a:pt x="156117" y="111512"/>
                  <a:pt x="147919" y="126761"/>
                  <a:pt x="133814" y="133814"/>
                </a:cubicBezTo>
                <a:cubicBezTo>
                  <a:pt x="117369" y="142037"/>
                  <a:pt x="77634" y="164533"/>
                  <a:pt x="55756" y="167268"/>
                </a:cubicBezTo>
                <a:cubicBezTo>
                  <a:pt x="37314" y="169573"/>
                  <a:pt x="18585" y="167268"/>
                  <a:pt x="0" y="16726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5" name="34 - Ευθύγραμμο βέλος σύνδεσης"/>
          <p:cNvCxnSpPr/>
          <p:nvPr/>
        </p:nvCxnSpPr>
        <p:spPr>
          <a:xfrm rot="16200000" flipH="1">
            <a:off x="7465239" y="3464719"/>
            <a:ext cx="1143008" cy="35719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- Ορθογώνιο"/>
          <p:cNvSpPr/>
          <p:nvPr/>
        </p:nvSpPr>
        <p:spPr>
          <a:xfrm>
            <a:off x="7929586" y="4143380"/>
            <a:ext cx="619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dirty="0" smtClean="0"/>
              <a:t>ρυάκι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8" grpId="0"/>
      <p:bldP spid="30" grpId="0" animBg="1"/>
      <p:bldP spid="33" grpId="0"/>
      <p:bldP spid="34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- Ομάδα"/>
          <p:cNvGrpSpPr/>
          <p:nvPr/>
        </p:nvGrpSpPr>
        <p:grpSpPr>
          <a:xfrm>
            <a:off x="71406" y="1857364"/>
            <a:ext cx="8699500" cy="4899430"/>
            <a:chOff x="71406" y="1857364"/>
            <a:chExt cx="8699500" cy="489943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1857364"/>
              <a:ext cx="8699500" cy="489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3357562"/>
              <a:ext cx="14287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4214818"/>
              <a:ext cx="7733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17913">
              <a:off x="4574589" y="4785445"/>
              <a:ext cx="7113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13 - Ελεύθερη σχεδίαση"/>
          <p:cNvSpPr/>
          <p:nvPr/>
        </p:nvSpPr>
        <p:spPr>
          <a:xfrm>
            <a:off x="7657994" y="2776654"/>
            <a:ext cx="577254" cy="491449"/>
          </a:xfrm>
          <a:custGeom>
            <a:avLst/>
            <a:gdLst>
              <a:gd name="connsiteX0" fmla="*/ 192465 w 577254"/>
              <a:gd name="connsiteY0" fmla="*/ 22302 h 491449"/>
              <a:gd name="connsiteX1" fmla="*/ 147860 w 577254"/>
              <a:gd name="connsiteY1" fmla="*/ 44605 h 491449"/>
              <a:gd name="connsiteX2" fmla="*/ 114406 w 577254"/>
              <a:gd name="connsiteY2" fmla="*/ 55756 h 491449"/>
              <a:gd name="connsiteX3" fmla="*/ 103255 w 577254"/>
              <a:gd name="connsiteY3" fmla="*/ 89209 h 491449"/>
              <a:gd name="connsiteX4" fmla="*/ 36347 w 577254"/>
              <a:gd name="connsiteY4" fmla="*/ 156117 h 491449"/>
              <a:gd name="connsiteX5" fmla="*/ 25196 w 577254"/>
              <a:gd name="connsiteY5" fmla="*/ 189570 h 491449"/>
              <a:gd name="connsiteX6" fmla="*/ 2894 w 577254"/>
              <a:gd name="connsiteY6" fmla="*/ 234175 h 491449"/>
              <a:gd name="connsiteX7" fmla="*/ 14045 w 577254"/>
              <a:gd name="connsiteY7" fmla="*/ 390292 h 491449"/>
              <a:gd name="connsiteX8" fmla="*/ 47499 w 577254"/>
              <a:gd name="connsiteY8" fmla="*/ 401444 h 491449"/>
              <a:gd name="connsiteX9" fmla="*/ 125557 w 577254"/>
              <a:gd name="connsiteY9" fmla="*/ 434897 h 491449"/>
              <a:gd name="connsiteX10" fmla="*/ 159011 w 577254"/>
              <a:gd name="connsiteY10" fmla="*/ 457200 h 491449"/>
              <a:gd name="connsiteX11" fmla="*/ 382035 w 577254"/>
              <a:gd name="connsiteY11" fmla="*/ 446048 h 491449"/>
              <a:gd name="connsiteX12" fmla="*/ 448943 w 577254"/>
              <a:gd name="connsiteY12" fmla="*/ 401444 h 491449"/>
              <a:gd name="connsiteX13" fmla="*/ 527001 w 577254"/>
              <a:gd name="connsiteY13" fmla="*/ 334536 h 491449"/>
              <a:gd name="connsiteX14" fmla="*/ 504699 w 577254"/>
              <a:gd name="connsiteY14" fmla="*/ 111512 h 491449"/>
              <a:gd name="connsiteX15" fmla="*/ 471245 w 577254"/>
              <a:gd name="connsiteY15" fmla="*/ 89209 h 491449"/>
              <a:gd name="connsiteX16" fmla="*/ 404338 w 577254"/>
              <a:gd name="connsiteY16" fmla="*/ 33453 h 491449"/>
              <a:gd name="connsiteX17" fmla="*/ 114406 w 577254"/>
              <a:gd name="connsiteY17" fmla="*/ 0 h 49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7254" h="491449">
                <a:moveTo>
                  <a:pt x="192465" y="22302"/>
                </a:moveTo>
                <a:cubicBezTo>
                  <a:pt x="177597" y="29736"/>
                  <a:pt x="163139" y="38057"/>
                  <a:pt x="147860" y="44605"/>
                </a:cubicBezTo>
                <a:cubicBezTo>
                  <a:pt x="137056" y="49235"/>
                  <a:pt x="122718" y="47444"/>
                  <a:pt x="114406" y="55756"/>
                </a:cubicBezTo>
                <a:cubicBezTo>
                  <a:pt x="106094" y="64067"/>
                  <a:pt x="110471" y="79931"/>
                  <a:pt x="103255" y="89209"/>
                </a:cubicBezTo>
                <a:cubicBezTo>
                  <a:pt x="83891" y="114106"/>
                  <a:pt x="36347" y="156117"/>
                  <a:pt x="36347" y="156117"/>
                </a:cubicBezTo>
                <a:cubicBezTo>
                  <a:pt x="32630" y="167268"/>
                  <a:pt x="29826" y="178766"/>
                  <a:pt x="25196" y="189570"/>
                </a:cubicBezTo>
                <a:cubicBezTo>
                  <a:pt x="18648" y="204849"/>
                  <a:pt x="3816" y="217577"/>
                  <a:pt x="2894" y="234175"/>
                </a:cubicBezTo>
                <a:cubicBezTo>
                  <a:pt x="0" y="286266"/>
                  <a:pt x="602" y="339882"/>
                  <a:pt x="14045" y="390292"/>
                </a:cubicBezTo>
                <a:cubicBezTo>
                  <a:pt x="17074" y="401650"/>
                  <a:pt x="36695" y="396814"/>
                  <a:pt x="47499" y="401444"/>
                </a:cubicBezTo>
                <a:cubicBezTo>
                  <a:pt x="143948" y="442779"/>
                  <a:pt x="47109" y="408748"/>
                  <a:pt x="125557" y="434897"/>
                </a:cubicBezTo>
                <a:cubicBezTo>
                  <a:pt x="136708" y="442331"/>
                  <a:pt x="147024" y="451206"/>
                  <a:pt x="159011" y="457200"/>
                </a:cubicBezTo>
                <a:cubicBezTo>
                  <a:pt x="227509" y="491449"/>
                  <a:pt x="317827" y="453602"/>
                  <a:pt x="382035" y="446048"/>
                </a:cubicBezTo>
                <a:cubicBezTo>
                  <a:pt x="438938" y="427081"/>
                  <a:pt x="395789" y="447004"/>
                  <a:pt x="448943" y="401444"/>
                </a:cubicBezTo>
                <a:cubicBezTo>
                  <a:pt x="549071" y="315620"/>
                  <a:pt x="443996" y="417541"/>
                  <a:pt x="527001" y="334536"/>
                </a:cubicBezTo>
                <a:cubicBezTo>
                  <a:pt x="543639" y="267982"/>
                  <a:pt x="577254" y="159882"/>
                  <a:pt x="504699" y="111512"/>
                </a:cubicBezTo>
                <a:cubicBezTo>
                  <a:pt x="493548" y="104078"/>
                  <a:pt x="481541" y="97789"/>
                  <a:pt x="471245" y="89209"/>
                </a:cubicBezTo>
                <a:cubicBezTo>
                  <a:pt x="460568" y="80311"/>
                  <a:pt x="423502" y="35582"/>
                  <a:pt x="404338" y="33453"/>
                </a:cubicBezTo>
                <a:cubicBezTo>
                  <a:pt x="104474" y="134"/>
                  <a:pt x="202402" y="87996"/>
                  <a:pt x="114406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Ελεύθερη σχεδίαση"/>
          <p:cNvSpPr/>
          <p:nvPr/>
        </p:nvSpPr>
        <p:spPr>
          <a:xfrm>
            <a:off x="6556917" y="2509024"/>
            <a:ext cx="1019493" cy="624469"/>
          </a:xfrm>
          <a:custGeom>
            <a:avLst/>
            <a:gdLst>
              <a:gd name="connsiteX0" fmla="*/ 312234 w 1019493"/>
              <a:gd name="connsiteY0" fmla="*/ 144966 h 624469"/>
              <a:gd name="connsiteX1" fmla="*/ 33454 w 1019493"/>
              <a:gd name="connsiteY1" fmla="*/ 178420 h 624469"/>
              <a:gd name="connsiteX2" fmla="*/ 0 w 1019493"/>
              <a:gd name="connsiteY2" fmla="*/ 278781 h 624469"/>
              <a:gd name="connsiteX3" fmla="*/ 11151 w 1019493"/>
              <a:gd name="connsiteY3" fmla="*/ 345688 h 624469"/>
              <a:gd name="connsiteX4" fmla="*/ 44605 w 1019493"/>
              <a:gd name="connsiteY4" fmla="*/ 423747 h 624469"/>
              <a:gd name="connsiteX5" fmla="*/ 78059 w 1019493"/>
              <a:gd name="connsiteY5" fmla="*/ 446049 h 624469"/>
              <a:gd name="connsiteX6" fmla="*/ 100361 w 1019493"/>
              <a:gd name="connsiteY6" fmla="*/ 479503 h 624469"/>
              <a:gd name="connsiteX7" fmla="*/ 167268 w 1019493"/>
              <a:gd name="connsiteY7" fmla="*/ 535259 h 624469"/>
              <a:gd name="connsiteX8" fmla="*/ 200722 w 1019493"/>
              <a:gd name="connsiteY8" fmla="*/ 579864 h 624469"/>
              <a:gd name="connsiteX9" fmla="*/ 267629 w 1019493"/>
              <a:gd name="connsiteY9" fmla="*/ 624469 h 624469"/>
              <a:gd name="connsiteX10" fmla="*/ 568712 w 1019493"/>
              <a:gd name="connsiteY10" fmla="*/ 602166 h 624469"/>
              <a:gd name="connsiteX11" fmla="*/ 646771 w 1019493"/>
              <a:gd name="connsiteY11" fmla="*/ 568713 h 624469"/>
              <a:gd name="connsiteX12" fmla="*/ 691376 w 1019493"/>
              <a:gd name="connsiteY12" fmla="*/ 557561 h 624469"/>
              <a:gd name="connsiteX13" fmla="*/ 724829 w 1019493"/>
              <a:gd name="connsiteY13" fmla="*/ 535259 h 624469"/>
              <a:gd name="connsiteX14" fmla="*/ 758283 w 1019493"/>
              <a:gd name="connsiteY14" fmla="*/ 501805 h 624469"/>
              <a:gd name="connsiteX15" fmla="*/ 791737 w 1019493"/>
              <a:gd name="connsiteY15" fmla="*/ 490654 h 624469"/>
              <a:gd name="connsiteX16" fmla="*/ 869795 w 1019493"/>
              <a:gd name="connsiteY16" fmla="*/ 412596 h 624469"/>
              <a:gd name="connsiteX17" fmla="*/ 914400 w 1019493"/>
              <a:gd name="connsiteY17" fmla="*/ 345688 h 624469"/>
              <a:gd name="connsiteX18" fmla="*/ 936703 w 1019493"/>
              <a:gd name="connsiteY18" fmla="*/ 312235 h 624469"/>
              <a:gd name="connsiteX19" fmla="*/ 981307 w 1019493"/>
              <a:gd name="connsiteY19" fmla="*/ 256478 h 624469"/>
              <a:gd name="connsiteX20" fmla="*/ 925551 w 1019493"/>
              <a:gd name="connsiteY20" fmla="*/ 11152 h 624469"/>
              <a:gd name="connsiteX21" fmla="*/ 892098 w 1019493"/>
              <a:gd name="connsiteY21" fmla="*/ 0 h 624469"/>
              <a:gd name="connsiteX22" fmla="*/ 457200 w 1019493"/>
              <a:gd name="connsiteY22" fmla="*/ 22303 h 624469"/>
              <a:gd name="connsiteX23" fmla="*/ 412595 w 1019493"/>
              <a:gd name="connsiteY23" fmla="*/ 33454 h 624469"/>
              <a:gd name="connsiteX24" fmla="*/ 379142 w 1019493"/>
              <a:gd name="connsiteY24" fmla="*/ 55756 h 624469"/>
              <a:gd name="connsiteX25" fmla="*/ 345688 w 1019493"/>
              <a:gd name="connsiteY25" fmla="*/ 66908 h 624469"/>
              <a:gd name="connsiteX26" fmla="*/ 312234 w 1019493"/>
              <a:gd name="connsiteY26" fmla="*/ 89210 h 624469"/>
              <a:gd name="connsiteX27" fmla="*/ 234176 w 1019493"/>
              <a:gd name="connsiteY27" fmla="*/ 111513 h 624469"/>
              <a:gd name="connsiteX28" fmla="*/ 156117 w 1019493"/>
              <a:gd name="connsiteY28" fmla="*/ 144966 h 624469"/>
              <a:gd name="connsiteX29" fmla="*/ 78059 w 1019493"/>
              <a:gd name="connsiteY29" fmla="*/ 167269 h 62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19493" h="624469">
                <a:moveTo>
                  <a:pt x="312234" y="144966"/>
                </a:moveTo>
                <a:cubicBezTo>
                  <a:pt x="219307" y="156117"/>
                  <a:pt x="119480" y="141552"/>
                  <a:pt x="33454" y="178420"/>
                </a:cubicBezTo>
                <a:cubicBezTo>
                  <a:pt x="1042" y="192311"/>
                  <a:pt x="0" y="278781"/>
                  <a:pt x="0" y="278781"/>
                </a:cubicBezTo>
                <a:cubicBezTo>
                  <a:pt x="3717" y="301083"/>
                  <a:pt x="6717" y="323517"/>
                  <a:pt x="11151" y="345688"/>
                </a:cubicBezTo>
                <a:cubicBezTo>
                  <a:pt x="17549" y="377676"/>
                  <a:pt x="20802" y="399944"/>
                  <a:pt x="44605" y="423747"/>
                </a:cubicBezTo>
                <a:cubicBezTo>
                  <a:pt x="54082" y="433224"/>
                  <a:pt x="66908" y="438615"/>
                  <a:pt x="78059" y="446049"/>
                </a:cubicBezTo>
                <a:cubicBezTo>
                  <a:pt x="85493" y="457200"/>
                  <a:pt x="90884" y="470026"/>
                  <a:pt x="100361" y="479503"/>
                </a:cubicBezTo>
                <a:cubicBezTo>
                  <a:pt x="203610" y="582752"/>
                  <a:pt x="57652" y="407372"/>
                  <a:pt x="167268" y="535259"/>
                </a:cubicBezTo>
                <a:cubicBezTo>
                  <a:pt x="179363" y="549370"/>
                  <a:pt x="186831" y="567516"/>
                  <a:pt x="200722" y="579864"/>
                </a:cubicBezTo>
                <a:cubicBezTo>
                  <a:pt x="220756" y="597672"/>
                  <a:pt x="267629" y="624469"/>
                  <a:pt x="267629" y="624469"/>
                </a:cubicBezTo>
                <a:cubicBezTo>
                  <a:pt x="367990" y="617035"/>
                  <a:pt x="468544" y="611860"/>
                  <a:pt x="568712" y="602166"/>
                </a:cubicBezTo>
                <a:cubicBezTo>
                  <a:pt x="637630" y="595496"/>
                  <a:pt x="590674" y="592755"/>
                  <a:pt x="646771" y="568713"/>
                </a:cubicBezTo>
                <a:cubicBezTo>
                  <a:pt x="660858" y="562676"/>
                  <a:pt x="676508" y="561278"/>
                  <a:pt x="691376" y="557561"/>
                </a:cubicBezTo>
                <a:cubicBezTo>
                  <a:pt x="702527" y="550127"/>
                  <a:pt x="714533" y="543839"/>
                  <a:pt x="724829" y="535259"/>
                </a:cubicBezTo>
                <a:cubicBezTo>
                  <a:pt x="736944" y="525163"/>
                  <a:pt x="745161" y="510553"/>
                  <a:pt x="758283" y="501805"/>
                </a:cubicBezTo>
                <a:cubicBezTo>
                  <a:pt x="768063" y="495285"/>
                  <a:pt x="780586" y="494371"/>
                  <a:pt x="791737" y="490654"/>
                </a:cubicBezTo>
                <a:cubicBezTo>
                  <a:pt x="842862" y="413967"/>
                  <a:pt x="810913" y="432223"/>
                  <a:pt x="869795" y="412596"/>
                </a:cubicBezTo>
                <a:cubicBezTo>
                  <a:pt x="889391" y="353806"/>
                  <a:pt x="867995" y="401373"/>
                  <a:pt x="914400" y="345688"/>
                </a:cubicBezTo>
                <a:cubicBezTo>
                  <a:pt x="922980" y="335392"/>
                  <a:pt x="928331" y="322700"/>
                  <a:pt x="936703" y="312235"/>
                </a:cubicBezTo>
                <a:cubicBezTo>
                  <a:pt x="1000247" y="232805"/>
                  <a:pt x="912680" y="359422"/>
                  <a:pt x="981307" y="256478"/>
                </a:cubicBezTo>
                <a:cubicBezTo>
                  <a:pt x="967021" y="113619"/>
                  <a:pt x="1019493" y="58123"/>
                  <a:pt x="925551" y="11152"/>
                </a:cubicBezTo>
                <a:cubicBezTo>
                  <a:pt x="915038" y="5895"/>
                  <a:pt x="903249" y="3717"/>
                  <a:pt x="892098" y="0"/>
                </a:cubicBezTo>
                <a:lnTo>
                  <a:pt x="457200" y="22303"/>
                </a:lnTo>
                <a:cubicBezTo>
                  <a:pt x="441911" y="23370"/>
                  <a:pt x="426682" y="27417"/>
                  <a:pt x="412595" y="33454"/>
                </a:cubicBezTo>
                <a:cubicBezTo>
                  <a:pt x="400277" y="38733"/>
                  <a:pt x="391129" y="49762"/>
                  <a:pt x="379142" y="55756"/>
                </a:cubicBezTo>
                <a:cubicBezTo>
                  <a:pt x="368628" y="61013"/>
                  <a:pt x="356202" y="61651"/>
                  <a:pt x="345688" y="66908"/>
                </a:cubicBezTo>
                <a:cubicBezTo>
                  <a:pt x="333701" y="72902"/>
                  <a:pt x="324221" y="83216"/>
                  <a:pt x="312234" y="89210"/>
                </a:cubicBezTo>
                <a:cubicBezTo>
                  <a:pt x="285280" y="102687"/>
                  <a:pt x="262753" y="100797"/>
                  <a:pt x="234176" y="111513"/>
                </a:cubicBezTo>
                <a:cubicBezTo>
                  <a:pt x="118129" y="155031"/>
                  <a:pt x="248424" y="117273"/>
                  <a:pt x="156117" y="144966"/>
                </a:cubicBezTo>
                <a:cubicBezTo>
                  <a:pt x="130198" y="152742"/>
                  <a:pt x="78059" y="167269"/>
                  <a:pt x="78059" y="167269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Ελεύθερη σχεδίαση"/>
          <p:cNvSpPr/>
          <p:nvPr/>
        </p:nvSpPr>
        <p:spPr>
          <a:xfrm>
            <a:off x="5698273" y="3219960"/>
            <a:ext cx="560563" cy="493396"/>
          </a:xfrm>
          <a:custGeom>
            <a:avLst/>
            <a:gdLst>
              <a:gd name="connsiteX0" fmla="*/ 200722 w 560563"/>
              <a:gd name="connsiteY0" fmla="*/ 69650 h 493396"/>
              <a:gd name="connsiteX1" fmla="*/ 133815 w 560563"/>
              <a:gd name="connsiteY1" fmla="*/ 91952 h 493396"/>
              <a:gd name="connsiteX2" fmla="*/ 111512 w 560563"/>
              <a:gd name="connsiteY2" fmla="*/ 114255 h 493396"/>
              <a:gd name="connsiteX3" fmla="*/ 44605 w 560563"/>
              <a:gd name="connsiteY3" fmla="*/ 170011 h 493396"/>
              <a:gd name="connsiteX4" fmla="*/ 0 w 560563"/>
              <a:gd name="connsiteY4" fmla="*/ 248069 h 493396"/>
              <a:gd name="connsiteX5" fmla="*/ 11151 w 560563"/>
              <a:gd name="connsiteY5" fmla="*/ 381884 h 493396"/>
              <a:gd name="connsiteX6" fmla="*/ 22303 w 560563"/>
              <a:gd name="connsiteY6" fmla="*/ 415338 h 493396"/>
              <a:gd name="connsiteX7" fmla="*/ 89210 w 560563"/>
              <a:gd name="connsiteY7" fmla="*/ 459942 h 493396"/>
              <a:gd name="connsiteX8" fmla="*/ 122664 w 560563"/>
              <a:gd name="connsiteY8" fmla="*/ 493396 h 493396"/>
              <a:gd name="connsiteX9" fmla="*/ 289932 w 560563"/>
              <a:gd name="connsiteY9" fmla="*/ 482245 h 493396"/>
              <a:gd name="connsiteX10" fmla="*/ 323386 w 560563"/>
              <a:gd name="connsiteY10" fmla="*/ 471094 h 493396"/>
              <a:gd name="connsiteX11" fmla="*/ 401444 w 560563"/>
              <a:gd name="connsiteY11" fmla="*/ 426489 h 493396"/>
              <a:gd name="connsiteX12" fmla="*/ 423747 w 560563"/>
              <a:gd name="connsiteY12" fmla="*/ 404186 h 493396"/>
              <a:gd name="connsiteX13" fmla="*/ 457200 w 560563"/>
              <a:gd name="connsiteY13" fmla="*/ 393035 h 493396"/>
              <a:gd name="connsiteX14" fmla="*/ 479503 w 560563"/>
              <a:gd name="connsiteY14" fmla="*/ 326128 h 493396"/>
              <a:gd name="connsiteX15" fmla="*/ 501805 w 560563"/>
              <a:gd name="connsiteY15" fmla="*/ 292674 h 493396"/>
              <a:gd name="connsiteX16" fmla="*/ 535259 w 560563"/>
              <a:gd name="connsiteY16" fmla="*/ 236918 h 493396"/>
              <a:gd name="connsiteX17" fmla="*/ 524107 w 560563"/>
              <a:gd name="connsiteY17" fmla="*/ 58499 h 493396"/>
              <a:gd name="connsiteX18" fmla="*/ 490654 w 560563"/>
              <a:gd name="connsiteY18" fmla="*/ 47347 h 493396"/>
              <a:gd name="connsiteX19" fmla="*/ 468351 w 560563"/>
              <a:gd name="connsiteY19" fmla="*/ 25045 h 493396"/>
              <a:gd name="connsiteX20" fmla="*/ 301083 w 560563"/>
              <a:gd name="connsiteY20" fmla="*/ 36196 h 493396"/>
              <a:gd name="connsiteX21" fmla="*/ 256478 w 560563"/>
              <a:gd name="connsiteY21" fmla="*/ 47347 h 493396"/>
              <a:gd name="connsiteX22" fmla="*/ 211873 w 560563"/>
              <a:gd name="connsiteY22" fmla="*/ 69650 h 493396"/>
              <a:gd name="connsiteX23" fmla="*/ 200722 w 560563"/>
              <a:gd name="connsiteY23" fmla="*/ 69650 h 4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0563" h="493396">
                <a:moveTo>
                  <a:pt x="200722" y="69650"/>
                </a:moveTo>
                <a:cubicBezTo>
                  <a:pt x="187712" y="73367"/>
                  <a:pt x="150438" y="75329"/>
                  <a:pt x="133815" y="91952"/>
                </a:cubicBezTo>
                <a:cubicBezTo>
                  <a:pt x="126381" y="99386"/>
                  <a:pt x="119722" y="107687"/>
                  <a:pt x="111512" y="114255"/>
                </a:cubicBezTo>
                <a:cubicBezTo>
                  <a:pt x="67653" y="149342"/>
                  <a:pt x="84340" y="122329"/>
                  <a:pt x="44605" y="170011"/>
                </a:cubicBezTo>
                <a:cubicBezTo>
                  <a:pt x="24904" y="193652"/>
                  <a:pt x="13633" y="220804"/>
                  <a:pt x="0" y="248069"/>
                </a:cubicBezTo>
                <a:cubicBezTo>
                  <a:pt x="3717" y="292674"/>
                  <a:pt x="5235" y="337517"/>
                  <a:pt x="11151" y="381884"/>
                </a:cubicBezTo>
                <a:cubicBezTo>
                  <a:pt x="12705" y="393535"/>
                  <a:pt x="13991" y="407026"/>
                  <a:pt x="22303" y="415338"/>
                </a:cubicBezTo>
                <a:cubicBezTo>
                  <a:pt x="41256" y="434291"/>
                  <a:pt x="70257" y="440989"/>
                  <a:pt x="89210" y="459942"/>
                </a:cubicBezTo>
                <a:lnTo>
                  <a:pt x="122664" y="493396"/>
                </a:lnTo>
                <a:cubicBezTo>
                  <a:pt x="178420" y="489679"/>
                  <a:pt x="234394" y="488416"/>
                  <a:pt x="289932" y="482245"/>
                </a:cubicBezTo>
                <a:cubicBezTo>
                  <a:pt x="301615" y="480947"/>
                  <a:pt x="312582" y="475724"/>
                  <a:pt x="323386" y="471094"/>
                </a:cubicBezTo>
                <a:cubicBezTo>
                  <a:pt x="348035" y="460530"/>
                  <a:pt x="379911" y="443715"/>
                  <a:pt x="401444" y="426489"/>
                </a:cubicBezTo>
                <a:cubicBezTo>
                  <a:pt x="409654" y="419921"/>
                  <a:pt x="414732" y="409595"/>
                  <a:pt x="423747" y="404186"/>
                </a:cubicBezTo>
                <a:cubicBezTo>
                  <a:pt x="433826" y="398138"/>
                  <a:pt x="446049" y="396752"/>
                  <a:pt x="457200" y="393035"/>
                </a:cubicBezTo>
                <a:cubicBezTo>
                  <a:pt x="464634" y="370733"/>
                  <a:pt x="466463" y="345689"/>
                  <a:pt x="479503" y="326128"/>
                </a:cubicBezTo>
                <a:cubicBezTo>
                  <a:pt x="486937" y="314977"/>
                  <a:pt x="495812" y="304661"/>
                  <a:pt x="501805" y="292674"/>
                </a:cubicBezTo>
                <a:cubicBezTo>
                  <a:pt x="530755" y="234772"/>
                  <a:pt x="491698" y="280477"/>
                  <a:pt x="535259" y="236918"/>
                </a:cubicBezTo>
                <a:cubicBezTo>
                  <a:pt x="549651" y="164954"/>
                  <a:pt x="560563" y="145995"/>
                  <a:pt x="524107" y="58499"/>
                </a:cubicBezTo>
                <a:cubicBezTo>
                  <a:pt x="519586" y="47649"/>
                  <a:pt x="501805" y="51064"/>
                  <a:pt x="490654" y="47347"/>
                </a:cubicBezTo>
                <a:cubicBezTo>
                  <a:pt x="483220" y="39913"/>
                  <a:pt x="478014" y="29186"/>
                  <a:pt x="468351" y="25045"/>
                </a:cubicBezTo>
                <a:cubicBezTo>
                  <a:pt x="409910" y="0"/>
                  <a:pt x="362209" y="23098"/>
                  <a:pt x="301083" y="36196"/>
                </a:cubicBezTo>
                <a:cubicBezTo>
                  <a:pt x="286097" y="39407"/>
                  <a:pt x="271346" y="43630"/>
                  <a:pt x="256478" y="47347"/>
                </a:cubicBezTo>
                <a:cubicBezTo>
                  <a:pt x="241610" y="54781"/>
                  <a:pt x="227438" y="63813"/>
                  <a:pt x="211873" y="69650"/>
                </a:cubicBezTo>
                <a:cubicBezTo>
                  <a:pt x="179733" y="81702"/>
                  <a:pt x="213732" y="65933"/>
                  <a:pt x="200722" y="69650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Ορθογώνιο"/>
          <p:cNvSpPr/>
          <p:nvPr/>
        </p:nvSpPr>
        <p:spPr>
          <a:xfrm>
            <a:off x="357158" y="428604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Λεκάνη απορροής</a:t>
            </a:r>
            <a:r>
              <a:rPr lang="el-GR" dirty="0" smtClean="0"/>
              <a:t>: είναι   ένα </a:t>
            </a:r>
            <a:r>
              <a:rPr lang="el-GR" u="sng" dirty="0" smtClean="0"/>
              <a:t>τμήμα </a:t>
            </a:r>
            <a:r>
              <a:rPr lang="el-GR" u="sng" dirty="0" smtClean="0"/>
              <a:t> του </a:t>
            </a:r>
            <a:r>
              <a:rPr lang="el-GR" u="sng" dirty="0" smtClean="0"/>
              <a:t>εδάφους </a:t>
            </a:r>
            <a:r>
              <a:rPr lang="el-GR" u="sng" dirty="0" smtClean="0"/>
              <a:t> </a:t>
            </a:r>
            <a:r>
              <a:rPr lang="el-GR" dirty="0" smtClean="0"/>
              <a:t>πάνω </a:t>
            </a:r>
            <a:r>
              <a:rPr lang="el-GR" dirty="0" smtClean="0"/>
              <a:t>στο  οποίο τα νερά που ρέουν επιφανειακά (ρυάκια, παραπόταμοι – υδρογραφικό δίκτυο )  καταλήγουν  στη κεντρική κοίτη του ποταμού. </a:t>
            </a:r>
            <a:endParaRPr lang="el-GR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16200000" flipH="1">
            <a:off x="6990961" y="2919003"/>
            <a:ext cx="1143008" cy="101999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>
            <a:off x="6000760" y="3357562"/>
            <a:ext cx="1857388" cy="64294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 rot="16200000" flipH="1">
            <a:off x="7741044" y="3169020"/>
            <a:ext cx="857256" cy="51996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Ορθογώνιο"/>
          <p:cNvSpPr/>
          <p:nvPr/>
        </p:nvSpPr>
        <p:spPr>
          <a:xfrm>
            <a:off x="7209560" y="3929066"/>
            <a:ext cx="195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 smtClean="0"/>
              <a:t>Λεκάνεςαπορροής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- Ομάδα"/>
          <p:cNvGrpSpPr/>
          <p:nvPr/>
        </p:nvGrpSpPr>
        <p:grpSpPr>
          <a:xfrm>
            <a:off x="71406" y="1857364"/>
            <a:ext cx="8699500" cy="4899430"/>
            <a:chOff x="71406" y="1857364"/>
            <a:chExt cx="8699500" cy="489943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1857364"/>
              <a:ext cx="8699500" cy="489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3357562"/>
              <a:ext cx="14287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4214818"/>
              <a:ext cx="7733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17913">
              <a:off x="4574589" y="4785445"/>
              <a:ext cx="7113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20" name="19 - Ευθύγραμμο βέλος σύνδεσης"/>
          <p:cNvCxnSpPr/>
          <p:nvPr/>
        </p:nvCxnSpPr>
        <p:spPr>
          <a:xfrm rot="5400000" flipH="1" flipV="1">
            <a:off x="6500826" y="2071678"/>
            <a:ext cx="114300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Ορθογώνιο"/>
          <p:cNvSpPr/>
          <p:nvPr/>
        </p:nvSpPr>
        <p:spPr>
          <a:xfrm>
            <a:off x="6715140" y="1214422"/>
            <a:ext cx="1283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υδροκρίτης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285720" y="42860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Υδροκρίτης : </a:t>
            </a:r>
            <a:r>
              <a:rPr lang="el-GR" dirty="0" smtClean="0"/>
              <a:t>Είναι μια </a:t>
            </a:r>
            <a:r>
              <a:rPr lang="el-GR" u="sng" dirty="0" smtClean="0"/>
              <a:t>φανταστική</a:t>
            </a:r>
            <a:r>
              <a:rPr lang="el-GR" dirty="0" smtClean="0"/>
              <a:t>  (νοητή) </a:t>
            </a:r>
            <a:r>
              <a:rPr lang="el-GR" u="sng" dirty="0" smtClean="0"/>
              <a:t>γραμμή</a:t>
            </a:r>
            <a:r>
              <a:rPr lang="el-GR" dirty="0" smtClean="0"/>
              <a:t> που ενώνει τα ψηλότερα σημεία της λεκάνης απορροής.</a:t>
            </a:r>
            <a:endParaRPr lang="el-GR" b="1" dirty="0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rot="16200000" flipV="1">
            <a:off x="7108049" y="1964521"/>
            <a:ext cx="1357322" cy="42862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Ελεύθερη σχεδίαση"/>
          <p:cNvSpPr/>
          <p:nvPr/>
        </p:nvSpPr>
        <p:spPr>
          <a:xfrm>
            <a:off x="5878286" y="2579914"/>
            <a:ext cx="2231571" cy="849086"/>
          </a:xfrm>
          <a:custGeom>
            <a:avLst/>
            <a:gdLst>
              <a:gd name="connsiteX0" fmla="*/ 2231571 w 2231571"/>
              <a:gd name="connsiteY0" fmla="*/ 283029 h 849086"/>
              <a:gd name="connsiteX1" fmla="*/ 2166257 w 2231571"/>
              <a:gd name="connsiteY1" fmla="*/ 261257 h 849086"/>
              <a:gd name="connsiteX2" fmla="*/ 2100943 w 2231571"/>
              <a:gd name="connsiteY2" fmla="*/ 228600 h 849086"/>
              <a:gd name="connsiteX3" fmla="*/ 2024743 w 2231571"/>
              <a:gd name="connsiteY3" fmla="*/ 163286 h 849086"/>
              <a:gd name="connsiteX4" fmla="*/ 1992085 w 2231571"/>
              <a:gd name="connsiteY4" fmla="*/ 152400 h 849086"/>
              <a:gd name="connsiteX5" fmla="*/ 1894114 w 2231571"/>
              <a:gd name="connsiteY5" fmla="*/ 76200 h 849086"/>
              <a:gd name="connsiteX6" fmla="*/ 1861457 w 2231571"/>
              <a:gd name="connsiteY6" fmla="*/ 54429 h 849086"/>
              <a:gd name="connsiteX7" fmla="*/ 1807028 w 2231571"/>
              <a:gd name="connsiteY7" fmla="*/ 43543 h 849086"/>
              <a:gd name="connsiteX8" fmla="*/ 1774371 w 2231571"/>
              <a:gd name="connsiteY8" fmla="*/ 21772 h 849086"/>
              <a:gd name="connsiteX9" fmla="*/ 1698171 w 2231571"/>
              <a:gd name="connsiteY9" fmla="*/ 0 h 849086"/>
              <a:gd name="connsiteX10" fmla="*/ 1317171 w 2231571"/>
              <a:gd name="connsiteY10" fmla="*/ 10886 h 849086"/>
              <a:gd name="connsiteX11" fmla="*/ 1240971 w 2231571"/>
              <a:gd name="connsiteY11" fmla="*/ 32657 h 849086"/>
              <a:gd name="connsiteX12" fmla="*/ 1197428 w 2231571"/>
              <a:gd name="connsiteY12" fmla="*/ 43543 h 849086"/>
              <a:gd name="connsiteX13" fmla="*/ 1132114 w 2231571"/>
              <a:gd name="connsiteY13" fmla="*/ 65315 h 849086"/>
              <a:gd name="connsiteX14" fmla="*/ 1066800 w 2231571"/>
              <a:gd name="connsiteY14" fmla="*/ 76200 h 849086"/>
              <a:gd name="connsiteX15" fmla="*/ 914400 w 2231571"/>
              <a:gd name="connsiteY15" fmla="*/ 108857 h 849086"/>
              <a:gd name="connsiteX16" fmla="*/ 859971 w 2231571"/>
              <a:gd name="connsiteY16" fmla="*/ 141515 h 849086"/>
              <a:gd name="connsiteX17" fmla="*/ 783771 w 2231571"/>
              <a:gd name="connsiteY17" fmla="*/ 174172 h 849086"/>
              <a:gd name="connsiteX18" fmla="*/ 751114 w 2231571"/>
              <a:gd name="connsiteY18" fmla="*/ 195943 h 849086"/>
              <a:gd name="connsiteX19" fmla="*/ 685800 w 2231571"/>
              <a:gd name="connsiteY19" fmla="*/ 228600 h 849086"/>
              <a:gd name="connsiteX20" fmla="*/ 642257 w 2231571"/>
              <a:gd name="connsiteY20" fmla="*/ 261257 h 849086"/>
              <a:gd name="connsiteX21" fmla="*/ 609600 w 2231571"/>
              <a:gd name="connsiteY21" fmla="*/ 293915 h 849086"/>
              <a:gd name="connsiteX22" fmla="*/ 566057 w 2231571"/>
              <a:gd name="connsiteY22" fmla="*/ 315686 h 849086"/>
              <a:gd name="connsiteX23" fmla="*/ 500743 w 2231571"/>
              <a:gd name="connsiteY23" fmla="*/ 381000 h 849086"/>
              <a:gd name="connsiteX24" fmla="*/ 402771 w 2231571"/>
              <a:gd name="connsiteY24" fmla="*/ 424543 h 849086"/>
              <a:gd name="connsiteX25" fmla="*/ 391885 w 2231571"/>
              <a:gd name="connsiteY25" fmla="*/ 457200 h 849086"/>
              <a:gd name="connsiteX26" fmla="*/ 359228 w 2231571"/>
              <a:gd name="connsiteY26" fmla="*/ 478972 h 849086"/>
              <a:gd name="connsiteX27" fmla="*/ 326571 w 2231571"/>
              <a:gd name="connsiteY27" fmla="*/ 511629 h 849086"/>
              <a:gd name="connsiteX28" fmla="*/ 293914 w 2231571"/>
              <a:gd name="connsiteY28" fmla="*/ 533400 h 849086"/>
              <a:gd name="connsiteX29" fmla="*/ 228600 w 2231571"/>
              <a:gd name="connsiteY29" fmla="*/ 598715 h 849086"/>
              <a:gd name="connsiteX30" fmla="*/ 195943 w 2231571"/>
              <a:gd name="connsiteY30" fmla="*/ 631372 h 849086"/>
              <a:gd name="connsiteX31" fmla="*/ 141514 w 2231571"/>
              <a:gd name="connsiteY31" fmla="*/ 696686 h 849086"/>
              <a:gd name="connsiteX32" fmla="*/ 119743 w 2231571"/>
              <a:gd name="connsiteY32" fmla="*/ 729343 h 849086"/>
              <a:gd name="connsiteX33" fmla="*/ 54428 w 2231571"/>
              <a:gd name="connsiteY33" fmla="*/ 783772 h 849086"/>
              <a:gd name="connsiteX34" fmla="*/ 32657 w 2231571"/>
              <a:gd name="connsiteY34" fmla="*/ 816429 h 849086"/>
              <a:gd name="connsiteX35" fmla="*/ 10885 w 2231571"/>
              <a:gd name="connsiteY35" fmla="*/ 838200 h 849086"/>
              <a:gd name="connsiteX36" fmla="*/ 0 w 2231571"/>
              <a:gd name="connsiteY36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1571" h="849086">
                <a:moveTo>
                  <a:pt x="2231571" y="283029"/>
                </a:moveTo>
                <a:cubicBezTo>
                  <a:pt x="2209800" y="275772"/>
                  <a:pt x="2187228" y="270578"/>
                  <a:pt x="2166257" y="261257"/>
                </a:cubicBezTo>
                <a:cubicBezTo>
                  <a:pt x="2039644" y="204984"/>
                  <a:pt x="2220044" y="268301"/>
                  <a:pt x="2100943" y="228600"/>
                </a:cubicBezTo>
                <a:cubicBezTo>
                  <a:pt x="2074159" y="201816"/>
                  <a:pt x="2057901" y="179865"/>
                  <a:pt x="2024743" y="163286"/>
                </a:cubicBezTo>
                <a:cubicBezTo>
                  <a:pt x="2014480" y="158154"/>
                  <a:pt x="2002971" y="156029"/>
                  <a:pt x="1992085" y="152400"/>
                </a:cubicBezTo>
                <a:cubicBezTo>
                  <a:pt x="1940927" y="101242"/>
                  <a:pt x="1972236" y="128281"/>
                  <a:pt x="1894114" y="76200"/>
                </a:cubicBezTo>
                <a:cubicBezTo>
                  <a:pt x="1883228" y="68943"/>
                  <a:pt x="1874286" y="56995"/>
                  <a:pt x="1861457" y="54429"/>
                </a:cubicBezTo>
                <a:lnTo>
                  <a:pt x="1807028" y="43543"/>
                </a:lnTo>
                <a:cubicBezTo>
                  <a:pt x="1796142" y="36286"/>
                  <a:pt x="1786073" y="27623"/>
                  <a:pt x="1774371" y="21772"/>
                </a:cubicBezTo>
                <a:cubicBezTo>
                  <a:pt x="1758753" y="13963"/>
                  <a:pt x="1712124" y="3488"/>
                  <a:pt x="1698171" y="0"/>
                </a:cubicBezTo>
                <a:cubicBezTo>
                  <a:pt x="1571171" y="3629"/>
                  <a:pt x="1443900" y="1834"/>
                  <a:pt x="1317171" y="10886"/>
                </a:cubicBezTo>
                <a:cubicBezTo>
                  <a:pt x="1290822" y="12768"/>
                  <a:pt x="1266457" y="25706"/>
                  <a:pt x="1240971" y="32657"/>
                </a:cubicBezTo>
                <a:cubicBezTo>
                  <a:pt x="1226537" y="36593"/>
                  <a:pt x="1211758" y="39244"/>
                  <a:pt x="1197428" y="43543"/>
                </a:cubicBezTo>
                <a:cubicBezTo>
                  <a:pt x="1175447" y="50138"/>
                  <a:pt x="1154378" y="59749"/>
                  <a:pt x="1132114" y="65315"/>
                </a:cubicBezTo>
                <a:cubicBezTo>
                  <a:pt x="1110701" y="70668"/>
                  <a:pt x="1088494" y="72132"/>
                  <a:pt x="1066800" y="76200"/>
                </a:cubicBezTo>
                <a:cubicBezTo>
                  <a:pt x="967996" y="94726"/>
                  <a:pt x="983847" y="91497"/>
                  <a:pt x="914400" y="108857"/>
                </a:cubicBezTo>
                <a:cubicBezTo>
                  <a:pt x="871875" y="151382"/>
                  <a:pt x="916495" y="113253"/>
                  <a:pt x="859971" y="141515"/>
                </a:cubicBezTo>
                <a:cubicBezTo>
                  <a:pt x="784796" y="179102"/>
                  <a:pt x="874392" y="151516"/>
                  <a:pt x="783771" y="174172"/>
                </a:cubicBezTo>
                <a:cubicBezTo>
                  <a:pt x="772885" y="181429"/>
                  <a:pt x="762816" y="190092"/>
                  <a:pt x="751114" y="195943"/>
                </a:cubicBezTo>
                <a:cubicBezTo>
                  <a:pt x="679220" y="231890"/>
                  <a:pt x="758590" y="176607"/>
                  <a:pt x="685800" y="228600"/>
                </a:cubicBezTo>
                <a:cubicBezTo>
                  <a:pt x="671036" y="239145"/>
                  <a:pt x="656032" y="249450"/>
                  <a:pt x="642257" y="261257"/>
                </a:cubicBezTo>
                <a:cubicBezTo>
                  <a:pt x="630568" y="271276"/>
                  <a:pt x="622127" y="284967"/>
                  <a:pt x="609600" y="293915"/>
                </a:cubicBezTo>
                <a:cubicBezTo>
                  <a:pt x="596395" y="303347"/>
                  <a:pt x="580571" y="308429"/>
                  <a:pt x="566057" y="315686"/>
                </a:cubicBezTo>
                <a:cubicBezTo>
                  <a:pt x="544286" y="337457"/>
                  <a:pt x="529952" y="371263"/>
                  <a:pt x="500743" y="381000"/>
                </a:cubicBezTo>
                <a:cubicBezTo>
                  <a:pt x="423017" y="406909"/>
                  <a:pt x="454523" y="390042"/>
                  <a:pt x="402771" y="424543"/>
                </a:cubicBezTo>
                <a:cubicBezTo>
                  <a:pt x="399142" y="435429"/>
                  <a:pt x="399053" y="448240"/>
                  <a:pt x="391885" y="457200"/>
                </a:cubicBezTo>
                <a:cubicBezTo>
                  <a:pt x="383712" y="467416"/>
                  <a:pt x="369279" y="470596"/>
                  <a:pt x="359228" y="478972"/>
                </a:cubicBezTo>
                <a:cubicBezTo>
                  <a:pt x="347402" y="488827"/>
                  <a:pt x="338398" y="501774"/>
                  <a:pt x="326571" y="511629"/>
                </a:cubicBezTo>
                <a:cubicBezTo>
                  <a:pt x="316520" y="520004"/>
                  <a:pt x="303692" y="524708"/>
                  <a:pt x="293914" y="533400"/>
                </a:cubicBezTo>
                <a:cubicBezTo>
                  <a:pt x="270902" y="553856"/>
                  <a:pt x="250371" y="576943"/>
                  <a:pt x="228600" y="598715"/>
                </a:cubicBezTo>
                <a:cubicBezTo>
                  <a:pt x="217714" y="609601"/>
                  <a:pt x="204483" y="618563"/>
                  <a:pt x="195943" y="631372"/>
                </a:cubicBezTo>
                <a:cubicBezTo>
                  <a:pt x="141883" y="712460"/>
                  <a:pt x="211367" y="612862"/>
                  <a:pt x="141514" y="696686"/>
                </a:cubicBezTo>
                <a:cubicBezTo>
                  <a:pt x="133139" y="706737"/>
                  <a:pt x="128119" y="719293"/>
                  <a:pt x="119743" y="729343"/>
                </a:cubicBezTo>
                <a:cubicBezTo>
                  <a:pt x="93552" y="760772"/>
                  <a:pt x="86536" y="762366"/>
                  <a:pt x="54428" y="783772"/>
                </a:cubicBezTo>
                <a:cubicBezTo>
                  <a:pt x="47171" y="794658"/>
                  <a:pt x="40830" y="806213"/>
                  <a:pt x="32657" y="816429"/>
                </a:cubicBezTo>
                <a:cubicBezTo>
                  <a:pt x="26246" y="824443"/>
                  <a:pt x="18142" y="830943"/>
                  <a:pt x="10885" y="838200"/>
                </a:cubicBezTo>
                <a:lnTo>
                  <a:pt x="0" y="849086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9 - Ομάδα"/>
          <p:cNvGrpSpPr/>
          <p:nvPr/>
        </p:nvGrpSpPr>
        <p:grpSpPr>
          <a:xfrm>
            <a:off x="444500" y="1958570"/>
            <a:ext cx="8699500" cy="4899430"/>
            <a:chOff x="71406" y="1857364"/>
            <a:chExt cx="8699500" cy="489943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1857364"/>
              <a:ext cx="8699500" cy="489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3357562"/>
              <a:ext cx="14287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4214818"/>
              <a:ext cx="7733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17913">
              <a:off x="4574589" y="4785445"/>
              <a:ext cx="7113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142984"/>
            <a:ext cx="19589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Βέλος προς τα κάτω"/>
          <p:cNvSpPr/>
          <p:nvPr/>
        </p:nvSpPr>
        <p:spPr>
          <a:xfrm rot="20095693" flipV="1">
            <a:off x="4063669" y="3249408"/>
            <a:ext cx="428628" cy="1966708"/>
          </a:xfrm>
          <a:prstGeom prst="downArrow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 rot="20998506">
            <a:off x="2605781" y="2962920"/>
            <a:ext cx="290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Μια κάθετη τομή του ποταμού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142844" y="285728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  πάρουμε μια  κάθετη τομή (κόψιμο)  του ποταμού, τότε </a:t>
            </a:r>
            <a:r>
              <a:rPr lang="el-GR" b="1" dirty="0" smtClean="0"/>
              <a:t>παροχή του ποταμού </a:t>
            </a:r>
            <a:r>
              <a:rPr lang="el-GR" dirty="0" smtClean="0"/>
              <a:t>ονομάζουμε την ποσότητα του νερού που περνάει από αυτή την τομή,  σε μια μονάδα του χρόνου  (λέγοντας μονάδα του χρόνου εννοούμε σε 1 ώρα ή σε ένα λεπτό  </a:t>
            </a:r>
            <a:r>
              <a:rPr lang="el-GR" dirty="0" err="1" smtClean="0"/>
              <a:t>κ.α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- Ομάδα"/>
          <p:cNvGrpSpPr/>
          <p:nvPr/>
        </p:nvGrpSpPr>
        <p:grpSpPr>
          <a:xfrm>
            <a:off x="444500" y="1958570"/>
            <a:ext cx="8699500" cy="4899430"/>
            <a:chOff x="71406" y="1857364"/>
            <a:chExt cx="8699500" cy="489943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1857364"/>
              <a:ext cx="8699500" cy="489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3357562"/>
              <a:ext cx="14287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4214818"/>
              <a:ext cx="7733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17913">
              <a:off x="4574589" y="4785445"/>
              <a:ext cx="7113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1357298"/>
            <a:ext cx="19589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Βέλος προς τα κάτω"/>
          <p:cNvSpPr/>
          <p:nvPr/>
        </p:nvSpPr>
        <p:spPr>
          <a:xfrm rot="20095693" flipV="1">
            <a:off x="4063669" y="3249408"/>
            <a:ext cx="428628" cy="1966708"/>
          </a:xfrm>
          <a:prstGeom prst="downArrow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 rot="20998506">
            <a:off x="2605781" y="2962920"/>
            <a:ext cx="290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Μια κάθετη τομή του ποταμού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428596" y="285728"/>
            <a:ext cx="667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Προσοχή!  η παροχή του ίδιου ποταμού δεν είναι ίδια όλο το χρόνο   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357158" y="71435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l-GR" dirty="0" smtClean="0"/>
              <a:t> η παροχή του νερού μειώνεται το καλοκαίρι που δεν υπάρχουν βροχές , ενώ αυξάνεται το χειμώνα.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288</Words>
  <PresentationFormat>Προβολή στην οθόνη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51</cp:revision>
  <dcterms:created xsi:type="dcterms:W3CDTF">2024-03-28T20:30:58Z</dcterms:created>
  <dcterms:modified xsi:type="dcterms:W3CDTF">2024-04-13T09:32:44Z</dcterms:modified>
</cp:coreProperties>
</file>