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2" r:id="rId3"/>
    <p:sldId id="288" r:id="rId4"/>
    <p:sldId id="289" r:id="rId5"/>
    <p:sldId id="290" r:id="rId6"/>
    <p:sldId id="293" r:id="rId7"/>
    <p:sldId id="291" r:id="rId8"/>
    <p:sldId id="274" r:id="rId9"/>
    <p:sldId id="269" r:id="rId10"/>
    <p:sldId id="270" r:id="rId11"/>
    <p:sldId id="282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5026"/>
            <a:ext cx="5495934" cy="558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Επεξήγηση με σύννεφο"/>
          <p:cNvSpPr/>
          <p:nvPr/>
        </p:nvSpPr>
        <p:spPr>
          <a:xfrm>
            <a:off x="5572132" y="285728"/>
            <a:ext cx="3214710" cy="2214578"/>
          </a:xfrm>
          <a:prstGeom prst="cloudCallout">
            <a:avLst>
              <a:gd name="adj1" fmla="val -100434"/>
              <a:gd name="adj2" fmla="val 1035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- TextBox"/>
          <p:cNvSpPr txBox="1"/>
          <p:nvPr/>
        </p:nvSpPr>
        <p:spPr>
          <a:xfrm>
            <a:off x="6072198" y="78579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Είμαι περίπου 4,6 δισεκατομμύρια χρονών…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4143340" y="6027003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ηλικία της γης είναι   περίπου 4.600.000.000  χρόνια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616512"/>
            <a:ext cx="4714876" cy="32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285984" y="14285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Λιθοσφαιρικές πλάκες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42910" y="642918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Αυτές οι πλάκες δεν είναι σταθερές άλλα  κινούνται, </a:t>
            </a:r>
            <a:r>
              <a:rPr lang="el-GR" dirty="0" smtClean="0"/>
              <a:t> «</a:t>
            </a:r>
            <a:r>
              <a:rPr lang="el-GR" dirty="0" smtClean="0"/>
              <a:t>επιπλέοντας» πάνω στον μανδύα</a:t>
            </a:r>
            <a:r>
              <a:rPr lang="el-GR" u="sng" dirty="0" smtClean="0"/>
              <a:t> </a:t>
            </a:r>
            <a:r>
              <a:rPr lang="el-GR" dirty="0" smtClean="0"/>
              <a:t>της γης . </a:t>
            </a:r>
            <a:endParaRPr lang="el-GR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428596" y="207167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περισσότεροι σεισμοί της Γης,  συμβαίνουν στις περιοχές  που συναντιούνται  οι λιθοσφαιρικές </a:t>
            </a:r>
            <a:r>
              <a:rPr lang="el-GR" dirty="0" smtClean="0"/>
              <a:t>πλάκες.</a:t>
            </a:r>
            <a:endParaRPr lang="el-GR" dirty="0" smtClean="0"/>
          </a:p>
        </p:txBody>
      </p:sp>
      <p:sp>
        <p:nvSpPr>
          <p:cNvPr id="9" name="8 - TextBox"/>
          <p:cNvSpPr txBox="1"/>
          <p:nvPr/>
        </p:nvSpPr>
        <p:spPr>
          <a:xfrm>
            <a:off x="1714480" y="4786322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Στις κόκκινες γραμμές που φαίνονται στο διπλανό σχήμα , συναντιούνται οι πλάκες </a:t>
            </a:r>
            <a:endParaRPr lang="el-GR" sz="1400" b="1" dirty="0" smtClean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571968" y="3357562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Στην εικόνα φαίνονται οι λιθοσφαιρικές πλάκες </a:t>
            </a:r>
            <a:endParaRPr lang="el-GR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786190"/>
            <a:ext cx="2233613" cy="12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714348" y="1714488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 smtClean="0"/>
          </a:p>
          <a:p>
            <a:endParaRPr lang="el-GR" sz="2400" dirty="0" smtClean="0"/>
          </a:p>
        </p:txBody>
      </p:sp>
      <p:sp>
        <p:nvSpPr>
          <p:cNvPr id="3" name="2 - TextBox"/>
          <p:cNvSpPr txBox="1"/>
          <p:nvPr/>
        </p:nvSpPr>
        <p:spPr>
          <a:xfrm>
            <a:off x="1285852" y="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Λιθοσφαιρικές πλάκες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57488" y="3429000"/>
            <a:ext cx="387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l-GR" dirty="0" smtClean="0"/>
              <a:t>2.     Να </a:t>
            </a:r>
            <a:r>
              <a:rPr lang="el-GR" dirty="0" smtClean="0"/>
              <a:t>συγκρούονται      (συγκλίνουν )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1643074" y="1285861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1.    Να </a:t>
            </a:r>
            <a:r>
              <a:rPr lang="el-GR" dirty="0" smtClean="0"/>
              <a:t>απομακρύνονται (</a:t>
            </a:r>
            <a:r>
              <a:rPr lang="el-GR" dirty="0" smtClean="0"/>
              <a:t>αποκλίνουν)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428596" y="5357826"/>
            <a:ext cx="4118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3.     Να </a:t>
            </a:r>
            <a:r>
              <a:rPr lang="el-GR" dirty="0" smtClean="0"/>
              <a:t>κινούνται παράλληλα  (</a:t>
            </a:r>
            <a:r>
              <a:rPr lang="el-GR" dirty="0" smtClean="0"/>
              <a:t>πλευρικά)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357166"/>
            <a:ext cx="3700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Οι λιθοσφαιρικές πλάκες μπορεί να: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64" y="642919"/>
            <a:ext cx="2881318" cy="127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786478" y="1071547"/>
            <a:ext cx="666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πλάκα</a:t>
            </a:r>
            <a:endParaRPr lang="el-GR" sz="1400" b="1" dirty="0" smtClean="0"/>
          </a:p>
        </p:txBody>
      </p:sp>
      <p:sp>
        <p:nvSpPr>
          <p:cNvPr id="10" name="9 - TextBox"/>
          <p:cNvSpPr txBox="1"/>
          <p:nvPr/>
        </p:nvSpPr>
        <p:spPr>
          <a:xfrm>
            <a:off x="5517307" y="3962948"/>
            <a:ext cx="666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πλάκα</a:t>
            </a:r>
            <a:endParaRPr lang="el-GR" sz="1400" b="1" dirty="0" smtClean="0"/>
          </a:p>
        </p:txBody>
      </p:sp>
      <p:sp>
        <p:nvSpPr>
          <p:cNvPr id="12" name="11 - TextBox"/>
          <p:cNvSpPr txBox="1"/>
          <p:nvPr/>
        </p:nvSpPr>
        <p:spPr>
          <a:xfrm>
            <a:off x="4572032" y="1857365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Εδώ 2 λιθοσφαιρικές πλάκες </a:t>
            </a:r>
            <a:r>
              <a:rPr lang="el-GR" sz="1200" b="1" u="sng" dirty="0" smtClean="0"/>
              <a:t>απομακρύνονται </a:t>
            </a:r>
            <a:endParaRPr lang="el-GR" sz="1200" b="1" u="sng" dirty="0" smtClean="0"/>
          </a:p>
        </p:txBody>
      </p:sp>
      <p:sp>
        <p:nvSpPr>
          <p:cNvPr id="14" name="13 - TextBox"/>
          <p:cNvSpPr txBox="1"/>
          <p:nvPr/>
        </p:nvSpPr>
        <p:spPr>
          <a:xfrm rot="430553">
            <a:off x="5374463" y="683331"/>
            <a:ext cx="666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πλάκα</a:t>
            </a:r>
            <a:endParaRPr lang="el-GR" sz="1400" b="1" dirty="0" smtClean="0"/>
          </a:p>
        </p:txBody>
      </p:sp>
      <p:sp>
        <p:nvSpPr>
          <p:cNvPr id="15" name="14 - TextBox"/>
          <p:cNvSpPr txBox="1"/>
          <p:nvPr/>
        </p:nvSpPr>
        <p:spPr>
          <a:xfrm rot="187751">
            <a:off x="4445737" y="4311137"/>
            <a:ext cx="666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πλάκα</a:t>
            </a:r>
            <a:endParaRPr lang="el-GR" sz="1400" b="1" dirty="0" smtClean="0"/>
          </a:p>
        </p:txBody>
      </p:sp>
      <p:sp>
        <p:nvSpPr>
          <p:cNvPr id="16" name="15 - TextBox"/>
          <p:cNvSpPr txBox="1"/>
          <p:nvPr/>
        </p:nvSpPr>
        <p:spPr>
          <a:xfrm>
            <a:off x="6357918" y="4056411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Εδώ 2 λιθοσφαιρικές πλάκες </a:t>
            </a:r>
            <a:r>
              <a:rPr lang="el-GR" sz="1200" b="1" u="sng" dirty="0" smtClean="0"/>
              <a:t>συγκρούονται  </a:t>
            </a:r>
            <a:r>
              <a:rPr lang="el-GR" sz="1200" b="1" dirty="0" smtClean="0"/>
              <a:t>και η μια κινείται προς το   εσωτερικό της γης και η άλλη   ανεβαίνει πάνω από αυτή που βυθίζεται.   </a:t>
            </a:r>
            <a:endParaRPr lang="el-GR" sz="12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643578"/>
            <a:ext cx="2171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TextBox"/>
          <p:cNvSpPr txBox="1"/>
          <p:nvPr/>
        </p:nvSpPr>
        <p:spPr>
          <a:xfrm>
            <a:off x="2428860" y="607220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Εδώ 2 λιθοσφαιρικές πλάκες κινούνται παράλληλα η μια δίπλα στην άλλη</a:t>
            </a:r>
            <a:endParaRPr lang="el-GR" sz="1200" b="1" dirty="0" smtClean="0"/>
          </a:p>
        </p:txBody>
      </p:sp>
      <p:sp>
        <p:nvSpPr>
          <p:cNvPr id="19" name="18 - TextBox"/>
          <p:cNvSpPr txBox="1"/>
          <p:nvPr/>
        </p:nvSpPr>
        <p:spPr>
          <a:xfrm>
            <a:off x="4714876" y="142873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μανδύας</a:t>
            </a:r>
            <a:endParaRPr lang="el-GR" sz="2400" b="1" dirty="0" smtClean="0">
              <a:solidFill>
                <a:srgbClr val="FFFF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4572000" y="457200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μανδύας</a:t>
            </a:r>
            <a:endParaRPr lang="el-GR" sz="2400" b="1" dirty="0" smtClean="0">
              <a:solidFill>
                <a:srgbClr val="FFFF00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571472" y="628652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μανδύας</a:t>
            </a:r>
            <a:endParaRPr lang="el-GR" sz="2400" b="1" dirty="0" smtClean="0">
              <a:solidFill>
                <a:srgbClr val="FFFF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 rot="187751">
            <a:off x="1040240" y="5732974"/>
            <a:ext cx="666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πλάκα</a:t>
            </a:r>
            <a:endParaRPr lang="el-GR" sz="1400" b="1" dirty="0" smtClean="0"/>
          </a:p>
        </p:txBody>
      </p:sp>
      <p:sp>
        <p:nvSpPr>
          <p:cNvPr id="23" name="22 - TextBox"/>
          <p:cNvSpPr txBox="1"/>
          <p:nvPr/>
        </p:nvSpPr>
        <p:spPr>
          <a:xfrm rot="187751">
            <a:off x="1436632" y="5960785"/>
            <a:ext cx="666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πλάκα</a:t>
            </a:r>
            <a:endParaRPr lang="el-GR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wsbeast.gr/files/1/2014/09/05/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599"/>
            <a:ext cx="5876925" cy="396240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857224" y="1714488"/>
            <a:ext cx="77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επιστήμονες μελετούν το εσωτερικό της γης κυρίως μέσα από τους </a:t>
            </a:r>
            <a:r>
              <a:rPr lang="el-GR" b="1" dirty="0" smtClean="0"/>
              <a:t>σεισμούς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42910" y="500042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Ακόμη και σήμερα δεν ξέρουμε τα πάντα για το εσωτερικό της γης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3988708" cy="40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εύθερη σχεδίαση"/>
          <p:cNvSpPr/>
          <p:nvPr/>
        </p:nvSpPr>
        <p:spPr>
          <a:xfrm>
            <a:off x="6026727" y="3511001"/>
            <a:ext cx="985861" cy="957090"/>
          </a:xfrm>
          <a:custGeom>
            <a:avLst/>
            <a:gdLst>
              <a:gd name="connsiteX0" fmla="*/ 696191 w 985861"/>
              <a:gd name="connsiteY0" fmla="*/ 42690 h 957090"/>
              <a:gd name="connsiteX1" fmla="*/ 581891 w 985861"/>
              <a:gd name="connsiteY1" fmla="*/ 53081 h 957090"/>
              <a:gd name="connsiteX2" fmla="*/ 519546 w 985861"/>
              <a:gd name="connsiteY2" fmla="*/ 84254 h 957090"/>
              <a:gd name="connsiteX3" fmla="*/ 488373 w 985861"/>
              <a:gd name="connsiteY3" fmla="*/ 94644 h 957090"/>
              <a:gd name="connsiteX4" fmla="*/ 457200 w 985861"/>
              <a:gd name="connsiteY4" fmla="*/ 115426 h 957090"/>
              <a:gd name="connsiteX5" fmla="*/ 384464 w 985861"/>
              <a:gd name="connsiteY5" fmla="*/ 136208 h 957090"/>
              <a:gd name="connsiteX6" fmla="*/ 311728 w 985861"/>
              <a:gd name="connsiteY6" fmla="*/ 167381 h 957090"/>
              <a:gd name="connsiteX7" fmla="*/ 280555 w 985861"/>
              <a:gd name="connsiteY7" fmla="*/ 188163 h 957090"/>
              <a:gd name="connsiteX8" fmla="*/ 249382 w 985861"/>
              <a:gd name="connsiteY8" fmla="*/ 198554 h 957090"/>
              <a:gd name="connsiteX9" fmla="*/ 187037 w 985861"/>
              <a:gd name="connsiteY9" fmla="*/ 250508 h 957090"/>
              <a:gd name="connsiteX10" fmla="*/ 145473 w 985861"/>
              <a:gd name="connsiteY10" fmla="*/ 271290 h 957090"/>
              <a:gd name="connsiteX11" fmla="*/ 83128 w 985861"/>
              <a:gd name="connsiteY11" fmla="*/ 333635 h 957090"/>
              <a:gd name="connsiteX12" fmla="*/ 62346 w 985861"/>
              <a:gd name="connsiteY12" fmla="*/ 395981 h 957090"/>
              <a:gd name="connsiteX13" fmla="*/ 31173 w 985861"/>
              <a:gd name="connsiteY13" fmla="*/ 468717 h 957090"/>
              <a:gd name="connsiteX14" fmla="*/ 0 w 985861"/>
              <a:gd name="connsiteY14" fmla="*/ 645363 h 957090"/>
              <a:gd name="connsiteX15" fmla="*/ 20782 w 985861"/>
              <a:gd name="connsiteY15" fmla="*/ 718099 h 957090"/>
              <a:gd name="connsiteX16" fmla="*/ 31173 w 985861"/>
              <a:gd name="connsiteY16" fmla="*/ 749272 h 957090"/>
              <a:gd name="connsiteX17" fmla="*/ 62346 w 985861"/>
              <a:gd name="connsiteY17" fmla="*/ 770054 h 957090"/>
              <a:gd name="connsiteX18" fmla="*/ 124691 w 985861"/>
              <a:gd name="connsiteY18" fmla="*/ 811617 h 957090"/>
              <a:gd name="connsiteX19" fmla="*/ 176646 w 985861"/>
              <a:gd name="connsiteY19" fmla="*/ 853181 h 957090"/>
              <a:gd name="connsiteX20" fmla="*/ 207818 w 985861"/>
              <a:gd name="connsiteY20" fmla="*/ 873963 h 957090"/>
              <a:gd name="connsiteX21" fmla="*/ 238991 w 985861"/>
              <a:gd name="connsiteY21" fmla="*/ 884354 h 957090"/>
              <a:gd name="connsiteX22" fmla="*/ 290946 w 985861"/>
              <a:gd name="connsiteY22" fmla="*/ 905135 h 957090"/>
              <a:gd name="connsiteX23" fmla="*/ 446809 w 985861"/>
              <a:gd name="connsiteY23" fmla="*/ 915526 h 957090"/>
              <a:gd name="connsiteX24" fmla="*/ 581891 w 985861"/>
              <a:gd name="connsiteY24" fmla="*/ 936308 h 957090"/>
              <a:gd name="connsiteX25" fmla="*/ 623455 w 985861"/>
              <a:gd name="connsiteY25" fmla="*/ 957090 h 957090"/>
              <a:gd name="connsiteX26" fmla="*/ 862446 w 985861"/>
              <a:gd name="connsiteY26" fmla="*/ 936308 h 957090"/>
              <a:gd name="connsiteX27" fmla="*/ 893618 w 985861"/>
              <a:gd name="connsiteY27" fmla="*/ 925917 h 957090"/>
              <a:gd name="connsiteX28" fmla="*/ 935182 w 985861"/>
              <a:gd name="connsiteY28" fmla="*/ 863572 h 957090"/>
              <a:gd name="connsiteX29" fmla="*/ 945573 w 985861"/>
              <a:gd name="connsiteY29" fmla="*/ 832399 h 957090"/>
              <a:gd name="connsiteX30" fmla="*/ 976746 w 985861"/>
              <a:gd name="connsiteY30" fmla="*/ 770054 h 957090"/>
              <a:gd name="connsiteX31" fmla="*/ 955964 w 985861"/>
              <a:gd name="connsiteY31" fmla="*/ 479108 h 957090"/>
              <a:gd name="connsiteX32" fmla="*/ 945573 w 985861"/>
              <a:gd name="connsiteY32" fmla="*/ 395981 h 957090"/>
              <a:gd name="connsiteX33" fmla="*/ 924791 w 985861"/>
              <a:gd name="connsiteY33" fmla="*/ 333635 h 957090"/>
              <a:gd name="connsiteX34" fmla="*/ 872837 w 985861"/>
              <a:gd name="connsiteY34" fmla="*/ 167381 h 957090"/>
              <a:gd name="connsiteX35" fmla="*/ 872837 w 985861"/>
              <a:gd name="connsiteY35" fmla="*/ 167381 h 957090"/>
              <a:gd name="connsiteX36" fmla="*/ 841664 w 985861"/>
              <a:gd name="connsiteY36" fmla="*/ 94644 h 957090"/>
              <a:gd name="connsiteX37" fmla="*/ 810491 w 985861"/>
              <a:gd name="connsiteY37" fmla="*/ 73863 h 957090"/>
              <a:gd name="connsiteX38" fmla="*/ 800100 w 985861"/>
              <a:gd name="connsiteY38" fmla="*/ 42690 h 957090"/>
              <a:gd name="connsiteX39" fmla="*/ 665018 w 985861"/>
              <a:gd name="connsiteY39" fmla="*/ 32299 h 957090"/>
              <a:gd name="connsiteX40" fmla="*/ 633846 w 985861"/>
              <a:gd name="connsiteY40" fmla="*/ 53081 h 957090"/>
              <a:gd name="connsiteX41" fmla="*/ 602673 w 985861"/>
              <a:gd name="connsiteY41" fmla="*/ 63472 h 9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85861" h="957090">
                <a:moveTo>
                  <a:pt x="696191" y="42690"/>
                </a:moveTo>
                <a:cubicBezTo>
                  <a:pt x="658091" y="46154"/>
                  <a:pt x="619764" y="47671"/>
                  <a:pt x="581891" y="53081"/>
                </a:cubicBezTo>
                <a:cubicBezTo>
                  <a:pt x="545323" y="58305"/>
                  <a:pt x="552475" y="67790"/>
                  <a:pt x="519546" y="84254"/>
                </a:cubicBezTo>
                <a:cubicBezTo>
                  <a:pt x="509749" y="89152"/>
                  <a:pt x="498764" y="91181"/>
                  <a:pt x="488373" y="94644"/>
                </a:cubicBezTo>
                <a:cubicBezTo>
                  <a:pt x="477982" y="101571"/>
                  <a:pt x="468370" y="109841"/>
                  <a:pt x="457200" y="115426"/>
                </a:cubicBezTo>
                <a:cubicBezTo>
                  <a:pt x="442292" y="122880"/>
                  <a:pt x="397783" y="132878"/>
                  <a:pt x="384464" y="136208"/>
                </a:cubicBezTo>
                <a:cubicBezTo>
                  <a:pt x="306202" y="188383"/>
                  <a:pt x="405666" y="127121"/>
                  <a:pt x="311728" y="167381"/>
                </a:cubicBezTo>
                <a:cubicBezTo>
                  <a:pt x="300249" y="172300"/>
                  <a:pt x="291725" y="182578"/>
                  <a:pt x="280555" y="188163"/>
                </a:cubicBezTo>
                <a:cubicBezTo>
                  <a:pt x="270758" y="193061"/>
                  <a:pt x="259179" y="193656"/>
                  <a:pt x="249382" y="198554"/>
                </a:cubicBezTo>
                <a:cubicBezTo>
                  <a:pt x="194405" y="226042"/>
                  <a:pt x="240662" y="212204"/>
                  <a:pt x="187037" y="250508"/>
                </a:cubicBezTo>
                <a:cubicBezTo>
                  <a:pt x="174432" y="259511"/>
                  <a:pt x="157569" y="261613"/>
                  <a:pt x="145473" y="271290"/>
                </a:cubicBezTo>
                <a:cubicBezTo>
                  <a:pt x="122523" y="289650"/>
                  <a:pt x="83128" y="333635"/>
                  <a:pt x="83128" y="333635"/>
                </a:cubicBezTo>
                <a:cubicBezTo>
                  <a:pt x="76201" y="354417"/>
                  <a:pt x="72143" y="376388"/>
                  <a:pt x="62346" y="395981"/>
                </a:cubicBezTo>
                <a:cubicBezTo>
                  <a:pt x="47476" y="425720"/>
                  <a:pt x="38818" y="438137"/>
                  <a:pt x="31173" y="468717"/>
                </a:cubicBezTo>
                <a:cubicBezTo>
                  <a:pt x="7688" y="562656"/>
                  <a:pt x="11418" y="554019"/>
                  <a:pt x="0" y="645363"/>
                </a:cubicBezTo>
                <a:cubicBezTo>
                  <a:pt x="6927" y="669608"/>
                  <a:pt x="13536" y="693947"/>
                  <a:pt x="20782" y="718099"/>
                </a:cubicBezTo>
                <a:cubicBezTo>
                  <a:pt x="23929" y="728590"/>
                  <a:pt x="24331" y="740719"/>
                  <a:pt x="31173" y="749272"/>
                </a:cubicBezTo>
                <a:cubicBezTo>
                  <a:pt x="38974" y="759024"/>
                  <a:pt x="52752" y="762059"/>
                  <a:pt x="62346" y="770054"/>
                </a:cubicBezTo>
                <a:cubicBezTo>
                  <a:pt x="114236" y="813295"/>
                  <a:pt x="69908" y="793356"/>
                  <a:pt x="124691" y="811617"/>
                </a:cubicBezTo>
                <a:cubicBezTo>
                  <a:pt x="159724" y="864167"/>
                  <a:pt x="126455" y="828085"/>
                  <a:pt x="176646" y="853181"/>
                </a:cubicBezTo>
                <a:cubicBezTo>
                  <a:pt x="187816" y="858766"/>
                  <a:pt x="196648" y="868378"/>
                  <a:pt x="207818" y="873963"/>
                </a:cubicBezTo>
                <a:cubicBezTo>
                  <a:pt x="217615" y="878861"/>
                  <a:pt x="228735" y="880508"/>
                  <a:pt x="238991" y="884354"/>
                </a:cubicBezTo>
                <a:cubicBezTo>
                  <a:pt x="256456" y="890903"/>
                  <a:pt x="272500" y="902368"/>
                  <a:pt x="290946" y="905135"/>
                </a:cubicBezTo>
                <a:cubicBezTo>
                  <a:pt x="342440" y="912859"/>
                  <a:pt x="394855" y="912062"/>
                  <a:pt x="446809" y="915526"/>
                </a:cubicBezTo>
                <a:cubicBezTo>
                  <a:pt x="491836" y="922453"/>
                  <a:pt x="537545" y="925874"/>
                  <a:pt x="581891" y="936308"/>
                </a:cubicBezTo>
                <a:cubicBezTo>
                  <a:pt x="596969" y="939856"/>
                  <a:pt x="607965" y="957090"/>
                  <a:pt x="623455" y="957090"/>
                </a:cubicBezTo>
                <a:cubicBezTo>
                  <a:pt x="703419" y="957090"/>
                  <a:pt x="782782" y="943235"/>
                  <a:pt x="862446" y="936308"/>
                </a:cubicBezTo>
                <a:cubicBezTo>
                  <a:pt x="872837" y="932844"/>
                  <a:pt x="885873" y="933662"/>
                  <a:pt x="893618" y="925917"/>
                </a:cubicBezTo>
                <a:cubicBezTo>
                  <a:pt x="911279" y="908256"/>
                  <a:pt x="935182" y="863572"/>
                  <a:pt x="935182" y="863572"/>
                </a:cubicBezTo>
                <a:cubicBezTo>
                  <a:pt x="938646" y="853181"/>
                  <a:pt x="940675" y="842196"/>
                  <a:pt x="945573" y="832399"/>
                </a:cubicBezTo>
                <a:cubicBezTo>
                  <a:pt x="985861" y="751824"/>
                  <a:pt x="950627" y="848408"/>
                  <a:pt x="976746" y="770054"/>
                </a:cubicBezTo>
                <a:cubicBezTo>
                  <a:pt x="969819" y="673072"/>
                  <a:pt x="964039" y="576001"/>
                  <a:pt x="955964" y="479108"/>
                </a:cubicBezTo>
                <a:cubicBezTo>
                  <a:pt x="953645" y="451280"/>
                  <a:pt x="951424" y="423286"/>
                  <a:pt x="945573" y="395981"/>
                </a:cubicBezTo>
                <a:cubicBezTo>
                  <a:pt x="940983" y="374561"/>
                  <a:pt x="931718" y="354417"/>
                  <a:pt x="924791" y="333635"/>
                </a:cubicBezTo>
                <a:cubicBezTo>
                  <a:pt x="910557" y="219768"/>
                  <a:pt x="926888" y="275485"/>
                  <a:pt x="872837" y="167381"/>
                </a:cubicBezTo>
                <a:lnTo>
                  <a:pt x="872837" y="167381"/>
                </a:lnTo>
                <a:cubicBezTo>
                  <a:pt x="864888" y="135585"/>
                  <a:pt x="865584" y="118563"/>
                  <a:pt x="841664" y="94644"/>
                </a:cubicBezTo>
                <a:cubicBezTo>
                  <a:pt x="832833" y="85814"/>
                  <a:pt x="820882" y="80790"/>
                  <a:pt x="810491" y="73863"/>
                </a:cubicBezTo>
                <a:cubicBezTo>
                  <a:pt x="807027" y="63472"/>
                  <a:pt x="806942" y="51243"/>
                  <a:pt x="800100" y="42690"/>
                </a:cubicBezTo>
                <a:cubicBezTo>
                  <a:pt x="765949" y="0"/>
                  <a:pt x="708926" y="27908"/>
                  <a:pt x="665018" y="32299"/>
                </a:cubicBezTo>
                <a:cubicBezTo>
                  <a:pt x="654627" y="39226"/>
                  <a:pt x="645016" y="47496"/>
                  <a:pt x="633846" y="53081"/>
                </a:cubicBezTo>
                <a:cubicBezTo>
                  <a:pt x="624049" y="57979"/>
                  <a:pt x="602673" y="63472"/>
                  <a:pt x="602673" y="6347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5400000" flipH="1" flipV="1">
            <a:off x="5393537" y="2250273"/>
            <a:ext cx="2786082" cy="7143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6072198" y="85723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Πυρήνας της γης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357158" y="714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Πυρήνας της γης</a:t>
            </a:r>
            <a:r>
              <a:rPr lang="el-GR" dirty="0" smtClean="0"/>
              <a:t>: μοιάζει με σφαίρα   και αποτελείτε από σίδηρο και νικέλιο. 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42844" y="1857364"/>
            <a:ext cx="507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 και οι θερμοκρασίες στον πυρήνα της Γης φτάνουν μέχρι  τους 3.700°C, οι επιστήμονες πιστεύουν ότι οι υψηλές πιέσεις που επικρατούν σ’ αυτόν εμποδίζουν την τήξη του.</a:t>
            </a:r>
          </a:p>
          <a:p>
            <a:endParaRPr lang="el-GR" dirty="0" smtClean="0"/>
          </a:p>
        </p:txBody>
      </p:sp>
      <p:sp>
        <p:nvSpPr>
          <p:cNvPr id="14" name="13 - Ορθογώνιο"/>
          <p:cNvSpPr/>
          <p:nvPr/>
        </p:nvSpPr>
        <p:spPr>
          <a:xfrm>
            <a:off x="214282" y="32146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Δηλαδή ο πυρήνας της γης είναι στερεός αν και έχει πολύ υψηλή θερμοκρασία και θα έπρεπε να λιώσει .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3988708" cy="40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rot="5400000" flipH="1" flipV="1">
            <a:off x="5536413" y="1607331"/>
            <a:ext cx="2000264" cy="121444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6072198" y="85723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Μανδύας της γης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357158" y="2428868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Μανδύας  της γης</a:t>
            </a:r>
            <a:r>
              <a:rPr lang="el-GR" dirty="0" smtClean="0"/>
              <a:t>: Το μεγαλύτερο κομμάτι της γης είναι ο μανδύας . Το 83% της γης είναι ο μανδύας.  Ο μανδύας  αποτελείται από πολύ θερμά πυκνόρρευστα υλικά. Δηλαδή  αποτελείται από μάγμα </a:t>
            </a:r>
            <a:r>
              <a:rPr lang="el-GR" dirty="0" smtClean="0"/>
              <a:t>(</a:t>
            </a:r>
            <a:r>
              <a:rPr lang="el-GR" dirty="0" smtClean="0"/>
              <a:t>το μάγμα </a:t>
            </a:r>
            <a:r>
              <a:rPr lang="el-GR" dirty="0" smtClean="0"/>
              <a:t>είναι </a:t>
            </a:r>
            <a:r>
              <a:rPr lang="el-GR" dirty="0" smtClean="0"/>
              <a:t>κάτι σαν την  λάβα που βγαίνει μέσα από τα ηφαίστεια).</a:t>
            </a:r>
          </a:p>
          <a:p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857760"/>
            <a:ext cx="353595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 rot="19190350">
            <a:off x="357158" y="585789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λάβα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1000100" y="450057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Ηφαίστειο</a:t>
            </a:r>
          </a:p>
        </p:txBody>
      </p:sp>
      <p:pic>
        <p:nvPicPr>
          <p:cNvPr id="1028" name="Picture 4" descr="https://www.newsbeast.gr/files/1/2017/01/thhalalalssisakftrtrtwe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00627" cy="2214554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1643042" y="1428736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spc="600" dirty="0" smtClean="0"/>
              <a:t>Μανδύας </a:t>
            </a:r>
            <a:endParaRPr lang="el-GR" sz="28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298" y="214290"/>
            <a:ext cx="2071702" cy="212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7858148" y="1571612"/>
            <a:ext cx="857256" cy="78581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7215142" y="2357430"/>
            <a:ext cx="192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Φλοιός της γης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Φλοιός της γης</a:t>
            </a:r>
            <a:r>
              <a:rPr lang="el-GR" dirty="0" smtClean="0"/>
              <a:t>: Είναι ένα λεπτό και σκληρό στρώμα που «επιπλέει» πάνω στον μανδύα. Θα μπορούσε να χαρακτηριστεί η «επιδερμίδα της Γης»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571604" y="1571612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</a:t>
            </a:r>
            <a:r>
              <a:rPr lang="el-GR" b="1" dirty="0" smtClean="0"/>
              <a:t>φλοιός</a:t>
            </a:r>
            <a:r>
              <a:rPr lang="el-GR" dirty="0" smtClean="0"/>
              <a:t> της Γης χωρίζεται σε 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214282" y="292893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Ηπειρωτικό φλοιό  </a:t>
            </a:r>
            <a:endParaRPr lang="el-GR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>
            <a:off x="607191" y="2035959"/>
            <a:ext cx="1071570" cy="85725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4214810" y="1928802"/>
            <a:ext cx="1357322" cy="128588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5286380" y="3214686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Ωκεάνιο φλοιό  </a:t>
            </a:r>
            <a:endParaRPr lang="el-GR" b="1" dirty="0"/>
          </a:p>
        </p:txBody>
      </p:sp>
      <p:sp>
        <p:nvSpPr>
          <p:cNvPr id="19" name="18 - Ορθογώνιο"/>
          <p:cNvSpPr/>
          <p:nvPr/>
        </p:nvSpPr>
        <p:spPr>
          <a:xfrm>
            <a:off x="142844" y="3214686"/>
            <a:ext cx="3286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μεγαλύτερο πάχος του φτάνει τα 70 </a:t>
            </a:r>
            <a:r>
              <a:rPr lang="el-GR" dirty="0" err="1" smtClean="0"/>
              <a:t>χλμ</a:t>
            </a:r>
            <a:r>
              <a:rPr lang="el-GR" dirty="0" smtClean="0"/>
              <a:t>.  </a:t>
            </a:r>
          </a:p>
          <a:p>
            <a:r>
              <a:rPr lang="el-GR" dirty="0" smtClean="0"/>
              <a:t>Είναι πιο παλιός από τον ωκεάνιο φλοιό</a:t>
            </a:r>
          </a:p>
          <a:p>
            <a:endParaRPr lang="el-GR" dirty="0" smtClean="0"/>
          </a:p>
        </p:txBody>
      </p:sp>
      <p:sp>
        <p:nvSpPr>
          <p:cNvPr id="21" name="20 - Ορθογώνιο"/>
          <p:cNvSpPr/>
          <p:nvPr/>
        </p:nvSpPr>
        <p:spPr>
          <a:xfrm>
            <a:off x="4572000" y="3714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Καλύπτει το 71% περίπου της επιφάνειας της  γης, είναι πιο λεπτός και πιο νέος από τον ηπειρωτικό. 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214282" y="4643446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Κάποια από τα πετρώματά του έχουν ηλικία μεγαλύτερη από 3.800.000.000 χρόνια.</a:t>
            </a:r>
            <a:endParaRPr lang="el-GR" dirty="0"/>
          </a:p>
        </p:txBody>
      </p:sp>
      <p:sp>
        <p:nvSpPr>
          <p:cNvPr id="23" name="22 - Ορθογώνιο"/>
          <p:cNvSpPr/>
          <p:nvPr/>
        </p:nvSpPr>
        <p:spPr>
          <a:xfrm>
            <a:off x="4572000" y="47863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Το μεγαλύτερο πάχος του  φτάνει  τα 10 </a:t>
            </a:r>
            <a:r>
              <a:rPr lang="el-GR" dirty="0" err="1" smtClean="0"/>
              <a:t>χλμ</a:t>
            </a:r>
            <a:r>
              <a:rPr lang="el-GR" dirty="0" smtClean="0"/>
              <a:t>. Η ηλικία του  είναι μικρότερη από 200 εκατομμύρια χρόνια (200.000.000)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8" grpId="0"/>
      <p:bldP spid="19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816975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 rot="21301604">
            <a:off x="2500298" y="3500438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Ωκεάνιος φλοιός  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 rot="1608581">
            <a:off x="614855" y="3233406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Ωκεάνιος φλοιός  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000232" y="478632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ΜΑΝΔΥΑΣ</a:t>
            </a:r>
          </a:p>
        </p:txBody>
      </p:sp>
      <p:sp>
        <p:nvSpPr>
          <p:cNvPr id="8" name="7 - Ορθογώνιο"/>
          <p:cNvSpPr/>
          <p:nvPr/>
        </p:nvSpPr>
        <p:spPr>
          <a:xfrm rot="21301604">
            <a:off x="6584372" y="2593787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Ηπειρωτικός φλοιός  </a:t>
            </a:r>
            <a:endParaRPr lang="el-GR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357158" y="14285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ωκεάνιος φλοιός βρίσκεται στο βυθό των ωκεανών , ενώ ο ηπειρωτικός φλοιός βρίσκεται στη ξηρά.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928934"/>
            <a:ext cx="3643338" cy="373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3857620" y="4071942"/>
            <a:ext cx="1857388" cy="64294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2143108" y="457200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Λιθόσφαιρα της γης  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1643050"/>
            <a:ext cx="6429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Λιθόσφαιρα της γης</a:t>
            </a:r>
            <a:r>
              <a:rPr lang="el-GR" dirty="0" smtClean="0"/>
              <a:t>: Αποτελείτε από το </a:t>
            </a:r>
            <a:r>
              <a:rPr lang="el-GR" u="sng" dirty="0" smtClean="0"/>
              <a:t>ανώτερο τμήμα του μανδύα και το φλοιό.</a:t>
            </a:r>
            <a:endParaRPr lang="el-GR" u="sng" dirty="0"/>
          </a:p>
        </p:txBody>
      </p:sp>
      <p:sp>
        <p:nvSpPr>
          <p:cNvPr id="20" name="19 - Ελεύθερη σχεδίαση"/>
          <p:cNvSpPr/>
          <p:nvPr/>
        </p:nvSpPr>
        <p:spPr>
          <a:xfrm>
            <a:off x="5559136" y="3782291"/>
            <a:ext cx="249382" cy="295515"/>
          </a:xfrm>
          <a:custGeom>
            <a:avLst/>
            <a:gdLst>
              <a:gd name="connsiteX0" fmla="*/ 135082 w 249382"/>
              <a:gd name="connsiteY0" fmla="*/ 280554 h 295515"/>
              <a:gd name="connsiteX1" fmla="*/ 176646 w 249382"/>
              <a:gd name="connsiteY1" fmla="*/ 270164 h 295515"/>
              <a:gd name="connsiteX2" fmla="*/ 187037 w 249382"/>
              <a:gd name="connsiteY2" fmla="*/ 238991 h 295515"/>
              <a:gd name="connsiteX3" fmla="*/ 207819 w 249382"/>
              <a:gd name="connsiteY3" fmla="*/ 207818 h 295515"/>
              <a:gd name="connsiteX4" fmla="*/ 218209 w 249382"/>
              <a:gd name="connsiteY4" fmla="*/ 176645 h 295515"/>
              <a:gd name="connsiteX5" fmla="*/ 238991 w 249382"/>
              <a:gd name="connsiteY5" fmla="*/ 145473 h 295515"/>
              <a:gd name="connsiteX6" fmla="*/ 249382 w 249382"/>
              <a:gd name="connsiteY6" fmla="*/ 93518 h 295515"/>
              <a:gd name="connsiteX7" fmla="*/ 228600 w 249382"/>
              <a:gd name="connsiteY7" fmla="*/ 10391 h 295515"/>
              <a:gd name="connsiteX8" fmla="*/ 197428 w 249382"/>
              <a:gd name="connsiteY8" fmla="*/ 0 h 295515"/>
              <a:gd name="connsiteX9" fmla="*/ 93519 w 249382"/>
              <a:gd name="connsiteY9" fmla="*/ 10391 h 295515"/>
              <a:gd name="connsiteX10" fmla="*/ 20782 w 249382"/>
              <a:gd name="connsiteY10" fmla="*/ 31173 h 295515"/>
              <a:gd name="connsiteX11" fmla="*/ 0 w 249382"/>
              <a:gd name="connsiteY11" fmla="*/ 62345 h 295515"/>
              <a:gd name="connsiteX12" fmla="*/ 20782 w 249382"/>
              <a:gd name="connsiteY12" fmla="*/ 187036 h 295515"/>
              <a:gd name="connsiteX13" fmla="*/ 51955 w 249382"/>
              <a:gd name="connsiteY13" fmla="*/ 228600 h 295515"/>
              <a:gd name="connsiteX14" fmla="*/ 93519 w 249382"/>
              <a:gd name="connsiteY14" fmla="*/ 290945 h 295515"/>
              <a:gd name="connsiteX15" fmla="*/ 135082 w 249382"/>
              <a:gd name="connsiteY15" fmla="*/ 280554 h 2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9382" h="295515">
                <a:moveTo>
                  <a:pt x="135082" y="280554"/>
                </a:moveTo>
                <a:cubicBezTo>
                  <a:pt x="148937" y="277090"/>
                  <a:pt x="165494" y="279085"/>
                  <a:pt x="176646" y="270164"/>
                </a:cubicBezTo>
                <a:cubicBezTo>
                  <a:pt x="185199" y="263322"/>
                  <a:pt x="182139" y="248788"/>
                  <a:pt x="187037" y="238991"/>
                </a:cubicBezTo>
                <a:cubicBezTo>
                  <a:pt x="192622" y="227821"/>
                  <a:pt x="200892" y="218209"/>
                  <a:pt x="207819" y="207818"/>
                </a:cubicBezTo>
                <a:cubicBezTo>
                  <a:pt x="211282" y="197427"/>
                  <a:pt x="213311" y="186442"/>
                  <a:pt x="218209" y="176645"/>
                </a:cubicBezTo>
                <a:cubicBezTo>
                  <a:pt x="223794" y="165475"/>
                  <a:pt x="234606" y="157166"/>
                  <a:pt x="238991" y="145473"/>
                </a:cubicBezTo>
                <a:cubicBezTo>
                  <a:pt x="245192" y="128936"/>
                  <a:pt x="245918" y="110836"/>
                  <a:pt x="249382" y="93518"/>
                </a:cubicBezTo>
                <a:cubicBezTo>
                  <a:pt x="242455" y="65809"/>
                  <a:pt x="242471" y="35359"/>
                  <a:pt x="228600" y="10391"/>
                </a:cubicBezTo>
                <a:cubicBezTo>
                  <a:pt x="223281" y="817"/>
                  <a:pt x="208381" y="0"/>
                  <a:pt x="197428" y="0"/>
                </a:cubicBezTo>
                <a:cubicBezTo>
                  <a:pt x="162619" y="0"/>
                  <a:pt x="128155" y="6927"/>
                  <a:pt x="93519" y="10391"/>
                </a:cubicBezTo>
                <a:cubicBezTo>
                  <a:pt x="90803" y="11070"/>
                  <a:pt x="27558" y="25752"/>
                  <a:pt x="20782" y="31173"/>
                </a:cubicBezTo>
                <a:cubicBezTo>
                  <a:pt x="11030" y="38974"/>
                  <a:pt x="6927" y="51954"/>
                  <a:pt x="0" y="62345"/>
                </a:cubicBezTo>
                <a:cubicBezTo>
                  <a:pt x="1574" y="76507"/>
                  <a:pt x="3974" y="157622"/>
                  <a:pt x="20782" y="187036"/>
                </a:cubicBezTo>
                <a:cubicBezTo>
                  <a:pt x="29374" y="202072"/>
                  <a:pt x="41564" y="214745"/>
                  <a:pt x="51955" y="228600"/>
                </a:cubicBezTo>
                <a:cubicBezTo>
                  <a:pt x="58871" y="249348"/>
                  <a:pt x="65498" y="284718"/>
                  <a:pt x="93519" y="290945"/>
                </a:cubicBezTo>
                <a:cubicBezTo>
                  <a:pt x="114086" y="295515"/>
                  <a:pt x="121227" y="284018"/>
                  <a:pt x="135082" y="280554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500858" cy="47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Εσωτερικό  της γης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321829"/>
            <a:ext cx="5143504" cy="3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357158" y="164305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400" u="sng" dirty="0" smtClean="0"/>
          </a:p>
          <a:p>
            <a:r>
              <a:rPr lang="el-GR" sz="2400" u="sng" dirty="0" smtClean="0"/>
              <a:t>Αυτά τα κομμάτια </a:t>
            </a:r>
            <a:r>
              <a:rPr lang="el-GR" sz="2400" dirty="0" smtClean="0"/>
              <a:t>του φλοιού της γης </a:t>
            </a:r>
            <a:r>
              <a:rPr lang="el-GR" sz="2400" u="sng" dirty="0" smtClean="0"/>
              <a:t>ονομάζονται λιθοσφαιρικές πλάκες ή πλάκες ή τεκτονικές πλάκες</a:t>
            </a:r>
            <a:endParaRPr lang="en-US" sz="2400" u="sng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Λιθοσφαιρικές πλάκες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42910" y="1071546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Ο στερεός  </a:t>
            </a:r>
            <a:r>
              <a:rPr lang="el-GR" sz="2400" u="sng" dirty="0" smtClean="0"/>
              <a:t>φλοιός</a:t>
            </a:r>
            <a:r>
              <a:rPr lang="el-GR" sz="2400" dirty="0" smtClean="0"/>
              <a:t> της Γης δεν είναι ενιαίος ..αλλά  </a:t>
            </a:r>
            <a:r>
              <a:rPr lang="el-GR" sz="2400" u="sng" dirty="0" smtClean="0"/>
              <a:t>χωρίζεται σε κομμάτια</a:t>
            </a:r>
          </a:p>
        </p:txBody>
      </p:sp>
      <p:sp>
        <p:nvSpPr>
          <p:cNvPr id="9" name="8 - Ελεύθερη σχεδίαση"/>
          <p:cNvSpPr/>
          <p:nvPr/>
        </p:nvSpPr>
        <p:spPr>
          <a:xfrm>
            <a:off x="4680264" y="4872403"/>
            <a:ext cx="933652" cy="1291284"/>
          </a:xfrm>
          <a:custGeom>
            <a:avLst/>
            <a:gdLst>
              <a:gd name="connsiteX0" fmla="*/ 224245 w 933652"/>
              <a:gd name="connsiteY0" fmla="*/ 146406 h 1291284"/>
              <a:gd name="connsiteX1" fmla="*/ 193072 w 933652"/>
              <a:gd name="connsiteY1" fmla="*/ 156797 h 1291284"/>
              <a:gd name="connsiteX2" fmla="*/ 182681 w 933652"/>
              <a:gd name="connsiteY2" fmla="*/ 198361 h 1291284"/>
              <a:gd name="connsiteX3" fmla="*/ 161900 w 933652"/>
              <a:gd name="connsiteY3" fmla="*/ 271097 h 1291284"/>
              <a:gd name="connsiteX4" fmla="*/ 130727 w 933652"/>
              <a:gd name="connsiteY4" fmla="*/ 302270 h 1291284"/>
              <a:gd name="connsiteX5" fmla="*/ 120336 w 933652"/>
              <a:gd name="connsiteY5" fmla="*/ 333442 h 1291284"/>
              <a:gd name="connsiteX6" fmla="*/ 99554 w 933652"/>
              <a:gd name="connsiteY6" fmla="*/ 364615 h 1291284"/>
              <a:gd name="connsiteX7" fmla="*/ 89163 w 933652"/>
              <a:gd name="connsiteY7" fmla="*/ 426961 h 1291284"/>
              <a:gd name="connsiteX8" fmla="*/ 57991 w 933652"/>
              <a:gd name="connsiteY8" fmla="*/ 520479 h 1291284"/>
              <a:gd name="connsiteX9" fmla="*/ 26818 w 933652"/>
              <a:gd name="connsiteY9" fmla="*/ 582824 h 1291284"/>
              <a:gd name="connsiteX10" fmla="*/ 68381 w 933652"/>
              <a:gd name="connsiteY10" fmla="*/ 801033 h 1291284"/>
              <a:gd name="connsiteX11" fmla="*/ 109945 w 933652"/>
              <a:gd name="connsiteY11" fmla="*/ 852988 h 1291284"/>
              <a:gd name="connsiteX12" fmla="*/ 151509 w 933652"/>
              <a:gd name="connsiteY12" fmla="*/ 936115 h 1291284"/>
              <a:gd name="connsiteX13" fmla="*/ 182681 w 933652"/>
              <a:gd name="connsiteY13" fmla="*/ 967288 h 1291284"/>
              <a:gd name="connsiteX14" fmla="*/ 213854 w 933652"/>
              <a:gd name="connsiteY14" fmla="*/ 977679 h 1291284"/>
              <a:gd name="connsiteX15" fmla="*/ 234636 w 933652"/>
              <a:gd name="connsiteY15" fmla="*/ 1008852 h 1291284"/>
              <a:gd name="connsiteX16" fmla="*/ 245027 w 933652"/>
              <a:gd name="connsiteY16" fmla="*/ 1040024 h 1291284"/>
              <a:gd name="connsiteX17" fmla="*/ 307372 w 933652"/>
              <a:gd name="connsiteY17" fmla="*/ 1102370 h 1291284"/>
              <a:gd name="connsiteX18" fmla="*/ 338545 w 933652"/>
              <a:gd name="connsiteY18" fmla="*/ 1133542 h 1291284"/>
              <a:gd name="connsiteX19" fmla="*/ 421672 w 933652"/>
              <a:gd name="connsiteY19" fmla="*/ 1154324 h 1291284"/>
              <a:gd name="connsiteX20" fmla="*/ 484018 w 933652"/>
              <a:gd name="connsiteY20" fmla="*/ 1185497 h 1291284"/>
              <a:gd name="connsiteX21" fmla="*/ 567145 w 933652"/>
              <a:gd name="connsiteY21" fmla="*/ 1206279 h 1291284"/>
              <a:gd name="connsiteX22" fmla="*/ 598318 w 933652"/>
              <a:gd name="connsiteY22" fmla="*/ 1216670 h 1291284"/>
              <a:gd name="connsiteX23" fmla="*/ 702227 w 933652"/>
              <a:gd name="connsiteY23" fmla="*/ 1247842 h 1291284"/>
              <a:gd name="connsiteX24" fmla="*/ 795745 w 933652"/>
              <a:gd name="connsiteY24" fmla="*/ 1289406 h 1291284"/>
              <a:gd name="connsiteX25" fmla="*/ 868481 w 933652"/>
              <a:gd name="connsiteY25" fmla="*/ 1279015 h 1291284"/>
              <a:gd name="connsiteX26" fmla="*/ 899654 w 933652"/>
              <a:gd name="connsiteY26" fmla="*/ 1154324 h 1291284"/>
              <a:gd name="connsiteX27" fmla="*/ 930827 w 933652"/>
              <a:gd name="connsiteY27" fmla="*/ 1060806 h 1291284"/>
              <a:gd name="connsiteX28" fmla="*/ 910045 w 933652"/>
              <a:gd name="connsiteY28" fmla="*/ 811424 h 1291284"/>
              <a:gd name="connsiteX29" fmla="*/ 899654 w 933652"/>
              <a:gd name="connsiteY29" fmla="*/ 717906 h 1291284"/>
              <a:gd name="connsiteX30" fmla="*/ 878872 w 933652"/>
              <a:gd name="connsiteY30" fmla="*/ 676342 h 1291284"/>
              <a:gd name="connsiteX31" fmla="*/ 847700 w 933652"/>
              <a:gd name="connsiteY31" fmla="*/ 551652 h 1291284"/>
              <a:gd name="connsiteX32" fmla="*/ 837309 w 933652"/>
              <a:gd name="connsiteY32" fmla="*/ 520479 h 1291284"/>
              <a:gd name="connsiteX33" fmla="*/ 816527 w 933652"/>
              <a:gd name="connsiteY33" fmla="*/ 489306 h 1291284"/>
              <a:gd name="connsiteX34" fmla="*/ 785354 w 933652"/>
              <a:gd name="connsiteY34" fmla="*/ 416570 h 1291284"/>
              <a:gd name="connsiteX35" fmla="*/ 743791 w 933652"/>
              <a:gd name="connsiteY35" fmla="*/ 281488 h 1291284"/>
              <a:gd name="connsiteX36" fmla="*/ 733400 w 933652"/>
              <a:gd name="connsiteY36" fmla="*/ 198361 h 1291284"/>
              <a:gd name="connsiteX37" fmla="*/ 286591 w 933652"/>
              <a:gd name="connsiteY37" fmla="*/ 156797 h 1291284"/>
              <a:gd name="connsiteX38" fmla="*/ 234636 w 933652"/>
              <a:gd name="connsiteY38" fmla="*/ 167188 h 1291284"/>
              <a:gd name="connsiteX39" fmla="*/ 182681 w 933652"/>
              <a:gd name="connsiteY39" fmla="*/ 187970 h 129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33652" h="1291284">
                <a:moveTo>
                  <a:pt x="224245" y="146406"/>
                </a:moveTo>
                <a:cubicBezTo>
                  <a:pt x="213854" y="149870"/>
                  <a:pt x="199914" y="148244"/>
                  <a:pt x="193072" y="156797"/>
                </a:cubicBezTo>
                <a:cubicBezTo>
                  <a:pt x="184151" y="167949"/>
                  <a:pt x="186439" y="184583"/>
                  <a:pt x="182681" y="198361"/>
                </a:cubicBezTo>
                <a:cubicBezTo>
                  <a:pt x="176047" y="222688"/>
                  <a:pt x="173177" y="248544"/>
                  <a:pt x="161900" y="271097"/>
                </a:cubicBezTo>
                <a:cubicBezTo>
                  <a:pt x="155328" y="284241"/>
                  <a:pt x="141118" y="291879"/>
                  <a:pt x="130727" y="302270"/>
                </a:cubicBezTo>
                <a:cubicBezTo>
                  <a:pt x="127263" y="312661"/>
                  <a:pt x="125234" y="323646"/>
                  <a:pt x="120336" y="333442"/>
                </a:cubicBezTo>
                <a:cubicBezTo>
                  <a:pt x="114751" y="344612"/>
                  <a:pt x="103503" y="352767"/>
                  <a:pt x="99554" y="364615"/>
                </a:cubicBezTo>
                <a:cubicBezTo>
                  <a:pt x="92892" y="384602"/>
                  <a:pt x="93295" y="406301"/>
                  <a:pt x="89163" y="426961"/>
                </a:cubicBezTo>
                <a:cubicBezTo>
                  <a:pt x="79215" y="476703"/>
                  <a:pt x="77589" y="468217"/>
                  <a:pt x="57991" y="520479"/>
                </a:cubicBezTo>
                <a:cubicBezTo>
                  <a:pt x="39555" y="569643"/>
                  <a:pt x="58345" y="535534"/>
                  <a:pt x="26818" y="582824"/>
                </a:cubicBezTo>
                <a:cubicBezTo>
                  <a:pt x="44420" y="882061"/>
                  <a:pt x="0" y="681365"/>
                  <a:pt x="68381" y="801033"/>
                </a:cubicBezTo>
                <a:cubicBezTo>
                  <a:pt x="99267" y="855084"/>
                  <a:pt x="50793" y="813554"/>
                  <a:pt x="109945" y="852988"/>
                </a:cubicBezTo>
                <a:cubicBezTo>
                  <a:pt x="122731" y="891345"/>
                  <a:pt x="122061" y="896851"/>
                  <a:pt x="151509" y="936115"/>
                </a:cubicBezTo>
                <a:cubicBezTo>
                  <a:pt x="160326" y="947871"/>
                  <a:pt x="170454" y="959137"/>
                  <a:pt x="182681" y="967288"/>
                </a:cubicBezTo>
                <a:cubicBezTo>
                  <a:pt x="191794" y="973364"/>
                  <a:pt x="203463" y="974215"/>
                  <a:pt x="213854" y="977679"/>
                </a:cubicBezTo>
                <a:cubicBezTo>
                  <a:pt x="220781" y="988070"/>
                  <a:pt x="229051" y="997682"/>
                  <a:pt x="234636" y="1008852"/>
                </a:cubicBezTo>
                <a:cubicBezTo>
                  <a:pt x="239534" y="1018648"/>
                  <a:pt x="238303" y="1031378"/>
                  <a:pt x="245027" y="1040024"/>
                </a:cubicBezTo>
                <a:cubicBezTo>
                  <a:pt x="263071" y="1063223"/>
                  <a:pt x="286590" y="1081588"/>
                  <a:pt x="307372" y="1102370"/>
                </a:cubicBezTo>
                <a:cubicBezTo>
                  <a:pt x="317763" y="1112761"/>
                  <a:pt x="324136" y="1130660"/>
                  <a:pt x="338545" y="1133542"/>
                </a:cubicBezTo>
                <a:cubicBezTo>
                  <a:pt x="358307" y="1137494"/>
                  <a:pt x="400370" y="1143673"/>
                  <a:pt x="421672" y="1154324"/>
                </a:cubicBezTo>
                <a:cubicBezTo>
                  <a:pt x="478420" y="1182699"/>
                  <a:pt x="426559" y="1169826"/>
                  <a:pt x="484018" y="1185497"/>
                </a:cubicBezTo>
                <a:cubicBezTo>
                  <a:pt x="511573" y="1193012"/>
                  <a:pt x="539590" y="1198764"/>
                  <a:pt x="567145" y="1206279"/>
                </a:cubicBezTo>
                <a:cubicBezTo>
                  <a:pt x="577712" y="1209161"/>
                  <a:pt x="587827" y="1213523"/>
                  <a:pt x="598318" y="1216670"/>
                </a:cubicBezTo>
                <a:cubicBezTo>
                  <a:pt x="717306" y="1252367"/>
                  <a:pt x="631616" y="1224307"/>
                  <a:pt x="702227" y="1247842"/>
                </a:cubicBezTo>
                <a:cubicBezTo>
                  <a:pt x="733236" y="1268515"/>
                  <a:pt x="753811" y="1286180"/>
                  <a:pt x="795745" y="1289406"/>
                </a:cubicBezTo>
                <a:cubicBezTo>
                  <a:pt x="820164" y="1291284"/>
                  <a:pt x="844236" y="1282479"/>
                  <a:pt x="868481" y="1279015"/>
                </a:cubicBezTo>
                <a:cubicBezTo>
                  <a:pt x="886984" y="1223505"/>
                  <a:pt x="882285" y="1241166"/>
                  <a:pt x="899654" y="1154324"/>
                </a:cubicBezTo>
                <a:cubicBezTo>
                  <a:pt x="915654" y="1074327"/>
                  <a:pt x="896251" y="1112670"/>
                  <a:pt x="930827" y="1060806"/>
                </a:cubicBezTo>
                <a:cubicBezTo>
                  <a:pt x="910522" y="695317"/>
                  <a:pt x="933652" y="988477"/>
                  <a:pt x="910045" y="811424"/>
                </a:cubicBezTo>
                <a:cubicBezTo>
                  <a:pt x="905900" y="780335"/>
                  <a:pt x="906707" y="748467"/>
                  <a:pt x="899654" y="717906"/>
                </a:cubicBezTo>
                <a:cubicBezTo>
                  <a:pt x="896171" y="702813"/>
                  <a:pt x="883492" y="691127"/>
                  <a:pt x="878872" y="676342"/>
                </a:cubicBezTo>
                <a:cubicBezTo>
                  <a:pt x="866093" y="635450"/>
                  <a:pt x="861248" y="592296"/>
                  <a:pt x="847700" y="551652"/>
                </a:cubicBezTo>
                <a:cubicBezTo>
                  <a:pt x="844236" y="541261"/>
                  <a:pt x="842207" y="530276"/>
                  <a:pt x="837309" y="520479"/>
                </a:cubicBezTo>
                <a:cubicBezTo>
                  <a:pt x="831724" y="509309"/>
                  <a:pt x="823454" y="499697"/>
                  <a:pt x="816527" y="489306"/>
                </a:cubicBezTo>
                <a:cubicBezTo>
                  <a:pt x="789039" y="379354"/>
                  <a:pt x="826360" y="508832"/>
                  <a:pt x="785354" y="416570"/>
                </a:cubicBezTo>
                <a:cubicBezTo>
                  <a:pt x="773850" y="390687"/>
                  <a:pt x="750732" y="305781"/>
                  <a:pt x="743791" y="281488"/>
                </a:cubicBezTo>
                <a:cubicBezTo>
                  <a:pt x="740327" y="253779"/>
                  <a:pt x="739251" y="225666"/>
                  <a:pt x="733400" y="198361"/>
                </a:cubicBezTo>
                <a:cubicBezTo>
                  <a:pt x="690894" y="0"/>
                  <a:pt x="583687" y="142304"/>
                  <a:pt x="286591" y="156797"/>
                </a:cubicBezTo>
                <a:cubicBezTo>
                  <a:pt x="269273" y="160261"/>
                  <a:pt x="251391" y="161603"/>
                  <a:pt x="234636" y="167188"/>
                </a:cubicBezTo>
                <a:cubicBezTo>
                  <a:pt x="167643" y="189519"/>
                  <a:pt x="213555" y="187970"/>
                  <a:pt x="182681" y="18797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4663608" y="4956464"/>
            <a:ext cx="958969" cy="1227898"/>
          </a:xfrm>
          <a:custGeom>
            <a:avLst/>
            <a:gdLst>
              <a:gd name="connsiteX0" fmla="*/ 729274 w 958969"/>
              <a:gd name="connsiteY0" fmla="*/ 10391 h 1227898"/>
              <a:gd name="connsiteX1" fmla="*/ 594192 w 958969"/>
              <a:gd name="connsiteY1" fmla="*/ 20781 h 1227898"/>
              <a:gd name="connsiteX2" fmla="*/ 563019 w 958969"/>
              <a:gd name="connsiteY2" fmla="*/ 51954 h 1227898"/>
              <a:gd name="connsiteX3" fmla="*/ 500674 w 958969"/>
              <a:gd name="connsiteY3" fmla="*/ 62345 h 1227898"/>
              <a:gd name="connsiteX4" fmla="*/ 438328 w 958969"/>
              <a:gd name="connsiteY4" fmla="*/ 93518 h 1227898"/>
              <a:gd name="connsiteX5" fmla="*/ 396765 w 958969"/>
              <a:gd name="connsiteY5" fmla="*/ 114300 h 1227898"/>
              <a:gd name="connsiteX6" fmla="*/ 157774 w 958969"/>
              <a:gd name="connsiteY6" fmla="*/ 124691 h 1227898"/>
              <a:gd name="connsiteX7" fmla="*/ 95428 w 958969"/>
              <a:gd name="connsiteY7" fmla="*/ 166254 h 1227898"/>
              <a:gd name="connsiteX8" fmla="*/ 64256 w 958969"/>
              <a:gd name="connsiteY8" fmla="*/ 290945 h 1227898"/>
              <a:gd name="connsiteX9" fmla="*/ 53865 w 958969"/>
              <a:gd name="connsiteY9" fmla="*/ 353291 h 1227898"/>
              <a:gd name="connsiteX10" fmla="*/ 33083 w 958969"/>
              <a:gd name="connsiteY10" fmla="*/ 394854 h 1227898"/>
              <a:gd name="connsiteX11" fmla="*/ 1910 w 958969"/>
              <a:gd name="connsiteY11" fmla="*/ 529936 h 1227898"/>
              <a:gd name="connsiteX12" fmla="*/ 12301 w 958969"/>
              <a:gd name="connsiteY12" fmla="*/ 644236 h 1227898"/>
              <a:gd name="connsiteX13" fmla="*/ 85037 w 958969"/>
              <a:gd name="connsiteY13" fmla="*/ 706581 h 1227898"/>
              <a:gd name="connsiteX14" fmla="*/ 116210 w 958969"/>
              <a:gd name="connsiteY14" fmla="*/ 872836 h 1227898"/>
              <a:gd name="connsiteX15" fmla="*/ 178556 w 958969"/>
              <a:gd name="connsiteY15" fmla="*/ 924791 h 1227898"/>
              <a:gd name="connsiteX16" fmla="*/ 220119 w 958969"/>
              <a:gd name="connsiteY16" fmla="*/ 935181 h 1227898"/>
              <a:gd name="connsiteX17" fmla="*/ 251292 w 958969"/>
              <a:gd name="connsiteY17" fmla="*/ 955963 h 1227898"/>
              <a:gd name="connsiteX18" fmla="*/ 282465 w 958969"/>
              <a:gd name="connsiteY18" fmla="*/ 966354 h 1227898"/>
              <a:gd name="connsiteX19" fmla="*/ 324028 w 958969"/>
              <a:gd name="connsiteY19" fmla="*/ 997527 h 1227898"/>
              <a:gd name="connsiteX20" fmla="*/ 375983 w 958969"/>
              <a:gd name="connsiteY20" fmla="*/ 1028700 h 1227898"/>
              <a:gd name="connsiteX21" fmla="*/ 407156 w 958969"/>
              <a:gd name="connsiteY21" fmla="*/ 1049481 h 1227898"/>
              <a:gd name="connsiteX22" fmla="*/ 438328 w 958969"/>
              <a:gd name="connsiteY22" fmla="*/ 1059872 h 1227898"/>
              <a:gd name="connsiteX23" fmla="*/ 469501 w 958969"/>
              <a:gd name="connsiteY23" fmla="*/ 1080654 h 1227898"/>
              <a:gd name="connsiteX24" fmla="*/ 521456 w 958969"/>
              <a:gd name="connsiteY24" fmla="*/ 1091045 h 1227898"/>
              <a:gd name="connsiteX25" fmla="*/ 542237 w 958969"/>
              <a:gd name="connsiteY25" fmla="*/ 1132609 h 1227898"/>
              <a:gd name="connsiteX26" fmla="*/ 646147 w 958969"/>
              <a:gd name="connsiteY26" fmla="*/ 1194954 h 1227898"/>
              <a:gd name="connsiteX27" fmla="*/ 770837 w 958969"/>
              <a:gd name="connsiteY27" fmla="*/ 1205345 h 1227898"/>
              <a:gd name="connsiteX28" fmla="*/ 812401 w 958969"/>
              <a:gd name="connsiteY28" fmla="*/ 1226127 h 1227898"/>
              <a:gd name="connsiteX29" fmla="*/ 853965 w 958969"/>
              <a:gd name="connsiteY29" fmla="*/ 1215736 h 1227898"/>
              <a:gd name="connsiteX30" fmla="*/ 916310 w 958969"/>
              <a:gd name="connsiteY30" fmla="*/ 1143000 h 1227898"/>
              <a:gd name="connsiteX31" fmla="*/ 947483 w 958969"/>
              <a:gd name="connsiteY31" fmla="*/ 1111827 h 1227898"/>
              <a:gd name="connsiteX32" fmla="*/ 957874 w 958969"/>
              <a:gd name="connsiteY32" fmla="*/ 1070263 h 1227898"/>
              <a:gd name="connsiteX33" fmla="*/ 937092 w 958969"/>
              <a:gd name="connsiteY33" fmla="*/ 976745 h 1227898"/>
              <a:gd name="connsiteX34" fmla="*/ 916310 w 958969"/>
              <a:gd name="connsiteY34" fmla="*/ 904009 h 1227898"/>
              <a:gd name="connsiteX35" fmla="*/ 895528 w 958969"/>
              <a:gd name="connsiteY35" fmla="*/ 862445 h 1227898"/>
              <a:gd name="connsiteX36" fmla="*/ 864356 w 958969"/>
              <a:gd name="connsiteY36" fmla="*/ 613063 h 1227898"/>
              <a:gd name="connsiteX37" fmla="*/ 853965 w 958969"/>
              <a:gd name="connsiteY37" fmla="*/ 540327 h 1227898"/>
              <a:gd name="connsiteX38" fmla="*/ 812401 w 958969"/>
              <a:gd name="connsiteY38" fmla="*/ 509154 h 1227898"/>
              <a:gd name="connsiteX39" fmla="*/ 781228 w 958969"/>
              <a:gd name="connsiteY39" fmla="*/ 446809 h 1227898"/>
              <a:gd name="connsiteX40" fmla="*/ 770837 w 958969"/>
              <a:gd name="connsiteY40" fmla="*/ 415636 h 1227898"/>
              <a:gd name="connsiteX41" fmla="*/ 739665 w 958969"/>
              <a:gd name="connsiteY41" fmla="*/ 342900 h 1227898"/>
              <a:gd name="connsiteX42" fmla="*/ 760447 w 958969"/>
              <a:gd name="connsiteY42" fmla="*/ 290945 h 1227898"/>
              <a:gd name="connsiteX43" fmla="*/ 770837 w 958969"/>
              <a:gd name="connsiteY43" fmla="*/ 259772 h 1227898"/>
              <a:gd name="connsiteX44" fmla="*/ 708492 w 958969"/>
              <a:gd name="connsiteY44" fmla="*/ 114300 h 1227898"/>
              <a:gd name="connsiteX45" fmla="*/ 698101 w 958969"/>
              <a:gd name="connsiteY45" fmla="*/ 83127 h 1227898"/>
              <a:gd name="connsiteX46" fmla="*/ 666928 w 958969"/>
              <a:gd name="connsiteY46" fmla="*/ 10391 h 1227898"/>
              <a:gd name="connsiteX47" fmla="*/ 666928 w 958969"/>
              <a:gd name="connsiteY47" fmla="*/ 0 h 122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58969" h="1227898">
                <a:moveTo>
                  <a:pt x="729274" y="10391"/>
                </a:moveTo>
                <a:cubicBezTo>
                  <a:pt x="684247" y="13854"/>
                  <a:pt x="638004" y="9828"/>
                  <a:pt x="594192" y="20781"/>
                </a:cubicBezTo>
                <a:cubicBezTo>
                  <a:pt x="579936" y="24345"/>
                  <a:pt x="576448" y="45986"/>
                  <a:pt x="563019" y="51954"/>
                </a:cubicBezTo>
                <a:cubicBezTo>
                  <a:pt x="543767" y="60511"/>
                  <a:pt x="521456" y="58881"/>
                  <a:pt x="500674" y="62345"/>
                </a:cubicBezTo>
                <a:cubicBezTo>
                  <a:pt x="440765" y="102284"/>
                  <a:pt x="498558" y="67705"/>
                  <a:pt x="438328" y="93518"/>
                </a:cubicBezTo>
                <a:cubicBezTo>
                  <a:pt x="424091" y="99620"/>
                  <a:pt x="412160" y="112589"/>
                  <a:pt x="396765" y="114300"/>
                </a:cubicBezTo>
                <a:cubicBezTo>
                  <a:pt x="317514" y="123106"/>
                  <a:pt x="237438" y="121227"/>
                  <a:pt x="157774" y="124691"/>
                </a:cubicBezTo>
                <a:cubicBezTo>
                  <a:pt x="136992" y="138545"/>
                  <a:pt x="103326" y="142559"/>
                  <a:pt x="95428" y="166254"/>
                </a:cubicBezTo>
                <a:cubicBezTo>
                  <a:pt x="76924" y="221765"/>
                  <a:pt x="81625" y="204100"/>
                  <a:pt x="64256" y="290945"/>
                </a:cubicBezTo>
                <a:cubicBezTo>
                  <a:pt x="60124" y="311605"/>
                  <a:pt x="59919" y="333111"/>
                  <a:pt x="53865" y="353291"/>
                </a:cubicBezTo>
                <a:cubicBezTo>
                  <a:pt x="49414" y="368127"/>
                  <a:pt x="40010" y="381000"/>
                  <a:pt x="33083" y="394854"/>
                </a:cubicBezTo>
                <a:cubicBezTo>
                  <a:pt x="25293" y="426014"/>
                  <a:pt x="2656" y="515012"/>
                  <a:pt x="1910" y="529936"/>
                </a:cubicBezTo>
                <a:cubicBezTo>
                  <a:pt x="0" y="568145"/>
                  <a:pt x="1791" y="607451"/>
                  <a:pt x="12301" y="644236"/>
                </a:cubicBezTo>
                <a:cubicBezTo>
                  <a:pt x="16248" y="658051"/>
                  <a:pt x="78234" y="701479"/>
                  <a:pt x="85037" y="706581"/>
                </a:cubicBezTo>
                <a:cubicBezTo>
                  <a:pt x="90377" y="754639"/>
                  <a:pt x="93111" y="826638"/>
                  <a:pt x="116210" y="872836"/>
                </a:cubicBezTo>
                <a:cubicBezTo>
                  <a:pt x="123019" y="886454"/>
                  <a:pt x="163366" y="918281"/>
                  <a:pt x="178556" y="924791"/>
                </a:cubicBezTo>
                <a:cubicBezTo>
                  <a:pt x="191682" y="930416"/>
                  <a:pt x="206265" y="931718"/>
                  <a:pt x="220119" y="935181"/>
                </a:cubicBezTo>
                <a:cubicBezTo>
                  <a:pt x="230510" y="942108"/>
                  <a:pt x="240122" y="950378"/>
                  <a:pt x="251292" y="955963"/>
                </a:cubicBezTo>
                <a:cubicBezTo>
                  <a:pt x="261089" y="960861"/>
                  <a:pt x="272955" y="960920"/>
                  <a:pt x="282465" y="966354"/>
                </a:cubicBezTo>
                <a:cubicBezTo>
                  <a:pt x="297501" y="974946"/>
                  <a:pt x="309619" y="987921"/>
                  <a:pt x="324028" y="997527"/>
                </a:cubicBezTo>
                <a:cubicBezTo>
                  <a:pt x="340832" y="1008730"/>
                  <a:pt x="358856" y="1017996"/>
                  <a:pt x="375983" y="1028700"/>
                </a:cubicBezTo>
                <a:cubicBezTo>
                  <a:pt x="386573" y="1035319"/>
                  <a:pt x="395986" y="1043896"/>
                  <a:pt x="407156" y="1049481"/>
                </a:cubicBezTo>
                <a:cubicBezTo>
                  <a:pt x="416952" y="1054379"/>
                  <a:pt x="428532" y="1054974"/>
                  <a:pt x="438328" y="1059872"/>
                </a:cubicBezTo>
                <a:cubicBezTo>
                  <a:pt x="449498" y="1065457"/>
                  <a:pt x="457808" y="1076269"/>
                  <a:pt x="469501" y="1080654"/>
                </a:cubicBezTo>
                <a:cubicBezTo>
                  <a:pt x="486038" y="1086855"/>
                  <a:pt x="504138" y="1087581"/>
                  <a:pt x="521456" y="1091045"/>
                </a:cubicBezTo>
                <a:cubicBezTo>
                  <a:pt x="528383" y="1104900"/>
                  <a:pt x="531284" y="1121656"/>
                  <a:pt x="542237" y="1132609"/>
                </a:cubicBezTo>
                <a:cubicBezTo>
                  <a:pt x="546974" y="1137346"/>
                  <a:pt x="625965" y="1191170"/>
                  <a:pt x="646147" y="1194954"/>
                </a:cubicBezTo>
                <a:cubicBezTo>
                  <a:pt x="687140" y="1202640"/>
                  <a:pt x="729274" y="1201881"/>
                  <a:pt x="770837" y="1205345"/>
                </a:cubicBezTo>
                <a:cubicBezTo>
                  <a:pt x="784692" y="1212272"/>
                  <a:pt x="797031" y="1224206"/>
                  <a:pt x="812401" y="1226127"/>
                </a:cubicBezTo>
                <a:cubicBezTo>
                  <a:pt x="826572" y="1227898"/>
                  <a:pt x="841566" y="1222821"/>
                  <a:pt x="853965" y="1215736"/>
                </a:cubicBezTo>
                <a:cubicBezTo>
                  <a:pt x="875619" y="1203362"/>
                  <a:pt x="901968" y="1159732"/>
                  <a:pt x="916310" y="1143000"/>
                </a:cubicBezTo>
                <a:cubicBezTo>
                  <a:pt x="925874" y="1131843"/>
                  <a:pt x="937092" y="1122218"/>
                  <a:pt x="947483" y="1111827"/>
                </a:cubicBezTo>
                <a:cubicBezTo>
                  <a:pt x="950947" y="1097972"/>
                  <a:pt x="958969" y="1084502"/>
                  <a:pt x="957874" y="1070263"/>
                </a:cubicBezTo>
                <a:cubicBezTo>
                  <a:pt x="955425" y="1038424"/>
                  <a:pt x="944273" y="1007860"/>
                  <a:pt x="937092" y="976745"/>
                </a:cubicBezTo>
                <a:cubicBezTo>
                  <a:pt x="932697" y="957702"/>
                  <a:pt x="924581" y="923308"/>
                  <a:pt x="916310" y="904009"/>
                </a:cubicBezTo>
                <a:cubicBezTo>
                  <a:pt x="910208" y="889771"/>
                  <a:pt x="902455" y="876300"/>
                  <a:pt x="895528" y="862445"/>
                </a:cubicBezTo>
                <a:cubicBezTo>
                  <a:pt x="877303" y="570847"/>
                  <a:pt x="901717" y="799872"/>
                  <a:pt x="864356" y="613063"/>
                </a:cubicBezTo>
                <a:cubicBezTo>
                  <a:pt x="859553" y="589047"/>
                  <a:pt x="864918" y="562233"/>
                  <a:pt x="853965" y="540327"/>
                </a:cubicBezTo>
                <a:cubicBezTo>
                  <a:pt x="846220" y="524837"/>
                  <a:pt x="826256" y="519545"/>
                  <a:pt x="812401" y="509154"/>
                </a:cubicBezTo>
                <a:cubicBezTo>
                  <a:pt x="786283" y="430799"/>
                  <a:pt x="821515" y="527381"/>
                  <a:pt x="781228" y="446809"/>
                </a:cubicBezTo>
                <a:cubicBezTo>
                  <a:pt x="776330" y="437012"/>
                  <a:pt x="775152" y="425704"/>
                  <a:pt x="770837" y="415636"/>
                </a:cubicBezTo>
                <a:cubicBezTo>
                  <a:pt x="732316" y="325751"/>
                  <a:pt x="764035" y="416007"/>
                  <a:pt x="739665" y="342900"/>
                </a:cubicBezTo>
                <a:cubicBezTo>
                  <a:pt x="746592" y="325582"/>
                  <a:pt x="753898" y="308410"/>
                  <a:pt x="760447" y="290945"/>
                </a:cubicBezTo>
                <a:cubicBezTo>
                  <a:pt x="764293" y="280689"/>
                  <a:pt x="773132" y="270482"/>
                  <a:pt x="770837" y="259772"/>
                </a:cubicBezTo>
                <a:cubicBezTo>
                  <a:pt x="752745" y="175342"/>
                  <a:pt x="743218" y="166387"/>
                  <a:pt x="708492" y="114300"/>
                </a:cubicBezTo>
                <a:cubicBezTo>
                  <a:pt x="705028" y="103909"/>
                  <a:pt x="702416" y="93194"/>
                  <a:pt x="698101" y="83127"/>
                </a:cubicBezTo>
                <a:cubicBezTo>
                  <a:pt x="680259" y="41496"/>
                  <a:pt x="676675" y="49378"/>
                  <a:pt x="666928" y="10391"/>
                </a:cubicBezTo>
                <a:cubicBezTo>
                  <a:pt x="666088" y="7031"/>
                  <a:pt x="666928" y="3464"/>
                  <a:pt x="666928" y="0"/>
                </a:cubicBezTo>
              </a:path>
            </a:pathLst>
          </a:cu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10800000">
            <a:off x="2714612" y="5286388"/>
            <a:ext cx="221457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285720" y="485776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Μια λιθοσφαιρική πλάκα (ένα κομμάτι του φλοιού της γης)</a:t>
            </a:r>
            <a:endParaRPr lang="el-GR" sz="1400" b="1" dirty="0" smtClean="0"/>
          </a:p>
        </p:txBody>
      </p:sp>
      <p:sp>
        <p:nvSpPr>
          <p:cNvPr id="14" name="13 - TextBox"/>
          <p:cNvSpPr txBox="1"/>
          <p:nvPr/>
        </p:nvSpPr>
        <p:spPr>
          <a:xfrm>
            <a:off x="4357686" y="3143248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Στην εικόνα φαίνονται οι λιθοσφαιρικές πλάκες </a:t>
            </a:r>
            <a:endParaRPr lang="el-GR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/>
        </a:defPPr>
      </a:lstStyle>
    </a:spDef>
    <a:txDef>
      <a:spPr>
        <a:noFill/>
      </a:spPr>
      <a:bodyPr wrap="square" rtlCol="0">
        <a:spAutoFit/>
      </a:bodyPr>
      <a:lstStyle>
        <a:defPPr>
          <a:defRPr sz="2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495</Words>
  <PresentationFormat>Προβολή στην οθόνη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Γεωγραφία</dc:title>
  <dc:creator>Panorea</dc:creator>
  <cp:lastModifiedBy>hp pc</cp:lastModifiedBy>
  <cp:revision>182</cp:revision>
  <dcterms:created xsi:type="dcterms:W3CDTF">2020-11-06T14:34:50Z</dcterms:created>
  <dcterms:modified xsi:type="dcterms:W3CDTF">2024-04-13T09:23:03Z</dcterms:modified>
</cp:coreProperties>
</file>