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8" r:id="rId5"/>
    <p:sldId id="260" r:id="rId6"/>
    <p:sldId id="262" r:id="rId7"/>
    <p:sldId id="257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el.wikipedia.org/wiki/%CE%95%CE%BD%CE%AD%CF%81%CE%B3%CE%B5%CE%B9%CE%B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4245032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0189" y="0"/>
            <a:ext cx="3853811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500034" y="571480"/>
            <a:ext cx="47149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ατμόσφαιρα είναι  ο αέρας που υπάρχει γύρω </a:t>
            </a:r>
            <a:r>
              <a:rPr lang="el-GR" dirty="0" err="1" smtClean="0"/>
              <a:t>γύρω</a:t>
            </a:r>
            <a:r>
              <a:rPr lang="el-GR" dirty="0" smtClean="0"/>
              <a:t> από τη γη.  </a:t>
            </a:r>
            <a:r>
              <a:rPr lang="en-US" dirty="0" smtClean="0"/>
              <a:t>H </a:t>
            </a:r>
            <a:r>
              <a:rPr lang="el-GR" dirty="0" smtClean="0"/>
              <a:t> ατμόσφαιρα περιέχει  περίπου 80% άζωτο 19% οξυγόνο και 1% διάφορα άλλα αέρια.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 </a:t>
            </a:r>
            <a:r>
              <a:rPr lang="en-US" dirty="0" smtClean="0"/>
              <a:t>T</a:t>
            </a:r>
            <a:r>
              <a:rPr lang="el-GR" dirty="0" smtClean="0"/>
              <a:t>ο 99% της μάζας </a:t>
            </a:r>
            <a:r>
              <a:rPr lang="en-US" dirty="0" smtClean="0"/>
              <a:t>(</a:t>
            </a:r>
            <a:r>
              <a:rPr lang="el-GR" dirty="0" smtClean="0"/>
              <a:t>ύλης</a:t>
            </a:r>
            <a:r>
              <a:rPr lang="en-US" dirty="0" smtClean="0"/>
              <a:t>)  </a:t>
            </a:r>
            <a:r>
              <a:rPr lang="el-GR" dirty="0" smtClean="0"/>
              <a:t>της  ατμόσφαιρας, βρίσκεται στα πρώτα 40 </a:t>
            </a:r>
            <a:r>
              <a:rPr lang="el-GR" dirty="0" err="1" smtClean="0"/>
              <a:t>χλμ</a:t>
            </a:r>
            <a:r>
              <a:rPr lang="el-GR" dirty="0" smtClean="0"/>
              <a:t>. από την επιφάνεια της  γης.</a:t>
            </a:r>
          </a:p>
          <a:p>
            <a:r>
              <a:rPr lang="el-GR" dirty="0" smtClean="0"/>
              <a:t> 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4357686" y="4357694"/>
            <a:ext cx="47863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Ωστόσο μέσα στην ατμόσφαιρα συναντάμε ζωή μέχρι </a:t>
            </a:r>
            <a:r>
              <a:rPr lang="el-GR" dirty="0" smtClean="0"/>
              <a:t> τα </a:t>
            </a:r>
            <a:r>
              <a:rPr lang="el-GR" dirty="0" smtClean="0"/>
              <a:t>10 με 13 χιλιόμετρα ύψος.</a:t>
            </a:r>
          </a:p>
          <a:p>
            <a:r>
              <a:rPr lang="el-GR" dirty="0" smtClean="0"/>
              <a:t> Σε μεγαλύτερο ύψος έχουμε έλλειψη οξυγόνου,  ψύχος και </a:t>
            </a:r>
            <a:r>
              <a:rPr lang="el-GR" dirty="0" smtClean="0"/>
              <a:t>ακτινοβολίες,  </a:t>
            </a:r>
            <a:r>
              <a:rPr lang="el-GR" dirty="0" smtClean="0"/>
              <a:t>με αποτέλεσμα σε αυτά τα ύψη  να μην υπάρχει ζωή. 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357290" y="507207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ατμόσφαιρα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357290" y="2643182"/>
            <a:ext cx="5572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Λέγοντας </a:t>
            </a:r>
            <a:r>
              <a:rPr lang="el-GR" b="1" i="1" dirty="0" smtClean="0"/>
              <a:t>σωματίδια</a:t>
            </a:r>
            <a:r>
              <a:rPr lang="el-GR" dirty="0" smtClean="0"/>
              <a:t> εννοούμε  άτομα, ιόντα μόρια, </a:t>
            </a:r>
            <a:r>
              <a:rPr lang="el-GR" dirty="0" err="1" smtClean="0"/>
              <a:t>νετρίνα</a:t>
            </a:r>
            <a:r>
              <a:rPr lang="el-GR" dirty="0" smtClean="0"/>
              <a:t> και άλλα μικροσκοπικά σωματίδια  από τα οποία αποτελείται η ύλη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7430"/>
            <a:ext cx="4144256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714348" y="0"/>
            <a:ext cx="3016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Κοσμική ακτινοβολία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2275" y="0"/>
            <a:ext cx="23717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0" y="357166"/>
            <a:ext cx="67865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κοσμικές ακτίνες</a:t>
            </a:r>
            <a:r>
              <a:rPr lang="el-GR" dirty="0" smtClean="0"/>
              <a:t> ή </a:t>
            </a:r>
            <a:r>
              <a:rPr lang="el-GR" b="1" dirty="0" smtClean="0"/>
              <a:t>κοσμική ακτινοβολία</a:t>
            </a:r>
            <a:r>
              <a:rPr lang="el-GR" dirty="0" smtClean="0"/>
              <a:t> είναι μία κατηγορία ακτινοβολίας που αποτελείται κυρίως από </a:t>
            </a:r>
            <a:r>
              <a:rPr lang="el-GR" i="1" u="sng" dirty="0" smtClean="0"/>
              <a:t>σωματίδια</a:t>
            </a:r>
            <a:r>
              <a:rPr lang="el-GR" dirty="0" smtClean="0"/>
              <a:t>,  τα οποία έχουν πολύ υψηλές ενέργειες.</a:t>
            </a:r>
            <a:endParaRPr lang="el-GR" dirty="0" smtClean="0">
              <a:hlinkClick r:id="rId4" tooltip="Ενέργεια"/>
            </a:endParaRPr>
          </a:p>
          <a:p>
            <a:r>
              <a:rPr lang="el-GR" dirty="0" smtClean="0"/>
              <a:t>Οι κοσμικές ακτίνες αποτελούνται  90% από  πρωτόνια, 9% σωμάτια άλφα.</a:t>
            </a:r>
          </a:p>
          <a:p>
            <a:r>
              <a:rPr lang="el-GR" dirty="0" smtClean="0"/>
              <a:t>Ωστόσο, ένα μικρό ποσοστό των κοσμικών </a:t>
            </a:r>
            <a:r>
              <a:rPr lang="el-GR" dirty="0" err="1" smtClean="0"/>
              <a:t>ακτίνων</a:t>
            </a:r>
            <a:r>
              <a:rPr lang="el-GR" dirty="0" smtClean="0"/>
              <a:t>, </a:t>
            </a:r>
            <a:r>
              <a:rPr lang="el-GR" dirty="0" smtClean="0"/>
              <a:t>είναι ακτίνες γ   (φωτόνια ) πολύ υψηλών ενεργειών, ηλεκτρόνια και </a:t>
            </a:r>
            <a:r>
              <a:rPr lang="el-GR" dirty="0" err="1" smtClean="0"/>
              <a:t>νετρίνα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5657671"/>
            <a:ext cx="8929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Οι  κοσμικές ακτίνες  παράγονται σε κάποιο μέρος του σύμπαντος μακριά από τη γη, και φτάνουν στην ατμόσφαιρα της γης.</a:t>
            </a:r>
          </a:p>
          <a:p>
            <a:r>
              <a:rPr lang="el-GR" dirty="0" smtClean="0"/>
              <a:t> Μία από τις κύριες πηγές , των κοσμικών </a:t>
            </a:r>
            <a:r>
              <a:rPr lang="el-GR" dirty="0" err="1" smtClean="0"/>
              <a:t>ακτίνων</a:t>
            </a:r>
            <a:r>
              <a:rPr lang="el-GR" dirty="0" smtClean="0"/>
              <a:t> είναι οι υπερκαινοφανείς αστέρες (εκρήξεις που συμβαίνουν  όταν ένα άστρο είναι στο τελευταίο στάδιο της ζωής του</a:t>
            </a:r>
            <a:r>
              <a:rPr lang="el-GR" dirty="0" smtClean="0"/>
              <a:t>).  </a:t>
            </a:r>
            <a:endParaRPr lang="el-G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2357430"/>
            <a:ext cx="4143372" cy="334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Ορθογώνιο"/>
          <p:cNvSpPr/>
          <p:nvPr/>
        </p:nvSpPr>
        <p:spPr>
          <a:xfrm>
            <a:off x="3857620" y="5000636"/>
            <a:ext cx="2928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υπερκαινοφανής αστέρας – </a:t>
            </a:r>
            <a:r>
              <a:rPr lang="el-GR" b="1" dirty="0" err="1" smtClean="0">
                <a:solidFill>
                  <a:srgbClr val="0070C0"/>
                </a:solidFill>
              </a:rPr>
              <a:t>σούπερνοβα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0"/>
            <a:ext cx="4143372" cy="365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214282" y="1928802"/>
            <a:ext cx="45005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Η ατμόσφαιρα, και συγκεκριμένα το όζον που υπάρχει στην </a:t>
            </a:r>
            <a:r>
              <a:rPr lang="el-GR" b="1" dirty="0" err="1" smtClean="0"/>
              <a:t>οζονόσφαιρα</a:t>
            </a:r>
            <a:r>
              <a:rPr lang="el-GR" dirty="0" smtClean="0"/>
              <a:t>,  εμποδίζει την </a:t>
            </a:r>
            <a:r>
              <a:rPr lang="el-GR" b="1" dirty="0" smtClean="0"/>
              <a:t>υπεριώδη ακτινοβολία </a:t>
            </a:r>
            <a:r>
              <a:rPr lang="el-GR" dirty="0" smtClean="0"/>
              <a:t>που είναι βλαβερή για τον άνθρωπο να φτάσει στην επιφάνεια της γης.</a:t>
            </a:r>
          </a:p>
          <a:p>
            <a:endParaRPr lang="el-GR" dirty="0" smtClean="0"/>
          </a:p>
          <a:p>
            <a:r>
              <a:rPr lang="el-GR" dirty="0" smtClean="0"/>
              <a:t>  Η υπεριώδης ακτινοβολία προέρχεται </a:t>
            </a:r>
            <a:r>
              <a:rPr lang="el-GR" b="1" dirty="0" smtClean="0"/>
              <a:t>από τον ήλιο.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4" name="3 - Ορθογώνιο"/>
          <p:cNvSpPr/>
          <p:nvPr/>
        </p:nvSpPr>
        <p:spPr>
          <a:xfrm>
            <a:off x="428596" y="4714884"/>
            <a:ext cx="8358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ατμόσφαιρα συγκρατεί την υπεριώδη ακτινοβολία από τον </a:t>
            </a:r>
            <a:r>
              <a:rPr lang="el-GR" dirty="0" smtClean="0"/>
              <a:t>ήλιο, η οποία είναι </a:t>
            </a:r>
            <a:r>
              <a:rPr lang="el-GR" dirty="0" smtClean="0"/>
              <a:t>βλαβερή για τον άνθρωπο. </a:t>
            </a:r>
          </a:p>
          <a:p>
            <a:r>
              <a:rPr lang="el-GR" dirty="0" smtClean="0"/>
              <a:t> Επίσης η ατμόσφαιρα συγκρατεί μέρος από την κοσμική </a:t>
            </a:r>
            <a:r>
              <a:rPr lang="el-GR" dirty="0" smtClean="0"/>
              <a:t>ακτινοβολία, </a:t>
            </a:r>
            <a:r>
              <a:rPr lang="el-GR" dirty="0" smtClean="0"/>
              <a:t>που φτάνει στη </a:t>
            </a:r>
            <a:r>
              <a:rPr lang="el-GR" dirty="0" smtClean="0"/>
              <a:t>γη, </a:t>
            </a:r>
            <a:r>
              <a:rPr lang="el-GR" dirty="0" smtClean="0"/>
              <a:t>από πολύ μακρινά μέρη του σύμπαντος. 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1000108"/>
            <a:ext cx="3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prstClr val="black"/>
                </a:solidFill>
              </a:rPr>
              <a:t>Η </a:t>
            </a:r>
            <a:r>
              <a:rPr lang="el-GR" u="sng" dirty="0" smtClean="0">
                <a:solidFill>
                  <a:prstClr val="black"/>
                </a:solidFill>
              </a:rPr>
              <a:t>υπεριώδης ακτινοβολία </a:t>
            </a:r>
            <a:r>
              <a:rPr lang="el-GR" dirty="0" smtClean="0">
                <a:solidFill>
                  <a:prstClr val="black"/>
                </a:solidFill>
              </a:rPr>
              <a:t>προέρχεται </a:t>
            </a:r>
            <a:r>
              <a:rPr lang="el-GR" b="1" dirty="0" smtClean="0">
                <a:solidFill>
                  <a:prstClr val="black"/>
                </a:solidFill>
              </a:rPr>
              <a:t>από τον ήλιο.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4950"/>
            <a:ext cx="232464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428596" y="5786454"/>
            <a:ext cx="1561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ατμόσφαιρα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642918"/>
            <a:ext cx="378621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Έλλειψη"/>
          <p:cNvSpPr/>
          <p:nvPr/>
        </p:nvSpPr>
        <p:spPr>
          <a:xfrm>
            <a:off x="4500562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4786314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214942" y="2571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5500694" y="2571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786446" y="2571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>
            <a:stCxn id="13" idx="0"/>
          </p:cNvCxnSpPr>
          <p:nvPr/>
        </p:nvCxnSpPr>
        <p:spPr>
          <a:xfrm rot="5400000" flipH="1" flipV="1">
            <a:off x="5822165" y="1821645"/>
            <a:ext cx="785818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rot="10800000" flipV="1">
            <a:off x="4857752" y="2643182"/>
            <a:ext cx="714380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5857884" y="2643182"/>
            <a:ext cx="714380" cy="500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3714744" y="2714620"/>
            <a:ext cx="857256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714348" y="0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Διάχυση φωτός από την ατμόσφαιρα της γης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714612" y="500042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Ακτίνες φωτός που φθάνουν στη γη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6429388" y="2571744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>
                <a:solidFill>
                  <a:srgbClr val="FF0000"/>
                </a:solidFill>
              </a:rPr>
              <a:t>Ακτίνες φωτός  που ακολουθουν διαφορές κατευθύνσεις μετά την πρόσκρουσή τους στα σωματίδια της ατμόσφαιρας.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10800000">
            <a:off x="3714744" y="2000240"/>
            <a:ext cx="1500198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flipV="1">
            <a:off x="4643438" y="1643050"/>
            <a:ext cx="1143008" cy="10001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4536281" y="1393017"/>
            <a:ext cx="1571636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5400000" flipH="1" flipV="1">
            <a:off x="4857752" y="1857364"/>
            <a:ext cx="142876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5400000" flipH="1" flipV="1">
            <a:off x="5250661" y="1750207"/>
            <a:ext cx="1428760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ύγραμμο βέλος σύνδεσης"/>
          <p:cNvCxnSpPr/>
          <p:nvPr/>
        </p:nvCxnSpPr>
        <p:spPr>
          <a:xfrm flipV="1">
            <a:off x="5214942" y="2214554"/>
            <a:ext cx="1714512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Έλλειψη"/>
          <p:cNvSpPr/>
          <p:nvPr/>
        </p:nvSpPr>
        <p:spPr>
          <a:xfrm>
            <a:off x="500034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0" y="314324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Σωματίδια ατμόσφαιρας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2357422" y="4357694"/>
            <a:ext cx="67865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Οι ακτίνες φωτός που φτάνουν στη γη,  συγκρούονται με τα σωματίδια της ατμόσφαιρας τα οποία απορροφούν ένα μέρος των ακτινών  (χρώματα</a:t>
            </a:r>
            <a:r>
              <a:rPr lang="el-GR" dirty="0" smtClean="0"/>
              <a:t>),  </a:t>
            </a:r>
            <a:r>
              <a:rPr lang="el-GR" dirty="0" smtClean="0"/>
              <a:t>και  οι υπόλοιπες ακτίνες μετά </a:t>
            </a:r>
            <a:r>
              <a:rPr lang="el-GR" dirty="0" smtClean="0"/>
              <a:t>την  σύγκρουση, </a:t>
            </a:r>
            <a:r>
              <a:rPr lang="el-GR" dirty="0" smtClean="0"/>
              <a:t>διαχέονται σε διάφορες κατευθύνσεις.   </a:t>
            </a:r>
          </a:p>
          <a:p>
            <a:r>
              <a:rPr lang="el-GR" dirty="0" smtClean="0"/>
              <a:t>Έτσι όλη η ατμόσφαιρα της γης την  ημέρα φαίνεται να έχει φως.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 Χωρίς την ατμόσφαιρα την ημέρα ουρανός θα ήταν σκοτεινός, και τα αστέρια θα έλαμπαν το ίδιο μέρα και νύχτα.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8"/>
            <a:ext cx="8059848" cy="1762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500034" y="85723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Πηγή ήχου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3108" y="2500306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Σωματίδια</a:t>
            </a:r>
            <a:r>
              <a:rPr lang="el-GR" dirty="0" smtClean="0"/>
              <a:t> (</a:t>
            </a:r>
            <a:r>
              <a:rPr lang="el-GR" b="1" dirty="0" smtClean="0"/>
              <a:t>μόρια</a:t>
            </a:r>
            <a:r>
              <a:rPr lang="el-GR" dirty="0" smtClean="0"/>
              <a:t> αζώτου, οξυγόνου </a:t>
            </a:r>
            <a:r>
              <a:rPr lang="el-GR" dirty="0" err="1" smtClean="0"/>
              <a:t>κ.α</a:t>
            </a:r>
            <a:r>
              <a:rPr lang="el-GR" dirty="0" smtClean="0"/>
              <a:t> ) της ατμόσφαιρας, που κινούνται και </a:t>
            </a:r>
            <a:r>
              <a:rPr lang="el-GR" dirty="0" smtClean="0"/>
              <a:t>έ</a:t>
            </a:r>
            <a:r>
              <a:rPr lang="el-GR" dirty="0" smtClean="0"/>
              <a:t>τσι διαδίδεται ο ήχος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00034" y="5072074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ακούμε ήχους γιατί υπάρχει η ατμόσφαιρα, χωρίς την ατμόσφαιρα δεν θα μπορούσαμε να ακούμε ήχους. 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989815"/>
            <a:ext cx="2643174" cy="1868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3422111" cy="6835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668259" y="5572164"/>
            <a:ext cx="388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90484" y="5929354"/>
            <a:ext cx="6999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km</a:t>
            </a:r>
            <a:endParaRPr lang="en-US" sz="11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590484" y="4500594"/>
            <a:ext cx="466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40</a:t>
            </a:r>
            <a:endParaRPr lang="en-US" sz="16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590484" y="5072098"/>
            <a:ext cx="466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30</a:t>
            </a:r>
            <a:endParaRPr lang="en-US" sz="16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71472" y="3214686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8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500034" y="2643182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10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71472" y="3857628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60</a:t>
            </a:r>
            <a:endParaRPr lang="en-US" sz="1600" b="1" dirty="0"/>
          </a:p>
        </p:txBody>
      </p:sp>
      <p:sp>
        <p:nvSpPr>
          <p:cNvPr id="13" name="12 - TextBox"/>
          <p:cNvSpPr txBox="1"/>
          <p:nvPr/>
        </p:nvSpPr>
        <p:spPr>
          <a:xfrm rot="859894">
            <a:off x="1301618" y="5766473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τροπόσφαιρα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 rot="3540400">
            <a:off x="1279396" y="4673839"/>
            <a:ext cx="2446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Σ τ ρ α τα ό σ φ α ι ρ α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 rot="520471">
            <a:off x="1016920" y="4519233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οζονόσφαιρα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 rot="1464742">
            <a:off x="1275951" y="2810951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ιονόσφαιρα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500034" y="2071678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12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520774" y="714356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60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20774" y="1071546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50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500034" y="1357298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40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00034" y="1733124"/>
            <a:ext cx="62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30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357166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35.00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428596" y="0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36.00</a:t>
            </a:r>
            <a:r>
              <a:rPr lang="en-US" sz="1600" b="1" dirty="0" smtClean="0"/>
              <a:t>0</a:t>
            </a:r>
            <a:endParaRPr lang="en-US" sz="16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3643306" y="4857760"/>
            <a:ext cx="55006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</a:t>
            </a:r>
            <a:r>
              <a:rPr lang="el-GR" b="1" dirty="0" smtClean="0"/>
              <a:t>Τροπόσφαιρα</a:t>
            </a:r>
            <a:r>
              <a:rPr lang="el-GR" dirty="0" smtClean="0"/>
              <a:t> </a:t>
            </a:r>
            <a:r>
              <a:rPr lang="el-GR" dirty="0" smtClean="0"/>
              <a:t>εκεί συμβαίνουν </a:t>
            </a:r>
            <a:r>
              <a:rPr lang="el-GR" dirty="0" smtClean="0"/>
              <a:t>τα διάφορα  </a:t>
            </a:r>
            <a:r>
              <a:rPr lang="el-GR" dirty="0" smtClean="0"/>
              <a:t>μετεωρολογικά φαινόμενα όπως καταιγίδες </a:t>
            </a:r>
            <a:r>
              <a:rPr lang="el-GR" dirty="0" smtClean="0"/>
              <a:t>,νέφη, </a:t>
            </a:r>
            <a:r>
              <a:rPr lang="el-GR" dirty="0" smtClean="0"/>
              <a:t>κεραυνοί </a:t>
            </a:r>
            <a:r>
              <a:rPr lang="el-GR" dirty="0" smtClean="0"/>
              <a:t>κ.α.</a:t>
            </a:r>
            <a:endParaRPr lang="el-GR" dirty="0" smtClean="0"/>
          </a:p>
          <a:p>
            <a:r>
              <a:rPr lang="el-GR" dirty="0" smtClean="0"/>
              <a:t> </a:t>
            </a:r>
            <a:r>
              <a:rPr lang="el-GR" dirty="0" smtClean="0"/>
              <a:t>Στον </a:t>
            </a:r>
            <a:r>
              <a:rPr lang="el-GR" dirty="0" smtClean="0"/>
              <a:t>ισημερινό έχει </a:t>
            </a:r>
            <a:r>
              <a:rPr lang="el-GR" dirty="0" smtClean="0"/>
              <a:t>πάχος από  </a:t>
            </a:r>
            <a:r>
              <a:rPr lang="el-GR" dirty="0" smtClean="0"/>
              <a:t>17 </a:t>
            </a:r>
            <a:r>
              <a:rPr lang="el-GR" dirty="0" smtClean="0"/>
              <a:t>έως 18 χιλιόμετρα, </a:t>
            </a:r>
            <a:r>
              <a:rPr lang="el-GR" dirty="0" smtClean="0"/>
              <a:t>ενώ στους πόλους το πάχος της τροπόσφαιρας είναι </a:t>
            </a:r>
            <a:r>
              <a:rPr lang="el-GR" dirty="0" smtClean="0"/>
              <a:t> 7-8χλμ.</a:t>
            </a:r>
            <a:r>
              <a:rPr lang="el-GR" dirty="0" smtClean="0"/>
              <a:t> </a:t>
            </a:r>
            <a:endParaRPr lang="el-GR" dirty="0" smtClean="0"/>
          </a:p>
        </p:txBody>
      </p:sp>
      <p:sp>
        <p:nvSpPr>
          <p:cNvPr id="26" name="25 - Ορθογώνιο"/>
          <p:cNvSpPr/>
          <p:nvPr/>
        </p:nvSpPr>
        <p:spPr>
          <a:xfrm>
            <a:off x="3643306" y="2714620"/>
            <a:ext cx="55006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Στρατόσφαιρα</a:t>
            </a:r>
            <a:r>
              <a:rPr lang="el-GR" dirty="0" smtClean="0"/>
              <a:t> </a:t>
            </a:r>
            <a:r>
              <a:rPr lang="el-GR" dirty="0" smtClean="0"/>
              <a:t>μέσα σε αυτή δεν υπάρχουν </a:t>
            </a:r>
            <a:r>
              <a:rPr lang="el-GR" dirty="0" smtClean="0"/>
              <a:t>σύννεφα, </a:t>
            </a:r>
            <a:r>
              <a:rPr lang="el-GR" dirty="0" smtClean="0"/>
              <a:t>καταιγίδες </a:t>
            </a:r>
            <a:r>
              <a:rPr lang="el-GR" dirty="0" smtClean="0"/>
              <a:t> και άλλα καιρικά </a:t>
            </a:r>
            <a:r>
              <a:rPr lang="el-GR" dirty="0" smtClean="0"/>
              <a:t>φαινόμενα,  είναι αραιή. </a:t>
            </a:r>
            <a:endParaRPr lang="el-GR" dirty="0" smtClean="0"/>
          </a:p>
          <a:p>
            <a:r>
              <a:rPr lang="el-GR" dirty="0" smtClean="0"/>
              <a:t> Γι </a:t>
            </a:r>
            <a:r>
              <a:rPr lang="el-GR" dirty="0" smtClean="0"/>
              <a:t>αυτό τα </a:t>
            </a:r>
            <a:r>
              <a:rPr lang="el-GR" dirty="0" smtClean="0"/>
              <a:t>αεροπλάνα,  </a:t>
            </a:r>
            <a:r>
              <a:rPr lang="el-GR" dirty="0" smtClean="0"/>
              <a:t>προτιμάνε να πετάνε στη </a:t>
            </a:r>
            <a:r>
              <a:rPr lang="el-GR" dirty="0" smtClean="0"/>
              <a:t>στρατόσφαιρα,  </a:t>
            </a:r>
            <a:r>
              <a:rPr lang="el-GR" dirty="0" smtClean="0"/>
              <a:t>μέρος της στρατόσφαιρας είναι και </a:t>
            </a:r>
            <a:r>
              <a:rPr lang="el-GR" dirty="0" smtClean="0"/>
              <a:t>η </a:t>
            </a:r>
            <a:r>
              <a:rPr lang="el-GR" dirty="0" err="1" smtClean="0"/>
              <a:t>οζονόσφαιρα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3643306" y="428604"/>
            <a:ext cx="50006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Ιονόσφαιρα</a:t>
            </a:r>
            <a:r>
              <a:rPr lang="el-GR" dirty="0" smtClean="0"/>
              <a:t> </a:t>
            </a:r>
            <a:r>
              <a:rPr lang="el-GR" dirty="0" smtClean="0"/>
              <a:t> περιέχει μεγάλο </a:t>
            </a:r>
            <a:r>
              <a:rPr lang="el-GR" dirty="0" smtClean="0"/>
              <a:t>αριθμό σωματιδίων ιόντων και ελεύθερων ηλεκτρονίων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  </a:t>
            </a:r>
            <a:r>
              <a:rPr lang="el-GR" dirty="0" smtClean="0"/>
              <a:t>Είναι </a:t>
            </a:r>
            <a:r>
              <a:rPr lang="el-GR" dirty="0" smtClean="0"/>
              <a:t>απαραίτητη στις τηλεπικοινωνίες μεγάλων αποστάσεων</a:t>
            </a:r>
          </a:p>
        </p:txBody>
      </p:sp>
      <p:cxnSp>
        <p:nvCxnSpPr>
          <p:cNvPr id="29" name="28 - Ευθύγραμμο βέλος σύνδεσης"/>
          <p:cNvCxnSpPr>
            <a:stCxn id="16" idx="0"/>
          </p:cNvCxnSpPr>
          <p:nvPr/>
        </p:nvCxnSpPr>
        <p:spPr>
          <a:xfrm rot="5400000" flipH="1" flipV="1">
            <a:off x="1959163" y="1071881"/>
            <a:ext cx="2113105" cy="139805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flipV="1">
            <a:off x="2143108" y="5072074"/>
            <a:ext cx="1643074" cy="8272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2158125" y="3199669"/>
            <a:ext cx="1827354" cy="12858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306</Words>
  <PresentationFormat>Προβολή στην οθόνη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44</cp:revision>
  <dcterms:created xsi:type="dcterms:W3CDTF">2022-12-29T16:26:07Z</dcterms:created>
  <dcterms:modified xsi:type="dcterms:W3CDTF">2023-01-01T12:27:46Z</dcterms:modified>
</cp:coreProperties>
</file>