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8" r:id="rId4"/>
    <p:sldId id="257" r:id="rId5"/>
    <p:sldId id="260" r:id="rId6"/>
    <p:sldId id="279" r:id="rId7"/>
    <p:sldId id="261" r:id="rId8"/>
    <p:sldId id="262" r:id="rId9"/>
    <p:sldId id="263" r:id="rId10"/>
    <p:sldId id="266" r:id="rId11"/>
    <p:sldId id="265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80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14/2/2024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14/2/2024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14/2/2024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14/2/2024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14/2/2024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14/2/2024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14/2/2024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14/2/2024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14/2/2024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14/2/2024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14/2/2024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14/2/2024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14/2/2024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14/2/2024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14/2/2024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14/2/2024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14/2/2024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14/2/2024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14/2/2024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14/2/2024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14/2/2024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14/2/2024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2853615-BFDE-46DE-814C-47EC6EF6D371}" type="datetimeFigureOut">
              <a:rPr lang="el-GR" smtClean="0"/>
              <a:pPr/>
              <a:t>14/2/2024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pPr/>
              <a:t>14/2/2024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C000"/>
                </a:solidFill>
              </a:rPr>
              <a:t>ΜΑΘΗΜΑ 26</a:t>
            </a:r>
            <a:endParaRPr lang="el-GR" dirty="0">
              <a:solidFill>
                <a:srgbClr val="FFC000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000" b="1" cap="none" dirty="0">
                <a:solidFill>
                  <a:srgbClr val="FFC000"/>
                </a:solidFill>
              </a:rPr>
              <a:t>Η</a:t>
            </a:r>
            <a:r>
              <a:rPr lang="el-GR" sz="2000" b="1" cap="none" dirty="0" smtClean="0">
                <a:solidFill>
                  <a:srgbClr val="FFC000"/>
                </a:solidFill>
              </a:rPr>
              <a:t> Ευρωπαϊκή </a:t>
            </a:r>
            <a:r>
              <a:rPr lang="el-GR" sz="2000" b="1" cap="none" dirty="0">
                <a:solidFill>
                  <a:srgbClr val="FFC000"/>
                </a:solidFill>
              </a:rPr>
              <a:t>Έ</a:t>
            </a:r>
            <a:r>
              <a:rPr lang="el-GR" sz="2000" b="1" cap="none" dirty="0" smtClean="0">
                <a:solidFill>
                  <a:srgbClr val="FFC000"/>
                </a:solidFill>
              </a:rPr>
              <a:t>νωση</a:t>
            </a:r>
            <a:endParaRPr lang="el-GR" sz="2000" b="1" cap="non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64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4282" y="785794"/>
            <a:ext cx="7929618" cy="29289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 smtClean="0"/>
              <a:t>Οι </a:t>
            </a:r>
            <a:r>
              <a:rPr lang="el-GR" dirty="0"/>
              <a:t>χώρες που αποτελούν την Ένωση, τα κράτη-μέλη της, συνεχίζουν να είναι ανεξάρτητα, κυρίαρχα έθνη, αλλά συνενώνουν τις εθνικές κυριαρχίες τους, ούτως ώστε να έχουν </a:t>
            </a:r>
            <a:r>
              <a:rPr lang="el-GR" dirty="0" smtClean="0"/>
              <a:t>δύναμη και </a:t>
            </a:r>
            <a:r>
              <a:rPr lang="el-GR" dirty="0"/>
              <a:t>παγκόσμια επιρροή, την οποία καμιά χώρα δε θα μπορούσε να έχει </a:t>
            </a:r>
            <a:r>
              <a:rPr lang="el-GR" dirty="0" smtClean="0"/>
              <a:t>από μόνη </a:t>
            </a:r>
            <a:r>
              <a:rPr lang="el-GR" dirty="0"/>
              <a:t>της. </a:t>
            </a:r>
            <a:endParaRPr lang="el-GR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14325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0" y="5643578"/>
            <a:ext cx="3929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/>
              <a:t>Είναι χαρακτηριστικό ότι η Ε.Ε. αποτελεί την πρώτη εμπορική και τη δεύτερη γεωργική και βιομηχανική δύναμη στον κόσμο.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6457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55598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400" dirty="0"/>
              <a:t>Το </a:t>
            </a:r>
            <a:r>
              <a:rPr lang="el-GR" sz="2400" b="1" dirty="0"/>
              <a:t>Ευρωπαϊκό Συμβούλιο</a:t>
            </a:r>
            <a:r>
              <a:rPr lang="el-GR" sz="2400" dirty="0"/>
              <a:t> </a:t>
            </a:r>
            <a:r>
              <a:rPr lang="el-GR" sz="2400" dirty="0" smtClean="0"/>
              <a:t>αποτελείται </a:t>
            </a:r>
            <a:r>
              <a:rPr lang="el-GR" sz="2400" dirty="0"/>
              <a:t>από τους </a:t>
            </a:r>
            <a:r>
              <a:rPr lang="el-GR" sz="2400" dirty="0" smtClean="0"/>
              <a:t>αρχηγούς (ηγέτες)  </a:t>
            </a:r>
            <a:r>
              <a:rPr lang="el-GR" sz="2400" dirty="0"/>
              <a:t>των κρατών </a:t>
            </a:r>
            <a:r>
              <a:rPr lang="el-GR" sz="2400" dirty="0" smtClean="0"/>
              <a:t>των </a:t>
            </a:r>
            <a:r>
              <a:rPr lang="el-GR" sz="2400" dirty="0"/>
              <a:t>27 κρατών-μελών της Ε.Ε. </a:t>
            </a:r>
            <a:endParaRPr lang="el-GR" sz="2400" dirty="0" smtClean="0"/>
          </a:p>
          <a:p>
            <a:pPr marL="0" indent="0" algn="just">
              <a:buNone/>
            </a:pPr>
            <a:endParaRPr lang="el-GR" sz="2400" dirty="0" smtClean="0"/>
          </a:p>
          <a:p>
            <a:pPr marL="0" indent="0" algn="just">
              <a:buNone/>
            </a:pPr>
            <a:endParaRPr lang="el-GR" sz="2400" dirty="0" smtClean="0"/>
          </a:p>
          <a:p>
            <a:pPr marL="0" indent="0" algn="just">
              <a:buNone/>
            </a:pPr>
            <a:r>
              <a:rPr lang="el-GR" sz="2400" dirty="0" smtClean="0"/>
              <a:t>Οι ηγέτες συναντώνται δύο </a:t>
            </a:r>
            <a:r>
              <a:rPr lang="el-GR" sz="2400" dirty="0"/>
              <a:t>φορές ανά εξάμηνο. Κάθε κράτος-μέλος ασκεί την προεδρία αυτού του συμβουλίου ανά </a:t>
            </a:r>
            <a:r>
              <a:rPr lang="el-GR" sz="2400" dirty="0" smtClean="0"/>
              <a:t>εξάμηνο.</a:t>
            </a:r>
            <a:r>
              <a:rPr lang="el-GR" sz="2400" dirty="0"/>
              <a:t> 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410445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C:\Users\basan\OneDrive\Υπολογιστής\Στιγμιότυπο οθόνης 2021-01-17 1544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05064"/>
            <a:ext cx="453762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387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285728"/>
            <a:ext cx="8229600" cy="55598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800" b="1" dirty="0" smtClean="0"/>
              <a:t>Ευρωπαϊκή Επιτροπή (Κομισιόν)</a:t>
            </a:r>
            <a:endParaRPr lang="el-GR" sz="24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l-GR" sz="2400" dirty="0" smtClean="0"/>
              <a:t>Αποτελείται από τους επιτρόπους. Το κάθε κράτος – μέλος διορίζει από ένα επίτροπο. Η θητεία του κάθε επιτρόπου  είναι για 5 χρόνια. 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l-GR" sz="2400" dirty="0" smtClean="0"/>
              <a:t>Ο κάθε επίτροπος αναλαμβάνει και ένα τομέα για τον οποίο είναι υπεύθυνος. Για παράδειγμα ένας επίτροπος είναι υπεύθυνος για την οικονομία, άλλος για την γεωργία </a:t>
            </a:r>
            <a:r>
              <a:rPr lang="el-GR" sz="2400" dirty="0" err="1" smtClean="0"/>
              <a:t>κτ.λ</a:t>
            </a:r>
            <a:r>
              <a:rPr lang="el-GR" sz="2400" dirty="0" smtClean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l-GR" sz="2400" dirty="0" smtClean="0"/>
              <a:t>Οι επίτροποι πρέπει να φροντίζουν για το κοινό συμφέρον της Ε.Ε..</a:t>
            </a:r>
            <a:endParaRPr lang="el-GR" sz="2400" dirty="0"/>
          </a:p>
        </p:txBody>
      </p:sp>
      <p:pic>
        <p:nvPicPr>
          <p:cNvPr id="9221" name="Picture 5" descr="C:\Users\basan\OneDrive\Υπολογιστής\Στιγμιότυπο οθόνης 2021-01-17 1610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8465" y="4049688"/>
            <a:ext cx="591553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535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800" b="1" dirty="0" smtClean="0"/>
              <a:t>Ευρωπαϊκό Κοινοβούλιο</a:t>
            </a:r>
          </a:p>
          <a:p>
            <a:pPr marL="0" indent="0" algn="just">
              <a:buNone/>
            </a:pPr>
            <a:endParaRPr lang="el-GR" sz="24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l-GR" sz="2400" dirty="0" smtClean="0"/>
              <a:t>αποτελείται από 751 ευρωβουλευτές, από τους οποίους οι 22 από την Ελλάδα.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l-GR" sz="2400" dirty="0" smtClean="0"/>
              <a:t>Οι ευρωβουλευτές εκλέγονται   κάθε 5 χρόνια από τους πολίτες των κρατών – μελών.</a:t>
            </a:r>
          </a:p>
        </p:txBody>
      </p:sp>
      <p:pic>
        <p:nvPicPr>
          <p:cNvPr id="10245" name="Picture 5" descr="C:\Users\basan\OneDrive\Υπολογιστής\Στιγμιότυπο οθόνης 2021-01-17 1616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5568" y="4193704"/>
            <a:ext cx="388843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93704"/>
            <a:ext cx="409042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2919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85720" y="357166"/>
            <a:ext cx="8229600" cy="271464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l-GR" sz="2800" b="1" dirty="0" smtClean="0"/>
              <a:t>Συμβούλιο της Ευρωπαϊκής Ένωσης </a:t>
            </a:r>
          </a:p>
          <a:p>
            <a:pPr marL="0" indent="0" algn="just">
              <a:buNone/>
            </a:pPr>
            <a:r>
              <a:rPr lang="el-GR" sz="2800" b="1" dirty="0" smtClean="0"/>
              <a:t>(Συμβούλιο Υπουργών)</a:t>
            </a:r>
          </a:p>
          <a:p>
            <a:pPr marL="0" indent="0" algn="just">
              <a:buNone/>
            </a:pPr>
            <a:endParaRPr lang="el-GR" sz="24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l-GR" sz="2400" dirty="0" smtClean="0"/>
              <a:t>Σε αυτό συμμετέχει ένας αντιπρόσωπος (υπουργός) από κάθε κράτος – μέλος   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400" dirty="0"/>
              <a:t>η</a:t>
            </a:r>
            <a:r>
              <a:rPr lang="el-GR" sz="2400" dirty="0" smtClean="0"/>
              <a:t> σύνθεση του Συμβουλίου μεταβάλλεται ανάλογα με το θέμα. </a:t>
            </a:r>
          </a:p>
          <a:p>
            <a:pPr algn="just">
              <a:buNone/>
            </a:pPr>
            <a:r>
              <a:rPr lang="el-GR" sz="2400" dirty="0" smtClean="0"/>
              <a:t>.</a:t>
            </a:r>
            <a:endParaRPr lang="el-GR" sz="24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8692" y="4781112"/>
            <a:ext cx="3615308" cy="207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- Ορθογώνιο"/>
          <p:cNvSpPr/>
          <p:nvPr/>
        </p:nvSpPr>
        <p:spPr>
          <a:xfrm>
            <a:off x="214282" y="435769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l-GR" sz="2000" dirty="0" smtClean="0"/>
              <a:t>Για </a:t>
            </a:r>
            <a:r>
              <a:rPr lang="el-GR" sz="2000" b="1" dirty="0" smtClean="0"/>
              <a:t>παράδειγμα</a:t>
            </a:r>
            <a:r>
              <a:rPr lang="el-GR" sz="2000" dirty="0" smtClean="0"/>
              <a:t> αν πρέπει να συζητηθούν οικονομικά θέματα , στο συμβούλιο θα συμμετέχουν οι υπουργοί οικονομικών του κάθε κράτους μέλους.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Αν το θέμα αφορά την αθλητισμό, στο συμβούλιο θα συμμετέχουν οι υπουργοί αθλητισμού της κάθε  χώρας.</a:t>
            </a:r>
          </a:p>
        </p:txBody>
      </p:sp>
    </p:spTree>
    <p:extLst>
      <p:ext uri="{BB962C8B-B14F-4D97-AF65-F5344CB8AC3E}">
        <p14:creationId xmlns:p14="http://schemas.microsoft.com/office/powerpoint/2010/main" xmlns="" val="56058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3244" y="764704"/>
            <a:ext cx="8229600" cy="555989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l-GR" dirty="0"/>
              <a:t>Σε γενικές γραμμές, η διαδικασία δημιουργίας και τήρησης ενός </a:t>
            </a:r>
            <a:r>
              <a:rPr lang="el-GR" b="1" dirty="0"/>
              <a:t>κοινοτικού νόμου </a:t>
            </a:r>
            <a:r>
              <a:rPr lang="el-GR" dirty="0"/>
              <a:t>(κανονισμού ή οδηγίας) έχει ως εξής</a:t>
            </a:r>
            <a:r>
              <a:rPr lang="el-GR" dirty="0" smtClean="0"/>
              <a:t>:</a:t>
            </a:r>
          </a:p>
          <a:p>
            <a:pPr marL="0" indent="0" algn="just">
              <a:buNone/>
            </a:pPr>
            <a:endParaRPr lang="el-GR" dirty="0"/>
          </a:p>
          <a:p>
            <a:pPr marL="0" indent="0" algn="just">
              <a:buNone/>
            </a:pPr>
            <a:endParaRPr lang="el-GR" dirty="0" smtClean="0"/>
          </a:p>
          <a:p>
            <a:pPr marL="0" indent="0" algn="just">
              <a:buNone/>
            </a:pPr>
            <a:endParaRPr lang="el-GR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l-GR" sz="2400" dirty="0" smtClean="0"/>
              <a:t>Η Επιτροπή (κομισιόν), προτείνει  το σχέδιο ενός νόμου.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l-GR" sz="2400" dirty="0" smtClean="0"/>
              <a:t>Το Κοινοβούλιο το εξετάζει και ενδεχομένως το τροποποιεί το σχέδιο νόμου.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l-GR" sz="2400" dirty="0" smtClean="0"/>
              <a:t>Την τελική απόφαση για την ψήφιση του νόμου, την παίρνει το Συμβούλιο Υπουργών, που εκδίδει και τον νόμο.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l-GR" sz="2400" dirty="0" smtClean="0"/>
              <a:t>Η Κομισιόν (επιτροπή) ως εκτελεστικό όργανο της Ένωσης, φροντίζει για την εφαρμογή των νόμων και των πολιτικών αποφάσεων.</a:t>
            </a:r>
            <a:endParaRPr lang="el-GR" sz="2400" dirty="0"/>
          </a:p>
        </p:txBody>
      </p:sp>
      <p:sp>
        <p:nvSpPr>
          <p:cNvPr id="4" name="Στρογγυλεμένο ορθογώνιο 3"/>
          <p:cNvSpPr/>
          <p:nvPr/>
        </p:nvSpPr>
        <p:spPr>
          <a:xfrm>
            <a:off x="109108" y="1830136"/>
            <a:ext cx="1728192" cy="93610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Ευρωπαϊκή Επιτροπή</a:t>
            </a:r>
          </a:p>
          <a:p>
            <a:pPr algn="ctr"/>
            <a:r>
              <a:rPr lang="el-GR" dirty="0" smtClean="0"/>
              <a:t>(Κομισιόν)</a:t>
            </a:r>
            <a:endParaRPr lang="el-GR" dirty="0"/>
          </a:p>
        </p:txBody>
      </p:sp>
      <p:cxnSp>
        <p:nvCxnSpPr>
          <p:cNvPr id="6" name="Ευθύγραμμο βέλος σύνδεσης 5"/>
          <p:cNvCxnSpPr/>
          <p:nvPr/>
        </p:nvCxnSpPr>
        <p:spPr>
          <a:xfrm flipV="1">
            <a:off x="1807243" y="2294613"/>
            <a:ext cx="720080" cy="63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Στρογγυλεμένο ορθογώνιο 9"/>
          <p:cNvSpPr/>
          <p:nvPr/>
        </p:nvSpPr>
        <p:spPr>
          <a:xfrm>
            <a:off x="2527323" y="1830136"/>
            <a:ext cx="1800200" cy="93610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Ευρωπαϊκό Κοινοβούλιο</a:t>
            </a:r>
            <a:endParaRPr lang="el-GR" dirty="0"/>
          </a:p>
        </p:txBody>
      </p:sp>
      <p:cxnSp>
        <p:nvCxnSpPr>
          <p:cNvPr id="12" name="Ευθύγραμμο βέλος σύνδεσης 11"/>
          <p:cNvCxnSpPr>
            <a:stCxn id="10" idx="3"/>
          </p:cNvCxnSpPr>
          <p:nvPr/>
        </p:nvCxnSpPr>
        <p:spPr>
          <a:xfrm flipV="1">
            <a:off x="4327523" y="2291038"/>
            <a:ext cx="720080" cy="71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Στρογγυλεμένο ορθογώνιο 12"/>
          <p:cNvSpPr/>
          <p:nvPr/>
        </p:nvSpPr>
        <p:spPr>
          <a:xfrm>
            <a:off x="5047603" y="1837286"/>
            <a:ext cx="1656184" cy="93610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Συμβούλιο Υπουργών</a:t>
            </a:r>
            <a:endParaRPr lang="el-GR" dirty="0"/>
          </a:p>
        </p:txBody>
      </p:sp>
      <p:cxnSp>
        <p:nvCxnSpPr>
          <p:cNvPr id="15" name="Ευθύγραμμο βέλος σύνδεσης 14"/>
          <p:cNvCxnSpPr>
            <a:stCxn id="13" idx="3"/>
          </p:cNvCxnSpPr>
          <p:nvPr/>
        </p:nvCxnSpPr>
        <p:spPr>
          <a:xfrm>
            <a:off x="6703787" y="2305338"/>
            <a:ext cx="648072" cy="143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Στρογγυλεμένο ορθογώνιο 15"/>
          <p:cNvSpPr/>
          <p:nvPr/>
        </p:nvSpPr>
        <p:spPr>
          <a:xfrm>
            <a:off x="7351859" y="1830136"/>
            <a:ext cx="1656184" cy="93610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Ευρωπαϊκή Επιτροπή</a:t>
            </a:r>
          </a:p>
          <a:p>
            <a:pPr algn="ctr"/>
            <a:r>
              <a:rPr lang="el-GR" dirty="0"/>
              <a:t>(Κομισιόν)</a:t>
            </a:r>
          </a:p>
        </p:txBody>
      </p:sp>
    </p:spTree>
    <p:extLst>
      <p:ext uri="{BB962C8B-B14F-4D97-AF65-F5344CB8AC3E}">
        <p14:creationId xmlns:p14="http://schemas.microsoft.com/office/powerpoint/2010/main" xmlns="" val="228202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3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pPr marL="0" indent="0" algn="just">
              <a:buNone/>
            </a:pPr>
            <a:r>
              <a:rPr lang="el-GR" dirty="0" smtClean="0"/>
              <a:t>Εκτός </a:t>
            </a:r>
            <a:r>
              <a:rPr lang="el-GR" dirty="0"/>
              <a:t>από τα θεσμικά όργανα της Ε.Ε. που αναφέρθηκαν παραπάνω, υπάρχουν </a:t>
            </a:r>
            <a:endParaRPr lang="el-GR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l-GR" dirty="0" smtClean="0"/>
              <a:t>το </a:t>
            </a:r>
            <a:r>
              <a:rPr lang="el-GR" b="1" dirty="0"/>
              <a:t>Ευρωπαϊκό Δικαστήριο</a:t>
            </a:r>
            <a:r>
              <a:rPr lang="el-GR" dirty="0"/>
              <a:t>, το οποίο εξασφαλίζει την τήρηση της ευρωπαϊκής νομοθεσίας, </a:t>
            </a:r>
            <a:endParaRPr lang="el-GR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l-GR" dirty="0" smtClean="0"/>
              <a:t>το </a:t>
            </a:r>
            <a:r>
              <a:rPr lang="el-GR" b="1" dirty="0"/>
              <a:t>Ελεγκτικό Συνέδριο</a:t>
            </a:r>
            <a:r>
              <a:rPr lang="el-GR" dirty="0"/>
              <a:t>, το οποίο ελέγχει τη χρηματοδότηση των δραστηριοτήτων της Ένωσης. </a:t>
            </a:r>
            <a:endParaRPr lang="el-GR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l-GR" dirty="0" smtClean="0"/>
              <a:t>η </a:t>
            </a:r>
            <a:r>
              <a:rPr lang="el-GR" dirty="0"/>
              <a:t>Επιτροπή των Περιφερειών, </a:t>
            </a:r>
            <a:endParaRPr lang="el-GR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l-GR" dirty="0" smtClean="0"/>
              <a:t>η </a:t>
            </a:r>
            <a:r>
              <a:rPr lang="el-GR" dirty="0"/>
              <a:t>Ευρωπαϊκή Κεντρική Τράπεζα, </a:t>
            </a:r>
            <a:endParaRPr lang="el-GR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l-GR" dirty="0" smtClean="0"/>
              <a:t>ο Ευρωπαίος Διαμεσολαβητής </a:t>
            </a:r>
            <a:r>
              <a:rPr lang="el-GR" dirty="0"/>
              <a:t>κ.ά. </a:t>
            </a:r>
            <a:endParaRPr lang="el-GR" dirty="0" smtClean="0"/>
          </a:p>
          <a:p>
            <a:pPr marL="0" indent="0" algn="just">
              <a:buNone/>
            </a:pPr>
            <a:r>
              <a:rPr lang="el-GR" dirty="0" smtClean="0"/>
              <a:t>Οι </a:t>
            </a:r>
            <a:r>
              <a:rPr lang="el-GR" dirty="0"/>
              <a:t>υπηρεσίες των περισσότερων ευρωπαϊκών θεσμικών οργάνων εδρεύουν στις Βρυξέλλες, το Στρασβούργο και το Λουξεμβούργο.</a:t>
            </a:r>
          </a:p>
        </p:txBody>
      </p:sp>
    </p:spTree>
    <p:extLst>
      <p:ext uri="{BB962C8B-B14F-4D97-AF65-F5344CB8AC3E}">
        <p14:creationId xmlns:p14="http://schemas.microsoft.com/office/powerpoint/2010/main" xmlns="" val="358417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800" b="1" dirty="0" smtClean="0"/>
              <a:t>Ευρωπαϊκό Δικαστήριο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l-GR" sz="2400" dirty="0" smtClean="0"/>
              <a:t>Μετέχει ένας δικαστής από κάθε χώρα της Ε.Ε.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l-GR" sz="2400" dirty="0" smtClean="0"/>
              <a:t>Το Δικαστήριο βοηθούν 8 «γενικοί εισαγγελείς» που διατυπώνουν την νομική γνώμη τους για τις υποθέσεις που εξετάζονται. Η θητεία κάθε δικαστή και γενικού εισαγγελέα είναι εξαετής και μπορεί να ανανεωθεί. Ο διορισμός τους γίνεται κατόπιν συμφωνίας των χωρών της Ε.Ε.</a:t>
            </a:r>
            <a:endParaRPr lang="el-GR" sz="2400" dirty="0"/>
          </a:p>
        </p:txBody>
      </p:sp>
      <p:pic>
        <p:nvPicPr>
          <p:cNvPr id="14339" name="Picture 3" descr="C:\Users\basan\OneDrive\Υπολογιστής\Στιγμιότυπο οθόνης 2021-01-17 1646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381642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basan\OneDrive\Υπολογιστής\Στιγμιότυπο οθόνης 2021-01-17 1646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1"/>
            <a:ext cx="381642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08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pPr marL="0" indent="0" algn="just">
              <a:buNone/>
            </a:pPr>
            <a:r>
              <a:rPr lang="el-GR" dirty="0" smtClean="0"/>
              <a:t>Το Ευρωπαϊκό Συμβούλιο αν και ασκεί μεγάλη επιρροή στον καθορισμό της πολιτικής της Ευρωπαϊκής Ένωσης, δεν έχει νομοθετική </a:t>
            </a:r>
            <a:r>
              <a:rPr lang="el-GR" dirty="0" smtClean="0"/>
              <a:t>εξουσία</a:t>
            </a:r>
            <a:r>
              <a:rPr lang="en-US" dirty="0" smtClean="0"/>
              <a:t> (</a:t>
            </a:r>
            <a:r>
              <a:rPr lang="el-GR" dirty="0" smtClean="0"/>
              <a:t>δηλαδή δεν ψηφίζει νόμους).</a:t>
            </a:r>
            <a:endParaRPr lang="el-GR" dirty="0" smtClean="0"/>
          </a:p>
          <a:p>
            <a:pPr marL="0" indent="0" algn="just">
              <a:buNone/>
            </a:pPr>
            <a:r>
              <a:rPr lang="el-GR" dirty="0"/>
              <a:t>Το σύνολο των νομικών πράξεων και των πολιτικών διαμορφώνεται κατά κύριο λόγο μέσα στο «θεσμικό τρίγωνο» που σχηματίζεται από τα εξής τρία βασικά όργανα της Ε.Ε</a:t>
            </a:r>
            <a:r>
              <a:rPr lang="el-GR" dirty="0" smtClean="0"/>
              <a:t>.: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l-GR" dirty="0" smtClean="0"/>
              <a:t>Ευρωπαϊκή Επιτροπή (Κομισιόν)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l-GR" dirty="0" smtClean="0"/>
              <a:t>Ευρωπαϊκό Κοινοβούλιο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l-GR" dirty="0" smtClean="0"/>
              <a:t>Συμβούλιο της Ευρωπαϊκής Ένωσης (Συμβούλιο Υπουργών)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70654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800" dirty="0"/>
              <a:t>Επί αιώνες </a:t>
            </a:r>
            <a:r>
              <a:rPr lang="el-GR" sz="2800" dirty="0" smtClean="0"/>
              <a:t>οι χώρες (κράτη) που βρίσκονταν στην Ευρώπη πολεμούσαν μεταξύ τους . </a:t>
            </a:r>
          </a:p>
          <a:p>
            <a:pPr marL="0" indent="0" algn="just">
              <a:buNone/>
            </a:pPr>
            <a:endParaRPr lang="el-GR" sz="2800" dirty="0" smtClean="0"/>
          </a:p>
          <a:p>
            <a:pPr marL="0" indent="0" algn="just">
              <a:buNone/>
            </a:pPr>
            <a:r>
              <a:rPr lang="el-GR" sz="2400" dirty="0" smtClean="0"/>
              <a:t>Ο</a:t>
            </a:r>
            <a:r>
              <a:rPr lang="el-GR" sz="2400" dirty="0" smtClean="0"/>
              <a:t> </a:t>
            </a:r>
            <a:r>
              <a:rPr lang="el-GR" sz="2400" b="1" dirty="0"/>
              <a:t>Δεύτερος Παγκόσμιος Πόλεμος</a:t>
            </a:r>
            <a:r>
              <a:rPr lang="el-GR" sz="2400" dirty="0"/>
              <a:t>, </a:t>
            </a:r>
            <a:r>
              <a:rPr lang="el-GR" sz="1900" dirty="0"/>
              <a:t>ο οποίος συντάραξε την Ευρώπη και τον κόσμο ολόκληρο </a:t>
            </a:r>
            <a:r>
              <a:rPr lang="el-GR" sz="1900" b="1" dirty="0"/>
              <a:t>από το 1939 έως το 1945</a:t>
            </a:r>
            <a:r>
              <a:rPr lang="el-GR" sz="1900" dirty="0"/>
              <a:t> </a:t>
            </a:r>
            <a:r>
              <a:rPr lang="el-GR" sz="1900" dirty="0" smtClean="0"/>
              <a:t>, άφησε </a:t>
            </a:r>
            <a:r>
              <a:rPr lang="el-GR" sz="1900" dirty="0"/>
              <a:t>πίσω του οικονομικά καταστραμμένες χώρες και εκατομμύρια νεκρούς. </a:t>
            </a:r>
            <a:endParaRPr lang="el-GR" sz="1900" dirty="0" smtClean="0"/>
          </a:p>
          <a:p>
            <a:pPr marL="0" indent="0" algn="just">
              <a:buNone/>
            </a:pPr>
            <a:endParaRPr lang="el-GR" sz="1900" dirty="0" smtClean="0"/>
          </a:p>
          <a:p>
            <a:pPr marL="0" indent="0" algn="just">
              <a:buNone/>
            </a:pPr>
            <a:r>
              <a:rPr lang="el-GR" sz="2800" dirty="0" smtClean="0"/>
              <a:t>Έτσι</a:t>
            </a:r>
            <a:r>
              <a:rPr lang="el-GR" sz="2800" dirty="0"/>
              <a:t>, </a:t>
            </a:r>
            <a:r>
              <a:rPr lang="el-GR" sz="2800" dirty="0" smtClean="0"/>
              <a:t>οι αρχηγοί (ηγέτες) των κρατών της Ευρώπης σκέφτηκαν  ότι </a:t>
            </a:r>
            <a:r>
              <a:rPr lang="el-GR" sz="2800" dirty="0"/>
              <a:t>ο μόνος τρόπος για να εξασφαλιστεί μια διαρκής </a:t>
            </a:r>
            <a:r>
              <a:rPr lang="el-GR" sz="2800" dirty="0" smtClean="0"/>
              <a:t>ειρήνη, </a:t>
            </a:r>
            <a:r>
              <a:rPr lang="el-GR" sz="2800" dirty="0"/>
              <a:t>μεταξύ των χωρών τους ήταν να </a:t>
            </a:r>
            <a:r>
              <a:rPr lang="el-GR" sz="2800" dirty="0" smtClean="0"/>
              <a:t>ενωθούν οι χώρες  </a:t>
            </a:r>
            <a:r>
              <a:rPr lang="el-GR" sz="2800" dirty="0"/>
              <a:t>αυτές οικονομικά και πολιτικά.</a:t>
            </a:r>
          </a:p>
        </p:txBody>
      </p:sp>
    </p:spTree>
    <p:extLst>
      <p:ext uri="{BB962C8B-B14F-4D97-AF65-F5344CB8AC3E}">
        <p14:creationId xmlns:p14="http://schemas.microsoft.com/office/powerpoint/2010/main" xmlns="" val="4223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pPr marL="0" indent="0" algn="just">
              <a:buNone/>
            </a:pPr>
            <a:r>
              <a:rPr lang="el-GR" dirty="0" smtClean="0"/>
              <a:t>Πριν από 75 περίπου χρόνια μια μεγάλη καταστροφή βρίσκει την Ευρώπη.</a:t>
            </a:r>
            <a:endParaRPr lang="el-GR" dirty="0"/>
          </a:p>
        </p:txBody>
      </p:sp>
      <p:pic>
        <p:nvPicPr>
          <p:cNvPr id="1026" name="Picture 2" descr="C:\Users\basan\OneDrive\Υπολογιστής\Στιγμιότυπο οθόνης 2021-01-17 1436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573016"/>
            <a:ext cx="4572000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asan\OneDrive\Υπολογιστής\Στιγμιότυπο οθόνης 2021-01-17 14363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573016"/>
            <a:ext cx="4572000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asan\OneDrive\Υπολογιστής\Στιγμιότυπο οθόνης 2021-01-17 1436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"/>
            <a:ext cx="4590395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asan\OneDrive\Υπολογιστής\Στιγμιότυπο οθόνης 2021-01-17 14371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4572000" cy="35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068960"/>
            <a:ext cx="9143998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l-GR" sz="4800" dirty="0" smtClean="0">
                <a:solidFill>
                  <a:schemeClr val="bg1"/>
                </a:solidFill>
              </a:rPr>
              <a:t>Ο Δεύτερος Παγκόσμιος Πόλεμος</a:t>
            </a:r>
            <a:endParaRPr lang="el-GR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02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/>
          <a:lstStyle/>
          <a:p>
            <a:pPr marL="0" indent="0" algn="just">
              <a:buNone/>
            </a:pPr>
            <a:r>
              <a:rPr lang="el-GR" dirty="0" smtClean="0"/>
              <a:t>Το 1957 </a:t>
            </a:r>
            <a:r>
              <a:rPr lang="el-GR" dirty="0"/>
              <a:t>έξι κράτη, </a:t>
            </a:r>
            <a:r>
              <a:rPr lang="el-GR" dirty="0" smtClean="0"/>
              <a:t> υπέγραψαν </a:t>
            </a:r>
            <a:r>
              <a:rPr lang="el-GR" dirty="0"/>
              <a:t>στη Ρώμη τη συνθήκη δημιουργίας της </a:t>
            </a:r>
            <a:r>
              <a:rPr lang="el-GR" b="1" dirty="0"/>
              <a:t>Ευρωπαϊκής Οικονομικής Κοινότητας (Ε.Ο.Κ.).</a:t>
            </a:r>
          </a:p>
        </p:txBody>
      </p:sp>
      <p:pic>
        <p:nvPicPr>
          <p:cNvPr id="3075" name="Picture 3" descr="C:\Users\basan\OneDrive\Υπολογιστής\Χωρίς τίτλ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73635"/>
            <a:ext cx="4092575" cy="488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2060848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 smtClean="0"/>
              <a:t>Γαλλία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6016" y="2736165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η τότε Δυτική Γερμανία</a:t>
            </a:r>
            <a:endParaRPr lang="el-GR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346461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Ιταλία</a:t>
            </a:r>
            <a:endParaRPr lang="el-GR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429309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Βέλγιο</a:t>
            </a:r>
            <a:endParaRPr lang="el-GR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5065421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Ολλανδία</a:t>
            </a:r>
            <a:endParaRPr lang="el-GR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716016" y="5831686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Λουξεμβούργο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xmlns="" val="41381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24765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2857488" y="2357430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Ελλάδα γίνεται μέλος της Ευρωπαϊκής ένωσης (Ε.Ε.) το 1981</a:t>
            </a:r>
            <a:endParaRPr lang="en-US" sz="2400" dirty="0"/>
          </a:p>
        </p:txBody>
      </p:sp>
      <p:sp>
        <p:nvSpPr>
          <p:cNvPr id="6" name="5 - TextBox"/>
          <p:cNvSpPr txBox="1"/>
          <p:nvPr/>
        </p:nvSpPr>
        <p:spPr>
          <a:xfrm>
            <a:off x="1785918" y="4857760"/>
            <a:ext cx="5143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Η Κύπρος γίνεται μέλος της Ευρωπαϊκής ένωσης (Ε.Ε.) το 2004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400" dirty="0" smtClean="0"/>
              <a:t>Το 1992 </a:t>
            </a:r>
            <a:r>
              <a:rPr lang="el-GR" sz="2400" dirty="0"/>
              <a:t>στην ολλανδική πόλη </a:t>
            </a:r>
            <a:r>
              <a:rPr lang="el-GR" sz="2400" b="1" dirty="0"/>
              <a:t>Μάαστριχτ</a:t>
            </a:r>
            <a:r>
              <a:rPr lang="el-GR" sz="2400" dirty="0"/>
              <a:t> υπογράφηκε η </a:t>
            </a:r>
            <a:r>
              <a:rPr lang="el-GR" sz="2400" dirty="0" smtClean="0"/>
              <a:t> συνθήκη Μάαστριχτ με </a:t>
            </a:r>
            <a:r>
              <a:rPr lang="el-GR" sz="2400" dirty="0"/>
              <a:t>την οποία η Ε.Ο.Κ. μετονομάστηκε σε </a:t>
            </a:r>
            <a:r>
              <a:rPr lang="el-GR" sz="2400" b="1" dirty="0"/>
              <a:t>Ευρωπαϊκή Ένωση (Ε.Ε.). </a:t>
            </a:r>
            <a:endParaRPr lang="el-GR" sz="2400" b="1" dirty="0" smtClean="0"/>
          </a:p>
          <a:p>
            <a:pPr marL="0" indent="0" algn="just">
              <a:buNone/>
            </a:pPr>
            <a:r>
              <a:rPr lang="el-GR" sz="2400" dirty="0" smtClean="0"/>
              <a:t>Οι χώρες της Ευρώπης που συμμετέχουν  στην  </a:t>
            </a:r>
            <a:r>
              <a:rPr lang="el-GR" sz="2400" dirty="0"/>
              <a:t>Ευρωπαϊκή Ένωση </a:t>
            </a:r>
            <a:r>
              <a:rPr lang="el-GR" sz="2400" dirty="0" smtClean="0"/>
              <a:t> (αναφέρονται και ως κράτη – μέλη της ένωσης).</a:t>
            </a:r>
          </a:p>
        </p:txBody>
      </p:sp>
      <p:pic>
        <p:nvPicPr>
          <p:cNvPr id="4098" name="Picture 2" descr="C:\Users\basan\OneDrive\Υπολογιστής\Στιγμιότυπο οθόνης 2021-01-17 1513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849" y="3501008"/>
            <a:ext cx="7986713" cy="334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803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857752" y="1214422"/>
            <a:ext cx="3927380" cy="402161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l-GR" sz="2800" dirty="0" smtClean="0"/>
              <a:t>Το  2007 στην Ε.Ε συμμετέχουν 27 </a:t>
            </a:r>
            <a:r>
              <a:rPr lang="el-GR" sz="2800" dirty="0"/>
              <a:t>κράτη-μέλη με 500 εκατομμύρια </a:t>
            </a:r>
            <a:r>
              <a:rPr lang="el-GR" sz="2800" dirty="0" smtClean="0"/>
              <a:t>κατοίκους.</a:t>
            </a:r>
          </a:p>
          <a:p>
            <a:pPr marL="0" indent="0" algn="just">
              <a:buNone/>
            </a:pPr>
            <a:endParaRPr lang="el-GR" sz="2800" dirty="0" smtClean="0"/>
          </a:p>
          <a:p>
            <a:pPr marL="0" indent="0" algn="just">
              <a:buNone/>
            </a:pPr>
            <a:endParaRPr lang="el-GR" sz="2800" dirty="0" smtClean="0"/>
          </a:p>
          <a:p>
            <a:pPr marL="0" indent="0" algn="just">
              <a:buNone/>
            </a:pPr>
            <a:endParaRPr lang="el-GR" sz="2800" dirty="0" smtClean="0"/>
          </a:p>
          <a:p>
            <a:pPr marL="0" indent="0" algn="just">
              <a:buNone/>
            </a:pPr>
            <a:r>
              <a:rPr lang="el-GR" sz="2800" dirty="0" smtClean="0"/>
              <a:t>13 </a:t>
            </a:r>
            <a:r>
              <a:rPr lang="el-GR" sz="2800" dirty="0"/>
              <a:t>από τα 27 κράτη-μέλη </a:t>
            </a:r>
            <a:r>
              <a:rPr lang="el-GR" sz="2800" dirty="0" smtClean="0"/>
              <a:t>έχουν το ίδιο νόμισμα το ευρώ.</a:t>
            </a:r>
            <a:endParaRPr lang="el-GR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4392488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2447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7678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800" dirty="0" smtClean="0"/>
              <a:t>Για </a:t>
            </a:r>
            <a:r>
              <a:rPr lang="el-GR" sz="2800" dirty="0"/>
              <a:t>να μπορέσει ένα κράτος να ενταχθεί στην Ε.Ε., θα πρέπει να εκπληρώνει συγκεκριμένα κριτήρια, </a:t>
            </a:r>
            <a:r>
              <a:rPr lang="el-GR" sz="2800" dirty="0" smtClean="0"/>
              <a:t>όπως: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l-GR" sz="2800" dirty="0" smtClean="0"/>
              <a:t> </a:t>
            </a:r>
            <a:r>
              <a:rPr lang="el-GR" sz="2800" dirty="0"/>
              <a:t>δημοκρατικό πολίτευμα, </a:t>
            </a:r>
            <a:endParaRPr lang="el-GR" sz="28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l-GR" sz="2800" dirty="0" smtClean="0"/>
              <a:t>ισχυρή </a:t>
            </a:r>
            <a:r>
              <a:rPr lang="el-GR" sz="2800" dirty="0"/>
              <a:t>οικονομία, </a:t>
            </a:r>
            <a:endParaRPr lang="el-GR" sz="2800" dirty="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l-GR" sz="2800" dirty="0" smtClean="0"/>
              <a:t>ικανή </a:t>
            </a:r>
            <a:r>
              <a:rPr lang="el-GR" sz="2800" dirty="0"/>
              <a:t>δημόσια διοίκηση κ.ά. </a:t>
            </a:r>
            <a:endParaRPr lang="el-GR" sz="2800" dirty="0" smtClean="0"/>
          </a:p>
          <a:p>
            <a:pPr marL="0" indent="0" algn="just">
              <a:buNone/>
            </a:pPr>
            <a:r>
              <a:rPr lang="el-GR" sz="2800" dirty="0" smtClean="0"/>
              <a:t>(</a:t>
            </a:r>
            <a:r>
              <a:rPr lang="el-GR" sz="2800" dirty="0"/>
              <a:t>κριτήρια της Κοπεγχάγης), γεγονός που σημαίνει ότι η ενταξιακή πορεία του κρατά αρκετά χρόνια.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49080"/>
            <a:ext cx="489012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73325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Μάρτιος 1957: ίδρυση της Ε.Ο.Κ.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7981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pPr marL="0" indent="0" algn="just">
              <a:buNone/>
            </a:pPr>
            <a:r>
              <a:rPr lang="el-GR" sz="3200" dirty="0"/>
              <a:t>Στις 28 </a:t>
            </a:r>
            <a:r>
              <a:rPr lang="el-GR" sz="3200" dirty="0" err="1"/>
              <a:t>Μαίου</a:t>
            </a:r>
            <a:r>
              <a:rPr lang="el-GR" sz="3200" dirty="0"/>
              <a:t> 1979 υπογράφηκε η Πράξη Προσχώρησης της Ελλάδας στην Ευρωπαϊκή Κοινότητα, στην οποία και </a:t>
            </a:r>
            <a:r>
              <a:rPr lang="el-GR" sz="3200" b="1" dirty="0"/>
              <a:t>ενταχθήκαμε από την 1η Ιανουαρίου 1981 ως δέκατο μέλος</a:t>
            </a:r>
            <a:r>
              <a:rPr lang="el-GR" sz="3200" dirty="0"/>
              <a:t>. </a:t>
            </a:r>
            <a:endParaRPr lang="el-GR" sz="3200" dirty="0" smtClean="0"/>
          </a:p>
          <a:p>
            <a:pPr marL="0" indent="0" algn="just">
              <a:buNone/>
            </a:pPr>
            <a:r>
              <a:rPr lang="el-GR" sz="3200" dirty="0" smtClean="0"/>
              <a:t>Η </a:t>
            </a:r>
            <a:r>
              <a:rPr lang="el-GR" sz="3200" dirty="0"/>
              <a:t>Ελλάδα είναι ένα από τα 12 κράτη-μέλη που υπέγραψαν τη Συνθήκη του Μάαστριχτ για τη δημιουργία της Ευρωπαϊκής Ένωσης. </a:t>
            </a:r>
            <a:endParaRPr lang="el-GR" sz="3200" dirty="0" smtClean="0"/>
          </a:p>
          <a:p>
            <a:pPr marL="0" indent="0" algn="just">
              <a:buNone/>
            </a:pPr>
            <a:r>
              <a:rPr lang="el-GR" sz="3200" b="1" dirty="0" smtClean="0"/>
              <a:t>Το </a:t>
            </a:r>
            <a:r>
              <a:rPr lang="el-GR" sz="3200" b="1" dirty="0"/>
              <a:t>2004 στην Ε.Ε. εντάχθηκε και η Κύπρος</a:t>
            </a:r>
            <a:r>
              <a:rPr lang="el-GR" sz="2800" dirty="0"/>
              <a:t>. </a:t>
            </a:r>
          </a:p>
          <a:p>
            <a:pPr marL="0" indent="0" algn="just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3709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Γωνίες">
  <a:themeElements>
    <a:clrScheme name="Γωνίες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Γωνίες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Γωνίε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992</TotalTime>
  <Words>911</Words>
  <Application>Microsoft Office PowerPoint</Application>
  <PresentationFormat>Προβολή στην οθόνη (4:3)</PresentationFormat>
  <Paragraphs>86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18</vt:i4>
      </vt:variant>
    </vt:vector>
  </HeadingPairs>
  <TitlesOfParts>
    <vt:vector size="20" baseType="lpstr">
      <vt:lpstr>1_Γωνίες</vt:lpstr>
      <vt:lpstr>Ροή</vt:lpstr>
      <vt:lpstr>ΜΑΘΗΜΑ 26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 26</dc:title>
  <dc:creator>ΒΑΣΩ ΑΝΕΣΤΗ</dc:creator>
  <cp:lastModifiedBy>hp pc</cp:lastModifiedBy>
  <cp:revision>92</cp:revision>
  <dcterms:created xsi:type="dcterms:W3CDTF">2021-01-17T09:52:08Z</dcterms:created>
  <dcterms:modified xsi:type="dcterms:W3CDTF">2024-02-14T20:43:52Z</dcterms:modified>
</cp:coreProperties>
</file>