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2" r:id="rId6"/>
    <p:sldId id="259" r:id="rId7"/>
    <p:sldId id="264" r:id="rId8"/>
    <p:sldId id="261" r:id="rId9"/>
    <p:sldId id="266" r:id="rId10"/>
    <p:sldId id="272" r:id="rId11"/>
    <p:sldId id="268" r:id="rId12"/>
    <p:sldId id="273" r:id="rId13"/>
    <p:sldId id="260" r:id="rId14"/>
    <p:sldId id="263" r:id="rId15"/>
    <p:sldId id="265" r:id="rId16"/>
    <p:sldId id="267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Το κλίμα της Ευρώπης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Μάθημα </a:t>
            </a:r>
            <a:r>
              <a:rPr lang="el-GR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214414" y="207167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Ηπειρωτικό  κλίμα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71472" y="2357430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χειμώνες είναι ψυχροί με μεγάλη διάρκεια και πολλά χιόνια. Τα καλοκαίρια έχουν συχνές βροχές. Μεγάλες διαφορές θερμοκρασίας μεταξύ χειμώνα και καλοκαιριού.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2857488" y="457200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Μεταβατικό κλίμα</a:t>
            </a:r>
            <a:endParaRPr lang="en-US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1857324" y="507207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Είναι μεταξύ ωκεάνιου και ηπειρωτικού κλίματος.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57148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l-GR" dirty="0" smtClean="0"/>
              <a:t>Στην περιοχή της Μεσογείου οι καιρικές συνθήκες (το κλίμα) είναι ήπιο, δεν έχουμε πολύ κρύο το χειμώνα, ζεστά και ξηρά καλοκαίρια, λίγες βροχές. </a:t>
            </a:r>
          </a:p>
          <a:p>
            <a:pPr>
              <a:buClr>
                <a:srgbClr val="C00000"/>
              </a:buClr>
            </a:pPr>
            <a:r>
              <a:rPr lang="el-GR" dirty="0" smtClean="0"/>
              <a:t>Αυτό το κλίμα ονομάζεται </a:t>
            </a:r>
            <a:r>
              <a:rPr lang="el-GR" b="1" u="sng" dirty="0" smtClean="0">
                <a:solidFill>
                  <a:srgbClr val="0070C0"/>
                </a:solidFill>
              </a:rPr>
              <a:t>μεσογειακό κλίμα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642910" y="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Μεσογειακό  κλίμα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2571736" y="2500306"/>
            <a:ext cx="785786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3357554" y="24288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Μεσογειακό κλίμα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57158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Πολικό  κλίμα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71435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Πολύ ψυχροί και μεγάλοι χειμώνες. Το καλοκαίρι διαρκεί μόνο λίγες εβδομάδες και είναι δροσερό. Αυτό το κλίμα επικρατεί κοντά στους πόλους της γης.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271462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Ορεινό κλίμα   (κλίμα ύψους)</a:t>
            </a:r>
            <a:endParaRPr lang="en-US" sz="24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328612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Μοιάζει με το πολικό  κλίμα. Επικρατεί σε μεγάλα υψόμετρα στα βουνά.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6855" y="4000505"/>
            <a:ext cx="631714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50004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  </a:t>
            </a:r>
            <a:r>
              <a:rPr lang="el-GR" sz="2400" b="1" u="sng" dirty="0" smtClean="0"/>
              <a:t>κλίμα</a:t>
            </a:r>
            <a:r>
              <a:rPr lang="el-GR" sz="2400" dirty="0" smtClean="0"/>
              <a:t> (καιρικές συνθήκες)  ενός  τόπου  </a:t>
            </a:r>
            <a:r>
              <a:rPr lang="el-GR" sz="2400" u="sng" dirty="0" smtClean="0"/>
              <a:t>εξαρτάται</a:t>
            </a:r>
            <a:r>
              <a:rPr lang="el-GR" sz="2400" dirty="0" smtClean="0"/>
              <a:t>  από:  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178592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u="sng" dirty="0" smtClean="0"/>
              <a:t>γεωγραφικό πλάτος </a:t>
            </a:r>
            <a:r>
              <a:rPr lang="el-GR" sz="2400" dirty="0" smtClean="0"/>
              <a:t>του τόπου (δηλαδή την απόσταση του τόπου από τον ισημερινό)  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214282" y="328612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Απόσταση  από  τη  θάλασσα</a:t>
            </a:r>
            <a:endParaRPr lang="en-US" sz="2400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428625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Υψόμετρο</a:t>
            </a:r>
            <a:r>
              <a:rPr lang="el-GR" sz="2400" dirty="0" smtClean="0"/>
              <a:t> (παράδειγμα περιοχές που βρίσκονται πάνω σε βουνά έχουν υψηλό υψόμετρο, ενώ πεδινές περιοχές έχουν χαμηλό υψόμετρο).  </a:t>
            </a:r>
            <a:endParaRPr lang="en-US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6000768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Ειδικές  τοπικές  συνθήκες </a:t>
            </a:r>
            <a:r>
              <a:rPr lang="el-GR" sz="2400" dirty="0" smtClean="0"/>
              <a:t>(βουνά,  πόλεις,  λίμνες  και  αλλά)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142944" y="0"/>
            <a:ext cx="38576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ΚΛΙΜΑ  ΕΥΡΩΠΗΣ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2400" dirty="0" smtClean="0"/>
              <a:t> </a:t>
            </a:r>
            <a:r>
              <a:rPr lang="el-GR" sz="2400" u="sng" dirty="0" smtClean="0"/>
              <a:t>γεωγραφικό πλάτος : </a:t>
            </a:r>
            <a:r>
              <a:rPr lang="el-GR" sz="2400" dirty="0" smtClean="0"/>
              <a:t>Η Ευρώπη βρίσκεται  στην εύκρατη ζώνη, ενώ ένα πολύ μικρό μέρος της, βρίσκεται στην πολική ζώνη. </a:t>
            </a:r>
          </a:p>
          <a:p>
            <a:pPr>
              <a:buClr>
                <a:srgbClr val="002060"/>
              </a:buClr>
            </a:pPr>
            <a:r>
              <a:rPr lang="el-GR" sz="2400" dirty="0" smtClean="0"/>
              <a:t>Άρα στο μεγαλύτερο μέρος της Ευρώπης κυριαρχεί το εύκρατο κλίμα</a:t>
            </a:r>
            <a:endParaRPr lang="en-US" sz="24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192880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Απόσταση  από  τη  θάλασσα: </a:t>
            </a:r>
            <a:r>
              <a:rPr lang="el-GR" sz="2400" dirty="0" smtClean="0"/>
              <a:t>Οι περισσότερες περιοχές της Ευρώπης βρίσκονται κοντά στην θάλασσα.</a:t>
            </a:r>
          </a:p>
          <a:p>
            <a:r>
              <a:rPr lang="el-GR" sz="2400" dirty="0" smtClean="0"/>
              <a:t>Στις παραθαλάσσιες περιοχές έχουμε ήπιους χειμώνες  και δροσερά καλοκαίρια.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857620" cy="304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60007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157161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Υψόμετρο: </a:t>
            </a:r>
            <a:r>
              <a:rPr lang="el-GR" sz="2400" dirty="0" smtClean="0"/>
              <a:t>γενικά η Ευρώπη θεωρείται πεδινή ήπειρος, αν και στη νότια Ευρώπη υπάρχουν πολλά βουνά.</a:t>
            </a:r>
            <a:endParaRPr lang="en-US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143380"/>
            <a:ext cx="83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u="sng" dirty="0" smtClean="0"/>
              <a:t>Ειδικές  τοπικές  συνθήκες </a:t>
            </a:r>
            <a:r>
              <a:rPr lang="el-GR" sz="2400" dirty="0" smtClean="0"/>
              <a:t>(βουνά  πόλεις,  λίμνες  και  αλλά)</a:t>
            </a:r>
            <a:endParaRPr lang="en-US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1142944" y="0"/>
            <a:ext cx="38576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ΚΛΙΜΑ  ΕΥΡΩΠΗΣ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0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6357950" y="5643578"/>
            <a:ext cx="1071570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7858148" y="5643578"/>
            <a:ext cx="1071570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6286512" y="564357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Ωκεάνιο</a:t>
            </a:r>
            <a:endParaRPr lang="en-US" sz="1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6286512" y="5978743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Μεταβατικό</a:t>
            </a:r>
            <a:endParaRPr lang="en-US" sz="1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6286512" y="628652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Ηπειρωτικό</a:t>
            </a:r>
            <a:endParaRPr lang="en-US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6286512" y="6550223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Ηπειρωτικό</a:t>
            </a:r>
            <a:endParaRPr lang="en-US" sz="14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7858148" y="5692991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Πολικό</a:t>
            </a:r>
            <a:endParaRPr lang="en-US" sz="14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7858148" y="6000768"/>
            <a:ext cx="128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Μεσογειακό</a:t>
            </a:r>
            <a:endParaRPr lang="en-US" sz="14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7858148" y="628652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Ορεινό</a:t>
            </a:r>
            <a:endParaRPr lang="en-US" sz="1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715272" y="6550223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Ζεστό θαλάσσιο ρεύμα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549" y="1214422"/>
            <a:ext cx="7961451" cy="469109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5255786" y="1671097"/>
            <a:ext cx="3550589" cy="1199765"/>
          </a:xfrm>
          <a:custGeom>
            <a:avLst/>
            <a:gdLst>
              <a:gd name="connsiteX0" fmla="*/ 652645 w 3550589"/>
              <a:gd name="connsiteY0" fmla="*/ 298380 h 1199765"/>
              <a:gd name="connsiteX1" fmla="*/ 160276 w 3550589"/>
              <a:gd name="connsiteY1" fmla="*/ 790749 h 1199765"/>
              <a:gd name="connsiteX2" fmla="*/ 160276 w 3550589"/>
              <a:gd name="connsiteY2" fmla="*/ 1142441 h 1199765"/>
              <a:gd name="connsiteX3" fmla="*/ 877728 w 3550589"/>
              <a:gd name="connsiteY3" fmla="*/ 1198712 h 1199765"/>
              <a:gd name="connsiteX4" fmla="*/ 933999 w 3550589"/>
              <a:gd name="connsiteY4" fmla="*/ 1184645 h 1199765"/>
              <a:gd name="connsiteX5" fmla="*/ 1552977 w 3550589"/>
              <a:gd name="connsiteY5" fmla="*/ 1072103 h 1199765"/>
              <a:gd name="connsiteX6" fmla="*/ 1609248 w 3550589"/>
              <a:gd name="connsiteY6" fmla="*/ 1043968 h 1199765"/>
              <a:gd name="connsiteX7" fmla="*/ 2059414 w 3550589"/>
              <a:gd name="connsiteY7" fmla="*/ 987697 h 1199765"/>
              <a:gd name="connsiteX8" fmla="*/ 2157888 w 3550589"/>
              <a:gd name="connsiteY8" fmla="*/ 973629 h 1199765"/>
              <a:gd name="connsiteX9" fmla="*/ 2551783 w 3550589"/>
              <a:gd name="connsiteY9" fmla="*/ 945494 h 1199765"/>
              <a:gd name="connsiteX10" fmla="*/ 2945679 w 3550589"/>
              <a:gd name="connsiteY10" fmla="*/ 931426 h 1199765"/>
              <a:gd name="connsiteX11" fmla="*/ 3016017 w 3550589"/>
              <a:gd name="connsiteY11" fmla="*/ 903291 h 1199765"/>
              <a:gd name="connsiteX12" fmla="*/ 3044152 w 3550589"/>
              <a:gd name="connsiteY12" fmla="*/ 903291 h 1199765"/>
              <a:gd name="connsiteX13" fmla="*/ 3480251 w 3550589"/>
              <a:gd name="connsiteY13" fmla="*/ 678208 h 1199765"/>
              <a:gd name="connsiteX14" fmla="*/ 3480251 w 3550589"/>
              <a:gd name="connsiteY14" fmla="*/ 664140 h 1199765"/>
              <a:gd name="connsiteX15" fmla="*/ 3536522 w 3550589"/>
              <a:gd name="connsiteY15" fmla="*/ 537531 h 1199765"/>
              <a:gd name="connsiteX16" fmla="*/ 3550589 w 3550589"/>
              <a:gd name="connsiteY16" fmla="*/ 495328 h 1199765"/>
              <a:gd name="connsiteX17" fmla="*/ 3536522 w 3550589"/>
              <a:gd name="connsiteY17" fmla="*/ 439057 h 1199765"/>
              <a:gd name="connsiteX18" fmla="*/ 3536522 w 3550589"/>
              <a:gd name="connsiteY18" fmla="*/ 424989 h 1199765"/>
              <a:gd name="connsiteX19" fmla="*/ 3466183 w 3550589"/>
              <a:gd name="connsiteY19" fmla="*/ 312448 h 1199765"/>
              <a:gd name="connsiteX20" fmla="*/ 3381777 w 3550589"/>
              <a:gd name="connsiteY20" fmla="*/ 228041 h 1199765"/>
              <a:gd name="connsiteX21" fmla="*/ 2973814 w 3550589"/>
              <a:gd name="connsiteY21" fmla="*/ 31094 h 1199765"/>
              <a:gd name="connsiteX22" fmla="*/ 2270429 w 3550589"/>
              <a:gd name="connsiteY22" fmla="*/ 2958 h 1199765"/>
              <a:gd name="connsiteX23" fmla="*/ 1623316 w 3550589"/>
              <a:gd name="connsiteY23" fmla="*/ 17026 h 1199765"/>
              <a:gd name="connsiteX24" fmla="*/ 1130946 w 3550589"/>
              <a:gd name="connsiteY24" fmla="*/ 101432 h 1199765"/>
              <a:gd name="connsiteX25" fmla="*/ 1032472 w 3550589"/>
              <a:gd name="connsiteY25" fmla="*/ 129568 h 1199765"/>
              <a:gd name="connsiteX26" fmla="*/ 990269 w 3550589"/>
              <a:gd name="connsiteY26" fmla="*/ 157703 h 1199765"/>
              <a:gd name="connsiteX27" fmla="*/ 751119 w 3550589"/>
              <a:gd name="connsiteY27" fmla="*/ 270245 h 1199765"/>
              <a:gd name="connsiteX28" fmla="*/ 652645 w 3550589"/>
              <a:gd name="connsiteY28" fmla="*/ 368718 h 11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0589" h="1199765">
                <a:moveTo>
                  <a:pt x="652645" y="298380"/>
                </a:moveTo>
                <a:lnTo>
                  <a:pt x="160276" y="790749"/>
                </a:lnTo>
                <a:cubicBezTo>
                  <a:pt x="116396" y="1156409"/>
                  <a:pt x="0" y="1142441"/>
                  <a:pt x="160276" y="1142441"/>
                </a:cubicBezTo>
                <a:cubicBezTo>
                  <a:pt x="399427" y="1161198"/>
                  <a:pt x="638199" y="1185646"/>
                  <a:pt x="877728" y="1198712"/>
                </a:cubicBezTo>
                <a:cubicBezTo>
                  <a:pt x="897034" y="1199765"/>
                  <a:pt x="933999" y="1184645"/>
                  <a:pt x="933999" y="1184645"/>
                </a:cubicBezTo>
                <a:cubicBezTo>
                  <a:pt x="1140325" y="1147131"/>
                  <a:pt x="1347860" y="1115745"/>
                  <a:pt x="1552977" y="1072103"/>
                </a:cubicBezTo>
                <a:cubicBezTo>
                  <a:pt x="1697437" y="1041367"/>
                  <a:pt x="1550993" y="1043968"/>
                  <a:pt x="1609248" y="1043968"/>
                </a:cubicBezTo>
                <a:lnTo>
                  <a:pt x="2059414" y="987697"/>
                </a:lnTo>
                <a:cubicBezTo>
                  <a:pt x="2199410" y="967697"/>
                  <a:pt x="1985597" y="973629"/>
                  <a:pt x="2157888" y="973629"/>
                </a:cubicBezTo>
                <a:cubicBezTo>
                  <a:pt x="2289161" y="963905"/>
                  <a:pt x="2420150" y="945494"/>
                  <a:pt x="2551783" y="945494"/>
                </a:cubicBezTo>
                <a:cubicBezTo>
                  <a:pt x="2683082" y="940805"/>
                  <a:pt x="2814836" y="943321"/>
                  <a:pt x="2945679" y="931426"/>
                </a:cubicBezTo>
                <a:cubicBezTo>
                  <a:pt x="2970827" y="929140"/>
                  <a:pt x="2991737" y="910228"/>
                  <a:pt x="3016017" y="903291"/>
                </a:cubicBezTo>
                <a:cubicBezTo>
                  <a:pt x="3025034" y="900715"/>
                  <a:pt x="3034774" y="903291"/>
                  <a:pt x="3044152" y="903291"/>
                </a:cubicBezTo>
                <a:cubicBezTo>
                  <a:pt x="3298456" y="793093"/>
                  <a:pt x="3435237" y="858260"/>
                  <a:pt x="3480251" y="678208"/>
                </a:cubicBezTo>
                <a:cubicBezTo>
                  <a:pt x="3481388" y="673659"/>
                  <a:pt x="3480251" y="668829"/>
                  <a:pt x="3480251" y="664140"/>
                </a:cubicBezTo>
                <a:cubicBezTo>
                  <a:pt x="3499008" y="621937"/>
                  <a:pt x="3518759" y="580162"/>
                  <a:pt x="3536522" y="537531"/>
                </a:cubicBezTo>
                <a:cubicBezTo>
                  <a:pt x="3542225" y="523843"/>
                  <a:pt x="3550589" y="510157"/>
                  <a:pt x="3550589" y="495328"/>
                </a:cubicBezTo>
                <a:cubicBezTo>
                  <a:pt x="3550589" y="475994"/>
                  <a:pt x="3540314" y="458016"/>
                  <a:pt x="3536522" y="439057"/>
                </a:cubicBezTo>
                <a:cubicBezTo>
                  <a:pt x="3535602" y="434459"/>
                  <a:pt x="3536522" y="429678"/>
                  <a:pt x="3536522" y="424989"/>
                </a:cubicBezTo>
                <a:lnTo>
                  <a:pt x="3466183" y="312448"/>
                </a:lnTo>
                <a:cubicBezTo>
                  <a:pt x="3404710" y="220238"/>
                  <a:pt x="3443727" y="228041"/>
                  <a:pt x="3381777" y="228041"/>
                </a:cubicBezTo>
                <a:cubicBezTo>
                  <a:pt x="2983688" y="28997"/>
                  <a:pt x="3134678" y="31094"/>
                  <a:pt x="2973814" y="31094"/>
                </a:cubicBezTo>
                <a:cubicBezTo>
                  <a:pt x="2383049" y="0"/>
                  <a:pt x="2617679" y="2958"/>
                  <a:pt x="2270429" y="2958"/>
                </a:cubicBezTo>
                <a:cubicBezTo>
                  <a:pt x="1670215" y="17598"/>
                  <a:pt x="1885970" y="17026"/>
                  <a:pt x="1623316" y="17026"/>
                </a:cubicBezTo>
                <a:lnTo>
                  <a:pt x="1130946" y="101432"/>
                </a:lnTo>
                <a:cubicBezTo>
                  <a:pt x="1116884" y="103956"/>
                  <a:pt x="1049610" y="120999"/>
                  <a:pt x="1032472" y="129568"/>
                </a:cubicBezTo>
                <a:cubicBezTo>
                  <a:pt x="1017350" y="137129"/>
                  <a:pt x="990269" y="157703"/>
                  <a:pt x="990269" y="157703"/>
                </a:cubicBezTo>
                <a:cubicBezTo>
                  <a:pt x="769752" y="260611"/>
                  <a:pt x="848679" y="221463"/>
                  <a:pt x="751119" y="270245"/>
                </a:cubicBezTo>
                <a:lnTo>
                  <a:pt x="652645" y="36871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 flipH="1" flipV="1">
            <a:off x="5965041" y="1107265"/>
            <a:ext cx="1500198" cy="4286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143636" y="3571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Παγωμένη</a:t>
            </a:r>
            <a:r>
              <a:rPr lang="el-GR" dirty="0" smtClean="0"/>
              <a:t> Σιβηρία</a:t>
            </a:r>
            <a:endParaRPr lang="en-US" dirty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2097311" y="4632397"/>
            <a:ext cx="2364585" cy="1122060"/>
          </a:xfrm>
          <a:custGeom>
            <a:avLst/>
            <a:gdLst>
              <a:gd name="connsiteX0" fmla="*/ 913175 w 2364585"/>
              <a:gd name="connsiteY0" fmla="*/ 38077 h 1122060"/>
              <a:gd name="connsiteX1" fmla="*/ 561483 w 2364585"/>
              <a:gd name="connsiteY1" fmla="*/ 122483 h 1122060"/>
              <a:gd name="connsiteX2" fmla="*/ 336400 w 2364585"/>
              <a:gd name="connsiteY2" fmla="*/ 277228 h 1122060"/>
              <a:gd name="connsiteX3" fmla="*/ 294197 w 2364585"/>
              <a:gd name="connsiteY3" fmla="*/ 291295 h 1122060"/>
              <a:gd name="connsiteX4" fmla="*/ 69114 w 2364585"/>
              <a:gd name="connsiteY4" fmla="*/ 600785 h 1122060"/>
              <a:gd name="connsiteX5" fmla="*/ 223858 w 2364585"/>
              <a:gd name="connsiteY5" fmla="*/ 797732 h 1122060"/>
              <a:gd name="connsiteX6" fmla="*/ 575551 w 2364585"/>
              <a:gd name="connsiteY6" fmla="*/ 938409 h 1122060"/>
              <a:gd name="connsiteX7" fmla="*/ 856904 w 2364585"/>
              <a:gd name="connsiteY7" fmla="*/ 1008748 h 1122060"/>
              <a:gd name="connsiteX8" fmla="*/ 899107 w 2364585"/>
              <a:gd name="connsiteY8" fmla="*/ 1022815 h 1122060"/>
              <a:gd name="connsiteX9" fmla="*/ 997581 w 2364585"/>
              <a:gd name="connsiteY9" fmla="*/ 1036883 h 1122060"/>
              <a:gd name="connsiteX10" fmla="*/ 1363341 w 2364585"/>
              <a:gd name="connsiteY10" fmla="*/ 1050951 h 1122060"/>
              <a:gd name="connsiteX11" fmla="*/ 1841643 w 2364585"/>
              <a:gd name="connsiteY11" fmla="*/ 1107221 h 1122060"/>
              <a:gd name="connsiteX12" fmla="*/ 1940117 w 2364585"/>
              <a:gd name="connsiteY12" fmla="*/ 1121289 h 1122060"/>
              <a:gd name="connsiteX13" fmla="*/ 2277741 w 2364585"/>
              <a:gd name="connsiteY13" fmla="*/ 1093154 h 1122060"/>
              <a:gd name="connsiteX14" fmla="*/ 2334012 w 2364585"/>
              <a:gd name="connsiteY14" fmla="*/ 1065018 h 1122060"/>
              <a:gd name="connsiteX15" fmla="*/ 2362147 w 2364585"/>
              <a:gd name="connsiteY15" fmla="*/ 1022815 h 1122060"/>
              <a:gd name="connsiteX16" fmla="*/ 2348080 w 2364585"/>
              <a:gd name="connsiteY16" fmla="*/ 980612 h 1122060"/>
              <a:gd name="connsiteX17" fmla="*/ 2348080 w 2364585"/>
              <a:gd name="connsiteY17" fmla="*/ 938409 h 1122060"/>
              <a:gd name="connsiteX18" fmla="*/ 2291809 w 2364585"/>
              <a:gd name="connsiteY18" fmla="*/ 741461 h 1122060"/>
              <a:gd name="connsiteX19" fmla="*/ 2235538 w 2364585"/>
              <a:gd name="connsiteY19" fmla="*/ 614852 h 1122060"/>
              <a:gd name="connsiteX20" fmla="*/ 2207403 w 2364585"/>
              <a:gd name="connsiteY20" fmla="*/ 572649 h 1122060"/>
              <a:gd name="connsiteX21" fmla="*/ 2024523 w 2364585"/>
              <a:gd name="connsiteY21" fmla="*/ 319431 h 1122060"/>
              <a:gd name="connsiteX22" fmla="*/ 1715034 w 2364585"/>
              <a:gd name="connsiteY22" fmla="*/ 277228 h 1122060"/>
              <a:gd name="connsiteX23" fmla="*/ 1588424 w 2364585"/>
              <a:gd name="connsiteY23" fmla="*/ 277228 h 1122060"/>
              <a:gd name="connsiteX24" fmla="*/ 1461815 w 2364585"/>
              <a:gd name="connsiteY24" fmla="*/ 235025 h 1122060"/>
              <a:gd name="connsiteX25" fmla="*/ 1433680 w 2364585"/>
              <a:gd name="connsiteY25" fmla="*/ 206889 h 1122060"/>
              <a:gd name="connsiteX26" fmla="*/ 1405544 w 2364585"/>
              <a:gd name="connsiteY26" fmla="*/ 192821 h 1122060"/>
              <a:gd name="connsiteX27" fmla="*/ 1250800 w 2364585"/>
              <a:gd name="connsiteY27" fmla="*/ 80280 h 1122060"/>
              <a:gd name="connsiteX28" fmla="*/ 1081987 w 2364585"/>
              <a:gd name="connsiteY28" fmla="*/ 9941 h 1122060"/>
              <a:gd name="connsiteX29" fmla="*/ 856904 w 2364585"/>
              <a:gd name="connsiteY29" fmla="*/ 52145 h 1122060"/>
              <a:gd name="connsiteX30" fmla="*/ 856904 w 2364585"/>
              <a:gd name="connsiteY30" fmla="*/ 52145 h 112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64585" h="1122060">
                <a:moveTo>
                  <a:pt x="913175" y="38077"/>
                </a:moveTo>
                <a:lnTo>
                  <a:pt x="561483" y="122483"/>
                </a:lnTo>
                <a:cubicBezTo>
                  <a:pt x="486455" y="174065"/>
                  <a:pt x="413380" y="228609"/>
                  <a:pt x="336400" y="277228"/>
                </a:cubicBezTo>
                <a:cubicBezTo>
                  <a:pt x="323863" y="285146"/>
                  <a:pt x="294197" y="291295"/>
                  <a:pt x="294197" y="291295"/>
                </a:cubicBezTo>
                <a:cubicBezTo>
                  <a:pt x="48255" y="580638"/>
                  <a:pt x="0" y="462557"/>
                  <a:pt x="69114" y="600785"/>
                </a:cubicBezTo>
                <a:cubicBezTo>
                  <a:pt x="213834" y="788921"/>
                  <a:pt x="155408" y="729282"/>
                  <a:pt x="223858" y="797732"/>
                </a:cubicBezTo>
                <a:cubicBezTo>
                  <a:pt x="579963" y="925929"/>
                  <a:pt x="575551" y="799745"/>
                  <a:pt x="575551" y="938409"/>
                </a:cubicBezTo>
                <a:lnTo>
                  <a:pt x="856904" y="1008748"/>
                </a:lnTo>
                <a:cubicBezTo>
                  <a:pt x="871252" y="1012491"/>
                  <a:pt x="884721" y="1019219"/>
                  <a:pt x="899107" y="1022815"/>
                </a:cubicBezTo>
                <a:cubicBezTo>
                  <a:pt x="962737" y="1038722"/>
                  <a:pt x="951774" y="1036883"/>
                  <a:pt x="997581" y="1036883"/>
                </a:cubicBezTo>
                <a:lnTo>
                  <a:pt x="1363341" y="1050951"/>
                </a:lnTo>
                <a:lnTo>
                  <a:pt x="1841643" y="1107221"/>
                </a:lnTo>
                <a:cubicBezTo>
                  <a:pt x="1960355" y="1122060"/>
                  <a:pt x="1892646" y="1121289"/>
                  <a:pt x="1940117" y="1121289"/>
                </a:cubicBezTo>
                <a:cubicBezTo>
                  <a:pt x="2052658" y="1111911"/>
                  <a:pt x="2165945" y="1109125"/>
                  <a:pt x="2277741" y="1093154"/>
                </a:cubicBezTo>
                <a:cubicBezTo>
                  <a:pt x="2298501" y="1090188"/>
                  <a:pt x="2334012" y="1065018"/>
                  <a:pt x="2334012" y="1065018"/>
                </a:cubicBezTo>
                <a:cubicBezTo>
                  <a:pt x="2343390" y="1050950"/>
                  <a:pt x="2359367" y="1039492"/>
                  <a:pt x="2362147" y="1022815"/>
                </a:cubicBezTo>
                <a:cubicBezTo>
                  <a:pt x="2364585" y="1008188"/>
                  <a:pt x="2350518" y="995239"/>
                  <a:pt x="2348080" y="980612"/>
                </a:cubicBezTo>
                <a:cubicBezTo>
                  <a:pt x="2345767" y="966736"/>
                  <a:pt x="2348080" y="952477"/>
                  <a:pt x="2348080" y="938409"/>
                </a:cubicBezTo>
                <a:cubicBezTo>
                  <a:pt x="2303334" y="759424"/>
                  <a:pt x="2331816" y="821476"/>
                  <a:pt x="2291809" y="741461"/>
                </a:cubicBezTo>
                <a:cubicBezTo>
                  <a:pt x="2273052" y="699258"/>
                  <a:pt x="2256192" y="656160"/>
                  <a:pt x="2235538" y="614852"/>
                </a:cubicBezTo>
                <a:cubicBezTo>
                  <a:pt x="2227977" y="599730"/>
                  <a:pt x="2207403" y="572649"/>
                  <a:pt x="2207403" y="572649"/>
                </a:cubicBezTo>
                <a:cubicBezTo>
                  <a:pt x="2046962" y="324695"/>
                  <a:pt x="2137584" y="375960"/>
                  <a:pt x="2024523" y="319431"/>
                </a:cubicBezTo>
                <a:cubicBezTo>
                  <a:pt x="1781320" y="270791"/>
                  <a:pt x="1885239" y="277228"/>
                  <a:pt x="1715034" y="277228"/>
                </a:cubicBezTo>
                <a:lnTo>
                  <a:pt x="1588424" y="277228"/>
                </a:lnTo>
                <a:cubicBezTo>
                  <a:pt x="1546221" y="263160"/>
                  <a:pt x="1502313" y="253434"/>
                  <a:pt x="1461815" y="235025"/>
                </a:cubicBezTo>
                <a:cubicBezTo>
                  <a:pt x="1449741" y="229537"/>
                  <a:pt x="1444290" y="214847"/>
                  <a:pt x="1433680" y="206889"/>
                </a:cubicBezTo>
                <a:cubicBezTo>
                  <a:pt x="1425292" y="200598"/>
                  <a:pt x="1414923" y="197510"/>
                  <a:pt x="1405544" y="192821"/>
                </a:cubicBezTo>
                <a:cubicBezTo>
                  <a:pt x="1255876" y="103020"/>
                  <a:pt x="1289322" y="157327"/>
                  <a:pt x="1250800" y="80280"/>
                </a:cubicBezTo>
                <a:cubicBezTo>
                  <a:pt x="1122352" y="0"/>
                  <a:pt x="1182496" y="9941"/>
                  <a:pt x="1081987" y="9941"/>
                </a:cubicBezTo>
                <a:lnTo>
                  <a:pt x="856904" y="52145"/>
                </a:lnTo>
                <a:lnTo>
                  <a:pt x="856904" y="52145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2035951" y="5822173"/>
            <a:ext cx="1285884" cy="71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714480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Έρημος</a:t>
            </a:r>
            <a:r>
              <a:rPr lang="el-GR" dirty="0" smtClean="0"/>
              <a:t>  </a:t>
            </a:r>
            <a:r>
              <a:rPr lang="el-GR" b="1" dirty="0" smtClean="0"/>
              <a:t>Σαχάρα</a:t>
            </a:r>
            <a:endParaRPr lang="en-US" b="1" dirty="0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153551" y="1459144"/>
            <a:ext cx="2405575" cy="4466461"/>
          </a:xfrm>
          <a:custGeom>
            <a:avLst/>
            <a:gdLst>
              <a:gd name="connsiteX0" fmla="*/ 956603 w 2405575"/>
              <a:gd name="connsiteY0" fmla="*/ 46099 h 4466461"/>
              <a:gd name="connsiteX1" fmla="*/ 1589649 w 2405575"/>
              <a:gd name="connsiteY1" fmla="*/ 214911 h 4466461"/>
              <a:gd name="connsiteX2" fmla="*/ 2335237 w 2405575"/>
              <a:gd name="connsiteY2" fmla="*/ 186776 h 4466461"/>
              <a:gd name="connsiteX3" fmla="*/ 2405575 w 2405575"/>
              <a:gd name="connsiteY3" fmla="*/ 538468 h 4466461"/>
              <a:gd name="connsiteX4" fmla="*/ 2194560 w 2405575"/>
              <a:gd name="connsiteY4" fmla="*/ 1002702 h 4466461"/>
              <a:gd name="connsiteX5" fmla="*/ 2011680 w 2405575"/>
              <a:gd name="connsiteY5" fmla="*/ 1537274 h 4466461"/>
              <a:gd name="connsiteX6" fmla="*/ 1575581 w 2405575"/>
              <a:gd name="connsiteY6" fmla="*/ 1734222 h 4466461"/>
              <a:gd name="connsiteX7" fmla="*/ 1547446 w 2405575"/>
              <a:gd name="connsiteY7" fmla="*/ 1762358 h 4466461"/>
              <a:gd name="connsiteX8" fmla="*/ 1519311 w 2405575"/>
              <a:gd name="connsiteY8" fmla="*/ 1776425 h 4466461"/>
              <a:gd name="connsiteX9" fmla="*/ 1209821 w 2405575"/>
              <a:gd name="connsiteY9" fmla="*/ 2128118 h 4466461"/>
              <a:gd name="connsiteX10" fmla="*/ 1153551 w 2405575"/>
              <a:gd name="connsiteY10" fmla="*/ 2972179 h 4466461"/>
              <a:gd name="connsiteX11" fmla="*/ 1111347 w 2405575"/>
              <a:gd name="connsiteY11" fmla="*/ 3098788 h 4466461"/>
              <a:gd name="connsiteX12" fmla="*/ 1083212 w 2405575"/>
              <a:gd name="connsiteY12" fmla="*/ 3112856 h 4466461"/>
              <a:gd name="connsiteX13" fmla="*/ 872197 w 2405575"/>
              <a:gd name="connsiteY13" fmla="*/ 3450481 h 4466461"/>
              <a:gd name="connsiteX14" fmla="*/ 787791 w 2405575"/>
              <a:gd name="connsiteY14" fmla="*/ 3858444 h 4466461"/>
              <a:gd name="connsiteX15" fmla="*/ 801858 w 2405575"/>
              <a:gd name="connsiteY15" fmla="*/ 3900647 h 4466461"/>
              <a:gd name="connsiteX16" fmla="*/ 801858 w 2405575"/>
              <a:gd name="connsiteY16" fmla="*/ 3956918 h 4466461"/>
              <a:gd name="connsiteX17" fmla="*/ 773723 w 2405575"/>
              <a:gd name="connsiteY17" fmla="*/ 4125730 h 4466461"/>
              <a:gd name="connsiteX18" fmla="*/ 787791 w 2405575"/>
              <a:gd name="connsiteY18" fmla="*/ 4266407 h 4466461"/>
              <a:gd name="connsiteX19" fmla="*/ 759655 w 2405575"/>
              <a:gd name="connsiteY19" fmla="*/ 4350813 h 4466461"/>
              <a:gd name="connsiteX20" fmla="*/ 604911 w 2405575"/>
              <a:gd name="connsiteY20" fmla="*/ 4463354 h 4466461"/>
              <a:gd name="connsiteX21" fmla="*/ 478301 w 2405575"/>
              <a:gd name="connsiteY21" fmla="*/ 4449287 h 4466461"/>
              <a:gd name="connsiteX22" fmla="*/ 436098 w 2405575"/>
              <a:gd name="connsiteY22" fmla="*/ 4463354 h 4466461"/>
              <a:gd name="connsiteX23" fmla="*/ 351692 w 2405575"/>
              <a:gd name="connsiteY23" fmla="*/ 4463354 h 4466461"/>
              <a:gd name="connsiteX24" fmla="*/ 154744 w 2405575"/>
              <a:gd name="connsiteY24" fmla="*/ 4421151 h 4466461"/>
              <a:gd name="connsiteX25" fmla="*/ 0 w 2405575"/>
              <a:gd name="connsiteY25" fmla="*/ 4153865 h 4466461"/>
              <a:gd name="connsiteX26" fmla="*/ 0 w 2405575"/>
              <a:gd name="connsiteY26" fmla="*/ 4139798 h 446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05575" h="4466461">
                <a:moveTo>
                  <a:pt x="956603" y="46099"/>
                </a:moveTo>
                <a:cubicBezTo>
                  <a:pt x="1582014" y="202452"/>
                  <a:pt x="1425191" y="50465"/>
                  <a:pt x="1589649" y="214911"/>
                </a:cubicBezTo>
                <a:cubicBezTo>
                  <a:pt x="2327790" y="172326"/>
                  <a:pt x="2148461" y="0"/>
                  <a:pt x="2335237" y="186776"/>
                </a:cubicBezTo>
                <a:lnTo>
                  <a:pt x="2405575" y="538468"/>
                </a:lnTo>
                <a:lnTo>
                  <a:pt x="2194560" y="1002702"/>
                </a:lnTo>
                <a:lnTo>
                  <a:pt x="2011680" y="1537274"/>
                </a:lnTo>
                <a:cubicBezTo>
                  <a:pt x="1866314" y="1602923"/>
                  <a:pt x="1719104" y="1664635"/>
                  <a:pt x="1575581" y="1734222"/>
                </a:cubicBezTo>
                <a:cubicBezTo>
                  <a:pt x="1563647" y="1740008"/>
                  <a:pt x="1558057" y="1754400"/>
                  <a:pt x="1547446" y="1762358"/>
                </a:cubicBezTo>
                <a:cubicBezTo>
                  <a:pt x="1539058" y="1768649"/>
                  <a:pt x="1528689" y="1771736"/>
                  <a:pt x="1519311" y="1776425"/>
                </a:cubicBezTo>
                <a:cubicBezTo>
                  <a:pt x="1219522" y="2119041"/>
                  <a:pt x="1329631" y="2008308"/>
                  <a:pt x="1209821" y="2128118"/>
                </a:cubicBezTo>
                <a:cubicBezTo>
                  <a:pt x="1191064" y="2409472"/>
                  <a:pt x="1174852" y="2691007"/>
                  <a:pt x="1153551" y="2972179"/>
                </a:cubicBezTo>
                <a:cubicBezTo>
                  <a:pt x="1149686" y="3023203"/>
                  <a:pt x="1147610" y="3062525"/>
                  <a:pt x="1111347" y="3098788"/>
                </a:cubicBezTo>
                <a:cubicBezTo>
                  <a:pt x="1103933" y="3106202"/>
                  <a:pt x="1092590" y="3108167"/>
                  <a:pt x="1083212" y="3112856"/>
                </a:cubicBezTo>
                <a:cubicBezTo>
                  <a:pt x="828257" y="3316820"/>
                  <a:pt x="872197" y="3191591"/>
                  <a:pt x="872197" y="3450481"/>
                </a:cubicBezTo>
                <a:cubicBezTo>
                  <a:pt x="844062" y="3586469"/>
                  <a:pt x="809229" y="3721241"/>
                  <a:pt x="787791" y="3858444"/>
                </a:cubicBezTo>
                <a:cubicBezTo>
                  <a:pt x="785502" y="3873095"/>
                  <a:pt x="799761" y="3885967"/>
                  <a:pt x="801858" y="3900647"/>
                </a:cubicBezTo>
                <a:cubicBezTo>
                  <a:pt x="804511" y="3919216"/>
                  <a:pt x="801858" y="3938161"/>
                  <a:pt x="801858" y="3956918"/>
                </a:cubicBezTo>
                <a:lnTo>
                  <a:pt x="773723" y="4125730"/>
                </a:lnTo>
                <a:cubicBezTo>
                  <a:pt x="778412" y="4172622"/>
                  <a:pt x="787791" y="4219281"/>
                  <a:pt x="787791" y="4266407"/>
                </a:cubicBezTo>
                <a:cubicBezTo>
                  <a:pt x="787791" y="4355439"/>
                  <a:pt x="799807" y="4350813"/>
                  <a:pt x="759655" y="4350813"/>
                </a:cubicBezTo>
                <a:cubicBezTo>
                  <a:pt x="622011" y="4442576"/>
                  <a:pt x="668912" y="4399353"/>
                  <a:pt x="604911" y="4463354"/>
                </a:cubicBezTo>
                <a:cubicBezTo>
                  <a:pt x="562708" y="4458665"/>
                  <a:pt x="520764" y="4449287"/>
                  <a:pt x="478301" y="4449287"/>
                </a:cubicBezTo>
                <a:cubicBezTo>
                  <a:pt x="463472" y="4449287"/>
                  <a:pt x="450836" y="4461717"/>
                  <a:pt x="436098" y="4463354"/>
                </a:cubicBezTo>
                <a:cubicBezTo>
                  <a:pt x="408135" y="4466461"/>
                  <a:pt x="379827" y="4463354"/>
                  <a:pt x="351692" y="4463354"/>
                </a:cubicBezTo>
                <a:cubicBezTo>
                  <a:pt x="172933" y="4403768"/>
                  <a:pt x="235933" y="4380559"/>
                  <a:pt x="154744" y="4421151"/>
                </a:cubicBezTo>
                <a:cubicBezTo>
                  <a:pt x="24120" y="4145389"/>
                  <a:pt x="126720" y="4153865"/>
                  <a:pt x="0" y="4153865"/>
                </a:cubicBezTo>
                <a:lnTo>
                  <a:pt x="0" y="413979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571472" y="2428868"/>
            <a:ext cx="1428760" cy="114300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0" y="1714488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Ατλαντικός ωκεανός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/>
      <p:bldP spid="14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5720" y="35716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κλίμα της Ευρώπης επηρεάζεται από: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135729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Ατλαντικό ωκεανό</a:t>
            </a:r>
            <a:r>
              <a:rPr lang="el-GR" dirty="0" smtClean="0"/>
              <a:t>:  Πάνω από τον Ατλαντικό δημιουργούνται σύννεφα  που δίνουν πολλές βροχές στη δυτική Ευρώπη.</a:t>
            </a:r>
          </a:p>
          <a:p>
            <a:r>
              <a:rPr lang="el-GR" dirty="0" smtClean="0"/>
              <a:t> Επίσης το ρεύμα του κόλπου που υπάρχει μέσα στον Ατλαντικό ζεσταίνει την Ευρώπη.  Οι περιοχές κοντά στον Ατλαντικό έχουν ωκεάνιο κλίμα.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428596" y="328612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Έρημος Σαχάρα</a:t>
            </a:r>
            <a:r>
              <a:rPr lang="el-GR" dirty="0" smtClean="0"/>
              <a:t>: Από την έρημο Σαχάρα ξεκινούν ζεστοί άνεμοι που κατευθύνονται προς την Ευρώπη και την ζεσταίνουν.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642910" y="528638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Σιβηρία</a:t>
            </a:r>
            <a:r>
              <a:rPr lang="el-GR" dirty="0" smtClean="0"/>
              <a:t>: Από την παγωμένη Σιβηρία ξεκινούν κρύοι άνεμοι που κατευθύνονται προς την Ευρώπη και ρίχνουν την θερμοκρασία κυρίως </a:t>
            </a:r>
            <a:r>
              <a:rPr lang="el-GR" smtClean="0"/>
              <a:t>στην ανατολική </a:t>
            </a:r>
            <a:r>
              <a:rPr lang="el-GR" dirty="0" smtClean="0"/>
              <a:t>και κεντρική Ευρώπη.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08"/>
            <a:ext cx="8858280" cy="68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872042" cy="4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900332" y="2504049"/>
            <a:ext cx="4360985" cy="1631853"/>
          </a:xfrm>
          <a:custGeom>
            <a:avLst/>
            <a:gdLst>
              <a:gd name="connsiteX0" fmla="*/ 0 w 4360985"/>
              <a:gd name="connsiteY0" fmla="*/ 0 h 1631853"/>
              <a:gd name="connsiteX1" fmla="*/ 239151 w 4360985"/>
              <a:gd name="connsiteY1" fmla="*/ 154745 h 1631853"/>
              <a:gd name="connsiteX2" fmla="*/ 548640 w 4360985"/>
              <a:gd name="connsiteY2" fmla="*/ 337625 h 1631853"/>
              <a:gd name="connsiteX3" fmla="*/ 844062 w 4360985"/>
              <a:gd name="connsiteY3" fmla="*/ 478302 h 1631853"/>
              <a:gd name="connsiteX4" fmla="*/ 1125416 w 4360985"/>
              <a:gd name="connsiteY4" fmla="*/ 590843 h 1631853"/>
              <a:gd name="connsiteX5" fmla="*/ 1364566 w 4360985"/>
              <a:gd name="connsiteY5" fmla="*/ 717453 h 1631853"/>
              <a:gd name="connsiteX6" fmla="*/ 1716259 w 4360985"/>
              <a:gd name="connsiteY6" fmla="*/ 872197 h 1631853"/>
              <a:gd name="connsiteX7" fmla="*/ 2096086 w 4360985"/>
              <a:gd name="connsiteY7" fmla="*/ 998806 h 1631853"/>
              <a:gd name="connsiteX8" fmla="*/ 2700997 w 4360985"/>
              <a:gd name="connsiteY8" fmla="*/ 1223889 h 1631853"/>
              <a:gd name="connsiteX9" fmla="*/ 3066757 w 4360985"/>
              <a:gd name="connsiteY9" fmla="*/ 1336431 h 1631853"/>
              <a:gd name="connsiteX10" fmla="*/ 3376246 w 4360985"/>
              <a:gd name="connsiteY10" fmla="*/ 1420837 h 1631853"/>
              <a:gd name="connsiteX11" fmla="*/ 3587262 w 4360985"/>
              <a:gd name="connsiteY11" fmla="*/ 1491176 h 1631853"/>
              <a:gd name="connsiteX12" fmla="*/ 3910819 w 4360985"/>
              <a:gd name="connsiteY12" fmla="*/ 1575582 h 1631853"/>
              <a:gd name="connsiteX13" fmla="*/ 4093699 w 4360985"/>
              <a:gd name="connsiteY13" fmla="*/ 1617785 h 1631853"/>
              <a:gd name="connsiteX14" fmla="*/ 4220308 w 4360985"/>
              <a:gd name="connsiteY14" fmla="*/ 1617785 h 1631853"/>
              <a:gd name="connsiteX15" fmla="*/ 4360985 w 4360985"/>
              <a:gd name="connsiteY15" fmla="*/ 1631853 h 163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0985" h="1631853">
                <a:moveTo>
                  <a:pt x="0" y="0"/>
                </a:moveTo>
                <a:lnTo>
                  <a:pt x="239151" y="154745"/>
                </a:lnTo>
                <a:lnTo>
                  <a:pt x="548640" y="337625"/>
                </a:lnTo>
                <a:lnTo>
                  <a:pt x="844062" y="478302"/>
                </a:lnTo>
                <a:lnTo>
                  <a:pt x="1125416" y="590843"/>
                </a:lnTo>
                <a:lnTo>
                  <a:pt x="1364566" y="717453"/>
                </a:lnTo>
                <a:lnTo>
                  <a:pt x="1716259" y="872197"/>
                </a:lnTo>
                <a:lnTo>
                  <a:pt x="2096086" y="998806"/>
                </a:lnTo>
                <a:lnTo>
                  <a:pt x="2700997" y="1223889"/>
                </a:lnTo>
                <a:lnTo>
                  <a:pt x="3066757" y="1336431"/>
                </a:lnTo>
                <a:lnTo>
                  <a:pt x="3376246" y="1420837"/>
                </a:lnTo>
                <a:lnTo>
                  <a:pt x="3587262" y="1491176"/>
                </a:lnTo>
                <a:lnTo>
                  <a:pt x="3910819" y="1575582"/>
                </a:lnTo>
                <a:lnTo>
                  <a:pt x="4093699" y="1617785"/>
                </a:lnTo>
                <a:lnTo>
                  <a:pt x="4220308" y="1617785"/>
                </a:lnTo>
                <a:lnTo>
                  <a:pt x="4360985" y="1631853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5357818" y="414338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6429388" y="407194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Ισημερινός</a:t>
            </a:r>
            <a:r>
              <a:rPr lang="el-GR" dirty="0" smtClean="0"/>
              <a:t>, χωρίζει την γη σε δύο ημισφαίρια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872042" cy="4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900332" y="2504049"/>
            <a:ext cx="4360985" cy="1631853"/>
          </a:xfrm>
          <a:custGeom>
            <a:avLst/>
            <a:gdLst>
              <a:gd name="connsiteX0" fmla="*/ 0 w 4360985"/>
              <a:gd name="connsiteY0" fmla="*/ 0 h 1631853"/>
              <a:gd name="connsiteX1" fmla="*/ 239151 w 4360985"/>
              <a:gd name="connsiteY1" fmla="*/ 154745 h 1631853"/>
              <a:gd name="connsiteX2" fmla="*/ 548640 w 4360985"/>
              <a:gd name="connsiteY2" fmla="*/ 337625 h 1631853"/>
              <a:gd name="connsiteX3" fmla="*/ 844062 w 4360985"/>
              <a:gd name="connsiteY3" fmla="*/ 478302 h 1631853"/>
              <a:gd name="connsiteX4" fmla="*/ 1125416 w 4360985"/>
              <a:gd name="connsiteY4" fmla="*/ 590843 h 1631853"/>
              <a:gd name="connsiteX5" fmla="*/ 1364566 w 4360985"/>
              <a:gd name="connsiteY5" fmla="*/ 717453 h 1631853"/>
              <a:gd name="connsiteX6" fmla="*/ 1716259 w 4360985"/>
              <a:gd name="connsiteY6" fmla="*/ 872197 h 1631853"/>
              <a:gd name="connsiteX7" fmla="*/ 2096086 w 4360985"/>
              <a:gd name="connsiteY7" fmla="*/ 998806 h 1631853"/>
              <a:gd name="connsiteX8" fmla="*/ 2700997 w 4360985"/>
              <a:gd name="connsiteY8" fmla="*/ 1223889 h 1631853"/>
              <a:gd name="connsiteX9" fmla="*/ 3066757 w 4360985"/>
              <a:gd name="connsiteY9" fmla="*/ 1336431 h 1631853"/>
              <a:gd name="connsiteX10" fmla="*/ 3376246 w 4360985"/>
              <a:gd name="connsiteY10" fmla="*/ 1420837 h 1631853"/>
              <a:gd name="connsiteX11" fmla="*/ 3587262 w 4360985"/>
              <a:gd name="connsiteY11" fmla="*/ 1491176 h 1631853"/>
              <a:gd name="connsiteX12" fmla="*/ 3910819 w 4360985"/>
              <a:gd name="connsiteY12" fmla="*/ 1575582 h 1631853"/>
              <a:gd name="connsiteX13" fmla="*/ 4093699 w 4360985"/>
              <a:gd name="connsiteY13" fmla="*/ 1617785 h 1631853"/>
              <a:gd name="connsiteX14" fmla="*/ 4220308 w 4360985"/>
              <a:gd name="connsiteY14" fmla="*/ 1617785 h 1631853"/>
              <a:gd name="connsiteX15" fmla="*/ 4360985 w 4360985"/>
              <a:gd name="connsiteY15" fmla="*/ 1631853 h 163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0985" h="1631853">
                <a:moveTo>
                  <a:pt x="0" y="0"/>
                </a:moveTo>
                <a:lnTo>
                  <a:pt x="239151" y="154745"/>
                </a:lnTo>
                <a:lnTo>
                  <a:pt x="548640" y="337625"/>
                </a:lnTo>
                <a:lnTo>
                  <a:pt x="844062" y="478302"/>
                </a:lnTo>
                <a:lnTo>
                  <a:pt x="1125416" y="590843"/>
                </a:lnTo>
                <a:lnTo>
                  <a:pt x="1364566" y="717453"/>
                </a:lnTo>
                <a:lnTo>
                  <a:pt x="1716259" y="872197"/>
                </a:lnTo>
                <a:lnTo>
                  <a:pt x="2096086" y="998806"/>
                </a:lnTo>
                <a:lnTo>
                  <a:pt x="2700997" y="1223889"/>
                </a:lnTo>
                <a:lnTo>
                  <a:pt x="3066757" y="1336431"/>
                </a:lnTo>
                <a:lnTo>
                  <a:pt x="3376246" y="1420837"/>
                </a:lnTo>
                <a:lnTo>
                  <a:pt x="3587262" y="1491176"/>
                </a:lnTo>
                <a:lnTo>
                  <a:pt x="3910819" y="1575582"/>
                </a:lnTo>
                <a:lnTo>
                  <a:pt x="4093699" y="1617785"/>
                </a:lnTo>
                <a:lnTo>
                  <a:pt x="4220308" y="1617785"/>
                </a:lnTo>
                <a:lnTo>
                  <a:pt x="4360985" y="1631853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Δεξιό άγκιστρο"/>
          <p:cNvSpPr/>
          <p:nvPr/>
        </p:nvSpPr>
        <p:spPr>
          <a:xfrm>
            <a:off x="5643570" y="642918"/>
            <a:ext cx="142876" cy="34290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Δεξιό άγκιστρο"/>
          <p:cNvSpPr/>
          <p:nvPr/>
        </p:nvSpPr>
        <p:spPr>
          <a:xfrm>
            <a:off x="5286380" y="4214818"/>
            <a:ext cx="142876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6000760" y="20716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Βόρειο ημισφαίριο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5572132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Νότιο ημισφαίριο</a:t>
            </a:r>
            <a:endParaRPr lang="en-US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214942" y="414338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143636" y="4000504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Ισημερινός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872042" cy="49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900332" y="2504049"/>
            <a:ext cx="4360985" cy="1631853"/>
          </a:xfrm>
          <a:custGeom>
            <a:avLst/>
            <a:gdLst>
              <a:gd name="connsiteX0" fmla="*/ 0 w 4360985"/>
              <a:gd name="connsiteY0" fmla="*/ 0 h 1631853"/>
              <a:gd name="connsiteX1" fmla="*/ 239151 w 4360985"/>
              <a:gd name="connsiteY1" fmla="*/ 154745 h 1631853"/>
              <a:gd name="connsiteX2" fmla="*/ 548640 w 4360985"/>
              <a:gd name="connsiteY2" fmla="*/ 337625 h 1631853"/>
              <a:gd name="connsiteX3" fmla="*/ 844062 w 4360985"/>
              <a:gd name="connsiteY3" fmla="*/ 478302 h 1631853"/>
              <a:gd name="connsiteX4" fmla="*/ 1125416 w 4360985"/>
              <a:gd name="connsiteY4" fmla="*/ 590843 h 1631853"/>
              <a:gd name="connsiteX5" fmla="*/ 1364566 w 4360985"/>
              <a:gd name="connsiteY5" fmla="*/ 717453 h 1631853"/>
              <a:gd name="connsiteX6" fmla="*/ 1716259 w 4360985"/>
              <a:gd name="connsiteY6" fmla="*/ 872197 h 1631853"/>
              <a:gd name="connsiteX7" fmla="*/ 2096086 w 4360985"/>
              <a:gd name="connsiteY7" fmla="*/ 998806 h 1631853"/>
              <a:gd name="connsiteX8" fmla="*/ 2700997 w 4360985"/>
              <a:gd name="connsiteY8" fmla="*/ 1223889 h 1631853"/>
              <a:gd name="connsiteX9" fmla="*/ 3066757 w 4360985"/>
              <a:gd name="connsiteY9" fmla="*/ 1336431 h 1631853"/>
              <a:gd name="connsiteX10" fmla="*/ 3376246 w 4360985"/>
              <a:gd name="connsiteY10" fmla="*/ 1420837 h 1631853"/>
              <a:gd name="connsiteX11" fmla="*/ 3587262 w 4360985"/>
              <a:gd name="connsiteY11" fmla="*/ 1491176 h 1631853"/>
              <a:gd name="connsiteX12" fmla="*/ 3910819 w 4360985"/>
              <a:gd name="connsiteY12" fmla="*/ 1575582 h 1631853"/>
              <a:gd name="connsiteX13" fmla="*/ 4093699 w 4360985"/>
              <a:gd name="connsiteY13" fmla="*/ 1617785 h 1631853"/>
              <a:gd name="connsiteX14" fmla="*/ 4220308 w 4360985"/>
              <a:gd name="connsiteY14" fmla="*/ 1617785 h 1631853"/>
              <a:gd name="connsiteX15" fmla="*/ 4360985 w 4360985"/>
              <a:gd name="connsiteY15" fmla="*/ 1631853 h 163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0985" h="1631853">
                <a:moveTo>
                  <a:pt x="0" y="0"/>
                </a:moveTo>
                <a:lnTo>
                  <a:pt x="239151" y="154745"/>
                </a:lnTo>
                <a:lnTo>
                  <a:pt x="548640" y="337625"/>
                </a:lnTo>
                <a:lnTo>
                  <a:pt x="844062" y="478302"/>
                </a:lnTo>
                <a:lnTo>
                  <a:pt x="1125416" y="590843"/>
                </a:lnTo>
                <a:lnTo>
                  <a:pt x="1364566" y="717453"/>
                </a:lnTo>
                <a:lnTo>
                  <a:pt x="1716259" y="872197"/>
                </a:lnTo>
                <a:lnTo>
                  <a:pt x="2096086" y="998806"/>
                </a:lnTo>
                <a:lnTo>
                  <a:pt x="2700997" y="1223889"/>
                </a:lnTo>
                <a:lnTo>
                  <a:pt x="3066757" y="1336431"/>
                </a:lnTo>
                <a:lnTo>
                  <a:pt x="3376246" y="1420837"/>
                </a:lnTo>
                <a:lnTo>
                  <a:pt x="3587262" y="1491176"/>
                </a:lnTo>
                <a:lnTo>
                  <a:pt x="3910819" y="1575582"/>
                </a:lnTo>
                <a:lnTo>
                  <a:pt x="4093699" y="1617785"/>
                </a:lnTo>
                <a:lnTo>
                  <a:pt x="4220308" y="1617785"/>
                </a:lnTo>
                <a:lnTo>
                  <a:pt x="4360985" y="1631853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5715008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Βόρειος πόλος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3143240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Νότιος πόλος</a:t>
            </a:r>
            <a:endParaRPr lang="en-US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5214942" y="414338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143636" y="4000504"/>
            <a:ext cx="124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Ισημερινός</a:t>
            </a:r>
            <a:endParaRPr lang="en-US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3474720" y="773723"/>
            <a:ext cx="1083212" cy="478302"/>
          </a:xfrm>
          <a:custGeom>
            <a:avLst/>
            <a:gdLst>
              <a:gd name="connsiteX0" fmla="*/ 112542 w 1083212"/>
              <a:gd name="connsiteY0" fmla="*/ 0 h 478302"/>
              <a:gd name="connsiteX1" fmla="*/ 0 w 1083212"/>
              <a:gd name="connsiteY1" fmla="*/ 112542 h 478302"/>
              <a:gd name="connsiteX2" fmla="*/ 140677 w 1083212"/>
              <a:gd name="connsiteY2" fmla="*/ 253219 h 478302"/>
              <a:gd name="connsiteX3" fmla="*/ 295422 w 1083212"/>
              <a:gd name="connsiteY3" fmla="*/ 323557 h 478302"/>
              <a:gd name="connsiteX4" fmla="*/ 379828 w 1083212"/>
              <a:gd name="connsiteY4" fmla="*/ 351692 h 478302"/>
              <a:gd name="connsiteX5" fmla="*/ 492369 w 1083212"/>
              <a:gd name="connsiteY5" fmla="*/ 379828 h 478302"/>
              <a:gd name="connsiteX6" fmla="*/ 633046 w 1083212"/>
              <a:gd name="connsiteY6" fmla="*/ 407963 h 478302"/>
              <a:gd name="connsiteX7" fmla="*/ 703385 w 1083212"/>
              <a:gd name="connsiteY7" fmla="*/ 436099 h 478302"/>
              <a:gd name="connsiteX8" fmla="*/ 759655 w 1083212"/>
              <a:gd name="connsiteY8" fmla="*/ 464234 h 478302"/>
              <a:gd name="connsiteX9" fmla="*/ 801858 w 1083212"/>
              <a:gd name="connsiteY9" fmla="*/ 478302 h 478302"/>
              <a:gd name="connsiteX10" fmla="*/ 1083212 w 1083212"/>
              <a:gd name="connsiteY10" fmla="*/ 478302 h 478302"/>
              <a:gd name="connsiteX11" fmla="*/ 998806 w 1083212"/>
              <a:gd name="connsiteY11" fmla="*/ 379828 h 478302"/>
              <a:gd name="connsiteX12" fmla="*/ 956603 w 1083212"/>
              <a:gd name="connsiteY12" fmla="*/ 323557 h 478302"/>
              <a:gd name="connsiteX13" fmla="*/ 773723 w 1083212"/>
              <a:gd name="connsiteY13" fmla="*/ 168812 h 478302"/>
              <a:gd name="connsiteX14" fmla="*/ 717452 w 1083212"/>
              <a:gd name="connsiteY14" fmla="*/ 154745 h 478302"/>
              <a:gd name="connsiteX15" fmla="*/ 422031 w 1083212"/>
              <a:gd name="connsiteY15" fmla="*/ 56271 h 478302"/>
              <a:gd name="connsiteX16" fmla="*/ 42203 w 1083212"/>
              <a:gd name="connsiteY16" fmla="*/ 42203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3212" h="478302">
                <a:moveTo>
                  <a:pt x="112542" y="0"/>
                </a:moveTo>
                <a:lnTo>
                  <a:pt x="0" y="112542"/>
                </a:lnTo>
                <a:cubicBezTo>
                  <a:pt x="119508" y="246988"/>
                  <a:pt x="62038" y="213898"/>
                  <a:pt x="140677" y="253219"/>
                </a:cubicBezTo>
                <a:cubicBezTo>
                  <a:pt x="192259" y="276665"/>
                  <a:pt x="242814" y="302514"/>
                  <a:pt x="295422" y="323557"/>
                </a:cubicBezTo>
                <a:cubicBezTo>
                  <a:pt x="461558" y="390011"/>
                  <a:pt x="280332" y="301947"/>
                  <a:pt x="379828" y="351692"/>
                </a:cubicBezTo>
                <a:cubicBezTo>
                  <a:pt x="473131" y="382794"/>
                  <a:pt x="434577" y="379828"/>
                  <a:pt x="492369" y="379828"/>
                </a:cubicBezTo>
                <a:cubicBezTo>
                  <a:pt x="615315" y="395195"/>
                  <a:pt x="571097" y="376987"/>
                  <a:pt x="633046" y="407963"/>
                </a:cubicBezTo>
                <a:cubicBezTo>
                  <a:pt x="656492" y="417342"/>
                  <a:pt x="680309" y="425843"/>
                  <a:pt x="703385" y="436099"/>
                </a:cubicBezTo>
                <a:cubicBezTo>
                  <a:pt x="722548" y="444616"/>
                  <a:pt x="740380" y="455973"/>
                  <a:pt x="759655" y="464234"/>
                </a:cubicBezTo>
                <a:cubicBezTo>
                  <a:pt x="773285" y="470075"/>
                  <a:pt x="801858" y="478302"/>
                  <a:pt x="801858" y="478302"/>
                </a:cubicBezTo>
                <a:lnTo>
                  <a:pt x="1083212" y="478302"/>
                </a:lnTo>
                <a:cubicBezTo>
                  <a:pt x="1055077" y="445477"/>
                  <a:pt x="1027528" y="412141"/>
                  <a:pt x="998806" y="379828"/>
                </a:cubicBezTo>
                <a:cubicBezTo>
                  <a:pt x="958179" y="334122"/>
                  <a:pt x="980617" y="371584"/>
                  <a:pt x="956603" y="323557"/>
                </a:cubicBezTo>
                <a:cubicBezTo>
                  <a:pt x="895643" y="271975"/>
                  <a:pt x="838962" y="214863"/>
                  <a:pt x="773723" y="168812"/>
                </a:cubicBezTo>
                <a:cubicBezTo>
                  <a:pt x="757928" y="157662"/>
                  <a:pt x="717452" y="154745"/>
                  <a:pt x="717452" y="154745"/>
                </a:cubicBezTo>
                <a:cubicBezTo>
                  <a:pt x="440167" y="67182"/>
                  <a:pt x="533734" y="112124"/>
                  <a:pt x="422031" y="56271"/>
                </a:cubicBezTo>
                <a:lnTo>
                  <a:pt x="42203" y="4220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4214810" y="1071546"/>
            <a:ext cx="1428760" cy="2857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Ελεύθερη σχεδίαση"/>
          <p:cNvSpPr/>
          <p:nvPr/>
        </p:nvSpPr>
        <p:spPr>
          <a:xfrm>
            <a:off x="1857356" y="5000636"/>
            <a:ext cx="1083212" cy="478302"/>
          </a:xfrm>
          <a:custGeom>
            <a:avLst/>
            <a:gdLst>
              <a:gd name="connsiteX0" fmla="*/ 112542 w 1083212"/>
              <a:gd name="connsiteY0" fmla="*/ 0 h 478302"/>
              <a:gd name="connsiteX1" fmla="*/ 0 w 1083212"/>
              <a:gd name="connsiteY1" fmla="*/ 112542 h 478302"/>
              <a:gd name="connsiteX2" fmla="*/ 140677 w 1083212"/>
              <a:gd name="connsiteY2" fmla="*/ 253219 h 478302"/>
              <a:gd name="connsiteX3" fmla="*/ 295422 w 1083212"/>
              <a:gd name="connsiteY3" fmla="*/ 323557 h 478302"/>
              <a:gd name="connsiteX4" fmla="*/ 379828 w 1083212"/>
              <a:gd name="connsiteY4" fmla="*/ 351692 h 478302"/>
              <a:gd name="connsiteX5" fmla="*/ 492369 w 1083212"/>
              <a:gd name="connsiteY5" fmla="*/ 379828 h 478302"/>
              <a:gd name="connsiteX6" fmla="*/ 633046 w 1083212"/>
              <a:gd name="connsiteY6" fmla="*/ 407963 h 478302"/>
              <a:gd name="connsiteX7" fmla="*/ 703385 w 1083212"/>
              <a:gd name="connsiteY7" fmla="*/ 436099 h 478302"/>
              <a:gd name="connsiteX8" fmla="*/ 759655 w 1083212"/>
              <a:gd name="connsiteY8" fmla="*/ 464234 h 478302"/>
              <a:gd name="connsiteX9" fmla="*/ 801858 w 1083212"/>
              <a:gd name="connsiteY9" fmla="*/ 478302 h 478302"/>
              <a:gd name="connsiteX10" fmla="*/ 1083212 w 1083212"/>
              <a:gd name="connsiteY10" fmla="*/ 478302 h 478302"/>
              <a:gd name="connsiteX11" fmla="*/ 998806 w 1083212"/>
              <a:gd name="connsiteY11" fmla="*/ 379828 h 478302"/>
              <a:gd name="connsiteX12" fmla="*/ 956603 w 1083212"/>
              <a:gd name="connsiteY12" fmla="*/ 323557 h 478302"/>
              <a:gd name="connsiteX13" fmla="*/ 773723 w 1083212"/>
              <a:gd name="connsiteY13" fmla="*/ 168812 h 478302"/>
              <a:gd name="connsiteX14" fmla="*/ 717452 w 1083212"/>
              <a:gd name="connsiteY14" fmla="*/ 154745 h 478302"/>
              <a:gd name="connsiteX15" fmla="*/ 422031 w 1083212"/>
              <a:gd name="connsiteY15" fmla="*/ 56271 h 478302"/>
              <a:gd name="connsiteX16" fmla="*/ 42203 w 1083212"/>
              <a:gd name="connsiteY16" fmla="*/ 42203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3212" h="478302">
                <a:moveTo>
                  <a:pt x="112542" y="0"/>
                </a:moveTo>
                <a:lnTo>
                  <a:pt x="0" y="112542"/>
                </a:lnTo>
                <a:cubicBezTo>
                  <a:pt x="119508" y="246988"/>
                  <a:pt x="62038" y="213898"/>
                  <a:pt x="140677" y="253219"/>
                </a:cubicBezTo>
                <a:cubicBezTo>
                  <a:pt x="192259" y="276665"/>
                  <a:pt x="242814" y="302514"/>
                  <a:pt x="295422" y="323557"/>
                </a:cubicBezTo>
                <a:cubicBezTo>
                  <a:pt x="461558" y="390011"/>
                  <a:pt x="280332" y="301947"/>
                  <a:pt x="379828" y="351692"/>
                </a:cubicBezTo>
                <a:cubicBezTo>
                  <a:pt x="473131" y="382794"/>
                  <a:pt x="434577" y="379828"/>
                  <a:pt x="492369" y="379828"/>
                </a:cubicBezTo>
                <a:cubicBezTo>
                  <a:pt x="615315" y="395195"/>
                  <a:pt x="571097" y="376987"/>
                  <a:pt x="633046" y="407963"/>
                </a:cubicBezTo>
                <a:cubicBezTo>
                  <a:pt x="656492" y="417342"/>
                  <a:pt x="680309" y="425843"/>
                  <a:pt x="703385" y="436099"/>
                </a:cubicBezTo>
                <a:cubicBezTo>
                  <a:pt x="722548" y="444616"/>
                  <a:pt x="740380" y="455973"/>
                  <a:pt x="759655" y="464234"/>
                </a:cubicBezTo>
                <a:cubicBezTo>
                  <a:pt x="773285" y="470075"/>
                  <a:pt x="801858" y="478302"/>
                  <a:pt x="801858" y="478302"/>
                </a:cubicBezTo>
                <a:lnTo>
                  <a:pt x="1083212" y="478302"/>
                </a:lnTo>
                <a:cubicBezTo>
                  <a:pt x="1055077" y="445477"/>
                  <a:pt x="1027528" y="412141"/>
                  <a:pt x="998806" y="379828"/>
                </a:cubicBezTo>
                <a:cubicBezTo>
                  <a:pt x="958179" y="334122"/>
                  <a:pt x="980617" y="371584"/>
                  <a:pt x="956603" y="323557"/>
                </a:cubicBezTo>
                <a:cubicBezTo>
                  <a:pt x="895643" y="271975"/>
                  <a:pt x="838962" y="214863"/>
                  <a:pt x="773723" y="168812"/>
                </a:cubicBezTo>
                <a:cubicBezTo>
                  <a:pt x="757928" y="157662"/>
                  <a:pt x="717452" y="154745"/>
                  <a:pt x="717452" y="154745"/>
                </a:cubicBezTo>
                <a:cubicBezTo>
                  <a:pt x="440167" y="67182"/>
                  <a:pt x="533734" y="112124"/>
                  <a:pt x="422031" y="56271"/>
                </a:cubicBezTo>
                <a:lnTo>
                  <a:pt x="42203" y="4220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2500298" y="5286388"/>
            <a:ext cx="1071570" cy="6429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14414" y="928670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απλά λόγια….. </a:t>
            </a:r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b="1" dirty="0" smtClean="0"/>
              <a:t>γεωγραφικό πλάτος ενός τόπου </a:t>
            </a:r>
            <a:r>
              <a:rPr lang="el-GR" dirty="0" smtClean="0"/>
              <a:t>είναι ένας αριθμός που  δείχνει  την  απόσταση  αυτού  του  τόπου  από  τον   ισημερινό</a:t>
            </a:r>
            <a:r>
              <a:rPr lang="en-US" dirty="0" smtClean="0"/>
              <a:t>.</a:t>
            </a:r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2571736" y="3500438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Ένας  τόπος  της  γης  που  έχει  </a:t>
            </a:r>
            <a:r>
              <a:rPr lang="el-GR" u="sng" dirty="0" smtClean="0"/>
              <a:t>μικρό  γεωγραφικό  πλάτος  </a:t>
            </a:r>
            <a:r>
              <a:rPr lang="el-GR" dirty="0" smtClean="0"/>
              <a:t>βρίσκεται  </a:t>
            </a:r>
            <a:r>
              <a:rPr lang="el-GR" u="sng" dirty="0" smtClean="0"/>
              <a:t>κοντά στον ισημερινό</a:t>
            </a:r>
            <a:r>
              <a:rPr lang="en-US" u="sng" dirty="0" smtClean="0"/>
              <a:t>.</a:t>
            </a:r>
            <a:r>
              <a:rPr lang="el-GR" u="sng" dirty="0" smtClean="0"/>
              <a:t>    </a:t>
            </a:r>
            <a:endParaRPr lang="en-US" u="sng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600076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Ένας  τόπος  της  γης  που  έχει  </a:t>
            </a:r>
            <a:r>
              <a:rPr lang="el-GR" u="sng" dirty="0" smtClean="0"/>
              <a:t>μεγάλο γεωγραφικό  πλάτος </a:t>
            </a:r>
            <a:r>
              <a:rPr lang="el-GR" dirty="0" smtClean="0"/>
              <a:t> βρίσκεται  </a:t>
            </a:r>
            <a:r>
              <a:rPr lang="el-GR" u="sng" dirty="0" smtClean="0"/>
              <a:t>μακριά από στον ισημερινό    </a:t>
            </a:r>
            <a:endParaRPr lang="en-US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802" y="4359985"/>
            <a:ext cx="2470198" cy="24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Ελεύθερη σχεδίαση"/>
          <p:cNvSpPr/>
          <p:nvPr/>
        </p:nvSpPr>
        <p:spPr>
          <a:xfrm>
            <a:off x="6786578" y="5214950"/>
            <a:ext cx="2357422" cy="857256"/>
          </a:xfrm>
          <a:custGeom>
            <a:avLst/>
            <a:gdLst>
              <a:gd name="connsiteX0" fmla="*/ 0 w 4360985"/>
              <a:gd name="connsiteY0" fmla="*/ 0 h 1631853"/>
              <a:gd name="connsiteX1" fmla="*/ 239151 w 4360985"/>
              <a:gd name="connsiteY1" fmla="*/ 154745 h 1631853"/>
              <a:gd name="connsiteX2" fmla="*/ 548640 w 4360985"/>
              <a:gd name="connsiteY2" fmla="*/ 337625 h 1631853"/>
              <a:gd name="connsiteX3" fmla="*/ 844062 w 4360985"/>
              <a:gd name="connsiteY3" fmla="*/ 478302 h 1631853"/>
              <a:gd name="connsiteX4" fmla="*/ 1125416 w 4360985"/>
              <a:gd name="connsiteY4" fmla="*/ 590843 h 1631853"/>
              <a:gd name="connsiteX5" fmla="*/ 1364566 w 4360985"/>
              <a:gd name="connsiteY5" fmla="*/ 717453 h 1631853"/>
              <a:gd name="connsiteX6" fmla="*/ 1716259 w 4360985"/>
              <a:gd name="connsiteY6" fmla="*/ 872197 h 1631853"/>
              <a:gd name="connsiteX7" fmla="*/ 2096086 w 4360985"/>
              <a:gd name="connsiteY7" fmla="*/ 998806 h 1631853"/>
              <a:gd name="connsiteX8" fmla="*/ 2700997 w 4360985"/>
              <a:gd name="connsiteY8" fmla="*/ 1223889 h 1631853"/>
              <a:gd name="connsiteX9" fmla="*/ 3066757 w 4360985"/>
              <a:gd name="connsiteY9" fmla="*/ 1336431 h 1631853"/>
              <a:gd name="connsiteX10" fmla="*/ 3376246 w 4360985"/>
              <a:gd name="connsiteY10" fmla="*/ 1420837 h 1631853"/>
              <a:gd name="connsiteX11" fmla="*/ 3587262 w 4360985"/>
              <a:gd name="connsiteY11" fmla="*/ 1491176 h 1631853"/>
              <a:gd name="connsiteX12" fmla="*/ 3910819 w 4360985"/>
              <a:gd name="connsiteY12" fmla="*/ 1575582 h 1631853"/>
              <a:gd name="connsiteX13" fmla="*/ 4093699 w 4360985"/>
              <a:gd name="connsiteY13" fmla="*/ 1617785 h 1631853"/>
              <a:gd name="connsiteX14" fmla="*/ 4220308 w 4360985"/>
              <a:gd name="connsiteY14" fmla="*/ 1617785 h 1631853"/>
              <a:gd name="connsiteX15" fmla="*/ 4360985 w 4360985"/>
              <a:gd name="connsiteY15" fmla="*/ 1631853 h 163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0985" h="1631853">
                <a:moveTo>
                  <a:pt x="0" y="0"/>
                </a:moveTo>
                <a:lnTo>
                  <a:pt x="239151" y="154745"/>
                </a:lnTo>
                <a:lnTo>
                  <a:pt x="548640" y="337625"/>
                </a:lnTo>
                <a:lnTo>
                  <a:pt x="844062" y="478302"/>
                </a:lnTo>
                <a:lnTo>
                  <a:pt x="1125416" y="590843"/>
                </a:lnTo>
                <a:lnTo>
                  <a:pt x="1364566" y="717453"/>
                </a:lnTo>
                <a:lnTo>
                  <a:pt x="1716259" y="872197"/>
                </a:lnTo>
                <a:lnTo>
                  <a:pt x="2096086" y="998806"/>
                </a:lnTo>
                <a:lnTo>
                  <a:pt x="2700997" y="1223889"/>
                </a:lnTo>
                <a:lnTo>
                  <a:pt x="3066757" y="1336431"/>
                </a:lnTo>
                <a:lnTo>
                  <a:pt x="3376246" y="1420837"/>
                </a:lnTo>
                <a:lnTo>
                  <a:pt x="3587262" y="1491176"/>
                </a:lnTo>
                <a:lnTo>
                  <a:pt x="3910819" y="1575582"/>
                </a:lnTo>
                <a:lnTo>
                  <a:pt x="4093699" y="1617785"/>
                </a:lnTo>
                <a:lnTo>
                  <a:pt x="4220308" y="1617785"/>
                </a:lnTo>
                <a:lnTo>
                  <a:pt x="4360985" y="1631853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5429256" y="4286256"/>
            <a:ext cx="1428760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5072066" y="4357694"/>
            <a:ext cx="1785950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5000628" y="6000768"/>
            <a:ext cx="178595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1438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285984" y="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Κλιματικές   Ζώνες της γης</a:t>
            </a:r>
            <a:endParaRPr lang="en-US" sz="2400" b="1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142976" y="3429000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7786710" y="321468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786710" y="292893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ισημερινός</a:t>
            </a:r>
            <a:endParaRPr lang="en-US" b="1" dirty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1214414" y="2857496"/>
            <a:ext cx="65008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>
            <a:off x="1285852" y="4071942"/>
            <a:ext cx="642942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V="1">
            <a:off x="1000100" y="2571744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7715272" y="407194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7715272" y="421481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Τροπικός του Αιγόκερου</a:t>
            </a:r>
            <a:endParaRPr lang="en-US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0" y="207167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Τροπικός του καρκίνου</a:t>
            </a:r>
            <a:endParaRPr lang="en-US" b="1" dirty="0"/>
          </a:p>
        </p:txBody>
      </p:sp>
      <p:cxnSp>
        <p:nvCxnSpPr>
          <p:cNvPr id="31" name="30 - Ευθεία γραμμή σύνδεσης"/>
          <p:cNvCxnSpPr/>
          <p:nvPr/>
        </p:nvCxnSpPr>
        <p:spPr>
          <a:xfrm>
            <a:off x="2071670" y="1571612"/>
            <a:ext cx="4786346" cy="1588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>
            <a:off x="2071670" y="5357826"/>
            <a:ext cx="4786346" cy="1588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714348" y="996719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Βόρειος πολικός κύκλος</a:t>
            </a:r>
            <a:endParaRPr lang="en-US" b="1" dirty="0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 rot="16200000" flipV="1">
            <a:off x="1785918" y="135729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285720" y="542926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Νότιος πολικός κύκλος</a:t>
            </a:r>
            <a:endParaRPr lang="en-US" b="1" dirty="0"/>
          </a:p>
        </p:txBody>
      </p:sp>
      <p:cxnSp>
        <p:nvCxnSpPr>
          <p:cNvPr id="38" name="37 - Ευθύγραμμο βέλος σύνδεσης"/>
          <p:cNvCxnSpPr/>
          <p:nvPr/>
        </p:nvCxnSpPr>
        <p:spPr>
          <a:xfrm rot="10800000" flipV="1">
            <a:off x="1714480" y="542926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607219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1285860"/>
            <a:ext cx="428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Είναι το κλίμα που επικρατεί στη βόρεια και νότια εύκρατη ζώνη της γης .</a:t>
            </a:r>
            <a:endParaRPr lang="en-US" sz="20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2143108" y="1857364"/>
            <a:ext cx="3357586" cy="10001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2000232" y="2857496"/>
            <a:ext cx="3429024" cy="14287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4572008"/>
            <a:ext cx="3286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Οι περιοχές της γης που έχουν εύκρατο κλίμα έχουν </a:t>
            </a:r>
            <a:r>
              <a:rPr lang="el-GR" sz="2000" u="sng" dirty="0" smtClean="0"/>
              <a:t>ήπιες (καλές) θερμοκρασίες και συχνές βροχοπτώσεις</a:t>
            </a:r>
            <a:endParaRPr lang="en-US" sz="2000" u="sng" dirty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3286116" y="4000504"/>
            <a:ext cx="56436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196199"/>
            <a:ext cx="7358114" cy="5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Κλίμα Ευρώπης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Ελεύθερη σχεδίαση"/>
          <p:cNvSpPr/>
          <p:nvPr/>
        </p:nvSpPr>
        <p:spPr>
          <a:xfrm>
            <a:off x="3080825" y="2138289"/>
            <a:ext cx="1336430" cy="1125416"/>
          </a:xfrm>
          <a:custGeom>
            <a:avLst/>
            <a:gdLst>
              <a:gd name="connsiteX0" fmla="*/ 1336430 w 1336430"/>
              <a:gd name="connsiteY0" fmla="*/ 14068 h 1125416"/>
              <a:gd name="connsiteX1" fmla="*/ 886264 w 1336430"/>
              <a:gd name="connsiteY1" fmla="*/ 14068 h 1125416"/>
              <a:gd name="connsiteX2" fmla="*/ 618978 w 1336430"/>
              <a:gd name="connsiteY2" fmla="*/ 98474 h 1125416"/>
              <a:gd name="connsiteX3" fmla="*/ 576775 w 1336430"/>
              <a:gd name="connsiteY3" fmla="*/ 126609 h 1125416"/>
              <a:gd name="connsiteX4" fmla="*/ 295421 w 1336430"/>
              <a:gd name="connsiteY4" fmla="*/ 295422 h 1125416"/>
              <a:gd name="connsiteX5" fmla="*/ 267286 w 1336430"/>
              <a:gd name="connsiteY5" fmla="*/ 337625 h 1125416"/>
              <a:gd name="connsiteX6" fmla="*/ 112541 w 1336430"/>
              <a:gd name="connsiteY6" fmla="*/ 590843 h 1125416"/>
              <a:gd name="connsiteX7" fmla="*/ 0 w 1336430"/>
              <a:gd name="connsiteY7" fmla="*/ 914400 h 1125416"/>
              <a:gd name="connsiteX8" fmla="*/ 182880 w 1336430"/>
              <a:gd name="connsiteY8" fmla="*/ 1041009 h 1125416"/>
              <a:gd name="connsiteX9" fmla="*/ 436098 w 1336430"/>
              <a:gd name="connsiteY9" fmla="*/ 1041009 h 1125416"/>
              <a:gd name="connsiteX10" fmla="*/ 689317 w 1336430"/>
              <a:gd name="connsiteY10" fmla="*/ 1041009 h 1125416"/>
              <a:gd name="connsiteX11" fmla="*/ 801858 w 1336430"/>
              <a:gd name="connsiteY11" fmla="*/ 1125416 h 1125416"/>
              <a:gd name="connsiteX12" fmla="*/ 886264 w 1336430"/>
              <a:gd name="connsiteY12" fmla="*/ 1111348 h 1125416"/>
              <a:gd name="connsiteX13" fmla="*/ 858129 w 1336430"/>
              <a:gd name="connsiteY13" fmla="*/ 970671 h 1125416"/>
              <a:gd name="connsiteX14" fmla="*/ 900332 w 1336430"/>
              <a:gd name="connsiteY14" fmla="*/ 886265 h 1125416"/>
              <a:gd name="connsiteX15" fmla="*/ 942535 w 1336430"/>
              <a:gd name="connsiteY15" fmla="*/ 872197 h 1125416"/>
              <a:gd name="connsiteX16" fmla="*/ 956603 w 1336430"/>
              <a:gd name="connsiteY16" fmla="*/ 858129 h 1125416"/>
              <a:gd name="connsiteX17" fmla="*/ 1083212 w 1336430"/>
              <a:gd name="connsiteY17" fmla="*/ 759656 h 1125416"/>
              <a:gd name="connsiteX18" fmla="*/ 1111347 w 1336430"/>
              <a:gd name="connsiteY18" fmla="*/ 717453 h 1125416"/>
              <a:gd name="connsiteX19" fmla="*/ 1125415 w 1336430"/>
              <a:gd name="connsiteY19" fmla="*/ 675249 h 1125416"/>
              <a:gd name="connsiteX20" fmla="*/ 1125415 w 1336430"/>
              <a:gd name="connsiteY20" fmla="*/ 365760 h 1125416"/>
              <a:gd name="connsiteX21" fmla="*/ 1153550 w 1336430"/>
              <a:gd name="connsiteY21" fmla="*/ 0 h 11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6430" h="1125416">
                <a:moveTo>
                  <a:pt x="1336430" y="14068"/>
                </a:moveTo>
                <a:lnTo>
                  <a:pt x="886264" y="14068"/>
                </a:lnTo>
                <a:cubicBezTo>
                  <a:pt x="797169" y="42203"/>
                  <a:pt x="706785" y="66544"/>
                  <a:pt x="618978" y="98474"/>
                </a:cubicBezTo>
                <a:cubicBezTo>
                  <a:pt x="603089" y="104252"/>
                  <a:pt x="576775" y="126609"/>
                  <a:pt x="576775" y="126609"/>
                </a:cubicBezTo>
                <a:cubicBezTo>
                  <a:pt x="482990" y="182880"/>
                  <a:pt x="385786" y="233809"/>
                  <a:pt x="295421" y="295422"/>
                </a:cubicBezTo>
                <a:cubicBezTo>
                  <a:pt x="281452" y="304946"/>
                  <a:pt x="267286" y="337625"/>
                  <a:pt x="267286" y="337625"/>
                </a:cubicBezTo>
                <a:cubicBezTo>
                  <a:pt x="123247" y="582492"/>
                  <a:pt x="192009" y="511381"/>
                  <a:pt x="112541" y="590843"/>
                </a:cubicBezTo>
                <a:lnTo>
                  <a:pt x="0" y="914400"/>
                </a:lnTo>
                <a:cubicBezTo>
                  <a:pt x="186873" y="1029400"/>
                  <a:pt x="182880" y="955364"/>
                  <a:pt x="182880" y="1041009"/>
                </a:cubicBezTo>
                <a:lnTo>
                  <a:pt x="436098" y="1041009"/>
                </a:lnTo>
                <a:lnTo>
                  <a:pt x="689317" y="1041009"/>
                </a:lnTo>
                <a:lnTo>
                  <a:pt x="801858" y="1125416"/>
                </a:lnTo>
                <a:lnTo>
                  <a:pt x="886264" y="1111348"/>
                </a:lnTo>
                <a:cubicBezTo>
                  <a:pt x="855854" y="989708"/>
                  <a:pt x="858129" y="1037475"/>
                  <a:pt x="858129" y="970671"/>
                </a:cubicBezTo>
                <a:cubicBezTo>
                  <a:pt x="872197" y="942536"/>
                  <a:pt x="879861" y="910148"/>
                  <a:pt x="900332" y="886265"/>
                </a:cubicBezTo>
                <a:cubicBezTo>
                  <a:pt x="909982" y="875006"/>
                  <a:pt x="929272" y="878829"/>
                  <a:pt x="942535" y="872197"/>
                </a:cubicBezTo>
                <a:cubicBezTo>
                  <a:pt x="948467" y="869231"/>
                  <a:pt x="951914" y="862818"/>
                  <a:pt x="956603" y="858129"/>
                </a:cubicBezTo>
                <a:cubicBezTo>
                  <a:pt x="1063038" y="766899"/>
                  <a:pt x="1016408" y="793057"/>
                  <a:pt x="1083212" y="759656"/>
                </a:cubicBezTo>
                <a:cubicBezTo>
                  <a:pt x="1092590" y="745588"/>
                  <a:pt x="1103786" y="732575"/>
                  <a:pt x="1111347" y="717453"/>
                </a:cubicBezTo>
                <a:cubicBezTo>
                  <a:pt x="1117979" y="704190"/>
                  <a:pt x="1125415" y="675249"/>
                  <a:pt x="1125415" y="675249"/>
                </a:cubicBezTo>
                <a:lnTo>
                  <a:pt x="1125415" y="365760"/>
                </a:lnTo>
                <a:lnTo>
                  <a:pt x="1153550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4000496" y="1357298"/>
            <a:ext cx="1285884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357818" y="71435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Ευρώπη βρίσκεται  στην εύκρατη ζώνη, ενώ ένα πολύ μικρό μέρος της, βρίσκεται στην πολική ζώνη.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28794" y="128586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Ωκεάνιο κλίμα</a:t>
            </a:r>
            <a:endParaRPr lang="en-US" sz="24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1857364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Επικρατεί σε περιοχές που βρίσκονται κοντά στους ωκεανούς. </a:t>
            </a:r>
          </a:p>
          <a:p>
            <a:r>
              <a:rPr lang="el-GR" sz="2000" dirty="0" smtClean="0"/>
              <a:t>Οι θερμοκρασίες είναι μέτριες  όλο το χρόνο, δροσερά καλοκαίρια, ήπιους χειμώνες  και άφθονες βροχές.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3095625"/>
            <a:ext cx="54006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562</Words>
  <PresentationFormat>Προβολή στην οθόνη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Το κλίμα της Ευρώπης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κλίμα της Ευρώπης </dc:title>
  <dc:creator>Panorea</dc:creator>
  <cp:lastModifiedBy>hp pc</cp:lastModifiedBy>
  <cp:revision>79</cp:revision>
  <dcterms:created xsi:type="dcterms:W3CDTF">2021-01-12T19:53:10Z</dcterms:created>
  <dcterms:modified xsi:type="dcterms:W3CDTF">2023-01-27T07:14:17Z</dcterms:modified>
</cp:coreProperties>
</file>