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06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71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1/11/2022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l.wikipedia.org/wiki/%CE%91%CF%84%CF%83%CE%AC%CE%BB%CE%B9" TargetMode="External"/><Relationship Id="rId3" Type="http://schemas.openxmlformats.org/officeDocument/2006/relationships/hyperlink" Target="https://el.wikipedia.org/wiki/%CE%99%CE%B6%CE%B7%CE%BC%CE%B1%CF%84%CE%BF%CE%B3%CE%B5%CE%BD%CE%AD%CF%82_%CF%80%CE%AD%CF%84%CF%81%CF%89%CE%BC%CE%B1" TargetMode="External"/><Relationship Id="rId7" Type="http://schemas.openxmlformats.org/officeDocument/2006/relationships/hyperlink" Target="https://el.wikipedia.org/wiki/%CE%98%CE%B5%CF%81%CE%BC%CE%B9%CE%BA%CE%AE_%CE%B5%CE%BD%CE%AD%CF%81%CE%B3%CE%B5%CE%B9%CE%B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.wikipedia.org/wiki/%CE%97%CE%BB%CE%B5%CE%BA%CF%84%CF%81%CE%B9%CE%BA%CF%8C_%CF%81%CE%B5%CF%8D%CE%BC%CE%B1" TargetMode="External"/><Relationship Id="rId5" Type="http://schemas.openxmlformats.org/officeDocument/2006/relationships/hyperlink" Target="https://el.wikipedia.org/wiki/%CE%9F%CF%81%CF%85%CE%BA%CF%84%CE%AC_%CE%BA%CE%B1%CF%8D%CF%83%CE%B9%CE%BC%CE%B1" TargetMode="External"/><Relationship Id="rId4" Type="http://schemas.openxmlformats.org/officeDocument/2006/relationships/hyperlink" Target="https://el.wikipedia.org/wiki/%CE%86%CE%BD%CE%B8%CF%81%CE%B1%CE%BA%CE%B1%CF%82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928926" y="1571612"/>
            <a:ext cx="350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ΜΑΘΗΜΑ   7</a:t>
            </a:r>
            <a:endParaRPr lang="el-GR" sz="4000" b="1" dirty="0"/>
          </a:p>
        </p:txBody>
      </p:sp>
      <p:sp>
        <p:nvSpPr>
          <p:cNvPr id="5" name="4 - TextBox"/>
          <p:cNvSpPr txBox="1"/>
          <p:nvPr/>
        </p:nvSpPr>
        <p:spPr>
          <a:xfrm>
            <a:off x="1071538" y="3000372"/>
            <a:ext cx="72866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u="sng" dirty="0" smtClean="0">
                <a:solidFill>
                  <a:srgbClr val="FF0000"/>
                </a:solidFill>
              </a:rPr>
              <a:t>Η διαμόρφωση του </a:t>
            </a:r>
            <a:r>
              <a:rPr lang="el-GR" sz="3200" b="1" u="sng" dirty="0" err="1" smtClean="0">
                <a:solidFill>
                  <a:srgbClr val="FF0000"/>
                </a:solidFill>
              </a:rPr>
              <a:t>ανάγλύφου</a:t>
            </a:r>
            <a:r>
              <a:rPr lang="el-GR" sz="3200" b="1" u="sng" dirty="0" smtClean="0">
                <a:solidFill>
                  <a:srgbClr val="FF0000"/>
                </a:solidFill>
              </a:rPr>
              <a:t> της Ευρώπης</a:t>
            </a:r>
            <a:endParaRPr lang="el-GR" sz="32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0"/>
            <a:ext cx="3071802" cy="376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4214810" y="142852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00B0F0"/>
                </a:solidFill>
              </a:rPr>
              <a:t>Νεοευρώπη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571480"/>
            <a:ext cx="53578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Νεοευρώπη, άρχισε να σχηματίζεται στην αρχή του </a:t>
            </a:r>
            <a:r>
              <a:rPr lang="el-GR" sz="2000" dirty="0" smtClean="0"/>
              <a:t>Καινοζωικού </a:t>
            </a:r>
            <a:r>
              <a:rPr lang="el-GR" sz="2000" dirty="0" smtClean="0"/>
              <a:t>αιώνα με την </a:t>
            </a:r>
            <a:r>
              <a:rPr lang="el-GR" sz="2000" dirty="0" smtClean="0"/>
              <a:t>Αλπική </a:t>
            </a:r>
            <a:r>
              <a:rPr lang="el-GR" sz="2000" dirty="0" smtClean="0"/>
              <a:t>πτύχωση. </a:t>
            </a:r>
          </a:p>
          <a:p>
            <a:endParaRPr lang="el-GR" sz="2000" dirty="0" smtClean="0"/>
          </a:p>
          <a:p>
            <a:r>
              <a:rPr lang="el-GR" sz="2000" dirty="0" smtClean="0"/>
              <a:t> Στην  Νεοευρώπη ανήκει το μεγαλύτερο μέρος της νότιας Ευρώπης.  </a:t>
            </a:r>
          </a:p>
          <a:p>
            <a:r>
              <a:rPr lang="el-GR" sz="2000" dirty="0" smtClean="0"/>
              <a:t>Πριν την αλπική πτύχωση η  Νεοευρώπη βρισκόταν κάτω από το νερό.  </a:t>
            </a:r>
          </a:p>
          <a:p>
            <a:endParaRPr lang="el-GR" sz="2000" dirty="0" smtClean="0"/>
          </a:p>
          <a:p>
            <a:r>
              <a:rPr lang="el-GR" sz="2000" dirty="0" smtClean="0"/>
              <a:t>Επειδή  τα βουνά της σχηματίστηκαν σχετικά </a:t>
            </a:r>
            <a:r>
              <a:rPr lang="el-GR" sz="2000" dirty="0" smtClean="0"/>
              <a:t>πρόσφατα,  </a:t>
            </a:r>
            <a:r>
              <a:rPr lang="el-GR" sz="2000" dirty="0" smtClean="0"/>
              <a:t>έχει πολλά και ψηλά βουνά. 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endParaRPr lang="el-GR" sz="2000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4857752" y="428604"/>
            <a:ext cx="3071834" cy="2357454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7786709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77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1714480" y="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Ευρώπη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41" y="500042"/>
            <a:ext cx="9113459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0011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14944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3643306" y="285728"/>
            <a:ext cx="50006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</a:rPr>
              <a:t>Ενδογενείς δυνάμεις</a:t>
            </a:r>
            <a:r>
              <a:rPr lang="el-GR" sz="2400" dirty="0" smtClean="0"/>
              <a:t>:  είναι οι κινήσεις των λιθοσφαιρικών πλακών,  που προκαλούν ηφαίστεια,  σεισμούς ,  με αποτέλεσμα τη δημιουργία βουνών (= ορογένεση)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025" y="2786058"/>
            <a:ext cx="6911975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32888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>
            <a:off x="4357686" y="28572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 smtClean="0"/>
              <a:t> </a:t>
            </a:r>
            <a:r>
              <a:rPr lang="el-GR" sz="2400" b="1" dirty="0" smtClean="0">
                <a:solidFill>
                  <a:srgbClr val="FF0000"/>
                </a:solidFill>
              </a:rPr>
              <a:t>Εξωγενείς δυνάμεις</a:t>
            </a:r>
            <a:r>
              <a:rPr lang="el-GR" sz="2400" dirty="0" smtClean="0"/>
              <a:t>:  είναι οι βροχές, τα χιόνια, ποτάμια,  οι άνεμοι, ζώα,  φυτά  κ.α.  </a:t>
            </a:r>
            <a:r>
              <a:rPr lang="el-GR" sz="2400" dirty="0" smtClean="0"/>
              <a:t>που </a:t>
            </a:r>
            <a:r>
              <a:rPr lang="el-GR" sz="2400" dirty="0" smtClean="0"/>
              <a:t>φθείρουν (κατατρώγουν) τα βουνά, καθώς περνάει ο χρόνος.</a:t>
            </a:r>
          </a:p>
          <a:p>
            <a:r>
              <a:rPr lang="el-GR" sz="2400" dirty="0" smtClean="0"/>
              <a:t/>
            </a:r>
            <a:br>
              <a:rPr lang="el-GR" sz="2400" dirty="0" smtClean="0"/>
            </a:br>
            <a:endParaRPr lang="el-G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000372"/>
            <a:ext cx="792958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28624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285729"/>
            <a:ext cx="53578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71868" cy="199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>
          <a:xfrm>
            <a:off x="0" y="2214554"/>
            <a:ext cx="41433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Η Ευρώπη  σχηματίστηκε κατά τμήματα και σε διαφορετικά χρονικά διαστήματα:</a:t>
            </a:r>
            <a:endParaRPr lang="el-GR" sz="2000" dirty="0"/>
          </a:p>
        </p:txBody>
      </p:sp>
      <p:cxnSp>
        <p:nvCxnSpPr>
          <p:cNvPr id="8" name="7 - Ευθύγραμμο βέλος σύνδεσης"/>
          <p:cNvCxnSpPr/>
          <p:nvPr/>
        </p:nvCxnSpPr>
        <p:spPr>
          <a:xfrm rot="5400000" flipH="1" flipV="1">
            <a:off x="1643042" y="928670"/>
            <a:ext cx="2928958" cy="2786082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- Ορθογώνιο"/>
          <p:cNvSpPr/>
          <p:nvPr/>
        </p:nvSpPr>
        <p:spPr>
          <a:xfrm>
            <a:off x="285720" y="3286124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1. Πρώτα  σχηματίστηκε η </a:t>
            </a:r>
            <a:r>
              <a:rPr lang="el-GR" b="1" u="sng" dirty="0" err="1" smtClean="0">
                <a:solidFill>
                  <a:srgbClr val="002060"/>
                </a:solidFill>
              </a:rPr>
              <a:t>Αρχαιοευρώπη</a:t>
            </a:r>
            <a:endParaRPr lang="el-GR" b="1" dirty="0">
              <a:solidFill>
                <a:srgbClr val="002060"/>
              </a:solidFill>
            </a:endParaRPr>
          </a:p>
        </p:txBody>
      </p:sp>
      <p:cxnSp>
        <p:nvCxnSpPr>
          <p:cNvPr id="13" name="12 - Ευθύγραμμο βέλος σύνδεσης"/>
          <p:cNvCxnSpPr/>
          <p:nvPr/>
        </p:nvCxnSpPr>
        <p:spPr>
          <a:xfrm flipV="1">
            <a:off x="1857356" y="3071810"/>
            <a:ext cx="6286544" cy="71438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- Ορθογώνιο"/>
          <p:cNvSpPr/>
          <p:nvPr/>
        </p:nvSpPr>
        <p:spPr>
          <a:xfrm>
            <a:off x="357158" y="4071942"/>
            <a:ext cx="27860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l-GR" dirty="0" smtClean="0"/>
              <a:t>2. Μετά σχηματίστηκε  η </a:t>
            </a:r>
            <a:r>
              <a:rPr lang="el-GR" b="1" u="sng" dirty="0" err="1" smtClean="0">
                <a:solidFill>
                  <a:srgbClr val="FF0000"/>
                </a:solidFill>
              </a:rPr>
              <a:t>Παλαιοευρώπη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</a:p>
        </p:txBody>
      </p:sp>
      <p:cxnSp>
        <p:nvCxnSpPr>
          <p:cNvPr id="17" name="16 - Ευθύγραμμο βέλος σύνδεσης"/>
          <p:cNvCxnSpPr/>
          <p:nvPr/>
        </p:nvCxnSpPr>
        <p:spPr>
          <a:xfrm flipV="1">
            <a:off x="1928794" y="2857496"/>
            <a:ext cx="4071966" cy="178595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- Ορθογώνιο"/>
          <p:cNvSpPr/>
          <p:nvPr/>
        </p:nvSpPr>
        <p:spPr>
          <a:xfrm>
            <a:off x="357158" y="4929198"/>
            <a:ext cx="3214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l-GR" dirty="0" smtClean="0"/>
              <a:t>3. Μετά σχηματίστηκε  η </a:t>
            </a:r>
            <a:r>
              <a:rPr lang="el-GR" b="1" u="sng" dirty="0" err="1" smtClean="0">
                <a:solidFill>
                  <a:schemeClr val="accent3">
                    <a:lumMod val="50000"/>
                  </a:schemeClr>
                </a:solidFill>
              </a:rPr>
              <a:t>Μεσοευρώπη</a:t>
            </a:r>
            <a:r>
              <a:rPr lang="el-GR" dirty="0" smtClean="0"/>
              <a:t>.</a:t>
            </a:r>
          </a:p>
        </p:txBody>
      </p:sp>
      <p:cxnSp>
        <p:nvCxnSpPr>
          <p:cNvPr id="21" name="20 - Ευθύγραμμο βέλος σύνδεσης"/>
          <p:cNvCxnSpPr/>
          <p:nvPr/>
        </p:nvCxnSpPr>
        <p:spPr>
          <a:xfrm flipV="1">
            <a:off x="1643042" y="4357694"/>
            <a:ext cx="4071966" cy="1071570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Ορθογώνιο"/>
          <p:cNvSpPr/>
          <p:nvPr/>
        </p:nvSpPr>
        <p:spPr>
          <a:xfrm>
            <a:off x="357158" y="5929330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el-GR" dirty="0" smtClean="0"/>
              <a:t>4. Τέλος σχηματίστηκε η </a:t>
            </a:r>
            <a:r>
              <a:rPr lang="el-GR" b="1" dirty="0" smtClean="0">
                <a:solidFill>
                  <a:srgbClr val="00B0F0"/>
                </a:solidFill>
              </a:rPr>
              <a:t>Νεοευρώπη</a:t>
            </a:r>
            <a:endParaRPr lang="el-GR" b="1" dirty="0">
              <a:solidFill>
                <a:srgbClr val="00B0F0"/>
              </a:solidFill>
            </a:endParaRPr>
          </a:p>
        </p:txBody>
      </p:sp>
      <p:cxnSp>
        <p:nvCxnSpPr>
          <p:cNvPr id="24" name="23 - Ευθύγραμμο βέλος σύνδεσης"/>
          <p:cNvCxnSpPr/>
          <p:nvPr/>
        </p:nvCxnSpPr>
        <p:spPr>
          <a:xfrm flipV="1">
            <a:off x="1643042" y="5429264"/>
            <a:ext cx="5429288" cy="1000132"/>
          </a:xfrm>
          <a:prstGeom prst="straightConnector1">
            <a:avLst/>
          </a:prstGeom>
          <a:ln w="412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0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6232" y="0"/>
            <a:ext cx="337776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214282" y="0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 smtClean="0">
                <a:solidFill>
                  <a:srgbClr val="002060"/>
                </a:solidFill>
              </a:rPr>
              <a:t>Αρχαιοευρώπη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44" y="857232"/>
            <a:ext cx="564360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b="1" dirty="0" err="1" smtClean="0"/>
              <a:t>Αρχαιοευρώπη</a:t>
            </a:r>
            <a:r>
              <a:rPr lang="el-GR" dirty="0" smtClean="0"/>
              <a:t> περιλαμβάνει:</a:t>
            </a:r>
          </a:p>
          <a:p>
            <a:pPr>
              <a:buClr>
                <a:srgbClr val="300684"/>
              </a:buClr>
              <a:buFont typeface="Wingdings" pitchFamily="2" charset="2"/>
              <a:buChar char="ü"/>
            </a:pPr>
            <a:r>
              <a:rPr lang="el-GR" dirty="0" smtClean="0"/>
              <a:t> τη ρωσική πεδιάδα</a:t>
            </a:r>
          </a:p>
          <a:p>
            <a:pPr>
              <a:buClr>
                <a:srgbClr val="300684"/>
              </a:buClr>
              <a:buFont typeface="Wingdings" pitchFamily="2" charset="2"/>
              <a:buChar char="ü"/>
            </a:pPr>
            <a:r>
              <a:rPr lang="el-GR" dirty="0" smtClean="0"/>
              <a:t> τα πεδινά τμήματα της </a:t>
            </a:r>
            <a:r>
              <a:rPr lang="el-GR" dirty="0" smtClean="0"/>
              <a:t>Σ</a:t>
            </a:r>
            <a:r>
              <a:rPr lang="el-GR" dirty="0" smtClean="0"/>
              <a:t>κανδιναβίας</a:t>
            </a:r>
            <a:r>
              <a:rPr lang="el-GR" dirty="0" smtClean="0"/>
              <a:t>. </a:t>
            </a:r>
          </a:p>
          <a:p>
            <a:pPr>
              <a:buClr>
                <a:srgbClr val="300684"/>
              </a:buClr>
              <a:buFont typeface="Wingdings" pitchFamily="2" charset="2"/>
              <a:buChar char="ü"/>
            </a:pPr>
            <a:r>
              <a:rPr lang="el-GR" dirty="0" smtClean="0"/>
              <a:t>Το βυθό του </a:t>
            </a:r>
            <a:r>
              <a:rPr lang="el-GR" dirty="0" smtClean="0"/>
              <a:t>Ατλαντικού </a:t>
            </a:r>
            <a:r>
              <a:rPr lang="el-GR" dirty="0" smtClean="0"/>
              <a:t>Ωκεανού που βρίσκεται βορειοδυτικά της Αγγλίας.</a:t>
            </a:r>
          </a:p>
          <a:p>
            <a:pPr>
              <a:buClr>
                <a:srgbClr val="300684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300684"/>
              </a:buClr>
            </a:pPr>
            <a:endParaRPr lang="el-GR" dirty="0" smtClean="0"/>
          </a:p>
          <a:p>
            <a:r>
              <a:rPr lang="el-GR" dirty="0" smtClean="0"/>
              <a:t> Η  </a:t>
            </a:r>
            <a:r>
              <a:rPr lang="el-GR" dirty="0" err="1" smtClean="0"/>
              <a:t>Αρχαιοευρώπη</a:t>
            </a:r>
            <a:r>
              <a:rPr lang="el-GR" dirty="0" smtClean="0"/>
              <a:t> </a:t>
            </a:r>
            <a:r>
              <a:rPr lang="el-GR" dirty="0" smtClean="0"/>
              <a:t>σχηματίστηκε κατά τον </a:t>
            </a:r>
            <a:r>
              <a:rPr lang="el-GR" dirty="0" err="1" smtClean="0"/>
              <a:t>Προτεροζωικό</a:t>
            </a:r>
            <a:r>
              <a:rPr lang="el-GR" dirty="0" smtClean="0"/>
              <a:t> </a:t>
            </a:r>
            <a:r>
              <a:rPr lang="el-GR" dirty="0" smtClean="0"/>
              <a:t>αιώνα,   και για  εκατοντάδες εκατομμύρια χρόνια  δεν είχαμε τεκτονικά γεγονότα (σεισμούς </a:t>
            </a:r>
            <a:r>
              <a:rPr lang="el-GR" dirty="0" smtClean="0"/>
              <a:t>,ηφαίστεια </a:t>
            </a:r>
            <a:r>
              <a:rPr lang="el-GR" dirty="0" err="1" smtClean="0"/>
              <a:t>κ.α</a:t>
            </a:r>
            <a:r>
              <a:rPr lang="el-GR" dirty="0" smtClean="0"/>
              <a:t>) , το αποτέλεσμα είναι αυτή η περιοχή της </a:t>
            </a:r>
            <a:r>
              <a:rPr lang="el-GR" dirty="0" smtClean="0"/>
              <a:t>Ευρώπης,  </a:t>
            </a:r>
            <a:r>
              <a:rPr lang="el-GR" dirty="0" smtClean="0"/>
              <a:t>να είναι πεδινή εξαιτίας της </a:t>
            </a:r>
            <a:r>
              <a:rPr lang="el-GR" dirty="0" smtClean="0"/>
              <a:t>διάβρωσης.</a:t>
            </a:r>
            <a:r>
              <a:rPr lang="el-GR" dirty="0" smtClean="0"/>
              <a:t> 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3761" y="4572008"/>
            <a:ext cx="728023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5 - Ευθύγραμμο βέλος σύνδεσης"/>
          <p:cNvCxnSpPr/>
          <p:nvPr/>
        </p:nvCxnSpPr>
        <p:spPr>
          <a:xfrm>
            <a:off x="1785918" y="285728"/>
            <a:ext cx="4572032" cy="142876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1857356" y="285728"/>
            <a:ext cx="6786610" cy="1428760"/>
          </a:xfrm>
          <a:prstGeom prst="straightConnector1">
            <a:avLst/>
          </a:prstGeom>
          <a:ln w="412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857488" cy="414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857620" y="0"/>
            <a:ext cx="2143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 smtClean="0">
                <a:solidFill>
                  <a:srgbClr val="002060"/>
                </a:solidFill>
              </a:rPr>
              <a:t>Παλαιοευρώπη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571480"/>
            <a:ext cx="65008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 Η </a:t>
            </a:r>
            <a:r>
              <a:rPr lang="el-GR" b="1" dirty="0" err="1" smtClean="0"/>
              <a:t>Παλαιοευρώπη</a:t>
            </a:r>
            <a:r>
              <a:rPr lang="el-GR" dirty="0" smtClean="0"/>
              <a:t>  περιλαμβάνει: 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Μ</a:t>
            </a:r>
            <a:r>
              <a:rPr lang="el-GR" dirty="0" smtClean="0"/>
              <a:t>έρος </a:t>
            </a:r>
            <a:r>
              <a:rPr lang="el-GR" dirty="0" smtClean="0"/>
              <a:t>των βρετανικών νησιών (Αγγλία, Ιρλανδία, και άλλα μικρότερα νησιά</a:t>
            </a:r>
            <a:r>
              <a:rPr lang="el-GR" dirty="0" smtClean="0"/>
              <a:t>).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Β</a:t>
            </a:r>
            <a:r>
              <a:rPr lang="el-GR" dirty="0" smtClean="0"/>
              <a:t>όρειο </a:t>
            </a:r>
            <a:r>
              <a:rPr lang="el-GR" dirty="0" smtClean="0"/>
              <a:t>τμήμα της Σκανδιναβικής </a:t>
            </a:r>
            <a:r>
              <a:rPr lang="el-GR" dirty="0" smtClean="0"/>
              <a:t>Χερσονήσου.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  </a:t>
            </a:r>
            <a:r>
              <a:rPr lang="el-GR" dirty="0" smtClean="0"/>
              <a:t>Μία </a:t>
            </a:r>
            <a:r>
              <a:rPr lang="el-GR" dirty="0" smtClean="0"/>
              <a:t>στενή λωρίδα των βορείων ακτών Ολλανδίας, Πολωνίας.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l-GR" dirty="0" smtClean="0"/>
          </a:p>
          <a:p>
            <a:r>
              <a:rPr lang="el-GR" dirty="0" smtClean="0"/>
              <a:t>  Άρχισε να σχηματίζεται στις αρχές του </a:t>
            </a:r>
            <a:r>
              <a:rPr lang="el-GR" dirty="0" smtClean="0"/>
              <a:t>Παλαιοζωικού αιώνα, </a:t>
            </a:r>
            <a:r>
              <a:rPr lang="el-GR" dirty="0" smtClean="0"/>
              <a:t>με την Καληδονία πτύχωση.  Το έδαφος της  έχει διαβρωθεί έντονα, και από τους μεγάλους </a:t>
            </a:r>
            <a:r>
              <a:rPr lang="el-GR" dirty="0" smtClean="0"/>
              <a:t>παγετώνες.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89611"/>
            <a:ext cx="4857752" cy="31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6 - Ευθύγραμμο βέλος σύνδεσης"/>
          <p:cNvCxnSpPr>
            <a:stCxn id="10" idx="2"/>
          </p:cNvCxnSpPr>
          <p:nvPr/>
        </p:nvCxnSpPr>
        <p:spPr>
          <a:xfrm rot="16200000" flipH="1">
            <a:off x="5792529" y="-494007"/>
            <a:ext cx="1130842" cy="285752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868686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Ορθογώνιο"/>
          <p:cNvSpPr/>
          <p:nvPr/>
        </p:nvSpPr>
        <p:spPr>
          <a:xfrm>
            <a:off x="142844" y="107154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/>
              <a:t>Ο </a:t>
            </a:r>
            <a:r>
              <a:rPr lang="el-GR" b="1" dirty="0" smtClean="0"/>
              <a:t>λιθάνθρακας</a:t>
            </a:r>
            <a:r>
              <a:rPr lang="el-GR" dirty="0" smtClean="0"/>
              <a:t> είναι </a:t>
            </a:r>
            <a:r>
              <a:rPr lang="el-GR" dirty="0" smtClean="0">
                <a:hlinkClick r:id="rId3" tooltip="Ιζηματογενές πέτρωμα"/>
              </a:rPr>
              <a:t>ιζηματογενές πέτρωμα</a:t>
            </a:r>
            <a:r>
              <a:rPr lang="el-GR" dirty="0" smtClean="0"/>
              <a:t> μαύρου χρώματος σκληρής υφής. Σχηματίζεται από </a:t>
            </a:r>
            <a:r>
              <a:rPr lang="el-GR" dirty="0" smtClean="0"/>
              <a:t>φυτά που  θάφτηκαν στην γη. </a:t>
            </a:r>
            <a:r>
              <a:rPr lang="el-GR" dirty="0" smtClean="0"/>
              <a:t>Κύριο συστατικό του είναι ο </a:t>
            </a:r>
            <a:r>
              <a:rPr lang="el-GR" dirty="0" smtClean="0">
                <a:hlinkClick r:id="rId4" tooltip="Άνθρακας"/>
              </a:rPr>
              <a:t>άνθρακας</a:t>
            </a:r>
            <a:r>
              <a:rPr lang="el-GR" dirty="0" smtClean="0"/>
              <a:t>, ο οποίος αποτελεί το 50% </a:t>
            </a:r>
            <a:r>
              <a:rPr lang="el-GR" dirty="0" smtClean="0"/>
              <a:t>της μάζας του. </a:t>
            </a:r>
            <a:r>
              <a:rPr lang="el-GR" dirty="0" smtClean="0"/>
              <a:t>Είναι </a:t>
            </a:r>
            <a:r>
              <a:rPr lang="el-GR" dirty="0" smtClean="0">
                <a:hlinkClick r:id="rId5" tooltip="Ορυκτά καύσιμα"/>
              </a:rPr>
              <a:t>ορυκτό καύσιμο</a:t>
            </a:r>
            <a:r>
              <a:rPr lang="el-GR" dirty="0" smtClean="0"/>
              <a:t> και χρησιμοποιείται κυρίως για την παραγωγή </a:t>
            </a:r>
            <a:r>
              <a:rPr lang="el-GR" dirty="0" smtClean="0">
                <a:hlinkClick r:id="rId6" tooltip="Ηλεκτρικό ρεύμα"/>
              </a:rPr>
              <a:t>ηλεκτρικού ρεύματος</a:t>
            </a:r>
            <a:r>
              <a:rPr lang="el-GR" dirty="0" smtClean="0"/>
              <a:t>, </a:t>
            </a:r>
            <a:r>
              <a:rPr lang="el-GR" dirty="0" smtClean="0">
                <a:hlinkClick r:id="rId7" tooltip="Θερμική ενέργεια"/>
              </a:rPr>
              <a:t>θερμικής ενέργειας</a:t>
            </a:r>
            <a:r>
              <a:rPr lang="el-GR" dirty="0" smtClean="0"/>
              <a:t> και </a:t>
            </a:r>
            <a:r>
              <a:rPr lang="el-GR" dirty="0" smtClean="0">
                <a:hlinkClick r:id="rId8" tooltip="Ατσάλι"/>
              </a:rPr>
              <a:t>ατσαλιού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2428860" y="3500438"/>
            <a:ext cx="2524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λιθάνθρακας 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000364" cy="36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786182" y="142852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 smtClean="0">
                <a:solidFill>
                  <a:schemeClr val="accent3">
                    <a:lumMod val="50000"/>
                  </a:schemeClr>
                </a:solidFill>
              </a:rPr>
              <a:t>Μεσοευρώπη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44" y="500042"/>
            <a:ext cx="6072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dirty="0" err="1" smtClean="0"/>
              <a:t>Μεσοευρώπη</a:t>
            </a:r>
            <a:r>
              <a:rPr lang="el-GR" dirty="0" smtClean="0"/>
              <a:t> </a:t>
            </a:r>
            <a:r>
              <a:rPr lang="el-GR" dirty="0" smtClean="0"/>
              <a:t>περιλαμβάνει:</a:t>
            </a:r>
          </a:p>
          <a:p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Μικρό μέρος  της  νότιας Αγγλίας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Μεγάλο μέρος της δυτικής και της κεντρικής Ευρώπης </a:t>
            </a:r>
            <a:r>
              <a:rPr lang="el-GR" dirty="0" smtClean="0"/>
              <a:t>.</a:t>
            </a:r>
            <a:endParaRPr lang="el-GR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l-GR" dirty="0" smtClean="0"/>
              <a:t>Σχεδόν όλη την Ιβηρική Χερσόνησο.  </a:t>
            </a:r>
          </a:p>
          <a:p>
            <a:endParaRPr lang="el-GR" dirty="0" smtClean="0"/>
          </a:p>
          <a:p>
            <a:r>
              <a:rPr lang="el-GR" dirty="0" smtClean="0"/>
              <a:t>Άρχισε να σχηματίζεται στα μέσα του Παλαιοζωικού αιώνα, τα βουνά  της σχηματίστηκαν με την </a:t>
            </a:r>
            <a:r>
              <a:rPr lang="el-GR" dirty="0" err="1" smtClean="0"/>
              <a:t>Βαρίσκια</a:t>
            </a:r>
            <a:r>
              <a:rPr lang="el-GR" dirty="0" smtClean="0"/>
              <a:t> πτύχωση. </a:t>
            </a:r>
          </a:p>
          <a:p>
            <a:endParaRPr lang="el-GR" dirty="0" smtClean="0"/>
          </a:p>
          <a:p>
            <a:r>
              <a:rPr lang="el-GR" dirty="0" smtClean="0"/>
              <a:t> Πριν τη δημιουργία της </a:t>
            </a:r>
            <a:r>
              <a:rPr lang="el-GR" dirty="0" err="1" smtClean="0"/>
              <a:t>Μεσοευρώπης</a:t>
            </a:r>
            <a:r>
              <a:rPr lang="el-GR" dirty="0" smtClean="0"/>
              <a:t> </a:t>
            </a:r>
            <a:r>
              <a:rPr lang="el-GR" dirty="0" smtClean="0"/>
              <a:t>, η </a:t>
            </a:r>
            <a:r>
              <a:rPr lang="el-GR" dirty="0" smtClean="0"/>
              <a:t>Κεντρική Ευρώπη καλυπτόταν από θάλασσα, εκτός από ένα νησί που  ήταν στη θέση  Γαλλίας-Γερμανίας , στο οποίο υπήρχαν ρηχές λίμνες.</a:t>
            </a:r>
          </a:p>
          <a:p>
            <a:r>
              <a:rPr lang="el-GR" dirty="0" smtClean="0"/>
              <a:t> </a:t>
            </a:r>
            <a:r>
              <a:rPr lang="el-GR" dirty="0" smtClean="0"/>
              <a:t>Η </a:t>
            </a:r>
            <a:r>
              <a:rPr lang="el-GR" dirty="0" smtClean="0"/>
              <a:t>βλάστηση που υπήρχε στην Κεντρική Ευρώπη με τον καιρό </a:t>
            </a:r>
            <a:r>
              <a:rPr lang="el-GR" dirty="0" smtClean="0"/>
              <a:t>θάφτηκε κάτω </a:t>
            </a:r>
            <a:r>
              <a:rPr lang="el-GR" dirty="0" smtClean="0"/>
              <a:t>από λάσπη </a:t>
            </a:r>
            <a:r>
              <a:rPr lang="el-GR" dirty="0" smtClean="0"/>
              <a:t>, και </a:t>
            </a:r>
            <a:r>
              <a:rPr lang="el-GR" dirty="0" smtClean="0"/>
              <a:t>μετατράπηκε σε </a:t>
            </a:r>
            <a:r>
              <a:rPr lang="el-GR" dirty="0" smtClean="0"/>
              <a:t>κοιτάσματα λιθάνθρακα.</a:t>
            </a:r>
            <a:endParaRPr lang="en-US" dirty="0" smtClean="0"/>
          </a:p>
          <a:p>
            <a:r>
              <a:rPr lang="el-GR" dirty="0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βορειοευρωπαϊκή πεδιάδα σχηματίστηκε όταν αναδύθηκε ο πυθμένας της </a:t>
            </a:r>
            <a:r>
              <a:rPr lang="el-GR" dirty="0" smtClean="0"/>
              <a:t>θάλασσας,  και είναι σχεδόν επίπεδη.</a:t>
            </a:r>
            <a:endParaRPr lang="el-GR" dirty="0" smtClean="0"/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4786314" y="428604"/>
            <a:ext cx="2143140" cy="1857388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0"/>
            <a:ext cx="3000364" cy="368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- Ορθογώνιο"/>
          <p:cNvSpPr/>
          <p:nvPr/>
        </p:nvSpPr>
        <p:spPr>
          <a:xfrm>
            <a:off x="3857620" y="214290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err="1" smtClean="0">
                <a:solidFill>
                  <a:schemeClr val="accent3">
                    <a:lumMod val="50000"/>
                  </a:schemeClr>
                </a:solidFill>
              </a:rPr>
              <a:t>Μεσοευρώπη</a:t>
            </a:r>
            <a:endParaRPr lang="el-GR" b="1" dirty="0">
              <a:solidFill>
                <a:srgbClr val="00206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44" y="928670"/>
            <a:ext cx="52149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 </a:t>
            </a:r>
          </a:p>
          <a:p>
            <a:endParaRPr lang="el-GR" dirty="0" smtClean="0"/>
          </a:p>
          <a:p>
            <a:r>
              <a:rPr lang="el-GR" dirty="0" smtClean="0"/>
              <a:t> Πριν τη δημιουργία της </a:t>
            </a:r>
            <a:r>
              <a:rPr lang="el-GR" dirty="0" err="1" smtClean="0"/>
              <a:t>Μεσοευρώπης</a:t>
            </a:r>
            <a:r>
              <a:rPr lang="el-GR" dirty="0" smtClean="0"/>
              <a:t> η Κεντρική Ευρώπη καλυπτόταν από θάλασσα, εκτός από ένα νησί που  ήταν στη θέση  Γαλλίας-Γερμανίας , στο οποίο υπήρχαν ρηχές λίμνες.</a:t>
            </a:r>
          </a:p>
          <a:p>
            <a:r>
              <a:rPr lang="el-GR" dirty="0" smtClean="0"/>
              <a:t> Η βλάστηση που υπήρχε στην Κεντρική Ευρώπη με τον καιρό θάφτηκε  κάτω από λάσπη και μετατράπηκε σε  λιθάνθρακα .</a:t>
            </a:r>
          </a:p>
          <a:p>
            <a:endParaRPr lang="en-US" dirty="0" smtClean="0"/>
          </a:p>
          <a:p>
            <a:r>
              <a:rPr lang="el-GR" dirty="0" smtClean="0"/>
              <a:t>Η βορειοευρωπαϊκή πεδιάδα σχηματίστηκε όταν αναδύθηκε ο πυθμένας της θάλασσας  . Δεν υπάρχουν πολλά βουνά.</a:t>
            </a:r>
          </a:p>
          <a:p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>
            <a:off x="4786314" y="571480"/>
            <a:ext cx="2143140" cy="1857388"/>
          </a:xfrm>
          <a:prstGeom prst="straightConnector1">
            <a:avLst/>
          </a:prstGeom>
          <a:ln w="412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5143512"/>
            <a:ext cx="48006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Ορθογώνιο"/>
          <p:cNvSpPr/>
          <p:nvPr/>
        </p:nvSpPr>
        <p:spPr>
          <a:xfrm>
            <a:off x="5929322" y="4643446"/>
            <a:ext cx="25244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3200" b="1" dirty="0" smtClean="0">
                <a:solidFill>
                  <a:srgbClr val="FF0000"/>
                </a:solidFill>
              </a:rPr>
              <a:t>λιθάνθρακας </a:t>
            </a:r>
            <a:endParaRPr lang="el-GR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154</Words>
  <PresentationFormat>Προβολή στην οθόνη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13</vt:i4>
      </vt:variant>
    </vt:vector>
  </HeadingPairs>
  <TitlesOfParts>
    <vt:vector size="14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hp pc</dc:creator>
  <cp:lastModifiedBy>hp pc</cp:lastModifiedBy>
  <cp:revision>44</cp:revision>
  <dcterms:created xsi:type="dcterms:W3CDTF">2022-10-12T05:24:29Z</dcterms:created>
  <dcterms:modified xsi:type="dcterms:W3CDTF">2022-11-01T03:10:43Z</dcterms:modified>
</cp:coreProperties>
</file>