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73" r:id="rId7"/>
    <p:sldId id="266" r:id="rId8"/>
    <p:sldId id="274" r:id="rId9"/>
    <p:sldId id="277" r:id="rId10"/>
    <p:sldId id="275" r:id="rId11"/>
    <p:sldId id="27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6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books.edu.gr/ebooks/v/html/8547/2294/Geografia_B-Gymnasiou_html-empl/extras/geocoder/ParametricSiteToGeodata.html?topos=%CE%9D%CE%AF%CF%83%CF%85%CF%81%CE%BF%CF%82&amp;zoom=12&amp;content=%CE%97+%CE%9D%CE%AF%CF%83%CF%85%CF%81%CE%BF%CF%82+%CE%B5%CE%AF%CE%BD%CE%B1%CE%B9+%CE%BD%CE%B7%CF%83%CE%AF+%CF%84%CE%BF%CF%85+%CE%BD%CF%8C%CF%84%CE%B9%CE%BF%CF%85+%CE%91%CE%B9%CE%B3%CE%B1%CE%AF%CE%BF%CF%85+%CE%BA%CE%B1%CE%B9+%CE%AD%CE%BD%CE%B1+%CE%B1%CF%80%CF%8C+%CF%84%CE%B1+%CE%94%CF%89%CE%B4%CE%B5%CE%BA%CE%AC%CE%BD%CE%B7%CF%83%CE%B1.++%CE%97+%CE%9D%CE%AF%CF%83%CF%85%CF%81%CE%BF%CF%82+%CE%B5%CE%AF%CE%BD%CE%B1%CE%B9+%CE%AD%CE%BD%CE%B1+%CE%B7%CF%86%CE%B1%CE%AF%CF%83%CF%84%CE%B5%CE%B9%CE%BF+%CF%80%CE%BF%CF%85+%CE%B1%CF%80%CE%BF%CF%84%CE%B5%CE%BB%CE%B5%CE%AF+%CE%BC%CE%AD%CF%81%CE%BF%CF%82+%CF%84%CE%BF%CF%85+%CE%B7%CF%86%CE%B1%CE%B9%CF%83%CF%84%CE%B5%CE%B9%CE%B1%CE%BA%CE%BF%CF%8D+%CF%84%CF%8C%CE%BE%CE%BF%CF%85+%CF%84%CE%B7%CF%82+%CE%BD%CF%8C%CF%84%CE%B9%CE%B1%CF%82+%CE%95%CE%BB%CE%BB%CE%AC%CE%B4%CE%B1%CF%82.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ebooks.edu.gr/ebooks/v/html/8547/2294/Geografia_B-Gymnasiou_html-empl/extras/geocoder/ParametricSiteToGeodata.html?topos=%CE%9C%CE%AE%CE%BB%CE%BF%CF%82&amp;zoom=12&amp;content=%CE%97+%CE%9C%CE%AE%CE%BB%CE%BF%CF%82+%CE%B2%CF%81%CE%AF%CF%83%CE%BA%CE%B5%CF%84%CE%B1%CE%B9+%CF%83%CF%84%CE%B7%CE%BD+%CE%BD%CE%BF%CF%84%CE%B9%CE%BF%CE%B4%CF%85%CF%84%CE%B9%CE%BA%CE%AE+%CE%AC%CE%BA%CF%81%CE%B7+%CF%84%CF%89%CE%BD+%CE%9A%CF%85%CE%BA%CE%BB%CE%AC%CE%B4%CF%89%CE%BD+%CE%BA%CE%B1%CE%B9+%CE%B5%CE%AF%CE%BD%CE%B1%CE%B9+%CF%84%CE%BF+5%CE%BF+%CF%83%CE%B5+%CE%BC%CE%AD%CE%B3%CE%B5%CE%B8%CE%BF%CF%82+%CE%BD%CE%B7%CF%83%CE%AF+%CF%84%CF%89%CE%BD+K%CF%85%CE%BA%CE%BB%CE%AC%CE%B4%CF%89%CE%BD.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books.edu.gr/ebooks/v/html/8547/2294/Geografia_B-Gymnasiou_html-empl/extras/geocoder/ParametricSiteToGeodata.html?topos=%CE%9C%CE%AD%CE%B8%CE%B1%CE%BD%CE%B1&amp;zoom=12&amp;content=%CE%A4%CE%B1+%CE%9C%CE%AD%CE%B8%CE%B1%CE%BD%CE%B1+%CE%B2%CF%81%CE%AF%CF%83%CE%BA%CE%BF%CE%BD%CF%84%CE%B1%CE%B9+%CF%83%CF%84%CE%BF+%CE%BD%CE%BF%CF%84%CE%B9%CE%BF%CE%B1%CE%BD%CE%B1%CF%84%CE%BF%CE%BB%CE%B9%CE%BA%CF%8C+%CE%B1%CE%BA%CF%81%CF%89%CF%84%CE%AE%CF%81%CE%B9+%CF%84%CE%B7%CF%82+%CE%A0%CE%B5%CE%BB%CE%BF%CF%80%CE%BF%CE%BD%CE%BD%CE%AE%CF%83%CE%BF%CF%85.+%CE%97+%CF%87%CE%B5%CF%81%CF%83%CF%8C%CE%BD%CE%B7%CF%83%CE%BF%CF%82+%CF%84%CF%89%CE%BD+%CE%9C%CE%B5%CE%B8%CE%AC%CE%BD%CF%89%CE%BD+%CE%B5%CE%AF%CE%BD%CE%B1%CE%B9+%CE%B3%CE%BD%CF%89%CF%83%CF%84%CE%AE+%CE%B3%CE%B9%CE%B1+%CF%84%CE%B1+%CE%BB%CE%BF%CF%85%CF%84%CF%81%CE%AC+%CF%84%CE%B7%CF%82+%CE%BA%CE%B1%CE%B9+%CF%84%CE%BF+%CE%B9%CF%83%CF%84%CE%BF%CF%81%CE%B9%CE%BA%CF%8C+%CE%B7%CF%86%CE%B1%CE%AF%CF%83%CF%84%CE%B5%CE%B9%CE%BF." TargetMode="External"/><Relationship Id="rId5" Type="http://schemas.openxmlformats.org/officeDocument/2006/relationships/hyperlink" Target="http://ebooks.edu.gr/ebooks/v/html/8547/2294/Geografia_B-Gymnasiou_html-empl/extras/geocoder/ParametricSiteToGeodata.html?topos=%CE%A1%CF%8C%CE%B4%CE%BF%CF%82&amp;zoom=8&amp;content=%CE%97+%CE%A1%CF%8C%CE%B4%CE%BF%CF%82,+%CE%BC%CE%B5+%CE%AD%CE%BA%CF%84%CE%B1%CF%83%CE%B7+1400+%CF%84.%CF%87%CE%BB%CE%BC.,+%CE%B5%CE%AF%CE%BD%CE%B1%CE%B9+%CF%84%CE%BF+%CE%BC%CE%B5%CE%B3%CE%B1%CE%BB%CF%8D%CF%84%CE%B5%CF%81%CE%BF+%CE%BD%CE%B7%CF%83%CE%AF+%CF%84%CF%89%CE%BD+%CE%94%CF%89%CE%B4%CE%B5%CE%BA%CE%B1%CE%BD%CE%AE%CF%83%CF%89%CE%BD+%CE%BA%CE%B1%CE%B9+%CF%84%CE%BF+%CF%84%CE%AD%CF%84%CE%B1%CF%81%CF%84%CE%BF+%CF%83%CE%B5+%CE%AD%CE%BA%CF%84%CE%B1%CF%83%CE%B7+%CE%BD%CE%B7%CF%83%CE%AF+%CF%84%CE%B7%CF%82+%CE%95%CE%BB%CE%BB%CE%AC%CE%B4%CE%B1%CF%82.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ebooks.edu.gr/ebooks/v/html/8547/2294/Geografia_B-Gymnasiou_html-empl/extras/geocoder/ParametricSiteToGeodata.html?topos=%CE%9A%CF%81%CE%AE%CF%84%CE%B7&amp;zoom=8&amp;content=%CE%97+%CE%9A%CF%81%CE%AE%CF%84%CE%B7+%CE%B5%CE%AF%CE%BD%CE%B1%CE%B9+%CF%84%CE%BF+%CE%BC%CE%B5%CE%B3%CE%B1%CE%BB%CF%8D%CF%84%CE%B5%CF%81%CE%BF+%CE%BD%CE%B7%CF%83%CE%AF+%CF%84%CE%B7%CF%82+%CE%95%CE%BB%CE%BB%CE%AC%CE%B4%CE%B1%CF%82+%CE%BA%CE%B1%CE%B9+%CF%84%CE%BF+%CF%80%CE%AD%CE%BC%CF%80%CF%84%CE%BF+%CE%BC%CE%B5%CE%B3%CE%B1%CE%BB%CF%8D%CF%84%CE%B5%CF%81%CE%BF+%CF%83%CF%84%CE%B7+%CE%9C%CE%B5%CF%83%CF%8C%CE%B3%CE%B5%CE%B9%CE%BF." TargetMode="External"/><Relationship Id="rId9" Type="http://schemas.openxmlformats.org/officeDocument/2006/relationships/hyperlink" Target="https://archive.ert.gr/55915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l.wikipedia.org/wiki/%CE%9C%CE%AC%CE%B3%CE%BC%CE%B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928926" y="157161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smtClean="0"/>
              <a:t>ΜΑΘΗΜΑ   9</a:t>
            </a:r>
            <a:endParaRPr lang="el-GR" sz="4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1071538" y="3000372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u="sng" spc="-300" dirty="0" smtClean="0">
                <a:solidFill>
                  <a:srgbClr val="FF0000"/>
                </a:solidFill>
              </a:rPr>
              <a:t>Σεισμική και ηφαιστειακή δράση στην Ευρώπη και στην Ελλάδα  </a:t>
            </a:r>
            <a:endParaRPr lang="el-GR" sz="3200" b="1" u="sng" spc="-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9.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307057" cy="6429396"/>
          </a:xfrm>
          <a:prstGeom prst="rect">
            <a:avLst/>
          </a:prstGeom>
          <a:noFill/>
        </p:spPr>
      </p:pic>
      <p:pic>
        <p:nvPicPr>
          <p:cNvPr id="1028" name="Picture 4" descr="img6.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346491"/>
            <a:ext cx="3553319" cy="2511509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 rot="10800000" flipV="1">
            <a:off x="5572132" y="138499"/>
            <a:ext cx="3571868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Η περιοχή κατά μήκος του νοητού τόξου που δημιουργούν τα νησιά του Ιονίου, η 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Κρήτη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και η 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/>
              </a:rPr>
              <a:t>Ρόδος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είναι η πιο σεισμογενής στον ελλαδικό χώρο.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Ενεργά ηφαίστεια υπάρχουν στα 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/>
              </a:rPr>
              <a:t>Μέθανα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στη 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7"/>
              </a:rPr>
              <a:t>Μήλο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στη 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8"/>
              </a:rPr>
              <a:t>Νίσυρο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κ.α., όμως το πιο σημαντικό από όλα τα ελληνικά ηφαίστεια είναι αυτό της Σαντορίνης. Όλα τα παραπάνω συγκροτούν το ηφαιστειακό τόξο του Αι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9"/>
              </a:rPr>
              <a:t>γαίου.  </a:t>
            </a:r>
            <a:r>
              <a:rPr kumimoji="0" lang="el-G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3554" name="Picture 2" descr="Βίντεο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1550" y="1301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φαιστειακό τόξο στην Ελλάδ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6369311" cy="4568565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357422" y="514351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Ηφαιστειακό Ελληνικό τόξο</a:t>
            </a:r>
            <a:r>
              <a:rPr lang="el-GR" dirty="0" smtClean="0"/>
              <a:t>: αποτελείται από τα ηφαίστεια στο   </a:t>
            </a:r>
            <a:r>
              <a:rPr lang="el-GR" b="1" dirty="0" err="1" smtClean="0">
                <a:solidFill>
                  <a:srgbClr val="FF0000"/>
                </a:solidFill>
              </a:rPr>
              <a:t>Σουσάκι</a:t>
            </a:r>
            <a:r>
              <a:rPr lang="el-GR" b="1" dirty="0" smtClean="0">
                <a:solidFill>
                  <a:srgbClr val="FF0000"/>
                </a:solidFill>
              </a:rPr>
              <a:t>,  Μέθανα,   Μήλος,  Σαντορίνη και   Νίσυρος.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988" y="3429000"/>
            <a:ext cx="49370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5619136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5072066" y="500042"/>
            <a:ext cx="4071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Σύμφωνα με τους χάρτες οι περισσότεροι σεισμοί στην Ευρώπη,  συμβαίνουν σε Ελλάδα, Ιταλία, Ιρλανδία, Κροατία , Αλβανία,  Ισπανία και γενικά σε  χώρες,  που βρίσκονται κοντά στα όρια των λιθοσφαιρικών πλακών.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TextBox"/>
          <p:cNvSpPr txBox="1"/>
          <p:nvPr/>
        </p:nvSpPr>
        <p:spPr>
          <a:xfrm>
            <a:off x="0" y="214290"/>
            <a:ext cx="5357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 </a:t>
            </a:r>
            <a:r>
              <a:rPr lang="el-GR" sz="2400" b="1" u="sng" dirty="0" smtClean="0">
                <a:solidFill>
                  <a:srgbClr val="002060"/>
                </a:solidFill>
              </a:rPr>
              <a:t>Αλπική πτύχωση (ορογένεση) </a:t>
            </a:r>
            <a:r>
              <a:rPr lang="el-GR" sz="2400" dirty="0" smtClean="0"/>
              <a:t>: Ξεκίνησε πριν από περίπου 60 εκατομμύρια χρόνια, στη νότια Ευρώπη. Έτσι σχηματίστηκαν τα βουνά: Καρπάθια, Καύκασος, Πίνδος, Άλπεις κ .α.</a:t>
            </a:r>
          </a:p>
          <a:p>
            <a:r>
              <a:rPr lang="el-GR" sz="240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0"/>
            <a:ext cx="353243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4500562" cy="466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- Ευθύγραμμο βέλος σύνδεσης"/>
          <p:cNvCxnSpPr/>
          <p:nvPr/>
        </p:nvCxnSpPr>
        <p:spPr>
          <a:xfrm>
            <a:off x="1785918" y="5286388"/>
            <a:ext cx="3071834" cy="9286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4786314" y="593467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περιοχή της αλπικής πτύχωσης είναι με κίτρινο χρώμα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4929190" y="3357562"/>
            <a:ext cx="3357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Η αλπική πτύχωση </a:t>
            </a:r>
            <a:r>
              <a:rPr lang="el-GR" sz="2000" dirty="0" smtClean="0"/>
              <a:t>είναι αποτέλεσμα της σύγκλισης της ευρασιατικής με την αφρικανική λιθοσφαιρική πλάκα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357166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  </a:t>
            </a:r>
            <a:r>
              <a:rPr lang="el-GR" sz="2400" b="1" dirty="0" smtClean="0"/>
              <a:t>Μεσοωκεάνια ράχη : </a:t>
            </a:r>
            <a:r>
              <a:rPr lang="el-GR" sz="2400" dirty="0" smtClean="0"/>
              <a:t>είναι μια μορφή οροσειράς που δημιουργείται στο βυθό του ωκεανού . Η μεσοωκεάνια ράχη δημιουργείται  όταν αναδύεται (βγαίνει) </a:t>
            </a:r>
            <a:r>
              <a:rPr lang="el-GR" sz="2400" dirty="0" smtClean="0">
                <a:hlinkClick r:id="rId2" tooltip="Μάγμα"/>
              </a:rPr>
              <a:t>μάγμα</a:t>
            </a:r>
            <a:r>
              <a:rPr lang="el-GR" sz="2400" dirty="0" smtClean="0"/>
              <a:t>, από το εσωτερικό της γης.  </a:t>
            </a:r>
          </a:p>
          <a:p>
            <a:r>
              <a:rPr lang="el-GR" sz="2400" dirty="0" smtClean="0"/>
              <a:t>Στη συνέχεια το μάγμα, με τη μορφή λάβας στο βυθό του ωκεανού ψύχεται,  δημιουργώντας νέες στρώσεις φλοιού της γης.</a:t>
            </a:r>
          </a:p>
          <a:p>
            <a:endParaRPr lang="el-GR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643182"/>
            <a:ext cx="234148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89325"/>
            <a:ext cx="685804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17953"/>
            <a:ext cx="5353601" cy="29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42852"/>
            <a:ext cx="5100642" cy="4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286116" y="550070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Ευρασιατική πλάκα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 rot="4444471">
            <a:off x="4012610" y="2017627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Ατλαντικός ωκεανός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5143504" y="3500438"/>
            <a:ext cx="2143140" cy="1143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6215074" y="521495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Μεσοωκεάνια ράχη Ατλαντικού ωκεανού</a:t>
            </a:r>
            <a:endParaRPr lang="el-GR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2214546" y="642918"/>
            <a:ext cx="3357586" cy="10001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214414" y="17144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Ισλανδία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2852"/>
            <a:ext cx="5100642" cy="4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 rot="4444471">
            <a:off x="4012610" y="2017627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Ατλαντικός ωκεανός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5143504" y="3500438"/>
            <a:ext cx="2143140" cy="1143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6786546" y="485776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Μεσοωκεάνια ράχη Ατλαντικού ωκεανού</a:t>
            </a:r>
            <a:endParaRPr lang="el-GR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2214546" y="642918"/>
            <a:ext cx="3357586" cy="10001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785786" y="142873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Ισλανδία</a:t>
            </a:r>
            <a:endParaRPr lang="el-G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3571868" cy="379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1571604" y="5657671"/>
            <a:ext cx="7429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μεσοωκεάνια ράχη του Ατλαντικού δημιουργείται,  από την απομάκρυνση της Βορειοαμερικανικής τεκτονικής πλάκας, από την Ευρασιατική πλάκα 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5103674"/>
            <a:ext cx="8643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Στην Ευρώπη οι περισσότεροι σεισμοί και ηφαίστεια βρίσκονται σε περιοχές της Αλπικής πτύχωσης  (Περιοχές Νότιας Ευρώπης),   και της </a:t>
            </a:r>
            <a:r>
              <a:rPr lang="el-GR" dirty="0" err="1" smtClean="0"/>
              <a:t>μεσοωκεάνιας</a:t>
            </a:r>
            <a:r>
              <a:rPr lang="el-GR" dirty="0" smtClean="0"/>
              <a:t> ράχης του Ατλαντικού ωκεανού (π.χ. Ισλανδία)</a:t>
            </a:r>
          </a:p>
          <a:p>
            <a:endParaRPr lang="el-GR" dirty="0" smtClean="0"/>
          </a:p>
          <a:p>
            <a:r>
              <a:rPr lang="el-GR" dirty="0" smtClean="0"/>
              <a:t> Η Ελλάδα έχει τους περισσότερους σεισμούς κάθε χρόνο στην Ευρώπη,  ενώ η Ελλάδα βρίσκεται στις έξι πιο σεισμογενείς χώρες όλου του κόσμου.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37698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flipV="1">
            <a:off x="5214942" y="2786058"/>
            <a:ext cx="2714644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7786710" y="2571744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Νότια Ευρώπη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0" y="714356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Ισλανδία</a:t>
            </a:r>
            <a:endParaRPr lang="el-GR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0800000" flipV="1">
            <a:off x="857224" y="428604"/>
            <a:ext cx="2643206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9.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136572"/>
            <a:ext cx="3071802" cy="3721428"/>
          </a:xfrm>
          <a:prstGeom prst="rect">
            <a:avLst/>
          </a:prstGeom>
          <a:noFill/>
        </p:spPr>
      </p:pic>
      <p:pic>
        <p:nvPicPr>
          <p:cNvPr id="1028" name="Picture 4" descr="img6.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61018" cy="4071925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0" y="514351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Όπως φαίνεται στη παραπάνω εικόνα, η υποβυθιζόμενη Αφρικανική πλάκα , λιώνει και δημιουργείται μάγμα, ένα μέρος του μάγματος επιστρέφει στην επιφάνεια της γης μέσω ηφαιστείων.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072198" y="571480"/>
            <a:ext cx="3071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Νησιά δημιουργούνται όταν η ευρασιατική πλάκα, συναντά την Αφρικανική πλάκα και έτσι πτυχώνεται. 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1071538" y="3143248"/>
            <a:ext cx="3429024" cy="27146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flipV="1">
            <a:off x="2643174" y="785794"/>
            <a:ext cx="3500462" cy="7858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Μνημόνιο συνεργασίας για την αξιοποίηση του γεωθερμικού δυναμικού  Σαντορίνης | ΚΕΔ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7759247" cy="4252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285</Words>
  <PresentationFormat>Προβολή στην οθόνη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student</cp:lastModifiedBy>
  <cp:revision>77</cp:revision>
  <dcterms:created xsi:type="dcterms:W3CDTF">2022-10-12T05:24:29Z</dcterms:created>
  <dcterms:modified xsi:type="dcterms:W3CDTF">2022-11-25T08:51:19Z</dcterms:modified>
</cp:coreProperties>
</file>