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89" r:id="rId5"/>
    <p:sldId id="275" r:id="rId6"/>
    <p:sldId id="268" r:id="rId7"/>
    <p:sldId id="274" r:id="rId8"/>
    <p:sldId id="273" r:id="rId9"/>
    <p:sldId id="271" r:id="rId10"/>
    <p:sldId id="272" r:id="rId11"/>
    <p:sldId id="269" r:id="rId12"/>
    <p:sldId id="270" r:id="rId13"/>
    <p:sldId id="258" r:id="rId14"/>
    <p:sldId id="257" r:id="rId15"/>
    <p:sldId id="282" r:id="rId16"/>
    <p:sldId id="281" r:id="rId17"/>
    <p:sldId id="283" r:id="rId18"/>
    <p:sldId id="284" r:id="rId19"/>
    <p:sldId id="279" r:id="rId20"/>
    <p:sldId id="285" r:id="rId21"/>
    <p:sldId id="280" r:id="rId22"/>
    <p:sldId id="286" r:id="rId23"/>
    <p:sldId id="261" r:id="rId24"/>
    <p:sldId id="26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Μάθημα 6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Η γεωλογική ιστορία της Ευρώπης και η ορογένεση</a:t>
            </a:r>
            <a:endParaRPr lang="en-US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64393"/>
            <a:ext cx="3929058" cy="229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357158" y="55007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Β΄ Γυμνασίου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715040" cy="557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321829"/>
            <a:ext cx="5143504" cy="3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285720" y="128586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Ο στερεός  </a:t>
            </a:r>
            <a:r>
              <a:rPr lang="el-GR" sz="2400" u="sng" dirty="0" smtClean="0"/>
              <a:t>φλοιός</a:t>
            </a:r>
            <a:r>
              <a:rPr lang="el-GR" sz="2400" dirty="0" smtClean="0"/>
              <a:t> της Γης δεν είναι ενιαίος ..αλλά  </a:t>
            </a:r>
            <a:r>
              <a:rPr lang="el-GR" sz="2400" u="sng" dirty="0" smtClean="0"/>
              <a:t>χωρίζεται </a:t>
            </a:r>
            <a:r>
              <a:rPr lang="el-GR" sz="2400" u="sng" dirty="0" smtClean="0"/>
              <a:t>σε κομμάτια</a:t>
            </a:r>
          </a:p>
          <a:p>
            <a:endParaRPr lang="el-GR" sz="2400" u="sng" dirty="0" smtClean="0"/>
          </a:p>
          <a:p>
            <a:r>
              <a:rPr lang="el-GR" sz="2400" u="sng" dirty="0" smtClean="0"/>
              <a:t>Αυτά τα κομμάτια </a:t>
            </a:r>
            <a:r>
              <a:rPr lang="el-GR" sz="2400" dirty="0" smtClean="0"/>
              <a:t>του φλοιού της γης </a:t>
            </a:r>
            <a:r>
              <a:rPr lang="el-GR" sz="2400" u="sng" dirty="0" smtClean="0"/>
              <a:t>ονομάζονται λιθοσφαιρικές πλάκες ή πλάκες ή τεκτονικές πλάκες</a:t>
            </a:r>
            <a:endParaRPr lang="en-US" sz="2400" u="sng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1000108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l-GR" sz="2400" dirty="0" smtClean="0"/>
              <a:t>Αυτές οι πλάκες δεν είναι σταθερές άλλα  κινούνται, «επιπλέοντας» πάνω στον μανδύα</a:t>
            </a:r>
            <a:r>
              <a:rPr lang="el-GR" sz="2400" u="sng" dirty="0" smtClean="0"/>
              <a:t> </a:t>
            </a:r>
            <a:r>
              <a:rPr lang="el-GR" sz="2400" dirty="0" smtClean="0"/>
              <a:t>της γης 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Οι περισσότεροι σεισμοί της Γης,  συμβαίνουν στις περιοχές  που συναντιούνται  οι λιθοσφαιρικές πλάκες</a:t>
            </a:r>
          </a:p>
          <a:p>
            <a:endParaRPr lang="el-GR" sz="2400" dirty="0" smtClean="0"/>
          </a:p>
          <a:p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49674"/>
            <a:ext cx="3357554" cy="23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36"/>
            <a:ext cx="87154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1996445" cy="7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1571604" y="21429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1071546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λιθοσφαιρικές πλάκες μπορεί να: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 marL="457200" indent="-457200">
              <a:buAutoNum type="arabicPeriod"/>
            </a:pPr>
            <a:r>
              <a:rPr lang="el-GR" sz="2400" dirty="0" smtClean="0"/>
              <a:t>Να συγκρούονται      (συγκλίνουν )</a:t>
            </a:r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r>
              <a:rPr lang="el-GR" sz="2400" dirty="0" smtClean="0"/>
              <a:t>Να απομακρύνονται (αποκλίνουν)</a:t>
            </a:r>
          </a:p>
          <a:p>
            <a:pPr marL="457200" indent="-457200">
              <a:buAutoNum type="arabicPeriod" startAt="2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endParaRPr lang="el-GR" sz="2400" dirty="0" smtClean="0"/>
          </a:p>
          <a:p>
            <a:pPr marL="457200" indent="-457200">
              <a:buAutoNum type="arabicPeriod" startAt="2"/>
            </a:pPr>
            <a:r>
              <a:rPr lang="el-GR" sz="2400" dirty="0" smtClean="0"/>
              <a:t>Να κινούνται παράλληλα  (πλευρικά)</a:t>
            </a:r>
          </a:p>
          <a:p>
            <a:endParaRPr lang="el-GR" sz="2400" dirty="0" smtClean="0"/>
          </a:p>
          <a:p>
            <a:endParaRPr lang="el-GR" sz="2400" dirty="0" smtClean="0"/>
          </a:p>
        </p:txBody>
      </p:sp>
      <p:sp>
        <p:nvSpPr>
          <p:cNvPr id="3" name="2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2844" y="100010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 (πτύχωση)  </a:t>
            </a:r>
            <a:r>
              <a:rPr lang="el-GR" sz="2400" dirty="0" smtClean="0"/>
              <a:t>είναι η δημιουργία βουνών, οροσειρών. </a:t>
            </a:r>
          </a:p>
          <a:p>
            <a:endParaRPr lang="el-GR" sz="2400" dirty="0" smtClean="0"/>
          </a:p>
          <a:p>
            <a:r>
              <a:rPr lang="el-GR" sz="2400" dirty="0" smtClean="0"/>
              <a:t>Η αιτία για της ορογενέσεις είναι οι κινήσεις των λιθοσφαιρικών πλακών.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4071942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 (πτύχωση)  </a:t>
            </a:r>
            <a:r>
              <a:rPr lang="el-GR" sz="2400" dirty="0" smtClean="0"/>
              <a:t>είναι η ανύψωση και παραμόρφωση πετρωμάτων</a:t>
            </a:r>
          </a:p>
          <a:p>
            <a:endParaRPr lang="el-GR" sz="2400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Λιθοσφαιρικές πλάκες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2813"/>
            <a:ext cx="6429388" cy="40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2357430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πήρε την σημερινή μορφή της εξαιτίας της κίνησης, της ευρασιατικής λιθοσφαιρικής πλάκας και των συγκρούσεών της με άλλες πλάκες.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18285"/>
            <a:ext cx="4857752" cy="333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0" y="107154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βρίσκεται πάνω στην </a:t>
            </a:r>
            <a:r>
              <a:rPr lang="el-GR" sz="2400" u="sng" dirty="0" smtClean="0"/>
              <a:t>ευρασιατική λιθοσφαιρική πλάκα </a:t>
            </a:r>
            <a:r>
              <a:rPr lang="el-GR" sz="2400" dirty="0" smtClean="0"/>
              <a:t>(ή πλάκα </a:t>
            </a:r>
            <a:r>
              <a:rPr lang="el-GR" sz="2400" dirty="0" err="1" smtClean="0"/>
              <a:t>ευρασίας</a:t>
            </a:r>
            <a:r>
              <a:rPr lang="el-GR" sz="2400" dirty="0" smtClean="0"/>
              <a:t>).</a:t>
            </a:r>
            <a:endParaRPr lang="en-US" sz="24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5036347" y="1750207"/>
            <a:ext cx="2857520" cy="23574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7857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πήρε την σημερινή μορφή της μετά από τρεις ορογενέσεις: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185736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1. Τα </a:t>
            </a:r>
            <a:r>
              <a:rPr lang="el-GR" sz="2400" u="sng" dirty="0" smtClean="0"/>
              <a:t>παλαιότερα βουνά </a:t>
            </a:r>
            <a:r>
              <a:rPr lang="el-GR" sz="2400" dirty="0" smtClean="0"/>
              <a:t>της Ευρώπης δημιουργήθηκαν με την </a:t>
            </a:r>
            <a:r>
              <a:rPr lang="el-GR" sz="2400" b="1" u="sng" dirty="0" smtClean="0">
                <a:solidFill>
                  <a:srgbClr val="002060"/>
                </a:solidFill>
              </a:rPr>
              <a:t>καλυδώνια πτύχωση </a:t>
            </a:r>
            <a:r>
              <a:rPr lang="el-GR" sz="2400" dirty="0" smtClean="0"/>
              <a:t>(περίπου πριν 570  εκατ.  χρόνια)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3214686"/>
            <a:ext cx="614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2. Στη συνέχεια έχουμε την </a:t>
            </a:r>
            <a:r>
              <a:rPr lang="el-GR" sz="2400" b="1" u="sng" dirty="0" err="1" smtClean="0">
                <a:solidFill>
                  <a:srgbClr val="002060"/>
                </a:solidFill>
              </a:rPr>
              <a:t>Ερκύνια</a:t>
            </a:r>
            <a:r>
              <a:rPr lang="el-GR" sz="2400" b="1" u="sng" dirty="0" smtClean="0">
                <a:solidFill>
                  <a:srgbClr val="002060"/>
                </a:solidFill>
              </a:rPr>
              <a:t> ή </a:t>
            </a:r>
            <a:r>
              <a:rPr lang="el-GR" sz="2400" b="1" u="sng" dirty="0" err="1" smtClean="0">
                <a:solidFill>
                  <a:srgbClr val="002060"/>
                </a:solidFill>
              </a:rPr>
              <a:t>Βαρίσκια</a:t>
            </a:r>
            <a:r>
              <a:rPr lang="el-GR" sz="2400" b="1" u="sng" dirty="0" smtClean="0">
                <a:solidFill>
                  <a:srgbClr val="002060"/>
                </a:solidFill>
              </a:rPr>
              <a:t> πτύχωση </a:t>
            </a:r>
            <a:r>
              <a:rPr lang="el-GR" sz="2400" dirty="0" smtClean="0"/>
              <a:t>(περίπου πριν 350 εκατ.  χρόνια)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5214950"/>
            <a:ext cx="520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3. Τέλος έχουμε την </a:t>
            </a:r>
            <a:r>
              <a:rPr lang="el-GR" sz="2400" b="1" u="sng" dirty="0" smtClean="0">
                <a:solidFill>
                  <a:srgbClr val="002060"/>
                </a:solidFill>
              </a:rPr>
              <a:t>Αλπική πτύχωση </a:t>
            </a:r>
            <a:r>
              <a:rPr lang="el-GR" sz="2400" dirty="0" smtClean="0"/>
              <a:t>(περίπου πριν 60 εκατ.  χρόνια)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235742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43380"/>
            <a:ext cx="43576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572296" cy="597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6786578" y="642918"/>
            <a:ext cx="64294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 flipV="1">
            <a:off x="6858016" y="2714620"/>
            <a:ext cx="571504" cy="2857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7358082" y="500042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Καληδόνια</a:t>
            </a:r>
            <a:r>
              <a:rPr lang="el-GR" sz="1600" b="1" dirty="0" smtClean="0">
                <a:solidFill>
                  <a:srgbClr val="FF0000"/>
                </a:solidFill>
              </a:rPr>
              <a:t> 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429520" y="257174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Βαρύσκια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r>
              <a:rPr lang="el-GR" sz="1600" b="1" dirty="0" smtClean="0">
                <a:solidFill>
                  <a:srgbClr val="FF0000"/>
                </a:solidFill>
              </a:rPr>
              <a:t>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 flipV="1">
            <a:off x="6929454" y="4558737"/>
            <a:ext cx="571504" cy="2857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7500958" y="44158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Αλπική</a:t>
            </a:r>
          </a:p>
          <a:p>
            <a:r>
              <a:rPr lang="el-GR" sz="1600" b="1" dirty="0" smtClean="0">
                <a:solidFill>
                  <a:srgbClr val="FF0000"/>
                </a:solidFill>
              </a:rPr>
              <a:t>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35742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5026"/>
            <a:ext cx="5495934" cy="558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πεξήγηση με σύννεφο"/>
          <p:cNvSpPr/>
          <p:nvPr/>
        </p:nvSpPr>
        <p:spPr>
          <a:xfrm>
            <a:off x="5572132" y="285728"/>
            <a:ext cx="3214710" cy="2214578"/>
          </a:xfrm>
          <a:prstGeom prst="cloudCallout">
            <a:avLst>
              <a:gd name="adj1" fmla="val -100434"/>
              <a:gd name="adj2" fmla="val 1035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- TextBox"/>
          <p:cNvSpPr txBox="1"/>
          <p:nvPr/>
        </p:nvSpPr>
        <p:spPr>
          <a:xfrm>
            <a:off x="6072198" y="78579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Είμαι περίπου 4,6 δισεκατομμύρια χρονών…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143340" y="602700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ηλικία της γης είναι   περίπου 4.600.000.000  χρόνια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95" y="357166"/>
            <a:ext cx="578482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286116" y="785794"/>
            <a:ext cx="3000396" cy="50006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6286512" y="500042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Καληδόνια</a:t>
            </a:r>
            <a:r>
              <a:rPr lang="el-GR" sz="1600" b="1" dirty="0" smtClean="0">
                <a:solidFill>
                  <a:srgbClr val="FF0000"/>
                </a:solidFill>
              </a:rPr>
              <a:t> 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143240" y="3214686"/>
            <a:ext cx="3357586" cy="7143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500826" y="292893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>
                <a:solidFill>
                  <a:srgbClr val="FF0000"/>
                </a:solidFill>
              </a:rPr>
              <a:t>Βαρύσκια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r>
              <a:rPr lang="el-GR" sz="1600" b="1" dirty="0" smtClean="0">
                <a:solidFill>
                  <a:srgbClr val="FF0000"/>
                </a:solidFill>
              </a:rPr>
              <a:t>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3500430" y="4572008"/>
            <a:ext cx="3357586" cy="7143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858016" y="421481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Αλπική</a:t>
            </a:r>
          </a:p>
          <a:p>
            <a:r>
              <a:rPr lang="el-GR" sz="1600" b="1" dirty="0" smtClean="0">
                <a:solidFill>
                  <a:srgbClr val="FF0000"/>
                </a:solidFill>
              </a:rPr>
              <a:t>πτύχωση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35742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0115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35742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6429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Ευρώπη πήρε την σημερινή μορφή της μετά από τρεις ορογενέσεις: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0" y="185736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1. </a:t>
            </a:r>
            <a:r>
              <a:rPr lang="el-GR" sz="2400" b="1" u="sng" dirty="0" smtClean="0">
                <a:solidFill>
                  <a:srgbClr val="002060"/>
                </a:solidFill>
              </a:rPr>
              <a:t>Καλυδώνια πτύχωση </a:t>
            </a:r>
            <a:r>
              <a:rPr lang="el-GR" sz="2400" dirty="0" smtClean="0"/>
              <a:t>: Σκανδιναβικές  Άλπεις, όροι Σκωτίας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0" y="335756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2. </a:t>
            </a:r>
            <a:r>
              <a:rPr lang="el-GR" sz="2400" b="1" u="sng" dirty="0" err="1" smtClean="0">
                <a:solidFill>
                  <a:srgbClr val="002060"/>
                </a:solidFill>
              </a:rPr>
              <a:t>Ερκύνια</a:t>
            </a:r>
            <a:r>
              <a:rPr lang="el-GR" sz="2400" b="1" u="sng" dirty="0" smtClean="0">
                <a:solidFill>
                  <a:srgbClr val="002060"/>
                </a:solidFill>
              </a:rPr>
              <a:t> ή </a:t>
            </a:r>
            <a:r>
              <a:rPr lang="el-GR" sz="2400" b="1" u="sng" dirty="0" err="1" smtClean="0">
                <a:solidFill>
                  <a:srgbClr val="002060"/>
                </a:solidFill>
              </a:rPr>
              <a:t>Βαρίσκια</a:t>
            </a:r>
            <a:r>
              <a:rPr lang="el-GR" sz="2400" b="1" u="sng" dirty="0" smtClean="0">
                <a:solidFill>
                  <a:srgbClr val="002060"/>
                </a:solidFill>
              </a:rPr>
              <a:t> πτύχωση </a:t>
            </a:r>
            <a:r>
              <a:rPr lang="el-GR" sz="2400" dirty="0" smtClean="0"/>
              <a:t>: Ουράλια όρη, </a:t>
            </a:r>
            <a:r>
              <a:rPr lang="el-GR" sz="2400" dirty="0" err="1" smtClean="0"/>
              <a:t>Ιούρας</a:t>
            </a:r>
            <a:r>
              <a:rPr lang="el-GR" sz="2400" dirty="0" smtClean="0"/>
              <a:t> κ.α.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4714884"/>
            <a:ext cx="5705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3. </a:t>
            </a:r>
            <a:r>
              <a:rPr lang="el-GR" sz="2400" b="1" u="sng" dirty="0" smtClean="0">
                <a:solidFill>
                  <a:srgbClr val="002060"/>
                </a:solidFill>
              </a:rPr>
              <a:t>Αλπική πτύχωση </a:t>
            </a:r>
            <a:r>
              <a:rPr lang="el-GR" sz="2400" dirty="0" smtClean="0"/>
              <a:t>: Καρπάθια, Καύκασος, Πίνδος κ .α.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357422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Ορογένεση στην Ευρώπη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1562" y="4000504"/>
            <a:ext cx="353243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" y="500042"/>
            <a:ext cx="9113459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187" y="5286388"/>
            <a:ext cx="126581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0"/>
            <a:ext cx="8786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γεωλόγοι χώρισαν ..τον χρόνο ύπαρξης της Γής σε  </a:t>
            </a:r>
            <a:r>
              <a:rPr lang="el-GR" sz="2400" u="sng" dirty="0" smtClean="0"/>
              <a:t>γεωλογικούς αιώνες</a:t>
            </a:r>
            <a:r>
              <a:rPr lang="el-GR" sz="2400" dirty="0" smtClean="0"/>
              <a:t>:</a:t>
            </a:r>
          </a:p>
          <a:p>
            <a:endParaRPr lang="el-GR" sz="24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5286348" y="6581001"/>
            <a:ext cx="3857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Η ηλικία της γης είναι   περίπου 4.600.000.000  χρόνια</a:t>
            </a:r>
            <a:endParaRPr lang="en-US" sz="1200" i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357158" y="92867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1.Καταρχαιοζωικός  αιώνας </a:t>
            </a:r>
            <a:r>
              <a:rPr lang="el-GR" sz="2000" dirty="0" smtClean="0"/>
              <a:t>:  ξεκινάει από το σχηματισμό της γης πριν από 4,6 δισεκατομμύρια χρόνια,  και φτάνει έως πριν 4 δισεκατομμύρια χρόνια. Επικρατούν υψηλές θερμοκρασίες, ηφαίστεια, εν μέρει ρευστή επιφάνεια, και συχνές προσκρούσεις  ,   από κομήτες , αστεροειδής  .</a:t>
            </a:r>
            <a:endParaRPr lang="el-GR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30010"/>
            <a:ext cx="6072198" cy="462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428604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2. </a:t>
            </a:r>
            <a:r>
              <a:rPr lang="el-GR" sz="2400" b="1" dirty="0" err="1" smtClean="0">
                <a:solidFill>
                  <a:srgbClr val="FF0000"/>
                </a:solidFill>
              </a:rPr>
              <a:t>Αρχαιοζωικός</a:t>
            </a:r>
            <a:r>
              <a:rPr lang="el-GR" sz="2400" b="1" dirty="0" smtClean="0">
                <a:solidFill>
                  <a:srgbClr val="FF0000"/>
                </a:solidFill>
              </a:rPr>
              <a:t> αιώνας</a:t>
            </a:r>
            <a:r>
              <a:rPr lang="el-GR" sz="2000" dirty="0" smtClean="0"/>
              <a:t>:  από 4 δισεκατομμύρια χρόνια έως  2,5 δισεκατομμύρια χρόνια πριν. Εμφάνιση μονοκύτταρων  κυανοβακτηρίων.  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1500174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3. </a:t>
            </a:r>
            <a:r>
              <a:rPr lang="el-GR" sz="2400" b="1" dirty="0" err="1" smtClean="0">
                <a:solidFill>
                  <a:srgbClr val="FF0000"/>
                </a:solidFill>
              </a:rPr>
              <a:t>Προτεροζωικός</a:t>
            </a:r>
            <a:r>
              <a:rPr lang="el-GR" sz="2400" b="1" dirty="0" smtClean="0">
                <a:solidFill>
                  <a:srgbClr val="FF0000"/>
                </a:solidFill>
              </a:rPr>
              <a:t>  αιώνας</a:t>
            </a:r>
            <a:r>
              <a:rPr lang="el-GR" sz="2000" dirty="0" smtClean="0"/>
              <a:t>:  </a:t>
            </a:r>
            <a:r>
              <a:rPr lang="el-GR" sz="2000" b="1" dirty="0" smtClean="0">
                <a:solidFill>
                  <a:srgbClr val="FF0000"/>
                </a:solidFill>
              </a:rPr>
              <a:t>Ε</a:t>
            </a:r>
            <a:r>
              <a:rPr lang="el-GR" sz="2000" dirty="0" smtClean="0"/>
              <a:t>μφάνιση του οξυγόνου στην ατμόσφαιρα της  γης. Επίσης, σχηματίστηκαν οι πρώτοι πολυκύτταροι οργανισμοί </a:t>
            </a:r>
            <a:endParaRPr lang="en-US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3000372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4. Παλαιοζωικός αιώνας </a:t>
            </a:r>
            <a:r>
              <a:rPr lang="el-GR" sz="2000" dirty="0" smtClean="0"/>
              <a:t>: από 570 εκατομμύρια έως 250  εκατομμύρια χρόνια πριν. Έχουμε απολιθώματα </a:t>
            </a:r>
            <a:r>
              <a:rPr lang="el-GR" sz="2000" dirty="0" err="1" smtClean="0"/>
              <a:t>ασπονδύλων</a:t>
            </a:r>
            <a:r>
              <a:rPr lang="el-GR" sz="2000" dirty="0" smtClean="0"/>
              <a:t>,  κατά την διάρκεια αυτού του αιώνα ,έχουμε την </a:t>
            </a:r>
            <a:r>
              <a:rPr lang="el-GR" sz="2000" i="1" u="sng" dirty="0" err="1" smtClean="0"/>
              <a:t>Ερκύνια</a:t>
            </a:r>
            <a:r>
              <a:rPr lang="el-GR" sz="2000" i="1" u="sng" dirty="0" smtClean="0"/>
              <a:t> ή </a:t>
            </a:r>
            <a:r>
              <a:rPr lang="el-GR" sz="2000" i="1" u="sng" dirty="0" err="1" smtClean="0"/>
              <a:t>Βαρύσκια</a:t>
            </a:r>
            <a:r>
              <a:rPr lang="el-GR" sz="2000" i="1" u="sng" dirty="0" smtClean="0"/>
              <a:t> πτύχωση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214282" y="4467533"/>
            <a:ext cx="842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5. Μεσοζωικός  αιώνας: </a:t>
            </a:r>
            <a:r>
              <a:rPr lang="el-GR" sz="2000" dirty="0" smtClean="0"/>
              <a:t>από 250 εκατομμύρια έως 65 εκατομμύρια χρόνια πριν έχουμε απολιθώματα δεινοσαύρων,  τελειώνει με την εξαφάνιση των δεινόσαυρων και  με την </a:t>
            </a:r>
            <a:r>
              <a:rPr lang="el-GR" sz="2000" u="sng" dirty="0" smtClean="0"/>
              <a:t>Αλπική </a:t>
            </a:r>
            <a:r>
              <a:rPr lang="el-GR" sz="2000" i="1" u="sng" dirty="0" smtClean="0"/>
              <a:t>πτύχωση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6039169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6. Καινοζωικός αιώνας: </a:t>
            </a:r>
            <a:r>
              <a:rPr lang="el-GR" sz="2000" dirty="0" smtClean="0"/>
              <a:t>πριν από 65 εκατομμύρια χρόνια έως σήμερα.  Εμφανίζονται θηλαστικά 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187" y="5286388"/>
            <a:ext cx="1265813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072066" y="6581001"/>
            <a:ext cx="5000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Η ηλικία της γης είναι   περίπου 4.600.000.000  χρόνια</a:t>
            </a:r>
            <a:endParaRPr lang="en-US" sz="1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66"/>
            <a:ext cx="3857652" cy="555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2454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00858" cy="47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519" y="1714488"/>
            <a:ext cx="6541481" cy="38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285984" y="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5720" y="1428736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Ο στερεός φλοιός  (λιθόσφαιρα) της γης που περιβάλλει την γη είναι πολύ λεπτός.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14348" y="585789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Από κάτω από το φλοιό υπάρχει ο μανδύας που αποτελείται από μάγμα (κάτι σαν την  λάβα που βγαίνει μέσα από τα ηφαίστεια).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3428992" y="2000240"/>
            <a:ext cx="1357322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643998" cy="566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143108" y="14285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Εσωτερικό  της γης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566</Words>
  <PresentationFormat>Προβολή στην οθόνη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Μάθημα 6 Η γεωλογική ιστορία της Ευρώπης και η ορογένεση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114</cp:revision>
  <dcterms:created xsi:type="dcterms:W3CDTF">2020-11-06T14:34:50Z</dcterms:created>
  <dcterms:modified xsi:type="dcterms:W3CDTF">2022-10-17T15:49:09Z</dcterms:modified>
</cp:coreProperties>
</file>